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6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F367-687C-48F7-B4AE-93DA00206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1DC1E-2DF8-4B83-A7DB-EB229103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200F-7381-431A-96B2-4452B20F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8AF4-A4BA-4F1B-9400-09EEFEC1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A4BC-CE46-4121-A8EE-67B0D7C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4899-D6DA-4EEC-8096-A36C9874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7C0E-49FF-456A-B0E5-8FA37C3B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B802-90FB-4BCF-8177-C49D6193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0BE3-D98C-4EF6-B9D7-4EB2F475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2A73-11C2-4B44-A4CD-5157F983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BC983-4648-4941-A8A4-852E59324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83707-CA95-4680-BA24-CC3ABBFD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116F-1E9A-42CC-A396-6356D692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7767-4BA5-4214-B00B-2C23BEC2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AD4B-D0C7-4631-A274-EC10C73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E0FB-EE6F-4AAA-A891-B373E37A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00C-CEDF-4955-B356-3220E0AB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E88C-A389-49D5-9857-159DBEA0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E38C-8874-4602-B1C8-E5CE185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126-182E-422B-A83C-57760705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2E55-FDE7-4AE5-818C-1116266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0079-ABCE-4630-856D-3F93C1E2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4943-CD48-4532-B7A1-6440A67D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31F5-331F-428F-9ED0-56BE0A91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84DEE-5322-4DBC-8D97-57878668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2CB2-B03E-4605-896D-89FA56C8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0FB0-5FAD-48FC-A11A-276B53E7E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3103-1D6F-4E71-A478-25B03EEF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3F9A-27DC-4A8C-AC97-9054B0F2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FB48-52A9-445F-B2BA-E1EAA3C2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3C28-3FA0-43C0-8985-C0045B75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C1BC-7421-4886-9D6C-23E4A0D2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D60B-A307-4F5E-B68C-FAEAC014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09ED5-19A2-4745-B50A-7C7353E9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09E94-15FE-40CD-BA1F-65E211262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67EF-5468-4D5C-B5D6-73C4203D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102D5-AFA6-4625-895A-8334B9E6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37B8-A243-48F3-9605-7ADF14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722FD-4B68-4012-BA02-528A2DB4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168D-CF45-4D93-B035-F1E56244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A4924-6274-4F36-82C7-B4EA7451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58E4-1953-4C34-A90F-DAA5BAA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A02-31C0-43D1-910B-9BBAB940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217CA-854F-485D-ABB2-354C8A20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58E58-F1D0-4CEB-BE0E-62497FDE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356F2-D558-4AA8-8227-C3F3099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8AA-73F1-440B-B833-325946CA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A859-C7AE-4958-86C4-D8E217E6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B7F0-5AF3-4F6D-8D3E-12BF389B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0CC4-9CA7-4264-8B78-73416270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B833-3966-42C6-A4FE-901DFAA4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2E798-C8A4-4DC4-BE5B-F6FD8898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BC7D-3896-4DD8-8A9F-7AA8594B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B40E1-5F6F-4079-A592-CE59C5634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6CA7-4A2E-4E4F-9443-872435BE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710F9-D8D5-4C96-B3EB-38DCDAE7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4F91-E581-426A-83F5-7E68DC5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1795-35E9-4B36-8DC1-B93CCD5F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C08DB-3E1E-45B0-B298-C7F38C5F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6C68F-C11C-4D9E-B1A0-DA117DE7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CD6-9CDF-4EE9-9A4B-590BC13E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7AC6-2613-4D3B-A001-076DD19D6C5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973A-102E-47A9-A4F1-30B297C38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140D-DD7F-412E-A996-6153EF93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0915-C5F2-4192-8048-DDF26D57E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71B52F24-C5D4-4CFC-9A45-A1AF0ADF1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 r="24734" b="11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08D02-3507-488E-8B57-AC65854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08789-8DFE-4569-A1B8-AA5C0D222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2749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Online learning</a:t>
            </a:r>
          </a:p>
          <a:p>
            <a:pPr algn="l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Thiti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Leelasomphop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6310422006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BDA7C-C0E0-4640-91C1-DF2BD70A23B7}"/>
              </a:ext>
            </a:extLst>
          </p:cNvPr>
          <p:cNvCxnSpPr>
            <a:cxnSpLocks/>
          </p:cNvCxnSpPr>
          <p:nvPr/>
        </p:nvCxnSpPr>
        <p:spPr>
          <a:xfrm>
            <a:off x="477980" y="4408098"/>
            <a:ext cx="28949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7DF7-7D45-41E8-B8E4-2CB6B85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1.Empathize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90C8-80EE-4A49-A26B-D7F0A031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90655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Name : K’</a:t>
            </a:r>
            <a:r>
              <a:rPr lang="th-TH" sz="2200" dirty="0"/>
              <a:t>ก้อง</a:t>
            </a:r>
          </a:p>
          <a:p>
            <a:pPr marL="0" indent="0">
              <a:buNone/>
            </a:pPr>
            <a:r>
              <a:rPr lang="en-US" sz="2200" dirty="0"/>
              <a:t>Profile : </a:t>
            </a:r>
            <a:r>
              <a:rPr lang="th-TH" sz="2200" dirty="0"/>
              <a:t>พนักงานออฟฟิส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Life style : </a:t>
            </a:r>
            <a:endParaRPr lang="th-TH" sz="2200" dirty="0"/>
          </a:p>
          <a:p>
            <a:pPr marL="0" indent="0">
              <a:buNone/>
            </a:pPr>
            <a:r>
              <a:rPr lang="th-TH" sz="2200" dirty="0"/>
              <a:t>	</a:t>
            </a:r>
            <a:r>
              <a:rPr lang="en-US" sz="2200" dirty="0"/>
              <a:t>-</a:t>
            </a:r>
            <a:r>
              <a:rPr lang="th-TH" sz="2200" dirty="0"/>
              <a:t> ชอบกิน/นอน</a:t>
            </a:r>
          </a:p>
          <a:p>
            <a:pPr marL="0" indent="0">
              <a:buNone/>
            </a:pPr>
            <a:r>
              <a:rPr lang="th-TH" sz="2200" dirty="0"/>
              <a:t>	- เลี้ยงแมว</a:t>
            </a:r>
          </a:p>
          <a:p>
            <a:pPr marL="0" indent="0">
              <a:buNone/>
            </a:pPr>
            <a:r>
              <a:rPr lang="th-TH" sz="2200" dirty="0"/>
              <a:t>	- อยู่คอนโดกับแฟน</a:t>
            </a:r>
          </a:p>
          <a:p>
            <a:pPr marL="0" indent="0">
              <a:buNone/>
            </a:pPr>
            <a:r>
              <a:rPr lang="th-TH" sz="2200" dirty="0"/>
              <a:t>	- ตอนนี้ </a:t>
            </a:r>
            <a:r>
              <a:rPr lang="en-US" sz="2200" dirty="0"/>
              <a:t>work from home</a:t>
            </a:r>
          </a:p>
        </p:txBody>
      </p:sp>
      <p:pic>
        <p:nvPicPr>
          <p:cNvPr id="8" name="รูปภาพ 8">
            <a:extLst>
              <a:ext uri="{FF2B5EF4-FFF2-40B4-BE49-F238E27FC236}">
                <a16:creationId xmlns:a16="http://schemas.microsoft.com/office/drawing/2014/main" id="{2E34F90A-BB2A-4D1B-8A13-CBF6AEA6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2922881"/>
            <a:ext cx="6903720" cy="393511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009B5-4C44-4F6D-A996-9DF0E596B034}"/>
              </a:ext>
            </a:extLst>
          </p:cNvPr>
          <p:cNvCxnSpPr>
            <a:cxnSpLocks/>
          </p:cNvCxnSpPr>
          <p:nvPr/>
        </p:nvCxnSpPr>
        <p:spPr>
          <a:xfrm>
            <a:off x="477980" y="2493033"/>
            <a:ext cx="3688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BF70-BD19-4079-A2F5-25FE455F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2.Define</a:t>
            </a:r>
          </a:p>
        </p:txBody>
      </p:sp>
      <p:pic>
        <p:nvPicPr>
          <p:cNvPr id="5" name="รูปภาพ 5">
            <a:extLst>
              <a:ext uri="{FF2B5EF4-FFF2-40B4-BE49-F238E27FC236}">
                <a16:creationId xmlns:a16="http://schemas.microsoft.com/office/drawing/2014/main" id="{A4D1087F-847F-4932-AAB9-3D735EDF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2" r="972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C728-E8C4-483A-A9BF-7DC32BEC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936482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u="sng" dirty="0"/>
              <a:t>User description</a:t>
            </a:r>
          </a:p>
          <a:p>
            <a:pPr marL="0" indent="0" defTabSz="457200">
              <a:buNone/>
            </a:pPr>
            <a:r>
              <a:rPr lang="en-US" sz="1700" dirty="0"/>
              <a:t>	</a:t>
            </a:r>
            <a:r>
              <a:rPr lang="th-TH" sz="1700" dirty="0"/>
              <a:t>ชอบเรียนออนไลน์เพราะสามารถมาทบทวนย้อนหลังได้ สามารถเรียนไปกินไปได้ แต่ในขณะเดียวกันประสิทธิภาพในการเรียนก็ลดลง เสียสมาธิง่ายเพราะแมวกวน ไม่ได้เจอหน้าเพื่อนๆ พูดคุยปรึกษากันน้อยลงกว่าตอนที่ไปมหาวิทยาลัย</a:t>
            </a:r>
          </a:p>
          <a:p>
            <a:pPr marL="0" indent="0">
              <a:buNone/>
            </a:pPr>
            <a:r>
              <a:rPr lang="en-US" sz="1700" u="sng" dirty="0"/>
              <a:t>User’s need</a:t>
            </a:r>
          </a:p>
          <a:p>
            <a:pPr marL="0" indent="0" defTabSz="457200">
              <a:buNone/>
            </a:pPr>
            <a:r>
              <a:rPr lang="en-US" sz="1700" dirty="0"/>
              <a:t>	</a:t>
            </a:r>
            <a:r>
              <a:rPr lang="th-TH" sz="1700" dirty="0"/>
              <a:t>อยากกลับไปเรียนรวมกับเพื่อนๆ เพื่อให้เรียนได้อย่างมีประสิทธิภาพ มีสมาธิ โดยที่ไม่ต้องมีกฏระเบียบบังคับเหมือนเวลาที่อยู่ในห้องเรียนที่มหาวิทยาลัย</a:t>
            </a:r>
          </a:p>
          <a:p>
            <a:pPr marL="0" indent="0">
              <a:buNone/>
            </a:pPr>
            <a:r>
              <a:rPr lang="en-US" sz="1700" u="sng" dirty="0"/>
              <a:t>User’s insight</a:t>
            </a:r>
          </a:p>
          <a:p>
            <a:pPr marL="0" indent="0" defTabSz="457200">
              <a:buNone/>
            </a:pPr>
            <a:r>
              <a:rPr lang="en-US" sz="1700" dirty="0"/>
              <a:t>	</a:t>
            </a:r>
            <a:r>
              <a:rPr lang="th-TH" sz="1700" dirty="0"/>
              <a:t>สิ่งที่ทำให้ประสิทธิภาพในการเรียนลดลง ไม่ใช่เนื้อหาหรือการเรียนการสอนรูปแบบออนไลน์ แต่เป็นบรรยากาศและสิ่งแวดล้อม ที่อาจไม่เอื้อให้เรียนได้อย่างมีประสิทธิภาพ</a:t>
            </a:r>
            <a:endParaRPr lang="en-US" sz="17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6865E7-3913-4090-B9C2-FB0FA3719623}"/>
              </a:ext>
            </a:extLst>
          </p:cNvPr>
          <p:cNvCxnSpPr>
            <a:cxnSpLocks/>
          </p:cNvCxnSpPr>
          <p:nvPr/>
        </p:nvCxnSpPr>
        <p:spPr>
          <a:xfrm>
            <a:off x="6602734" y="1716655"/>
            <a:ext cx="4680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4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B7E6408-FEA8-444A-8EBD-B18E4329AE1C}"/>
              </a:ext>
            </a:extLst>
          </p:cNvPr>
          <p:cNvSpPr/>
          <p:nvPr/>
        </p:nvSpPr>
        <p:spPr>
          <a:xfrm>
            <a:off x="656087" y="390525"/>
            <a:ext cx="2315713" cy="52387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CF4DA-99A6-4032-AC7B-9F062DC4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r>
              <a:rPr lang="en-US" dirty="0"/>
              <a:t>3.Ideate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3702E95-A2CC-4FF4-B2C7-33A4CED7E8A0}"/>
              </a:ext>
            </a:extLst>
          </p:cNvPr>
          <p:cNvSpPr/>
          <p:nvPr/>
        </p:nvSpPr>
        <p:spPr>
          <a:xfrm>
            <a:off x="297415" y="2306638"/>
            <a:ext cx="2743200" cy="27432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Co-Learning Space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พื้นที่สำหรับให้นักศึกษามานั่งเรียนออนไลน์ร่วมกัน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ได้เจอเพื่อน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บรรยากาศเหมาะกับการเรียนมากกว่าอยู่บ้าน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A032B08-C4BD-40A4-8F44-35D0A4421FAE}"/>
              </a:ext>
            </a:extLst>
          </p:cNvPr>
          <p:cNvSpPr/>
          <p:nvPr/>
        </p:nvSpPr>
        <p:spPr>
          <a:xfrm>
            <a:off x="7038975" y="685800"/>
            <a:ext cx="2743200" cy="27432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Isolation capsule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Capsule</a:t>
            </a: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สำหรับเรียนออนไลน์</a:t>
            </a:r>
            <a:r>
              <a:rPr lang="en-US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ช่วยให้ตัดขาดจากโลกภายนอก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มีสมาธิ ป้องกันการรบกวนจากโลกภายนอก</a:t>
            </a:r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3982ECD-6122-41C0-9CC1-07A63C4923EF}"/>
              </a:ext>
            </a:extLst>
          </p:cNvPr>
          <p:cNvSpPr/>
          <p:nvPr/>
        </p:nvSpPr>
        <p:spPr>
          <a:xfrm>
            <a:off x="9151385" y="3750521"/>
            <a:ext cx="2743200" cy="27432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Study + Quiz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เปลี่ยนรูปแบบการเรียนการสอน เป็นการเรียนเนื้อหาสั้นๆ แล้วสลับด้วยการ </a:t>
            </a:r>
            <a:r>
              <a:rPr lang="en-US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quiz </a:t>
            </a: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เพื่อวัดความเข้าใจ ถ้าไม่ผ่านก็ต้องเรียนซ้ำ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เวลาเรียนไม่ตายตัว นักศึกษาคนไหนเรียนรู้ได้เร็ว ก็ไปบทเรียนต่อไปได้เร็วกว่า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เป็นการบังคับให้นักศึกษาต้องมีสมาธิกับบทเรียนมากขึ้น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35174E-CAC3-4977-8497-E6134B5CC268}"/>
              </a:ext>
            </a:extLst>
          </p:cNvPr>
          <p:cNvSpPr/>
          <p:nvPr/>
        </p:nvSpPr>
        <p:spPr>
          <a:xfrm>
            <a:off x="4502090" y="3924300"/>
            <a:ext cx="2743200" cy="27432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000" b="1" u="sng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ห้องเรียนปลอดเชื้อ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ห้องเรียนรูปแบบใหม่ ที่ป้องกันการสัมผัสกันระหว่างนักศึกษา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แบ่งห้องเรียนออกเป็นห้องเล็กด้วยแผ่นอะคริลิก หนึ่งห้องต่อนักศึกษาหนึ่งคน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นักศึกษาสามารถกลับไปเรียนด้วยกันได้ตามปกติ</a:t>
            </a:r>
          </a:p>
          <a:p>
            <a:endParaRPr lang="th-TH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DEEAD6E-A59C-48BF-87B4-C1A8B79B7857}"/>
              </a:ext>
            </a:extLst>
          </p:cNvPr>
          <p:cNvSpPr/>
          <p:nvPr/>
        </p:nvSpPr>
        <p:spPr>
          <a:xfrm>
            <a:off x="3581401" y="390525"/>
            <a:ext cx="2743200" cy="27432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Classroom in multiverse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นำเทคโนโลยี </a:t>
            </a:r>
            <a:r>
              <a:rPr lang="en-US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multiverse </a:t>
            </a: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มาสร้างห้องเรียนเสมือน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ใช้แว่น </a:t>
            </a:r>
            <a:r>
              <a:rPr lang="en-US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VR </a:t>
            </a:r>
            <a:r>
              <a:rPr lang="th-TH" sz="16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ร่วมด้วย เพื่อให้ได้ความรู้สึกใกล้เคียงกับการเรียนในห้องเรียนปกติมากขึ้น</a:t>
            </a:r>
          </a:p>
          <a:p>
            <a:endParaRPr lang="th-TH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95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B49439AF-6E98-4F38-87C9-E3F15D31FECF}"/>
              </a:ext>
            </a:extLst>
          </p:cNvPr>
          <p:cNvSpPr/>
          <p:nvPr/>
        </p:nvSpPr>
        <p:spPr>
          <a:xfrm>
            <a:off x="4637347" y="3636556"/>
            <a:ext cx="289737" cy="289737"/>
          </a:xfrm>
          <a:prstGeom prst="ellipse">
            <a:avLst/>
          </a:prstGeom>
          <a:pattFill prst="smCheck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58C89-E954-42B7-8752-CB77B7CD24E2}"/>
              </a:ext>
            </a:extLst>
          </p:cNvPr>
          <p:cNvSpPr/>
          <p:nvPr/>
        </p:nvSpPr>
        <p:spPr>
          <a:xfrm>
            <a:off x="4219134" y="3636556"/>
            <a:ext cx="289737" cy="289737"/>
          </a:xfrm>
          <a:prstGeom prst="ellipse">
            <a:avLst/>
          </a:prstGeom>
          <a:pattFill prst="smCheck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8F5FC5-835D-47CE-A962-F9E3295268F8}"/>
              </a:ext>
            </a:extLst>
          </p:cNvPr>
          <p:cNvSpPr/>
          <p:nvPr/>
        </p:nvSpPr>
        <p:spPr>
          <a:xfrm>
            <a:off x="3499220" y="3591374"/>
            <a:ext cx="1065909" cy="98883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6B258D-63A1-4E0E-8ED7-05B1CD2F75E5}"/>
              </a:ext>
            </a:extLst>
          </p:cNvPr>
          <p:cNvSpPr/>
          <p:nvPr/>
        </p:nvSpPr>
        <p:spPr>
          <a:xfrm>
            <a:off x="4573105" y="3591374"/>
            <a:ext cx="1065909" cy="98883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65EDB093-C090-4AD5-B6EC-A4EA7EC0F4FD}"/>
              </a:ext>
            </a:extLst>
          </p:cNvPr>
          <p:cNvSpPr/>
          <p:nvPr/>
        </p:nvSpPr>
        <p:spPr>
          <a:xfrm>
            <a:off x="3204167" y="3325568"/>
            <a:ext cx="2727250" cy="489086"/>
          </a:xfrm>
          <a:prstGeom prst="trapezoid">
            <a:avLst>
              <a:gd name="adj" fmla="val 120655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ople, Computer, sitting, student, studying, tool, students, study,  education, person icon">
            <a:extLst>
              <a:ext uri="{FF2B5EF4-FFF2-40B4-BE49-F238E27FC236}">
                <a16:creationId xmlns:a16="http://schemas.microsoft.com/office/drawing/2014/main" id="{12C44B06-7263-4660-8723-4F45B4DA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97" y="3974147"/>
            <a:ext cx="1171353" cy="11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ople, Computer, sitting, student, studying, tool, students, study,  education, person icon">
            <a:extLst>
              <a:ext uri="{FF2B5EF4-FFF2-40B4-BE49-F238E27FC236}">
                <a16:creationId xmlns:a16="http://schemas.microsoft.com/office/drawing/2014/main" id="{9A6C5E23-8DF0-4E63-9725-5EFCE725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0450" y="3974147"/>
            <a:ext cx="1171353" cy="11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45A6A7-77BC-47E2-8062-E0DBBF664DE4}"/>
              </a:ext>
            </a:extLst>
          </p:cNvPr>
          <p:cNvSpPr/>
          <p:nvPr/>
        </p:nvSpPr>
        <p:spPr>
          <a:xfrm>
            <a:off x="3209483" y="3825291"/>
            <a:ext cx="1360967" cy="1320209"/>
          </a:xfrm>
          <a:prstGeom prst="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2FD6A-2FE2-41BC-9864-0255F07AC8CD}"/>
              </a:ext>
            </a:extLst>
          </p:cNvPr>
          <p:cNvSpPr/>
          <p:nvPr/>
        </p:nvSpPr>
        <p:spPr>
          <a:xfrm>
            <a:off x="4570450" y="3825291"/>
            <a:ext cx="1360967" cy="1320209"/>
          </a:xfrm>
          <a:prstGeom prst="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39FCB5-B11D-4A4E-95FE-E20700F3684D}"/>
              </a:ext>
            </a:extLst>
          </p:cNvPr>
          <p:cNvCxnSpPr>
            <a:cxnSpLocks/>
          </p:cNvCxnSpPr>
          <p:nvPr/>
        </p:nvCxnSpPr>
        <p:spPr>
          <a:xfrm flipV="1">
            <a:off x="4575766" y="3336194"/>
            <a:ext cx="0" cy="48909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91C8A8-1202-4012-8B80-292EA81C25BA}"/>
              </a:ext>
            </a:extLst>
          </p:cNvPr>
          <p:cNvCxnSpPr>
            <a:cxnSpLocks/>
          </p:cNvCxnSpPr>
          <p:nvPr/>
        </p:nvCxnSpPr>
        <p:spPr>
          <a:xfrm>
            <a:off x="3783640" y="3336194"/>
            <a:ext cx="158425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73073-9444-4DF3-A050-4633917D8440}"/>
              </a:ext>
            </a:extLst>
          </p:cNvPr>
          <p:cNvCxnSpPr>
            <a:cxnSpLocks/>
          </p:cNvCxnSpPr>
          <p:nvPr/>
        </p:nvCxnSpPr>
        <p:spPr>
          <a:xfrm flipH="1" flipV="1">
            <a:off x="5367892" y="3336195"/>
            <a:ext cx="563525" cy="4890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B8842E-8647-44F7-BB97-2268C1DEC6D8}"/>
              </a:ext>
            </a:extLst>
          </p:cNvPr>
          <p:cNvCxnSpPr>
            <a:cxnSpLocks/>
          </p:cNvCxnSpPr>
          <p:nvPr/>
        </p:nvCxnSpPr>
        <p:spPr>
          <a:xfrm flipV="1">
            <a:off x="3220115" y="3336195"/>
            <a:ext cx="558211" cy="4890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BA5F1E-564F-433C-AE04-A5478FC0BBFD}"/>
              </a:ext>
            </a:extLst>
          </p:cNvPr>
          <p:cNvCxnSpPr>
            <a:cxnSpLocks/>
          </p:cNvCxnSpPr>
          <p:nvPr/>
        </p:nvCxnSpPr>
        <p:spPr>
          <a:xfrm>
            <a:off x="3499220" y="3591374"/>
            <a:ext cx="21504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Back view of VIZIO D28h-D1 LED Smart TV free image download">
            <a:extLst>
              <a:ext uri="{FF2B5EF4-FFF2-40B4-BE49-F238E27FC236}">
                <a16:creationId xmlns:a16="http://schemas.microsoft.com/office/drawing/2014/main" id="{15183A22-84A7-4514-80B1-2F0590EB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28" y="4433446"/>
            <a:ext cx="2424554" cy="24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5E35FC-ACAE-4186-9221-5D5A5B0E8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9" b="93361" l="8475" r="89831">
                        <a14:foregroundMark x1="35593" y1="7469" x2="51695" y2="9129"/>
                        <a14:foregroundMark x1="61017" y1="92946" x2="52542" y2="90871"/>
                        <a14:foregroundMark x1="33051" y1="93361" x2="35593" y2="904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3658" y="4882852"/>
            <a:ext cx="740676" cy="1512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C36AB3-A90C-4E4B-9C0B-055814936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221" b="93976" l="9600" r="88800">
                        <a14:foregroundMark x1="43200" y1="38153" x2="53600" y2="27711"/>
                        <a14:foregroundMark x1="44000" y1="11245" x2="68800" y2="15663"/>
                        <a14:foregroundMark x1="37600" y1="6024" x2="49600" y2="8434"/>
                        <a14:foregroundMark x1="31200" y1="35341" x2="56800" y2="32932"/>
                        <a14:foregroundMark x1="59200" y1="36546" x2="82400" y2="42972"/>
                        <a14:foregroundMark x1="64800" y1="32129" x2="59200" y2="28514"/>
                        <a14:foregroundMark x1="45600" y1="66265" x2="48800" y2="75502"/>
                        <a14:foregroundMark x1="60800" y1="93574" x2="49600" y2="53815"/>
                        <a14:foregroundMark x1="85600" y1="34137" x2="88000" y2="36546"/>
                        <a14:foregroundMark x1="65600" y1="14859" x2="48000" y2="73896"/>
                        <a14:foregroundMark x1="27200" y1="93976" x2="28000" y2="89157"/>
                        <a14:foregroundMark x1="35200" y1="85944" x2="44800" y2="42972"/>
                        <a14:foregroundMark x1="53600" y1="48594" x2="70400" y2="30522"/>
                        <a14:foregroundMark x1="68000" y1="51004" x2="68000" y2="51004"/>
                        <a14:foregroundMark x1="24800" y1="47791" x2="15200" y2="44980"/>
                        <a14:foregroundMark x1="20800" y1="28916" x2="22400" y2="208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1726" y="4864247"/>
            <a:ext cx="784614" cy="15629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F24031-A34D-429A-A6CB-9C72A0C22F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39" b="94694" l="8197" r="90164">
                        <a14:foregroundMark x1="39344" y1="6939" x2="48361" y2="8571"/>
                        <a14:foregroundMark x1="31967" y1="30612" x2="58197" y2="31837"/>
                        <a14:foregroundMark x1="59836" y1="93061" x2="56557" y2="88571"/>
                        <a14:foregroundMark x1="32787" y1="94694" x2="36885" y2="88980"/>
                        <a14:foregroundMark x1="90164" y1="46122" x2="57377" y2="126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83" y="4895850"/>
            <a:ext cx="765784" cy="1537845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C23CA58-A9C9-4280-97AC-C7175C56B027}"/>
              </a:ext>
            </a:extLst>
          </p:cNvPr>
          <p:cNvSpPr txBox="1">
            <a:spLocks/>
          </p:cNvSpPr>
          <p:nvPr/>
        </p:nvSpPr>
        <p:spPr>
          <a:xfrm>
            <a:off x="838200" y="10027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4.Prototype : </a:t>
            </a:r>
            <a:r>
              <a:rPr lang="en-US" sz="3200" dirty="0"/>
              <a:t>Co-Learning space </a:t>
            </a:r>
            <a:r>
              <a:rPr lang="th-TH" sz="3200" dirty="0"/>
              <a:t>ที่มีมาตรการป้องกัน </a:t>
            </a:r>
            <a:r>
              <a:rPr lang="en-US" sz="3200" dirty="0"/>
              <a:t>Covid19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F4E558-875F-4108-96F3-694B614A2FE5}"/>
              </a:ext>
            </a:extLst>
          </p:cNvPr>
          <p:cNvSpPr txBox="1"/>
          <p:nvPr/>
        </p:nvSpPr>
        <p:spPr>
          <a:xfrm>
            <a:off x="1039783" y="2487029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แบ่งห้องด้วยแผ่นอะคริลิก สามารถมาเรียนร่วมกันเป็นกลุ่มได้โดยไม่เสี่ยงต่อการแพร่ระบาดของไวรัส </a:t>
            </a:r>
            <a:r>
              <a:rPr lang="en-US" dirty="0"/>
              <a:t>Covid-19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A1BB82-9F67-4A7D-A652-6F7CC76AD534}"/>
              </a:ext>
            </a:extLst>
          </p:cNvPr>
          <p:cNvSpPr txBox="1"/>
          <p:nvPr/>
        </p:nvSpPr>
        <p:spPr>
          <a:xfrm>
            <a:off x="8576675" y="3861373"/>
            <a:ext cx="332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สามารถแต่งตัวตามสบายได้ เรียนไปกินไปได้ โดยไม่มีกฎที่เคร่งครัดเหมือนไปเรียนที่มหาวิทยาลัย</a:t>
            </a:r>
            <a:endParaRPr lang="en-US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746298D3-D104-47D3-B656-2395B45545CE}"/>
              </a:ext>
            </a:extLst>
          </p:cNvPr>
          <p:cNvSpPr/>
          <p:nvPr/>
        </p:nvSpPr>
        <p:spPr>
          <a:xfrm>
            <a:off x="450700" y="1255426"/>
            <a:ext cx="11284100" cy="545869"/>
          </a:xfrm>
          <a:prstGeom prst="flowChartProcess">
            <a:avLst/>
          </a:prstGeom>
          <a:pattFill prst="smGrid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8F8C86-4BC5-4BB9-8C11-0F4DBA53834B}"/>
              </a:ext>
            </a:extLst>
          </p:cNvPr>
          <p:cNvSpPr txBox="1"/>
          <p:nvPr/>
        </p:nvSpPr>
        <p:spPr>
          <a:xfrm>
            <a:off x="997916" y="6072423"/>
            <a:ext cx="240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ยังคงข้อดีของการเรียนแบบออนไลน์ที่สามารถกลับมาดูย้อนหลังได้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F51899-DA37-4D47-AA3E-5A59AF105FA1}"/>
              </a:ext>
            </a:extLst>
          </p:cNvPr>
          <p:cNvSpPr txBox="1"/>
          <p:nvPr/>
        </p:nvSpPr>
        <p:spPr>
          <a:xfrm>
            <a:off x="5541208" y="2559826"/>
            <a:ext cx="3652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การเรียนร่วมกับเพื่อน ในสภาพแวดล้อมที่เหมาะกับการเรียนทำให้มีสมาธิมากขึ้น สามารถปรึกษาพูดคุยกันได้แบบเห็นหน้า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94E87-070B-47B5-BF97-C340EDFCA628}"/>
              </a:ext>
            </a:extLst>
          </p:cNvPr>
          <p:cNvSpPr txBox="1"/>
          <p:nvPr/>
        </p:nvSpPr>
        <p:spPr>
          <a:xfrm>
            <a:off x="574797" y="1343132"/>
            <a:ext cx="11035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dirty="0"/>
              <a:t>เป็นพื้นที่ในลักษณะเดียวกับ </a:t>
            </a:r>
            <a:r>
              <a:rPr lang="en-US" dirty="0"/>
              <a:t>Co-Working space </a:t>
            </a:r>
            <a:r>
              <a:rPr lang="th-TH" dirty="0"/>
              <a:t>ที่นักศึกษาสามารถมาจับกลุ่มเรียนออนไลน์ไปพร้อมๆกันได้ โดยมีมาตรการป้องกันการแพร่ระบาดของ </a:t>
            </a:r>
            <a:r>
              <a:rPr lang="en-US" dirty="0"/>
              <a:t>Covid-19</a:t>
            </a:r>
            <a:r>
              <a:rPr lang="th-TH" dirty="0"/>
              <a:t>ด้วย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FD833-9C44-470C-976F-76C0FD827BAB}"/>
              </a:ext>
            </a:extLst>
          </p:cNvPr>
          <p:cNvCxnSpPr/>
          <p:nvPr/>
        </p:nvCxnSpPr>
        <p:spPr>
          <a:xfrm>
            <a:off x="4032174" y="2924355"/>
            <a:ext cx="270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5C87F8-87E2-462B-A713-74BBCDE259F8}"/>
              </a:ext>
            </a:extLst>
          </p:cNvPr>
          <p:cNvCxnSpPr>
            <a:cxnSpLocks/>
          </p:cNvCxnSpPr>
          <p:nvPr/>
        </p:nvCxnSpPr>
        <p:spPr>
          <a:xfrm>
            <a:off x="4302425" y="2924355"/>
            <a:ext cx="206446" cy="322873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ACB75E-5EBC-4D8F-A38E-CA553E982646}"/>
              </a:ext>
            </a:extLst>
          </p:cNvPr>
          <p:cNvCxnSpPr/>
          <p:nvPr/>
        </p:nvCxnSpPr>
        <p:spPr>
          <a:xfrm>
            <a:off x="5201158" y="3124734"/>
            <a:ext cx="270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F035FC-7887-4F94-AA33-0A2978E63CBA}"/>
              </a:ext>
            </a:extLst>
          </p:cNvPr>
          <p:cNvCxnSpPr>
            <a:cxnSpLocks/>
          </p:cNvCxnSpPr>
          <p:nvPr/>
        </p:nvCxnSpPr>
        <p:spPr>
          <a:xfrm flipH="1">
            <a:off x="5006312" y="3121509"/>
            <a:ext cx="194846" cy="13815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6F1DBD-022A-4D88-8569-506E1D731126}"/>
              </a:ext>
            </a:extLst>
          </p:cNvPr>
          <p:cNvCxnSpPr/>
          <p:nvPr/>
        </p:nvCxnSpPr>
        <p:spPr>
          <a:xfrm>
            <a:off x="3173779" y="6435840"/>
            <a:ext cx="270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3F2326-80EB-4EE8-8492-377A65C0E294}"/>
              </a:ext>
            </a:extLst>
          </p:cNvPr>
          <p:cNvCxnSpPr>
            <a:cxnSpLocks/>
          </p:cNvCxnSpPr>
          <p:nvPr/>
        </p:nvCxnSpPr>
        <p:spPr>
          <a:xfrm flipV="1">
            <a:off x="3432491" y="6324600"/>
            <a:ext cx="114740" cy="11644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D07314-D54C-476F-A5F7-614C64BD798A}"/>
              </a:ext>
            </a:extLst>
          </p:cNvPr>
          <p:cNvCxnSpPr/>
          <p:nvPr/>
        </p:nvCxnSpPr>
        <p:spPr>
          <a:xfrm>
            <a:off x="8303445" y="4295288"/>
            <a:ext cx="270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798FB1-52D1-4104-94E0-0D7121C5A34B}"/>
              </a:ext>
            </a:extLst>
          </p:cNvPr>
          <p:cNvCxnSpPr>
            <a:cxnSpLocks/>
          </p:cNvCxnSpPr>
          <p:nvPr/>
        </p:nvCxnSpPr>
        <p:spPr>
          <a:xfrm flipH="1">
            <a:off x="7943850" y="4295089"/>
            <a:ext cx="356616" cy="44836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DCECDE-8C14-4E89-AE42-4010011ABFCC}"/>
              </a:ext>
            </a:extLst>
          </p:cNvPr>
          <p:cNvCxnSpPr>
            <a:cxnSpLocks/>
          </p:cNvCxnSpPr>
          <p:nvPr/>
        </p:nvCxnSpPr>
        <p:spPr>
          <a:xfrm>
            <a:off x="450700" y="1126105"/>
            <a:ext cx="11284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7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A6B0C-917D-4F74-8F6E-89D36C3C963C}"/>
              </a:ext>
            </a:extLst>
          </p:cNvPr>
          <p:cNvSpPr/>
          <p:nvPr/>
        </p:nvSpPr>
        <p:spPr>
          <a:xfrm>
            <a:off x="1015042" y="1815055"/>
            <a:ext cx="4882551" cy="19324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Like</a:t>
            </a:r>
            <a:endParaRPr lang="th-TH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ได้บรรยากาศการเรียนที่เหมือนเรียนในห้องมากขึ้น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ได้เจอเพื่อน เวลาไม่เข้าใจถามเพื่อนได้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มีสมาธิกว่าเรียนที่บ้าน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FF2A6-DEA0-48BF-A430-501416A9D46F}"/>
              </a:ext>
            </a:extLst>
          </p:cNvPr>
          <p:cNvSpPr/>
          <p:nvPr/>
        </p:nvSpPr>
        <p:spPr>
          <a:xfrm>
            <a:off x="1015041" y="3968150"/>
            <a:ext cx="4882551" cy="27216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Question</a:t>
            </a:r>
            <a:endParaRPr lang="th-TH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ถ้ารัฐบาลประกาศล็อกดาวน์ </a:t>
            </a:r>
            <a:r>
              <a:rPr lang="en-US" dirty="0"/>
              <a:t>co-learning space </a:t>
            </a:r>
            <a:r>
              <a:rPr lang="th-TH" dirty="0"/>
              <a:t>จะยังเปิดได้มั้ย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สิ่งอำนวยความสะดวกในการเรียนมีอะไรบ้าง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44CB5-32BC-4967-9178-54A9C63028C5}"/>
              </a:ext>
            </a:extLst>
          </p:cNvPr>
          <p:cNvSpPr/>
          <p:nvPr/>
        </p:nvSpPr>
        <p:spPr>
          <a:xfrm>
            <a:off x="6096001" y="1815055"/>
            <a:ext cx="4882551" cy="19324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Dislike</a:t>
            </a:r>
            <a:endParaRPr lang="th-TH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มีค่าใช้จ่ายในการใช้พื้นที่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ต้องเดินทาง ต้องตื่นเช้ากว่าเรียนที่บ้าน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6B77A-DC51-457F-B1A5-C8E5AB07DF51}"/>
              </a:ext>
            </a:extLst>
          </p:cNvPr>
          <p:cNvSpPr/>
          <p:nvPr/>
        </p:nvSpPr>
        <p:spPr>
          <a:xfrm>
            <a:off x="6096000" y="3968150"/>
            <a:ext cx="4882551" cy="27216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/>
              <a:t>Idea</a:t>
            </a:r>
            <a:endParaRPr lang="th-TH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/>
              <a:t>เพิ่มกฏในการเข้าใช้บริการ เช่น ต้องฉีดวัคซีนครบแล้ว / มีการตรวจ </a:t>
            </a:r>
            <a:r>
              <a:rPr lang="en-US" dirty="0"/>
              <a:t>ATK </a:t>
            </a:r>
            <a:r>
              <a:rPr lang="th-TH" dirty="0"/>
              <a:t>ก่อนเข้าใช้ แล้วไม่ต้องแบ่งห้องด้วยแผ่นอะคริลิก นั่งรวมกันได้เลย แต่ต้องใส่ </a:t>
            </a:r>
            <a:r>
              <a:rPr lang="en-US" dirty="0"/>
              <a:t>Mask</a:t>
            </a:r>
          </a:p>
          <a:p>
            <a:pPr algn="ctr"/>
            <a:endParaRPr lang="en-US" dirty="0"/>
          </a:p>
        </p:txBody>
      </p:sp>
      <p:pic>
        <p:nvPicPr>
          <p:cNvPr id="2050" name="Picture 2" descr="Facebook Like Logo Vector (.EPS) Free Download">
            <a:extLst>
              <a:ext uri="{FF2B5EF4-FFF2-40B4-BE49-F238E27FC236}">
                <a16:creationId xmlns:a16="http://schemas.microsoft.com/office/drawing/2014/main" id="{5C20A62C-62DB-425C-A7B3-6F6F9838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24" y="1629588"/>
            <a:ext cx="580485" cy="5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like Icon - Download in Colored Outline Style">
            <a:extLst>
              <a:ext uri="{FF2B5EF4-FFF2-40B4-BE49-F238E27FC236}">
                <a16:creationId xmlns:a16="http://schemas.microsoft.com/office/drawing/2014/main" id="{AD68A289-81D9-4B3C-83FD-EAFCD880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99" y="1781912"/>
            <a:ext cx="580485" cy="5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stion Vector Art, Icons, and Graphics for Free Download">
            <a:extLst>
              <a:ext uri="{FF2B5EF4-FFF2-40B4-BE49-F238E27FC236}">
                <a16:creationId xmlns:a16="http://schemas.microsoft.com/office/drawing/2014/main" id="{4410D597-FBE3-4064-B291-C2FC17B6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9" y="3712245"/>
            <a:ext cx="810164" cy="8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dea Vector Icon 349242 Vector Art at Vecteezy">
            <a:extLst>
              <a:ext uri="{FF2B5EF4-FFF2-40B4-BE49-F238E27FC236}">
                <a16:creationId xmlns:a16="http://schemas.microsoft.com/office/drawing/2014/main" id="{11EBC011-408B-4FC6-8336-363F7020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477" y="3616684"/>
            <a:ext cx="810164" cy="8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0394A7-1B4B-45A0-B59F-B136B823D1C1}"/>
              </a:ext>
            </a:extLst>
          </p:cNvPr>
          <p:cNvCxnSpPr/>
          <p:nvPr/>
        </p:nvCxnSpPr>
        <p:spPr>
          <a:xfrm>
            <a:off x="293298" y="3616684"/>
            <a:ext cx="11481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F95BE0-8322-444B-BB67-01CC7F5151D1}"/>
              </a:ext>
            </a:extLst>
          </p:cNvPr>
          <p:cNvCxnSpPr>
            <a:cxnSpLocks/>
          </p:cNvCxnSpPr>
          <p:nvPr/>
        </p:nvCxnSpPr>
        <p:spPr>
          <a:xfrm>
            <a:off x="5897592" y="1285336"/>
            <a:ext cx="0" cy="53138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DA85DCB-F47E-4F85-9679-A4A9E1912DA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5.Test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7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555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Office Theme</vt:lpstr>
      <vt:lpstr>Design Thinking</vt:lpstr>
      <vt:lpstr>1.Empathize</vt:lpstr>
      <vt:lpstr>2.Define</vt:lpstr>
      <vt:lpstr>3.Ideate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ธิติ ลีลสมภพ</dc:creator>
  <cp:lastModifiedBy>THITI LEELASOMPHOP</cp:lastModifiedBy>
  <cp:revision>10</cp:revision>
  <dcterms:created xsi:type="dcterms:W3CDTF">2021-12-21T15:14:13Z</dcterms:created>
  <dcterms:modified xsi:type="dcterms:W3CDTF">2021-12-23T15:26:52Z</dcterms:modified>
</cp:coreProperties>
</file>