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6e852bf63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6e852bf6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06e852bf63_0_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6e852bf63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6e852bf6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06e852bf63_0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6e852bf63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6e852bf6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06e852bf63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6f191638b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6f191638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206f191638b_0_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e852bf63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6e852bf6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06e852bf63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6f191638b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6f191638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206f191638b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06f191638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06f19163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06f191638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06e852bf63_0_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06e852bf6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06e852bf63_0_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6e852bf63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6e852bf6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06e852bf63_0_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06f191638b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06f191638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06f191638b_0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06e852bf63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06e852bf6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06e852bf63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427894" y="530103"/>
            <a:ext cx="5267656" cy="1731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1"/>
              <a:buFont typeface="Helvetica Neue"/>
              <a:buNone/>
              <a:defRPr b="1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427896" y="2479367"/>
            <a:ext cx="5267655" cy="978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50"/>
              </a:spcBef>
              <a:spcAft>
                <a:spcPts val="0"/>
              </a:spcAft>
              <a:buClr>
                <a:schemeClr val="lt1"/>
              </a:buClr>
              <a:buSzPts val="2251"/>
              <a:buNone/>
              <a:defRPr b="1" i="0" sz="225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427896" y="612465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0" type="dt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1"/>
          <p:cNvSpPr txBox="1"/>
          <p:nvPr>
            <p:ph idx="11" type="ftr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1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/>
          <p:nvPr>
            <p:ph type="title"/>
          </p:nvPr>
        </p:nvSpPr>
        <p:spPr>
          <a:xfrm>
            <a:off x="457203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500"/>
              <a:buFont typeface="Helvetica Neue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575050" y="273056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1"/>
              <a:buChar char="•"/>
              <a:defRPr sz="2401"/>
            </a:lvl1pPr>
            <a:lvl2pPr indent="-362013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Char char="–"/>
              <a:defRPr sz="2101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7" name="Google Shape;67;p12"/>
          <p:cNvSpPr txBox="1"/>
          <p:nvPr>
            <p:ph idx="2" type="body"/>
          </p:nvPr>
        </p:nvSpPr>
        <p:spPr>
          <a:xfrm>
            <a:off x="457203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8" name="Google Shape;68;p12"/>
          <p:cNvSpPr txBox="1"/>
          <p:nvPr>
            <p:ph idx="10" type="dt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2"/>
          <p:cNvSpPr txBox="1"/>
          <p:nvPr>
            <p:ph idx="11" type="ftr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body"/>
          </p:nvPr>
        </p:nvSpPr>
        <p:spPr>
          <a:xfrm rot="5400000">
            <a:off x="2425331" y="-872990"/>
            <a:ext cx="4262712" cy="8686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 rot="5400000">
            <a:off x="4732337" y="2171707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 rot="5400000">
            <a:off x="541338" y="190507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500"/>
              <a:buFont typeface="Helvetica Neue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22313" y="4406906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3001"/>
              <a:buFont typeface="Helvetica Neue"/>
              <a:buNone/>
              <a:defRPr b="1" sz="300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2013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Char char="•"/>
              <a:defRPr sz="2101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2013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Char char="•"/>
              <a:defRPr sz="2101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701"/>
              <a:buFont typeface="Helvetica Neu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4" name="Google Shape;5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5" name="Google Shape;5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56" name="Google Shape;56;p10"/>
          <p:cNvSpPr txBox="1"/>
          <p:nvPr>
            <p:ph idx="10" type="dt"/>
          </p:nvPr>
        </p:nvSpPr>
        <p:spPr>
          <a:xfrm>
            <a:off x="457200" y="635635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0"/>
          <p:cNvSpPr txBox="1"/>
          <p:nvPr>
            <p:ph idx="11" type="ftr"/>
          </p:nvPr>
        </p:nvSpPr>
        <p:spPr>
          <a:xfrm>
            <a:off x="3124200" y="6356356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1" y="6049342"/>
            <a:ext cx="9157815" cy="808658"/>
          </a:xfrm>
          <a:prstGeom prst="rect">
            <a:avLst/>
          </a:prstGeom>
          <a:solidFill>
            <a:srgbClr val="041E42"/>
          </a:solidFill>
          <a:ln cap="flat" cmpd="sng" w="9525">
            <a:solidFill>
              <a:srgbClr val="00387C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213474" y="341769"/>
            <a:ext cx="8686426" cy="8789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701"/>
              <a:buFont typeface="Helvetica Neue"/>
              <a:buNone/>
              <a:defRPr b="1" i="0" sz="2701" u="none" cap="none" strike="noStrike">
                <a:solidFill>
                  <a:srgbClr val="002D5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213474" y="1338867"/>
            <a:ext cx="8686426" cy="4262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63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1"/>
              <a:buFont typeface="Arial"/>
              <a:buChar char="•"/>
              <a:defRPr b="0" i="0" sz="24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2013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1"/>
              <a:buFont typeface="Arial"/>
              <a:buChar char="–"/>
              <a:defRPr b="0" i="0" sz="21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427896" y="6070861"/>
            <a:ext cx="39309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75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831905" y="6371261"/>
            <a:ext cx="3067995" cy="22384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/>
          <p:nvPr/>
        </p:nvSpPr>
        <p:spPr>
          <a:xfrm>
            <a:off x="-1" y="5956648"/>
            <a:ext cx="9144001" cy="92697"/>
          </a:xfrm>
          <a:prstGeom prst="rect">
            <a:avLst/>
          </a:prstGeom>
          <a:solidFill>
            <a:srgbClr val="BBBCBC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2" y="0"/>
            <a:ext cx="9151874" cy="6858000"/>
          </a:xfrm>
          <a:prstGeom prst="rect">
            <a:avLst/>
          </a:prstGeom>
          <a:solidFill>
            <a:srgbClr val="011B3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 txBox="1"/>
          <p:nvPr>
            <p:ph type="ctrTitle"/>
          </p:nvPr>
        </p:nvSpPr>
        <p:spPr>
          <a:xfrm>
            <a:off x="626671" y="1502825"/>
            <a:ext cx="64044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BBCBC"/>
              </a:buClr>
              <a:buSzPts val="4050"/>
              <a:buFont typeface="Helvetica Neue"/>
              <a:buNone/>
            </a:pPr>
            <a:r>
              <a:rPr lang="en-US" sz="4050">
                <a:solidFill>
                  <a:srgbClr val="BBBCBC"/>
                </a:solidFill>
              </a:rPr>
              <a:t>AAAI-23 Bridge: AI &amp; Law</a:t>
            </a:r>
            <a:endParaRPr/>
          </a:p>
        </p:txBody>
      </p:sp>
      <p:sp>
        <p:nvSpPr>
          <p:cNvPr id="90" name="Google Shape;90;p15"/>
          <p:cNvSpPr txBox="1"/>
          <p:nvPr>
            <p:ph idx="1" type="subTitle"/>
          </p:nvPr>
        </p:nvSpPr>
        <p:spPr>
          <a:xfrm>
            <a:off x="626668" y="2397720"/>
            <a:ext cx="5676600" cy="18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700"/>
              <a:t>Breakout 4: Privacy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700"/>
              <a:t>Paul Ohm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2700"/>
              <a:t>Professor of Law</a:t>
            </a:r>
            <a:endParaRPr sz="2700"/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8898" y="4690387"/>
            <a:ext cx="2016788" cy="1422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213474" y="341769"/>
            <a:ext cx="8686500" cy="87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701"/>
              <a:buFont typeface="Helvetica Neue"/>
              <a:buNone/>
            </a:pPr>
            <a:r>
              <a:rPr lang="en-US" sz="4000"/>
              <a:t>New </a:t>
            </a:r>
            <a:r>
              <a:rPr lang="en-US" sz="4000"/>
              <a:t>Privacy Rights and Remedies</a:t>
            </a:r>
            <a:endParaRPr b="0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213474" y="1338867"/>
            <a:ext cx="8686500" cy="426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Right to delete / right to be forgotten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Machine unlearning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Legitimate interests and secondary purposes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Model/AI disgorgement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213474" y="341769"/>
            <a:ext cx="8686500" cy="87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Friction</a:t>
            </a:r>
            <a:endParaRPr sz="4000"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213474" y="1338867"/>
            <a:ext cx="8686500" cy="426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Paul Ohm and Jonathan Frankle, </a:t>
            </a:r>
            <a:r>
              <a:rPr i="1" lang="en-US" sz="2800"/>
              <a:t>Desirable Inefficiency</a:t>
            </a:r>
            <a:r>
              <a:rPr lang="en-US" sz="2800"/>
              <a:t>, 32 Florida Law Review 357 (2018).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Brett Frischmann &amp; Susan Benesch, Friction-In-Design Regulation as 21St Century Time, Place, Manner (forthcoming 2023).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Paul Ohm &amp; Brett Frischmann, </a:t>
            </a:r>
            <a:r>
              <a:rPr i="1" lang="en-US" sz="2800"/>
              <a:t>Governance Seams</a:t>
            </a:r>
            <a:r>
              <a:rPr lang="en-US" sz="2800"/>
              <a:t> (forthcoming 2023).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Ellen Goodman, </a:t>
            </a:r>
            <a:r>
              <a:rPr i="1" lang="en-US" sz="2800"/>
              <a:t>Digital Fidelity and Friction</a:t>
            </a:r>
            <a:r>
              <a:rPr lang="en-US" sz="2800"/>
              <a:t>, 21 Nev. L.J. 623 (2021).</a:t>
            </a: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22313" y="4406906"/>
            <a:ext cx="7772400" cy="1362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Study </a:t>
            </a:r>
            <a:r>
              <a:rPr lang="en-US" sz="4000"/>
              <a:t>something</a:t>
            </a:r>
            <a:r>
              <a:rPr lang="en-US" sz="4000"/>
              <a:t> other than human behavior!!!</a:t>
            </a:r>
            <a:endParaRPr sz="4000"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/>
              <a:t>The Takeaway: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00621-Campus_2_1348.jpg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17597" r="7498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7"/>
          <p:cNvSpPr/>
          <p:nvPr/>
        </p:nvSpPr>
        <p:spPr>
          <a:xfrm>
            <a:off x="4740313" y="0"/>
            <a:ext cx="4403687" cy="6858000"/>
          </a:xfrm>
          <a:prstGeom prst="rect">
            <a:avLst/>
          </a:prstGeom>
          <a:solidFill>
            <a:srgbClr val="011B39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7"/>
          <p:cNvSpPr txBox="1"/>
          <p:nvPr>
            <p:ph type="title"/>
          </p:nvPr>
        </p:nvSpPr>
        <p:spPr>
          <a:xfrm>
            <a:off x="5141252" y="1263807"/>
            <a:ext cx="3827110" cy="5289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BBBCBC"/>
              </a:buClr>
              <a:buSzPts val="2700"/>
              <a:buFont typeface="Helvetica Neue"/>
              <a:buNone/>
            </a:pPr>
            <a:r>
              <a:rPr lang="en-US" sz="4101">
                <a:solidFill>
                  <a:srgbClr val="BBBCBC"/>
                </a:solidFill>
              </a:rPr>
              <a:t>Discussion</a:t>
            </a:r>
            <a:endParaRPr sz="2900">
              <a:solidFill>
                <a:srgbClr val="BBBCB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213474" y="341769"/>
            <a:ext cx="8686500" cy="87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Agenda</a:t>
            </a:r>
            <a:endParaRPr sz="4000"/>
          </a:p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213474" y="1338867"/>
            <a:ext cx="8686500" cy="426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“Privacy” means…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Privacy Law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The data used to power ML and AI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Using ML/AI to attack privacy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Using ML/AI to defend privacy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New privacy rights and remedies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sz="3000"/>
              <a:t>Friction</a:t>
            </a:r>
            <a:endParaRPr sz="3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213474" y="341769"/>
            <a:ext cx="8686500" cy="87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“Privacy” means…</a:t>
            </a:r>
            <a:endParaRPr sz="4000"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13474" y="1338867"/>
            <a:ext cx="8686500" cy="426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3001"/>
              <a:t>Right to be let alone</a:t>
            </a:r>
            <a:endParaRPr sz="300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001"/>
              <a:t>Right to control information about oneself</a:t>
            </a:r>
            <a:endParaRPr sz="300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001"/>
              <a:t>Personhood and autonomy</a:t>
            </a:r>
            <a:endParaRPr sz="300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001"/>
              <a:t>Intimacy</a:t>
            </a:r>
            <a:endParaRPr sz="300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001"/>
              <a:t>Personal growth</a:t>
            </a:r>
            <a:endParaRPr sz="3001"/>
          </a:p>
          <a:p>
            <a:pPr indent="-419163" lvl="0" marL="457200" rtl="0" algn="l">
              <a:spcBef>
                <a:spcPts val="0"/>
              </a:spcBef>
              <a:spcAft>
                <a:spcPts val="0"/>
              </a:spcAft>
              <a:buSzPts val="3001"/>
              <a:buChar char="●"/>
            </a:pPr>
            <a:r>
              <a:rPr lang="en-US" sz="3001"/>
              <a:t>Contextual integrity</a:t>
            </a:r>
            <a:endParaRPr sz="300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13474" y="341769"/>
            <a:ext cx="8686500" cy="87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“Privacy” means…</a:t>
            </a:r>
            <a:endParaRPr sz="4000"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13474" y="1338867"/>
            <a:ext cx="8686500" cy="426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Char char="●"/>
            </a:pPr>
            <a:r>
              <a:rPr lang="en-US" sz="3001"/>
              <a:t>Right to be let alone</a:t>
            </a:r>
            <a:endParaRPr sz="300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001"/>
              <a:t>Right to control information about oneself</a:t>
            </a:r>
            <a:endParaRPr sz="300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001"/>
              <a:t>Personhood and autonomy</a:t>
            </a:r>
            <a:endParaRPr sz="300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001"/>
              <a:t>Intimacy</a:t>
            </a:r>
            <a:endParaRPr sz="3001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3001"/>
              <a:t>Personal growth</a:t>
            </a:r>
            <a:endParaRPr sz="3001"/>
          </a:p>
          <a:p>
            <a:pPr indent="-419163" lvl="0" marL="457200" rtl="0" algn="l">
              <a:spcBef>
                <a:spcPts val="0"/>
              </a:spcBef>
              <a:spcAft>
                <a:spcPts val="0"/>
              </a:spcAft>
              <a:buSzPts val="3001"/>
              <a:buChar char="●"/>
            </a:pPr>
            <a:r>
              <a:rPr lang="en-US" sz="3001"/>
              <a:t>Contextual integrity</a:t>
            </a:r>
            <a:endParaRPr sz="3001"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58645"/>
            <a:ext cx="9144000" cy="219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213474" y="341769"/>
            <a:ext cx="8686500" cy="87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Privacy Law</a:t>
            </a:r>
            <a:endParaRPr sz="4000"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13474" y="1186467"/>
            <a:ext cx="8686500" cy="426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Data Protection law (GDPR, CCPA, CPA)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Consumer protection approach (FTC Act)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Unfairness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Deception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Newer proposals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Duties of fairness or loyalty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Data transparency or disclosure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Data governance rules (CPOs, PIAs, privacy-by-design, audits)</a:t>
            </a:r>
            <a:endParaRPr sz="3000"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Ground rules for data collection and sharing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13474" y="341769"/>
            <a:ext cx="8686500" cy="87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431"/>
              <a:buFont typeface="Helvetica Neue"/>
              <a:buNone/>
            </a:pPr>
            <a:r>
              <a:rPr lang="en-US" sz="4000"/>
              <a:t>The Data Used to Power ML and AI</a:t>
            </a:r>
            <a:endParaRPr b="0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213474" y="1338867"/>
            <a:ext cx="8686500" cy="426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Surveillance and Information capitalism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Data minimization and privacy-by-design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Less data for training generally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213474" y="341769"/>
            <a:ext cx="8686500" cy="87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D50"/>
              </a:buClr>
              <a:buSzPts val="2701"/>
              <a:buFont typeface="Helvetica Neue"/>
              <a:buNone/>
            </a:pPr>
            <a:r>
              <a:rPr lang="en-US" sz="4000"/>
              <a:t>Using ML/AI to Attack Privacy</a:t>
            </a:r>
            <a:endParaRPr b="0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213474" y="1338867"/>
            <a:ext cx="8686500" cy="426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36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Inferences and sensitive information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Gaydar, Target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Dobbs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Facial recognition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Legal developments: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Colorado Privacy Act</a:t>
            </a:r>
            <a:endParaRPr sz="2800"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Jones and Carpenter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213474" y="1338867"/>
            <a:ext cx="8686500" cy="426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“Sensitive Data Inference” or “Sensitive Data Inferences” means inferences made by a Controller based on Personal Data, alone or in combination with other data, which are used to indicate an individual’s racial or ethnic origin; religious beliefs; mental or physical health condition or diagnosis; sex life or sexual orientation; or citizenship or citizenship status.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Controllers must obtain Consent to Process Sensitive Data, including Sensitive Data Inferences . . . .</a:t>
            </a:r>
            <a:endParaRPr/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213474" y="341769"/>
            <a:ext cx="8686500" cy="87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Colorado Privacy Act Rules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13474" y="341769"/>
            <a:ext cx="8686500" cy="87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Using ML/AI to Defend Privacy</a:t>
            </a:r>
            <a:endParaRPr b="0"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13474" y="1338867"/>
            <a:ext cx="8686500" cy="426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360"/>
              </a:spcBef>
              <a:spcAft>
                <a:spcPts val="0"/>
              </a:spcAft>
              <a:buSzPts val="2200"/>
              <a:buChar char="●"/>
            </a:pPr>
            <a:r>
              <a:rPr lang="en-US" sz="2801"/>
              <a:t>Differential privacy</a:t>
            </a:r>
            <a:endParaRPr sz="280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801"/>
              <a:t>Federated learning</a:t>
            </a:r>
            <a:endParaRPr sz="2801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801"/>
              <a:t>AI auditors</a:t>
            </a:r>
            <a:endParaRPr sz="280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80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Georgetown University OA">
      <a:dk1>
        <a:srgbClr val="000000"/>
      </a:dk1>
      <a:lt1>
        <a:srgbClr val="FFFFFF"/>
      </a:lt1>
      <a:dk2>
        <a:srgbClr val="011B39"/>
      </a:dk2>
      <a:lt2>
        <a:srgbClr val="4A4C4D"/>
      </a:lt2>
      <a:accent1>
        <a:srgbClr val="003B7C"/>
      </a:accent1>
      <a:accent2>
        <a:srgbClr val="9CA09C"/>
      </a:accent2>
      <a:accent3>
        <a:srgbClr val="00A4CC"/>
      </a:accent3>
      <a:accent4>
        <a:srgbClr val="46A536"/>
      </a:accent4>
      <a:accent5>
        <a:srgbClr val="CD0032"/>
      </a:accent5>
      <a:accent6>
        <a:srgbClr val="580A1D"/>
      </a:accent6>
      <a:hlink>
        <a:srgbClr val="003D81"/>
      </a:hlink>
      <a:folHlink>
        <a:srgbClr val="00A4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