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104063" cy="10234613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1" d="100"/>
          <a:sy n="51" d="100"/>
        </p:scale>
        <p:origin x="84" y="31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4023202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pPr>
              <a:defRPr/>
            </a:pPr>
            <a:fld id="{B96294F6-7618-4A97-B55A-8133DCB80D84}" type="datetimeFigureOut">
              <a:rPr lang="de-DE"/>
              <a:t>24.03.2025</a:t>
            </a:fld>
            <a:endParaRPr lang="de-DE"/>
          </a:p>
        </p:txBody>
      </p:sp>
      <p:sp>
        <p:nvSpPr>
          <p:cNvPr id="4" name="Espace réservé de l'image des diapositives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481013" y="1279525"/>
            <a:ext cx="6142037" cy="345439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 bwMode="auto">
          <a:xfrm>
            <a:off x="710075" y="4924989"/>
            <a:ext cx="5683914" cy="4029684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9722308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4023202" y="9722308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pPr>
              <a:defRPr/>
            </a:pPr>
            <a:fld id="{0179DFC5-D19A-4831-9CCD-C023EECE7191}" type="slidenum">
              <a:rPr lang="de-DE"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9BD525-BCC0-127C-97FE-277DC015BBB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09D04-9E5E-B381-F2A1-6C55B9665E1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2551A3-A2E2-07B2-454A-1BC7C46462D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5F0503-7267-A7BA-23E8-D9BC0666EBA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6547C4-A4B0-F679-2E5A-8642575992B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A59CF1-EE7C-A69B-AF6A-D9B41887B03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E84534-3AA3-E8A1-14CF-9BF9CD7521F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Modifier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9FDE41F-4D3B-4E18-AF53-19FBE74CB0F4}" type="datetime1">
              <a:rPr lang="de-DE"/>
              <a:t>24.03.2025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8CB11E-18E9-4752-9381-174A4E37FF1C}" type="datetime1">
              <a:rPr lang="de-DE"/>
              <a:t>24.03.2025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F787CE4-17EB-4E1B-AA0C-96AB5C9D62A3}" type="datetime1">
              <a:rPr lang="de-DE"/>
              <a:t>24.03.2025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529B3CE-B312-400B-B3EE-3C8677F032F1}" type="datetime1">
              <a:rPr lang="de-DE"/>
              <a:t>24.03.2025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6D21850-DA9C-4F89-BB7D-0D564066889A}" type="datetime1">
              <a:rPr lang="de-DE"/>
              <a:t>24.03.2025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280DB4-F9B7-4ECF-911A-65D99B177B2C}" type="datetime1">
              <a:rPr lang="de-DE"/>
              <a:t>24.03.2025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EFB3830-5326-4561-95A3-FEF2A478F164}" type="datetime1">
              <a:rPr lang="de-DE"/>
              <a:t>24.03.2025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DEEA303-8FEA-43D8-987D-9A954329187E}" type="datetime1">
              <a:rPr lang="de-DE"/>
              <a:t>24.03.2025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9D667A-F187-4974-A93F-B0632A705D1C}" type="datetime1">
              <a:rPr lang="de-DE"/>
              <a:t>24.03.2025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D40543B-0ED9-421E-8856-4159B0F35FE4}" type="datetime1">
              <a:rPr lang="de-DE"/>
              <a:t>24.03.2025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AC8AC0-FFB5-4318-AF3C-78ED1857CB01}" type="datetime1">
              <a:rPr lang="de-DE"/>
              <a:t>24.03.2025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C37147-8C0A-4609-A06C-E312BF2E37F8}" type="datetime1">
              <a:rPr lang="de-DE"/>
              <a:t>24.03.2025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8669B7-F9CF-4B33-82BB-F8C7DFA0F81A}" type="slidenum">
              <a:rPr lang="de-DE"/>
              <a:t>‹N°›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" y="6020608"/>
            <a:ext cx="11843656" cy="117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417561" y="5688769"/>
            <a:ext cx="6824547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tangle 5"/>
          <p:cNvSpPr/>
          <p:nvPr/>
        </p:nvSpPr>
        <p:spPr bwMode="auto">
          <a:xfrm>
            <a:off x="417560" y="4781802"/>
            <a:ext cx="6824547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tangle 6"/>
          <p:cNvSpPr/>
          <p:nvPr/>
        </p:nvSpPr>
        <p:spPr bwMode="auto">
          <a:xfrm>
            <a:off x="1" y="3809600"/>
            <a:ext cx="11843656" cy="10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" name="Rectangle 7"/>
          <p:cNvSpPr/>
          <p:nvPr/>
        </p:nvSpPr>
        <p:spPr bwMode="auto">
          <a:xfrm>
            <a:off x="4970923" y="3280123"/>
            <a:ext cx="1890132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tangle 8"/>
          <p:cNvSpPr/>
          <p:nvPr/>
        </p:nvSpPr>
        <p:spPr bwMode="auto">
          <a:xfrm>
            <a:off x="2071147" y="2668499"/>
            <a:ext cx="4822900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" name="Groupe 11"/>
          <p:cNvGrpSpPr/>
          <p:nvPr/>
        </p:nvGrpSpPr>
        <p:grpSpPr bwMode="auto">
          <a:xfrm>
            <a:off x="1544444" y="632550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9" name="Groupe 18"/>
          <p:cNvGrpSpPr/>
          <p:nvPr/>
        </p:nvGrpSpPr>
        <p:grpSpPr bwMode="auto">
          <a:xfrm>
            <a:off x="1515572" y="576964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7" name="Connecteur droit 16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 bwMode="auto">
          <a:xfrm rot="10800000">
            <a:off x="1525339" y="5060691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3" name="Rectangle 2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4" name="Connecteur droit 23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 bwMode="auto">
          <a:xfrm rot="10800000">
            <a:off x="1580939" y="4952208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35" name="Groupe 34"/>
          <p:cNvGrpSpPr/>
          <p:nvPr/>
        </p:nvGrpSpPr>
        <p:grpSpPr bwMode="auto">
          <a:xfrm>
            <a:off x="4295665" y="632550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8" name="Groupe 37"/>
          <p:cNvGrpSpPr/>
          <p:nvPr/>
        </p:nvGrpSpPr>
        <p:grpSpPr bwMode="auto">
          <a:xfrm>
            <a:off x="4266793" y="576964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40" name="Connecteur droit 3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 bwMode="auto">
          <a:xfrm>
            <a:off x="7046886" y="632550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58" name="Groupe 57"/>
          <p:cNvGrpSpPr/>
          <p:nvPr/>
        </p:nvGrpSpPr>
        <p:grpSpPr bwMode="auto">
          <a:xfrm>
            <a:off x="7018014" y="576964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e 74"/>
          <p:cNvGrpSpPr/>
          <p:nvPr/>
        </p:nvGrpSpPr>
        <p:grpSpPr bwMode="auto">
          <a:xfrm rot="10800000" flipV="1">
            <a:off x="5064769" y="3987120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76" name="Rectangle 7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78" name="Groupe 77"/>
          <p:cNvGrpSpPr/>
          <p:nvPr/>
        </p:nvGrpSpPr>
        <p:grpSpPr bwMode="auto">
          <a:xfrm rot="10800000" flipV="1">
            <a:off x="6710958" y="3987120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79" name="Rectangle 78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94" name="Groupe 93"/>
          <p:cNvGrpSpPr/>
          <p:nvPr/>
        </p:nvGrpSpPr>
        <p:grpSpPr bwMode="auto">
          <a:xfrm>
            <a:off x="5041447" y="3370285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95" name="Rectangle 94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96" name="Connecteur droit 95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e 97"/>
          <p:cNvGrpSpPr/>
          <p:nvPr/>
        </p:nvGrpSpPr>
        <p:grpSpPr bwMode="auto">
          <a:xfrm>
            <a:off x="5019904" y="2764189"/>
            <a:ext cx="166447" cy="479971"/>
            <a:chOff x="1501910" y="3272658"/>
            <a:chExt cx="166447" cy="626877"/>
          </a:xfrm>
        </p:grpSpPr>
        <p:grpSp>
          <p:nvGrpSpPr>
            <p:cNvPr id="99" name="Groupe 98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01" name="Rectangle 100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02" name="Connecteur droit 101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Rectangle 99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04" name="Groupe 103"/>
          <p:cNvGrpSpPr/>
          <p:nvPr/>
        </p:nvGrpSpPr>
        <p:grpSpPr bwMode="auto">
          <a:xfrm flipV="1">
            <a:off x="5046425" y="2374964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05" name="Rectangle 104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07" name="Groupe 106"/>
          <p:cNvGrpSpPr/>
          <p:nvPr/>
        </p:nvGrpSpPr>
        <p:grpSpPr bwMode="auto">
          <a:xfrm>
            <a:off x="1506236" y="4645813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08" name="Rectangle 107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09" name="Connecteur droit 108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 bwMode="auto">
          <a:xfrm rot="10800000">
            <a:off x="4264326" y="5060691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13" name="Connecteur droit 112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 bwMode="auto">
          <a:xfrm rot="10800000">
            <a:off x="4319926" y="4952208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16" name="Groupe 115"/>
          <p:cNvGrpSpPr/>
          <p:nvPr/>
        </p:nvGrpSpPr>
        <p:grpSpPr bwMode="auto">
          <a:xfrm rot="10800000">
            <a:off x="4261543" y="4079933"/>
            <a:ext cx="166447" cy="626877"/>
            <a:chOff x="1501910" y="3272658"/>
            <a:chExt cx="166447" cy="626877"/>
          </a:xfrm>
        </p:grpSpPr>
        <p:grpSp>
          <p:nvGrpSpPr>
            <p:cNvPr id="117" name="Groupe 116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19" name="Rectangle 118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20" name="Connecteur droit 119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22" name="Groupe 121"/>
          <p:cNvGrpSpPr/>
          <p:nvPr/>
        </p:nvGrpSpPr>
        <p:grpSpPr bwMode="auto">
          <a:xfrm>
            <a:off x="4245223" y="3684913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23" name="Rectangle 12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24" name="Connecteur droit 123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6" name="Groupe 125"/>
          <p:cNvGrpSpPr/>
          <p:nvPr/>
        </p:nvGrpSpPr>
        <p:grpSpPr bwMode="auto">
          <a:xfrm rot="10800000">
            <a:off x="7003313" y="5060691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27" name="Rectangle 126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28" name="Connecteur droit 12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 bwMode="auto">
          <a:xfrm rot="10800000">
            <a:off x="7058913" y="4952208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1" name="Groupe 130"/>
          <p:cNvGrpSpPr/>
          <p:nvPr/>
        </p:nvGrpSpPr>
        <p:grpSpPr bwMode="auto">
          <a:xfrm rot="10800000">
            <a:off x="7000530" y="4079933"/>
            <a:ext cx="166447" cy="626877"/>
            <a:chOff x="1501910" y="3272658"/>
            <a:chExt cx="166447" cy="626877"/>
          </a:xfrm>
        </p:grpSpPr>
        <p:grpSp>
          <p:nvGrpSpPr>
            <p:cNvPr id="132" name="Groupe 131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34" name="Rectangle 133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35" name="Connecteur droit 134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37" name="Groupe 136"/>
          <p:cNvGrpSpPr/>
          <p:nvPr/>
        </p:nvGrpSpPr>
        <p:grpSpPr bwMode="auto">
          <a:xfrm>
            <a:off x="6984210" y="3684913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38" name="Rectangle 137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39" name="Connecteur droit 138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Connecteur droit 139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e 140"/>
          <p:cNvGrpSpPr/>
          <p:nvPr/>
        </p:nvGrpSpPr>
        <p:grpSpPr bwMode="auto">
          <a:xfrm>
            <a:off x="6674772" y="3365543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42" name="Rectangle 141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43" name="Connecteur droit 142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oupe 144"/>
          <p:cNvGrpSpPr/>
          <p:nvPr/>
        </p:nvGrpSpPr>
        <p:grpSpPr bwMode="auto">
          <a:xfrm>
            <a:off x="6653229" y="2759447"/>
            <a:ext cx="166447" cy="479971"/>
            <a:chOff x="1501910" y="3272658"/>
            <a:chExt cx="166447" cy="626877"/>
          </a:xfrm>
        </p:grpSpPr>
        <p:grpSp>
          <p:nvGrpSpPr>
            <p:cNvPr id="146" name="Groupe 145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48" name="Rectangle 147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49" name="Connecteur droit 148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Connecteur droit 149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51" name="Groupe 150"/>
          <p:cNvGrpSpPr/>
          <p:nvPr/>
        </p:nvGrpSpPr>
        <p:grpSpPr bwMode="auto">
          <a:xfrm flipV="1">
            <a:off x="6679750" y="2370222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52" name="Rectangle 151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54" name="Groupe 153"/>
          <p:cNvGrpSpPr/>
          <p:nvPr/>
        </p:nvGrpSpPr>
        <p:grpSpPr bwMode="auto">
          <a:xfrm>
            <a:off x="2340767" y="2832017"/>
            <a:ext cx="166447" cy="934955"/>
            <a:chOff x="1501910" y="3272658"/>
            <a:chExt cx="166447" cy="626877"/>
          </a:xfrm>
        </p:grpSpPr>
        <p:grpSp>
          <p:nvGrpSpPr>
            <p:cNvPr id="155" name="Groupe 154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57" name="Rectangle 156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58" name="Connecteur droit 157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60" name="Groupe 159"/>
          <p:cNvGrpSpPr/>
          <p:nvPr/>
        </p:nvGrpSpPr>
        <p:grpSpPr bwMode="auto">
          <a:xfrm flipV="1">
            <a:off x="2358926" y="2370682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61" name="Rectangle 160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63" name="Groupe 162"/>
          <p:cNvGrpSpPr/>
          <p:nvPr/>
        </p:nvGrpSpPr>
        <p:grpSpPr bwMode="auto">
          <a:xfrm>
            <a:off x="2358193" y="3993192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64" name="Rectangle 163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65" name="Connecteur droit 164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e 167"/>
          <p:cNvGrpSpPr/>
          <p:nvPr/>
        </p:nvGrpSpPr>
        <p:grpSpPr bwMode="auto">
          <a:xfrm>
            <a:off x="3853664" y="2847230"/>
            <a:ext cx="166447" cy="934955"/>
            <a:chOff x="1501910" y="3272658"/>
            <a:chExt cx="166447" cy="626877"/>
          </a:xfrm>
        </p:grpSpPr>
        <p:grpSp>
          <p:nvGrpSpPr>
            <p:cNvPr id="169" name="Groupe 168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71" name="Rectangle 170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72" name="Connecteur droit 171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0" name="Rectangle 169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74" name="Groupe 173"/>
          <p:cNvGrpSpPr/>
          <p:nvPr/>
        </p:nvGrpSpPr>
        <p:grpSpPr bwMode="auto">
          <a:xfrm flipV="1">
            <a:off x="3871823" y="2385895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75" name="Rectangle 174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77" name="Groupe 176"/>
          <p:cNvGrpSpPr/>
          <p:nvPr/>
        </p:nvGrpSpPr>
        <p:grpSpPr bwMode="auto">
          <a:xfrm>
            <a:off x="3871090" y="4008406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78" name="Rectangle 177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79" name="Connecteur droit 178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2" name="ZoneTexte 181"/>
          <p:cNvSpPr txBox="1"/>
          <p:nvPr/>
        </p:nvSpPr>
        <p:spPr bwMode="auto">
          <a:xfrm>
            <a:off x="4434231" y="282661"/>
            <a:ext cx="328295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distribution for </a:t>
            </a:r>
            <a:r>
              <a:rPr lang="fr-FR"/>
              <a:t>ohmpi</a:t>
            </a:r>
            <a:r>
              <a:rPr lang="fr-FR"/>
              <a:t> lite</a:t>
            </a:r>
            <a:endParaRPr lang="de-DE"/>
          </a:p>
        </p:txBody>
      </p:sp>
      <p:sp>
        <p:nvSpPr>
          <p:cNvPr id="184" name="ZoneTexte 183"/>
          <p:cNvSpPr txBox="1"/>
          <p:nvPr/>
        </p:nvSpPr>
        <p:spPr bwMode="auto">
          <a:xfrm>
            <a:off x="1633271" y="6476855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16mm</a:t>
            </a:r>
            <a:endParaRPr lang="de-DE" sz="1200"/>
          </a:p>
        </p:txBody>
      </p:sp>
      <p:sp>
        <p:nvSpPr>
          <p:cNvPr id="185" name="ZoneTexte 184"/>
          <p:cNvSpPr txBox="1"/>
          <p:nvPr/>
        </p:nvSpPr>
        <p:spPr bwMode="auto">
          <a:xfrm>
            <a:off x="1657332" y="574361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5mm</a:t>
            </a:r>
            <a:endParaRPr lang="de-DE" sz="1200"/>
          </a:p>
        </p:txBody>
      </p:sp>
      <p:sp>
        <p:nvSpPr>
          <p:cNvPr id="186" name="ZoneTexte 185"/>
          <p:cNvSpPr txBox="1"/>
          <p:nvPr/>
        </p:nvSpPr>
        <p:spPr bwMode="auto">
          <a:xfrm>
            <a:off x="1670878" y="5235065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25mm</a:t>
            </a:r>
            <a:endParaRPr lang="de-DE" sz="1200"/>
          </a:p>
        </p:txBody>
      </p:sp>
      <p:sp>
        <p:nvSpPr>
          <p:cNvPr id="187" name="ZoneTexte 186"/>
          <p:cNvSpPr txBox="1"/>
          <p:nvPr/>
        </p:nvSpPr>
        <p:spPr bwMode="auto">
          <a:xfrm>
            <a:off x="3354499" y="4397625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25mm</a:t>
            </a:r>
            <a:endParaRPr lang="de-DE" sz="1200"/>
          </a:p>
        </p:txBody>
      </p:sp>
      <p:sp>
        <p:nvSpPr>
          <p:cNvPr id="188" name="ZoneTexte 187"/>
          <p:cNvSpPr txBox="1"/>
          <p:nvPr/>
        </p:nvSpPr>
        <p:spPr bwMode="auto">
          <a:xfrm>
            <a:off x="773273" y="437143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</a:t>
            </a:r>
            <a:r>
              <a:rPr lang="fr-FR" sz="1200"/>
              <a:t>nut</a:t>
            </a:r>
            <a:endParaRPr lang="de-DE" sz="1200"/>
          </a:p>
        </p:txBody>
      </p:sp>
      <p:sp>
        <p:nvSpPr>
          <p:cNvPr id="189" name="ZoneTexte 188"/>
          <p:cNvSpPr txBox="1"/>
          <p:nvPr/>
        </p:nvSpPr>
        <p:spPr bwMode="auto">
          <a:xfrm>
            <a:off x="5151678" y="3986216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8mm</a:t>
            </a:r>
            <a:endParaRPr lang="de-DE" sz="1200"/>
          </a:p>
        </p:txBody>
      </p:sp>
      <p:sp>
        <p:nvSpPr>
          <p:cNvPr id="190" name="ZoneTexte 189"/>
          <p:cNvSpPr txBox="1"/>
          <p:nvPr/>
        </p:nvSpPr>
        <p:spPr bwMode="auto">
          <a:xfrm>
            <a:off x="5172052" y="347307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15mm</a:t>
            </a:r>
            <a:endParaRPr lang="de-DE" sz="1200"/>
          </a:p>
        </p:txBody>
      </p:sp>
      <p:sp>
        <p:nvSpPr>
          <p:cNvPr id="191" name="ZoneTexte 190"/>
          <p:cNvSpPr txBox="1"/>
          <p:nvPr/>
        </p:nvSpPr>
        <p:spPr bwMode="auto">
          <a:xfrm>
            <a:off x="5167275" y="285890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16mm</a:t>
            </a:r>
            <a:endParaRPr lang="de-DE" sz="1200"/>
          </a:p>
        </p:txBody>
      </p:sp>
      <p:sp>
        <p:nvSpPr>
          <p:cNvPr id="192" name="ZoneTexte 191"/>
          <p:cNvSpPr txBox="1"/>
          <p:nvPr/>
        </p:nvSpPr>
        <p:spPr bwMode="auto">
          <a:xfrm>
            <a:off x="5155247" y="2353096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8mm</a:t>
            </a:r>
            <a:endParaRPr lang="de-DE" sz="1200"/>
          </a:p>
        </p:txBody>
      </p:sp>
      <p:sp>
        <p:nvSpPr>
          <p:cNvPr id="193" name="ZoneTexte 192"/>
          <p:cNvSpPr txBox="1"/>
          <p:nvPr/>
        </p:nvSpPr>
        <p:spPr bwMode="auto">
          <a:xfrm>
            <a:off x="2442430" y="309927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32mm</a:t>
            </a:r>
            <a:endParaRPr lang="de-DE" sz="1200"/>
          </a:p>
        </p:txBody>
      </p:sp>
      <p:sp>
        <p:nvSpPr>
          <p:cNvPr id="194" name="ZoneTexte 193"/>
          <p:cNvSpPr txBox="1"/>
          <p:nvPr/>
        </p:nvSpPr>
        <p:spPr bwMode="auto">
          <a:xfrm>
            <a:off x="4381097" y="354791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</a:t>
            </a:r>
            <a:r>
              <a:rPr lang="fr-FR" sz="1200"/>
              <a:t>nut</a:t>
            </a:r>
            <a:endParaRPr lang="de-DE" sz="1200"/>
          </a:p>
        </p:txBody>
      </p:sp>
      <p:sp>
        <p:nvSpPr>
          <p:cNvPr id="195" name="ZoneTexte 194"/>
          <p:cNvSpPr txBox="1"/>
          <p:nvPr/>
        </p:nvSpPr>
        <p:spPr bwMode="auto">
          <a:xfrm>
            <a:off x="2502109" y="389835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</a:t>
            </a:r>
            <a:r>
              <a:rPr lang="fr-FR" sz="1200"/>
              <a:t>nut</a:t>
            </a:r>
            <a:endParaRPr lang="de-DE" sz="1200"/>
          </a:p>
        </p:txBody>
      </p:sp>
      <p:sp>
        <p:nvSpPr>
          <p:cNvPr id="196" name="ZoneTexte 195"/>
          <p:cNvSpPr txBox="1"/>
          <p:nvPr/>
        </p:nvSpPr>
        <p:spPr bwMode="auto">
          <a:xfrm>
            <a:off x="108178" y="237667"/>
            <a:ext cx="237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/>
              <a:t>Screw</a:t>
            </a:r>
            <a:r>
              <a:rPr lang="fr-FR"/>
              <a:t> M3 x 8      =&gt; 13</a:t>
            </a:r>
            <a:endParaRPr/>
          </a:p>
          <a:p>
            <a:pPr>
              <a:defRPr/>
            </a:pPr>
            <a:r>
              <a:rPr lang="fr-FR"/>
              <a:t>Screw</a:t>
            </a:r>
            <a:r>
              <a:rPr lang="fr-FR"/>
              <a:t> M3 x 16    =&gt; </a:t>
            </a:r>
            <a:r>
              <a:rPr lang="fr-FR"/>
              <a:t>8</a:t>
            </a:r>
            <a:endParaRPr lang="fr-FR"/>
          </a:p>
          <a:p>
            <a:pPr>
              <a:defRPr/>
            </a:pPr>
            <a:r>
              <a:rPr lang="fr-FR"/>
              <a:t>Spacer</a:t>
            </a:r>
            <a:r>
              <a:rPr lang="fr-FR"/>
              <a:t> </a:t>
            </a:r>
            <a:r>
              <a:rPr lang="fr-FR"/>
              <a:t>M3 L5      =&gt; 8</a:t>
            </a:r>
            <a:endParaRPr/>
          </a:p>
          <a:p>
            <a:pPr>
              <a:defRPr/>
            </a:pPr>
            <a:r>
              <a:rPr lang="fr-FR"/>
              <a:t>Spacer</a:t>
            </a:r>
            <a:r>
              <a:rPr lang="fr-FR"/>
              <a:t> M3 L25    =&gt; </a:t>
            </a:r>
            <a:r>
              <a:rPr lang="fr-FR"/>
              <a:t>12</a:t>
            </a:r>
            <a:endParaRPr lang="fr-FR"/>
          </a:p>
        </p:txBody>
      </p:sp>
      <p:sp>
        <p:nvSpPr>
          <p:cNvPr id="197" name="ZoneTexte 196"/>
          <p:cNvSpPr txBox="1"/>
          <p:nvPr/>
        </p:nvSpPr>
        <p:spPr bwMode="auto">
          <a:xfrm>
            <a:off x="9252252" y="5931266"/>
            <a:ext cx="780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Plexiglass</a:t>
            </a:r>
            <a:endParaRPr lang="de-DE" sz="1200"/>
          </a:p>
        </p:txBody>
      </p:sp>
      <p:sp>
        <p:nvSpPr>
          <p:cNvPr id="198" name="ZoneTexte 197"/>
          <p:cNvSpPr txBox="1"/>
          <p:nvPr/>
        </p:nvSpPr>
        <p:spPr bwMode="auto">
          <a:xfrm>
            <a:off x="8129925" y="5557800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Mux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199" name="ZoneTexte 198"/>
          <p:cNvSpPr txBox="1"/>
          <p:nvPr/>
        </p:nvSpPr>
        <p:spPr bwMode="auto">
          <a:xfrm>
            <a:off x="8129925" y="4666163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Mux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200" name="ZoneTexte 199"/>
          <p:cNvSpPr txBox="1"/>
          <p:nvPr/>
        </p:nvSpPr>
        <p:spPr bwMode="auto">
          <a:xfrm>
            <a:off x="8552139" y="3726578"/>
            <a:ext cx="780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Plexiglass</a:t>
            </a:r>
            <a:endParaRPr lang="de-DE" sz="1200"/>
          </a:p>
        </p:txBody>
      </p:sp>
      <p:sp>
        <p:nvSpPr>
          <p:cNvPr id="201" name="ZoneTexte 200"/>
          <p:cNvSpPr txBox="1"/>
          <p:nvPr/>
        </p:nvSpPr>
        <p:spPr bwMode="auto">
          <a:xfrm>
            <a:off x="6861749" y="2547701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Measurement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202" name="ZoneTexte 201"/>
          <p:cNvSpPr txBox="1"/>
          <p:nvPr/>
        </p:nvSpPr>
        <p:spPr bwMode="auto">
          <a:xfrm>
            <a:off x="6836707" y="3138691"/>
            <a:ext cx="966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Raspberry</a:t>
            </a:r>
            <a:r>
              <a:rPr lang="fr-FR" sz="1200"/>
              <a:t> pi</a:t>
            </a:r>
            <a:endParaRPr lang="de-DE" sz="1200"/>
          </a:p>
        </p:txBody>
      </p:sp>
      <p:grpSp>
        <p:nvGrpSpPr>
          <p:cNvPr id="203" name="Groupe 202"/>
          <p:cNvGrpSpPr/>
          <p:nvPr/>
        </p:nvGrpSpPr>
        <p:grpSpPr bwMode="auto">
          <a:xfrm rot="10800000" flipV="1">
            <a:off x="8540052" y="4018797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204" name="Rectangle 203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206" name="Groupe 205"/>
          <p:cNvGrpSpPr/>
          <p:nvPr/>
        </p:nvGrpSpPr>
        <p:grpSpPr bwMode="auto">
          <a:xfrm rot="10800000" flipV="1">
            <a:off x="10059863" y="4030859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207" name="Rectangle 206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9" name="ZoneTexte 208"/>
          <p:cNvSpPr txBox="1"/>
          <p:nvPr/>
        </p:nvSpPr>
        <p:spPr bwMode="auto">
          <a:xfrm>
            <a:off x="8638190" y="399319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M3,5 x 16mm</a:t>
            </a:r>
            <a:endParaRPr lang="de-DE" sz="1200"/>
          </a:p>
        </p:txBody>
      </p:sp>
      <p:sp>
        <p:nvSpPr>
          <p:cNvPr id="2" name="Rectangle 1"/>
          <p:cNvSpPr/>
          <p:nvPr/>
        </p:nvSpPr>
        <p:spPr bwMode="auto">
          <a:xfrm>
            <a:off x="8616920" y="90079"/>
            <a:ext cx="3355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M3 L15    	=&gt;  4</a:t>
            </a:r>
            <a:endParaRPr/>
          </a:p>
          <a:p>
            <a:pPr>
              <a:defRPr/>
            </a:pPr>
            <a:r>
              <a:rPr lang="fr-FR"/>
              <a:t>Spacer</a:t>
            </a:r>
            <a:r>
              <a:rPr lang="fr-FR"/>
              <a:t> M3 L16    	=&gt; 4</a:t>
            </a:r>
            <a:endParaRPr/>
          </a:p>
          <a:p>
            <a:pPr>
              <a:defRPr/>
            </a:pPr>
            <a:r>
              <a:rPr lang="fr-FR"/>
              <a:t>Spacer</a:t>
            </a:r>
            <a:r>
              <a:rPr lang="fr-FR"/>
              <a:t> M3 L32    	=&gt;  5</a:t>
            </a:r>
            <a:endParaRPr/>
          </a:p>
          <a:p>
            <a:pPr>
              <a:defRPr/>
            </a:pPr>
            <a:r>
              <a:rPr lang="fr-FR"/>
              <a:t>M3 </a:t>
            </a:r>
            <a:r>
              <a:rPr lang="fr-FR"/>
              <a:t>nut</a:t>
            </a:r>
            <a:r>
              <a:rPr lang="fr-FR"/>
              <a:t>	             	=&gt; </a:t>
            </a:r>
            <a:r>
              <a:rPr lang="fr-FR"/>
              <a:t>13</a:t>
            </a:r>
            <a:endParaRPr lang="fr-FR"/>
          </a:p>
          <a:p>
            <a:pPr>
              <a:defRPr/>
            </a:pPr>
            <a:r>
              <a:rPr lang="fr-FR"/>
              <a:t>Wood </a:t>
            </a:r>
            <a:r>
              <a:rPr lang="fr-FR"/>
              <a:t>screws</a:t>
            </a:r>
            <a:r>
              <a:rPr lang="fr-FR"/>
              <a:t> </a:t>
            </a:r>
            <a:r>
              <a:rPr lang="fr-FR"/>
              <a:t>3,5 x 16=&gt; 4</a:t>
            </a:r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1</a:t>
            </a:fld>
            <a:endParaRPr lang="de-DE"/>
          </a:p>
        </p:txBody>
      </p:sp>
      <p:sp>
        <p:nvSpPr>
          <p:cNvPr id="210" name="Rectangle 209"/>
          <p:cNvSpPr/>
          <p:nvPr/>
        </p:nvSpPr>
        <p:spPr bwMode="auto">
          <a:xfrm>
            <a:off x="8351812" y="2353096"/>
            <a:ext cx="1943100" cy="11349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DPH 5005</a:t>
            </a:r>
            <a:endParaRPr lang="de-DE"/>
          </a:p>
        </p:txBody>
      </p:sp>
      <p:sp>
        <p:nvSpPr>
          <p:cNvPr id="211" name="Rectangle 210"/>
          <p:cNvSpPr/>
          <p:nvPr/>
        </p:nvSpPr>
        <p:spPr bwMode="auto">
          <a:xfrm>
            <a:off x="8262996" y="3205461"/>
            <a:ext cx="80349" cy="43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2" name="Rectangle 211"/>
          <p:cNvSpPr/>
          <p:nvPr/>
        </p:nvSpPr>
        <p:spPr bwMode="auto">
          <a:xfrm>
            <a:off x="10286774" y="3205461"/>
            <a:ext cx="80349" cy="43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3" name="Rectangle 212"/>
          <p:cNvSpPr/>
          <p:nvPr/>
        </p:nvSpPr>
        <p:spPr bwMode="auto">
          <a:xfrm>
            <a:off x="8272984" y="3568037"/>
            <a:ext cx="408782" cy="7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4" name="Rectangle 213"/>
          <p:cNvSpPr/>
          <p:nvPr/>
        </p:nvSpPr>
        <p:spPr bwMode="auto">
          <a:xfrm>
            <a:off x="9960652" y="3568047"/>
            <a:ext cx="408782" cy="7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5" name="Rectangle 214"/>
          <p:cNvSpPr/>
          <p:nvPr/>
        </p:nvSpPr>
        <p:spPr bwMode="auto">
          <a:xfrm>
            <a:off x="8529986" y="3638535"/>
            <a:ext cx="97077" cy="7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6" name="Rectangle 215"/>
          <p:cNvSpPr/>
          <p:nvPr/>
        </p:nvSpPr>
        <p:spPr bwMode="auto">
          <a:xfrm>
            <a:off x="10059626" y="3644185"/>
            <a:ext cx="97077" cy="7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56839" y="5207623"/>
            <a:ext cx="10535279" cy="13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" name="Groupe 11"/>
          <p:cNvGrpSpPr/>
          <p:nvPr/>
        </p:nvGrpSpPr>
        <p:grpSpPr bwMode="auto">
          <a:xfrm>
            <a:off x="1544444" y="553212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9" name="Groupe 18"/>
          <p:cNvGrpSpPr/>
          <p:nvPr/>
        </p:nvGrpSpPr>
        <p:grpSpPr bwMode="auto">
          <a:xfrm>
            <a:off x="1515572" y="497626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7" name="Connecteur droit 16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 bwMode="auto">
          <a:xfrm>
            <a:off x="4295665" y="553212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8" name="Groupe 37"/>
          <p:cNvGrpSpPr/>
          <p:nvPr/>
        </p:nvGrpSpPr>
        <p:grpSpPr bwMode="auto">
          <a:xfrm>
            <a:off x="4266793" y="497626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40" name="Connecteur droit 3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 bwMode="auto">
          <a:xfrm>
            <a:off x="7046886" y="553212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58" name="Groupe 57"/>
          <p:cNvGrpSpPr/>
          <p:nvPr/>
        </p:nvGrpSpPr>
        <p:grpSpPr bwMode="auto">
          <a:xfrm>
            <a:off x="7018014" y="497626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4" name="ZoneTexte 183"/>
          <p:cNvSpPr txBox="1"/>
          <p:nvPr/>
        </p:nvSpPr>
        <p:spPr bwMode="auto">
          <a:xfrm>
            <a:off x="1633271" y="5683475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16mm</a:t>
            </a:r>
            <a:endParaRPr lang="de-DE" sz="1200"/>
          </a:p>
        </p:txBody>
      </p:sp>
      <p:sp>
        <p:nvSpPr>
          <p:cNvPr id="185" name="ZoneTexte 184"/>
          <p:cNvSpPr txBox="1"/>
          <p:nvPr/>
        </p:nvSpPr>
        <p:spPr bwMode="auto">
          <a:xfrm>
            <a:off x="1657332" y="495023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5mm</a:t>
            </a:r>
            <a:endParaRPr lang="de-DE" sz="1200"/>
          </a:p>
        </p:txBody>
      </p:sp>
      <p:grpSp>
        <p:nvGrpSpPr>
          <p:cNvPr id="14" name="Groupe 13"/>
          <p:cNvGrpSpPr/>
          <p:nvPr/>
        </p:nvGrpSpPr>
        <p:grpSpPr bwMode="auto">
          <a:xfrm>
            <a:off x="1117112" y="5579593"/>
            <a:ext cx="360000" cy="369332"/>
            <a:chOff x="8162693" y="1865787"/>
            <a:chExt cx="360000" cy="369332"/>
          </a:xfrm>
        </p:grpSpPr>
        <p:sp>
          <p:nvSpPr>
            <p:cNvPr id="2" name="Ellipse 1"/>
            <p:cNvSpPr>
              <a:spLocks noChangeAspect="1"/>
            </p:cNvSpPr>
            <p:nvPr/>
          </p:nvSpPr>
          <p:spPr bwMode="auto">
            <a:xfrm>
              <a:off x="8162693" y="1875119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" name="ZoneTexte 2"/>
            <p:cNvSpPr txBox="1"/>
            <p:nvPr/>
          </p:nvSpPr>
          <p:spPr bwMode="auto">
            <a:xfrm>
              <a:off x="8202729" y="1865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</a:t>
              </a:r>
              <a:endParaRPr lang="de-DE"/>
            </a:p>
          </p:txBody>
        </p:sp>
      </p:grpSp>
      <p:grpSp>
        <p:nvGrpSpPr>
          <p:cNvPr id="183" name="Groupe 182"/>
          <p:cNvGrpSpPr/>
          <p:nvPr/>
        </p:nvGrpSpPr>
        <p:grpSpPr bwMode="auto">
          <a:xfrm>
            <a:off x="3837585" y="5579593"/>
            <a:ext cx="360000" cy="369332"/>
            <a:chOff x="8162693" y="1865787"/>
            <a:chExt cx="360000" cy="369332"/>
          </a:xfrm>
        </p:grpSpPr>
        <p:sp>
          <p:nvSpPr>
            <p:cNvPr id="196" name="Ellipse 195"/>
            <p:cNvSpPr>
              <a:spLocks noChangeAspect="1"/>
            </p:cNvSpPr>
            <p:nvPr/>
          </p:nvSpPr>
          <p:spPr bwMode="auto">
            <a:xfrm>
              <a:off x="8162693" y="1875119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97" name="ZoneTexte 196"/>
            <p:cNvSpPr txBox="1"/>
            <p:nvPr/>
          </p:nvSpPr>
          <p:spPr bwMode="auto">
            <a:xfrm>
              <a:off x="8202729" y="1865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</a:t>
              </a:r>
              <a:endParaRPr lang="de-DE"/>
            </a:p>
          </p:txBody>
        </p:sp>
      </p:grpSp>
      <p:grpSp>
        <p:nvGrpSpPr>
          <p:cNvPr id="198" name="Groupe 197"/>
          <p:cNvGrpSpPr/>
          <p:nvPr/>
        </p:nvGrpSpPr>
        <p:grpSpPr bwMode="auto">
          <a:xfrm>
            <a:off x="6558058" y="5579593"/>
            <a:ext cx="360000" cy="369332"/>
            <a:chOff x="8162693" y="1865787"/>
            <a:chExt cx="360000" cy="369332"/>
          </a:xfrm>
        </p:grpSpPr>
        <p:sp>
          <p:nvSpPr>
            <p:cNvPr id="199" name="Ellipse 198"/>
            <p:cNvSpPr>
              <a:spLocks noChangeAspect="1"/>
            </p:cNvSpPr>
            <p:nvPr/>
          </p:nvSpPr>
          <p:spPr bwMode="auto">
            <a:xfrm>
              <a:off x="8162693" y="1875119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00" name="ZoneTexte 199"/>
            <p:cNvSpPr txBox="1"/>
            <p:nvPr/>
          </p:nvSpPr>
          <p:spPr bwMode="auto">
            <a:xfrm>
              <a:off x="8202729" y="18657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</a:t>
              </a:r>
              <a:endParaRPr lang="de-DE"/>
            </a:p>
          </p:txBody>
        </p:sp>
      </p:grpSp>
      <p:grpSp>
        <p:nvGrpSpPr>
          <p:cNvPr id="15" name="Groupe 14"/>
          <p:cNvGrpSpPr/>
          <p:nvPr/>
        </p:nvGrpSpPr>
        <p:grpSpPr bwMode="auto">
          <a:xfrm>
            <a:off x="1060599" y="4705587"/>
            <a:ext cx="360000" cy="369332"/>
            <a:chOff x="9430931" y="5731993"/>
            <a:chExt cx="360000" cy="369332"/>
          </a:xfrm>
        </p:grpSpPr>
        <p:sp>
          <p:nvSpPr>
            <p:cNvPr id="204" name="Ellipse 203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05" name="ZoneTexte 204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2</a:t>
              </a:r>
              <a:endParaRPr lang="de-DE"/>
            </a:p>
          </p:txBody>
        </p:sp>
      </p:grpSp>
      <p:grpSp>
        <p:nvGrpSpPr>
          <p:cNvPr id="206" name="Groupe 205"/>
          <p:cNvGrpSpPr/>
          <p:nvPr/>
        </p:nvGrpSpPr>
        <p:grpSpPr bwMode="auto">
          <a:xfrm>
            <a:off x="3800469" y="4716303"/>
            <a:ext cx="360000" cy="372426"/>
            <a:chOff x="9430931" y="5728899"/>
            <a:chExt cx="360000" cy="372426"/>
          </a:xfrm>
        </p:grpSpPr>
        <p:sp>
          <p:nvSpPr>
            <p:cNvPr id="207" name="Ellipse 206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08" name="ZoneTexte 207"/>
            <p:cNvSpPr txBox="1"/>
            <p:nvPr/>
          </p:nvSpPr>
          <p:spPr bwMode="auto">
            <a:xfrm>
              <a:off x="9464013" y="5728899"/>
              <a:ext cx="301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fr-FR"/>
                <a:t>2</a:t>
              </a:r>
              <a:endParaRPr lang="de-DE"/>
            </a:p>
          </p:txBody>
        </p:sp>
      </p:grpSp>
      <p:grpSp>
        <p:nvGrpSpPr>
          <p:cNvPr id="209" name="Groupe 208"/>
          <p:cNvGrpSpPr/>
          <p:nvPr/>
        </p:nvGrpSpPr>
        <p:grpSpPr bwMode="auto">
          <a:xfrm>
            <a:off x="6559164" y="4730977"/>
            <a:ext cx="360000" cy="369332"/>
            <a:chOff x="9430931" y="5731993"/>
            <a:chExt cx="360000" cy="369332"/>
          </a:xfrm>
        </p:grpSpPr>
        <p:sp>
          <p:nvSpPr>
            <p:cNvPr id="210" name="Ellipse 209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1" name="ZoneTexte 210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2</a:t>
              </a:r>
              <a:endParaRPr lang="de-DE"/>
            </a:p>
          </p:txBody>
        </p:sp>
      </p:grpSp>
      <p:sp>
        <p:nvSpPr>
          <p:cNvPr id="234" name="ZoneTexte 233"/>
          <p:cNvSpPr txBox="1"/>
          <p:nvPr/>
        </p:nvSpPr>
        <p:spPr bwMode="auto">
          <a:xfrm>
            <a:off x="9379096" y="5137885"/>
            <a:ext cx="780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Plexiglass</a:t>
            </a:r>
            <a:endParaRPr lang="de-DE" sz="1200"/>
          </a:p>
        </p:txBody>
      </p:sp>
      <p:sp>
        <p:nvSpPr>
          <p:cNvPr id="235" name="ZoneTexte 234"/>
          <p:cNvSpPr txBox="1"/>
          <p:nvPr/>
        </p:nvSpPr>
        <p:spPr bwMode="auto">
          <a:xfrm>
            <a:off x="9573013" y="276092"/>
            <a:ext cx="2169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Screw</a:t>
            </a:r>
            <a:r>
              <a:rPr lang="fr-FR"/>
              <a:t> M3 x 16    =&gt; 8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Spacer</a:t>
            </a:r>
            <a:r>
              <a:rPr lang="fr-FR"/>
              <a:t> M3 L5      =&gt; 8</a:t>
            </a:r>
            <a:endParaRPr/>
          </a:p>
        </p:txBody>
      </p:sp>
      <p:grpSp>
        <p:nvGrpSpPr>
          <p:cNvPr id="236" name="Groupe 235"/>
          <p:cNvGrpSpPr/>
          <p:nvPr/>
        </p:nvGrpSpPr>
        <p:grpSpPr bwMode="auto">
          <a:xfrm>
            <a:off x="9132058" y="278466"/>
            <a:ext cx="360000" cy="373997"/>
            <a:chOff x="8162693" y="1861121"/>
            <a:chExt cx="360000" cy="373997"/>
          </a:xfrm>
        </p:grpSpPr>
        <p:sp>
          <p:nvSpPr>
            <p:cNvPr id="237" name="Ellipse 236"/>
            <p:cNvSpPr>
              <a:spLocks noChangeAspect="1"/>
            </p:cNvSpPr>
            <p:nvPr/>
          </p:nvSpPr>
          <p:spPr bwMode="auto">
            <a:xfrm>
              <a:off x="8162693" y="1875119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38" name="ZoneTexte 237"/>
            <p:cNvSpPr txBox="1"/>
            <p:nvPr/>
          </p:nvSpPr>
          <p:spPr bwMode="auto">
            <a:xfrm>
              <a:off x="8199403" y="186112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</a:t>
              </a:r>
              <a:endParaRPr lang="de-DE"/>
            </a:p>
          </p:txBody>
        </p:sp>
      </p:grpSp>
      <p:grpSp>
        <p:nvGrpSpPr>
          <p:cNvPr id="239" name="Groupe 238"/>
          <p:cNvGrpSpPr/>
          <p:nvPr/>
        </p:nvGrpSpPr>
        <p:grpSpPr bwMode="auto">
          <a:xfrm>
            <a:off x="9132058" y="814182"/>
            <a:ext cx="360000" cy="369332"/>
            <a:chOff x="9430931" y="5731993"/>
            <a:chExt cx="360000" cy="369332"/>
          </a:xfrm>
        </p:grpSpPr>
        <p:sp>
          <p:nvSpPr>
            <p:cNvPr id="240" name="Ellipse 239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41" name="ZoneTexte 240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2</a:t>
              </a:r>
              <a:endParaRPr lang="de-DE"/>
            </a:p>
          </p:txBody>
        </p:sp>
      </p:grpSp>
      <p:sp>
        <p:nvSpPr>
          <p:cNvPr id="242" name="ZoneTexte 241"/>
          <p:cNvSpPr txBox="1"/>
          <p:nvPr/>
        </p:nvSpPr>
        <p:spPr bwMode="auto">
          <a:xfrm>
            <a:off x="4434231" y="282661"/>
            <a:ext cx="328295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distribution for </a:t>
            </a:r>
            <a:r>
              <a:rPr lang="fr-FR"/>
              <a:t>ohmpi</a:t>
            </a:r>
            <a:r>
              <a:rPr lang="fr-FR"/>
              <a:t> lite</a:t>
            </a:r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2</a:t>
            </a:fld>
            <a:endParaRPr lang="de-D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06178" y="1263538"/>
            <a:ext cx="6599321" cy="2701523"/>
          </a:xfrm>
          <a:prstGeom prst="rect">
            <a:avLst/>
          </a:prstGeom>
        </p:spPr>
      </p:pic>
      <p:grpSp>
        <p:nvGrpSpPr>
          <p:cNvPr id="62" name="Groupe 61"/>
          <p:cNvGrpSpPr/>
          <p:nvPr/>
        </p:nvGrpSpPr>
        <p:grpSpPr bwMode="auto">
          <a:xfrm>
            <a:off x="547083" y="5486401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63" name="Rectangle 62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65" name="Groupe 64"/>
          <p:cNvGrpSpPr/>
          <p:nvPr/>
        </p:nvGrpSpPr>
        <p:grpSpPr bwMode="auto">
          <a:xfrm>
            <a:off x="518211" y="4965378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66" name="Rectangle 65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7" name="Connecteur droit 66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67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Ellipse 6"/>
          <p:cNvSpPr/>
          <p:nvPr/>
        </p:nvSpPr>
        <p:spPr bwMode="auto">
          <a:xfrm>
            <a:off x="1402321" y="3220384"/>
            <a:ext cx="74791" cy="90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9" name="Ellipse 68"/>
          <p:cNvSpPr/>
          <p:nvPr/>
        </p:nvSpPr>
        <p:spPr bwMode="auto">
          <a:xfrm>
            <a:off x="1401933" y="1594585"/>
            <a:ext cx="74791" cy="901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8078" y="932754"/>
            <a:ext cx="6171713" cy="34829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56839" y="5873667"/>
            <a:ext cx="10535279" cy="13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546086" y="5623941"/>
            <a:ext cx="6824547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" name="Groupe 11"/>
          <p:cNvGrpSpPr/>
          <p:nvPr/>
        </p:nvGrpSpPr>
        <p:grpSpPr bwMode="auto">
          <a:xfrm>
            <a:off x="1530969" y="5498647"/>
            <a:ext cx="148852" cy="574957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9" name="Groupe 18"/>
          <p:cNvGrpSpPr/>
          <p:nvPr/>
        </p:nvGrpSpPr>
        <p:grpSpPr bwMode="auto">
          <a:xfrm>
            <a:off x="1515572" y="5676349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7" name="Connecteur droit 16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 bwMode="auto">
          <a:xfrm rot="10800000">
            <a:off x="1525339" y="4933355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3" name="Rectangle 2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4" name="Connecteur droit 23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 bwMode="auto">
          <a:xfrm rot="10800000">
            <a:off x="1580939" y="4824872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35" name="Groupe 34"/>
          <p:cNvGrpSpPr/>
          <p:nvPr/>
        </p:nvGrpSpPr>
        <p:grpSpPr bwMode="auto">
          <a:xfrm>
            <a:off x="4301893" y="5489938"/>
            <a:ext cx="126218" cy="587192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8" name="Groupe 37"/>
          <p:cNvGrpSpPr/>
          <p:nvPr/>
        </p:nvGrpSpPr>
        <p:grpSpPr bwMode="auto">
          <a:xfrm>
            <a:off x="4281108" y="566828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40" name="Connecteur droit 3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 bwMode="auto">
          <a:xfrm>
            <a:off x="7023094" y="5498647"/>
            <a:ext cx="123699" cy="574957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58" name="Groupe 57"/>
          <p:cNvGrpSpPr/>
          <p:nvPr/>
        </p:nvGrpSpPr>
        <p:grpSpPr bwMode="auto">
          <a:xfrm>
            <a:off x="6998319" y="5676349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 bwMode="auto">
          <a:xfrm rot="10800000">
            <a:off x="4272159" y="4933425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13" name="Connecteur droit 112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 bwMode="auto">
          <a:xfrm rot="10800000">
            <a:off x="4337344" y="4824872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6" name="Groupe 125"/>
          <p:cNvGrpSpPr/>
          <p:nvPr/>
        </p:nvGrpSpPr>
        <p:grpSpPr bwMode="auto">
          <a:xfrm rot="10800000">
            <a:off x="7003313" y="4933355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27" name="Rectangle 126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28" name="Connecteur droit 12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 bwMode="auto">
          <a:xfrm rot="10800000">
            <a:off x="7058913" y="4824872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86" name="ZoneTexte 185"/>
          <p:cNvSpPr txBox="1"/>
          <p:nvPr/>
        </p:nvSpPr>
        <p:spPr bwMode="auto">
          <a:xfrm>
            <a:off x="1670878" y="5107729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25mm</a:t>
            </a:r>
            <a:endParaRPr lang="de-DE" sz="1200"/>
          </a:p>
        </p:txBody>
      </p:sp>
      <p:grpSp>
        <p:nvGrpSpPr>
          <p:cNvPr id="16" name="Groupe 15"/>
          <p:cNvGrpSpPr/>
          <p:nvPr/>
        </p:nvGrpSpPr>
        <p:grpSpPr bwMode="auto">
          <a:xfrm>
            <a:off x="995717" y="4982297"/>
            <a:ext cx="360000" cy="369332"/>
            <a:chOff x="9430931" y="5731993"/>
            <a:chExt cx="360000" cy="369332"/>
          </a:xfrm>
        </p:grpSpPr>
        <p:sp>
          <p:nvSpPr>
            <p:cNvPr id="212" name="Ellipse 211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3" name="ZoneTexte 212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3</a:t>
              </a:r>
              <a:endParaRPr lang="de-DE"/>
            </a:p>
          </p:txBody>
        </p:sp>
      </p:grpSp>
      <p:grpSp>
        <p:nvGrpSpPr>
          <p:cNvPr id="214" name="Groupe 213"/>
          <p:cNvGrpSpPr/>
          <p:nvPr/>
        </p:nvGrpSpPr>
        <p:grpSpPr bwMode="auto">
          <a:xfrm>
            <a:off x="3778360" y="5014942"/>
            <a:ext cx="360000" cy="369332"/>
            <a:chOff x="9430931" y="5731993"/>
            <a:chExt cx="360000" cy="369332"/>
          </a:xfrm>
        </p:grpSpPr>
        <p:sp>
          <p:nvSpPr>
            <p:cNvPr id="215" name="Ellipse 214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6" name="ZoneTexte 215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3</a:t>
              </a:r>
              <a:endParaRPr lang="de-DE"/>
            </a:p>
          </p:txBody>
        </p:sp>
      </p:grpSp>
      <p:grpSp>
        <p:nvGrpSpPr>
          <p:cNvPr id="217" name="Groupe 216"/>
          <p:cNvGrpSpPr/>
          <p:nvPr/>
        </p:nvGrpSpPr>
        <p:grpSpPr bwMode="auto">
          <a:xfrm>
            <a:off x="6561003" y="5047587"/>
            <a:ext cx="360000" cy="369332"/>
            <a:chOff x="9430931" y="5731993"/>
            <a:chExt cx="360000" cy="369332"/>
          </a:xfrm>
        </p:grpSpPr>
        <p:sp>
          <p:nvSpPr>
            <p:cNvPr id="218" name="Ellipse 217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9" name="ZoneTexte 218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3</a:t>
              </a:r>
              <a:endParaRPr lang="de-DE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9351199" y="1018845"/>
            <a:ext cx="21804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M3 L25    =&gt; </a:t>
            </a:r>
            <a:r>
              <a:rPr lang="fr-FR"/>
              <a:t>8</a:t>
            </a:r>
            <a:endParaRPr lang="fr-FR"/>
          </a:p>
          <a:p>
            <a:pPr>
              <a:defRPr/>
            </a:pPr>
            <a:endParaRPr lang="fr-FR"/>
          </a:p>
        </p:txBody>
      </p:sp>
      <p:grpSp>
        <p:nvGrpSpPr>
          <p:cNvPr id="201" name="Groupe 200"/>
          <p:cNvGrpSpPr/>
          <p:nvPr/>
        </p:nvGrpSpPr>
        <p:grpSpPr bwMode="auto">
          <a:xfrm>
            <a:off x="8885171" y="1018845"/>
            <a:ext cx="360000" cy="369332"/>
            <a:chOff x="9430931" y="5731993"/>
            <a:chExt cx="360000" cy="369332"/>
          </a:xfrm>
        </p:grpSpPr>
        <p:sp>
          <p:nvSpPr>
            <p:cNvPr id="234" name="Ellipse 233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35" name="ZoneTexte 234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3</a:t>
              </a:r>
              <a:endParaRPr lang="de-DE"/>
            </a:p>
          </p:txBody>
        </p:sp>
      </p:grpSp>
      <p:sp>
        <p:nvSpPr>
          <p:cNvPr id="236" name="ZoneTexte 235"/>
          <p:cNvSpPr txBox="1"/>
          <p:nvPr/>
        </p:nvSpPr>
        <p:spPr bwMode="auto">
          <a:xfrm>
            <a:off x="7347557" y="5307293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Mux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238" name="ZoneTexte 237"/>
          <p:cNvSpPr txBox="1"/>
          <p:nvPr/>
        </p:nvSpPr>
        <p:spPr bwMode="auto">
          <a:xfrm>
            <a:off x="4434231" y="282661"/>
            <a:ext cx="328295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distribution for </a:t>
            </a:r>
            <a:r>
              <a:rPr lang="fr-FR"/>
              <a:t>ohmpi</a:t>
            </a:r>
            <a:r>
              <a:rPr lang="fr-FR"/>
              <a:t> lite</a:t>
            </a:r>
            <a:endParaRPr lang="de-D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3</a:t>
            </a:fld>
            <a:endParaRPr lang="de-DE"/>
          </a:p>
        </p:txBody>
      </p:sp>
      <p:sp>
        <p:nvSpPr>
          <p:cNvPr id="9" name="Flèche droite 8"/>
          <p:cNvSpPr/>
          <p:nvPr/>
        </p:nvSpPr>
        <p:spPr bwMode="auto">
          <a:xfrm rot="16199999">
            <a:off x="1393456" y="3654685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1" name="Flèche droite 90"/>
          <p:cNvSpPr/>
          <p:nvPr/>
        </p:nvSpPr>
        <p:spPr bwMode="auto">
          <a:xfrm rot="16199999">
            <a:off x="3812137" y="3743471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2" name="Flèche droite 91"/>
          <p:cNvSpPr/>
          <p:nvPr/>
        </p:nvSpPr>
        <p:spPr bwMode="auto">
          <a:xfrm rot="16199999">
            <a:off x="6110751" y="3727971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3" name="Flèche droite 92"/>
          <p:cNvSpPr/>
          <p:nvPr/>
        </p:nvSpPr>
        <p:spPr bwMode="auto">
          <a:xfrm rot="5400000">
            <a:off x="6047341" y="1141815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4" name="Flèche droite 93"/>
          <p:cNvSpPr/>
          <p:nvPr/>
        </p:nvSpPr>
        <p:spPr bwMode="auto">
          <a:xfrm rot="5400000">
            <a:off x="3758163" y="1122079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5" name="Flèche droite 94"/>
          <p:cNvSpPr/>
          <p:nvPr/>
        </p:nvSpPr>
        <p:spPr bwMode="auto">
          <a:xfrm rot="5400000">
            <a:off x="1453199" y="1104696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65" name="Groupe 64"/>
          <p:cNvGrpSpPr/>
          <p:nvPr/>
        </p:nvGrpSpPr>
        <p:grpSpPr bwMode="auto">
          <a:xfrm>
            <a:off x="613849" y="5498647"/>
            <a:ext cx="142341" cy="574957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66" name="Rectangle 6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68" name="Groupe 67"/>
          <p:cNvGrpSpPr/>
          <p:nvPr/>
        </p:nvGrpSpPr>
        <p:grpSpPr bwMode="auto">
          <a:xfrm>
            <a:off x="598451" y="5676349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69" name="Rectangle 6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70" name="Connecteur droit 6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e 85"/>
          <p:cNvGrpSpPr/>
          <p:nvPr/>
        </p:nvGrpSpPr>
        <p:grpSpPr bwMode="auto">
          <a:xfrm rot="10800000">
            <a:off x="611375" y="4923498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87" name="Rectangle 86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88" name="Connecteur droit 8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eur droit 8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Rectangle 89"/>
          <p:cNvSpPr/>
          <p:nvPr/>
        </p:nvSpPr>
        <p:spPr bwMode="auto">
          <a:xfrm rot="10800000">
            <a:off x="670558" y="4813082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6" name="Flèche droite 95"/>
          <p:cNvSpPr/>
          <p:nvPr/>
        </p:nvSpPr>
        <p:spPr bwMode="auto">
          <a:xfrm rot="16199999">
            <a:off x="795522" y="3654681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7" name="Flèche droite 96"/>
          <p:cNvSpPr/>
          <p:nvPr/>
        </p:nvSpPr>
        <p:spPr bwMode="auto">
          <a:xfrm rot="5400000">
            <a:off x="790279" y="1110053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6821" y="982356"/>
            <a:ext cx="6502734" cy="268618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356839" y="5873667"/>
            <a:ext cx="10535279" cy="13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546086" y="5623941"/>
            <a:ext cx="6824547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tangle 5"/>
          <p:cNvSpPr/>
          <p:nvPr/>
        </p:nvSpPr>
        <p:spPr bwMode="auto">
          <a:xfrm>
            <a:off x="522921" y="4707201"/>
            <a:ext cx="6824547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" name="Groupe 11"/>
          <p:cNvGrpSpPr/>
          <p:nvPr/>
        </p:nvGrpSpPr>
        <p:grpSpPr bwMode="auto">
          <a:xfrm>
            <a:off x="1539678" y="562239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0" name="Rectangle 9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9" name="Groupe 18"/>
          <p:cNvGrpSpPr/>
          <p:nvPr/>
        </p:nvGrpSpPr>
        <p:grpSpPr bwMode="auto">
          <a:xfrm>
            <a:off x="1515572" y="5676349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7" name="Connecteur droit 16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/>
          <p:cNvGrpSpPr/>
          <p:nvPr/>
        </p:nvGrpSpPr>
        <p:grpSpPr bwMode="auto">
          <a:xfrm rot="10800000">
            <a:off x="1506140" y="5101284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3" name="Rectangle 2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4" name="Connecteur droit 23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 bwMode="auto">
          <a:xfrm rot="10800000">
            <a:off x="1563521" y="4999042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35" name="Groupe 34"/>
          <p:cNvGrpSpPr/>
          <p:nvPr/>
        </p:nvGrpSpPr>
        <p:grpSpPr bwMode="auto">
          <a:xfrm>
            <a:off x="4301892" y="5608498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38" name="Groupe 37"/>
          <p:cNvGrpSpPr/>
          <p:nvPr/>
        </p:nvGrpSpPr>
        <p:grpSpPr bwMode="auto">
          <a:xfrm>
            <a:off x="4281108" y="566828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39" name="Rectangle 3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40" name="Connecteur droit 3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 bwMode="auto">
          <a:xfrm>
            <a:off x="7023094" y="562239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56" name="Rectangle 5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58" name="Groupe 57"/>
          <p:cNvGrpSpPr/>
          <p:nvPr/>
        </p:nvGrpSpPr>
        <p:grpSpPr bwMode="auto">
          <a:xfrm>
            <a:off x="6998319" y="5676349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59" name="Rectangle 5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60" name="Connecteur droit 5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" name="Groupe 110"/>
          <p:cNvGrpSpPr/>
          <p:nvPr/>
        </p:nvGrpSpPr>
        <p:grpSpPr bwMode="auto">
          <a:xfrm rot="10800000">
            <a:off x="4272414" y="5100331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12" name="Rectangle 111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13" name="Connecteur droit 112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cteur droit 113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Rectangle 114"/>
          <p:cNvSpPr/>
          <p:nvPr/>
        </p:nvSpPr>
        <p:spPr bwMode="auto">
          <a:xfrm rot="10800000">
            <a:off x="4337344" y="4990333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16" name="Groupe 115"/>
          <p:cNvGrpSpPr/>
          <p:nvPr/>
        </p:nvGrpSpPr>
        <p:grpSpPr bwMode="auto">
          <a:xfrm rot="10800000">
            <a:off x="4261543" y="3952597"/>
            <a:ext cx="166447" cy="626877"/>
            <a:chOff x="1501910" y="3272658"/>
            <a:chExt cx="166447" cy="626877"/>
          </a:xfrm>
        </p:grpSpPr>
        <p:grpSp>
          <p:nvGrpSpPr>
            <p:cNvPr id="117" name="Groupe 116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19" name="Rectangle 118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20" name="Connecteur droit 119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26" name="Groupe 125"/>
          <p:cNvGrpSpPr/>
          <p:nvPr/>
        </p:nvGrpSpPr>
        <p:grpSpPr bwMode="auto">
          <a:xfrm rot="10800000">
            <a:off x="6998319" y="5089346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27" name="Rectangle 126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28" name="Connecteur droit 12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 droit 12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 bwMode="auto">
          <a:xfrm rot="10800000">
            <a:off x="7058913" y="4981624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1" name="Groupe 130"/>
          <p:cNvGrpSpPr/>
          <p:nvPr/>
        </p:nvGrpSpPr>
        <p:grpSpPr bwMode="auto">
          <a:xfrm rot="10800000">
            <a:off x="7000530" y="3952597"/>
            <a:ext cx="166447" cy="626877"/>
            <a:chOff x="1501910" y="3272658"/>
            <a:chExt cx="166447" cy="626877"/>
          </a:xfrm>
        </p:grpSpPr>
        <p:grpSp>
          <p:nvGrpSpPr>
            <p:cNvPr id="132" name="Groupe 131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34" name="Rectangle 133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35" name="Connecteur droit 134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Connecteur droit 135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87" name="ZoneTexte 186"/>
          <p:cNvSpPr txBox="1"/>
          <p:nvPr/>
        </p:nvSpPr>
        <p:spPr bwMode="auto">
          <a:xfrm>
            <a:off x="4515750" y="4177913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25mm</a:t>
            </a:r>
            <a:endParaRPr lang="de-DE" sz="1200"/>
          </a:p>
        </p:txBody>
      </p:sp>
      <p:grpSp>
        <p:nvGrpSpPr>
          <p:cNvPr id="223" name="Groupe 222"/>
          <p:cNvGrpSpPr/>
          <p:nvPr/>
        </p:nvGrpSpPr>
        <p:grpSpPr bwMode="auto">
          <a:xfrm>
            <a:off x="3813782" y="4132429"/>
            <a:ext cx="360000" cy="369332"/>
            <a:chOff x="9430931" y="5731993"/>
            <a:chExt cx="360000" cy="369332"/>
          </a:xfrm>
        </p:grpSpPr>
        <p:sp>
          <p:nvSpPr>
            <p:cNvPr id="224" name="Ellipse 223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25" name="ZoneTexte 224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3</a:t>
              </a:r>
              <a:endParaRPr lang="de-DE"/>
            </a:p>
          </p:txBody>
        </p:sp>
      </p:grpSp>
      <p:grpSp>
        <p:nvGrpSpPr>
          <p:cNvPr id="226" name="Groupe 225"/>
          <p:cNvGrpSpPr/>
          <p:nvPr/>
        </p:nvGrpSpPr>
        <p:grpSpPr bwMode="auto">
          <a:xfrm>
            <a:off x="6608135" y="4132429"/>
            <a:ext cx="360000" cy="369332"/>
            <a:chOff x="9430931" y="5731993"/>
            <a:chExt cx="360000" cy="369332"/>
          </a:xfrm>
        </p:grpSpPr>
        <p:sp>
          <p:nvSpPr>
            <p:cNvPr id="227" name="Ellipse 226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28" name="ZoneTexte 227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3</a:t>
              </a:r>
              <a:endParaRPr lang="de-DE"/>
            </a:p>
          </p:txBody>
        </p:sp>
      </p:grpSp>
      <p:sp>
        <p:nvSpPr>
          <p:cNvPr id="21" name="Rectangle 20"/>
          <p:cNvSpPr/>
          <p:nvPr/>
        </p:nvSpPr>
        <p:spPr bwMode="auto">
          <a:xfrm>
            <a:off x="9351199" y="1018845"/>
            <a:ext cx="21804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M3 L25    =&gt; </a:t>
            </a:r>
            <a:r>
              <a:rPr lang="fr-FR"/>
              <a:t>6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M3 </a:t>
            </a:r>
            <a:r>
              <a:rPr lang="fr-FR"/>
              <a:t>nut</a:t>
            </a:r>
            <a:r>
              <a:rPr lang="fr-FR"/>
              <a:t>                 =&gt; 4</a:t>
            </a:r>
            <a:endParaRPr lang="fr-FR"/>
          </a:p>
        </p:txBody>
      </p:sp>
      <p:grpSp>
        <p:nvGrpSpPr>
          <p:cNvPr id="201" name="Groupe 200"/>
          <p:cNvGrpSpPr/>
          <p:nvPr/>
        </p:nvGrpSpPr>
        <p:grpSpPr bwMode="auto">
          <a:xfrm>
            <a:off x="8885171" y="1018845"/>
            <a:ext cx="360000" cy="369332"/>
            <a:chOff x="9430931" y="5731993"/>
            <a:chExt cx="360000" cy="369332"/>
          </a:xfrm>
        </p:grpSpPr>
        <p:sp>
          <p:nvSpPr>
            <p:cNvPr id="234" name="Ellipse 233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35" name="ZoneTexte 234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3</a:t>
              </a:r>
              <a:endParaRPr lang="de-DE"/>
            </a:p>
          </p:txBody>
        </p:sp>
      </p:grpSp>
      <p:sp>
        <p:nvSpPr>
          <p:cNvPr id="236" name="ZoneTexte 235"/>
          <p:cNvSpPr txBox="1"/>
          <p:nvPr/>
        </p:nvSpPr>
        <p:spPr bwMode="auto">
          <a:xfrm>
            <a:off x="7347557" y="5307293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Mux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237" name="ZoneTexte 236"/>
          <p:cNvSpPr txBox="1"/>
          <p:nvPr/>
        </p:nvSpPr>
        <p:spPr bwMode="auto">
          <a:xfrm>
            <a:off x="7332093" y="4394545"/>
            <a:ext cx="865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Mux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238" name="ZoneTexte 237"/>
          <p:cNvSpPr txBox="1"/>
          <p:nvPr/>
        </p:nvSpPr>
        <p:spPr bwMode="auto">
          <a:xfrm>
            <a:off x="4434231" y="282661"/>
            <a:ext cx="328295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distribution for </a:t>
            </a:r>
            <a:r>
              <a:rPr lang="fr-FR"/>
              <a:t>ohmpi</a:t>
            </a:r>
            <a:r>
              <a:rPr lang="fr-FR"/>
              <a:t> lite</a:t>
            </a:r>
            <a:endParaRPr lang="de-D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4</a:t>
            </a:fld>
            <a:endParaRPr lang="de-DE"/>
          </a:p>
        </p:txBody>
      </p:sp>
      <p:sp>
        <p:nvSpPr>
          <p:cNvPr id="89" name="Flèche droite 88"/>
          <p:cNvSpPr/>
          <p:nvPr/>
        </p:nvSpPr>
        <p:spPr bwMode="auto">
          <a:xfrm rot="16199999">
            <a:off x="697176" y="3297878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0" name="Flèche droite 89"/>
          <p:cNvSpPr/>
          <p:nvPr/>
        </p:nvSpPr>
        <p:spPr bwMode="auto">
          <a:xfrm rot="16199999">
            <a:off x="4038129" y="3410806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1" name="Flèche droite 90"/>
          <p:cNvSpPr/>
          <p:nvPr/>
        </p:nvSpPr>
        <p:spPr bwMode="auto">
          <a:xfrm rot="16199999">
            <a:off x="6515888" y="3330472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2" name="Flèche droite 91"/>
          <p:cNvSpPr/>
          <p:nvPr/>
        </p:nvSpPr>
        <p:spPr bwMode="auto">
          <a:xfrm rot="5400000">
            <a:off x="5929485" y="974703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3" name="Flèche droite 92"/>
          <p:cNvSpPr/>
          <p:nvPr/>
        </p:nvSpPr>
        <p:spPr bwMode="auto">
          <a:xfrm rot="5400000">
            <a:off x="3892379" y="893920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4" name="Flèche droite 93"/>
          <p:cNvSpPr/>
          <p:nvPr/>
        </p:nvSpPr>
        <p:spPr bwMode="auto">
          <a:xfrm rot="5400000">
            <a:off x="1215478" y="828482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95" name="Groupe 94"/>
          <p:cNvGrpSpPr/>
          <p:nvPr/>
        </p:nvGrpSpPr>
        <p:grpSpPr bwMode="auto">
          <a:xfrm>
            <a:off x="622558" y="562239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96" name="Rectangle 9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98" name="Groupe 97"/>
          <p:cNvGrpSpPr/>
          <p:nvPr/>
        </p:nvGrpSpPr>
        <p:grpSpPr bwMode="auto">
          <a:xfrm>
            <a:off x="598451" y="5676349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99" name="Rectangle 9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00" name="Connecteur droit 9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e 105"/>
          <p:cNvGrpSpPr/>
          <p:nvPr/>
        </p:nvGrpSpPr>
        <p:grpSpPr bwMode="auto">
          <a:xfrm rot="10800000">
            <a:off x="603981" y="5104463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07" name="Rectangle 106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08" name="Connecteur droit 10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 bwMode="auto">
          <a:xfrm rot="10800000">
            <a:off x="661362" y="5002221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2" name="Groupe 121"/>
          <p:cNvGrpSpPr/>
          <p:nvPr/>
        </p:nvGrpSpPr>
        <p:grpSpPr bwMode="auto">
          <a:xfrm>
            <a:off x="590505" y="4530660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23" name="Rectangle 12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24" name="Connecteur droit 123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Connecteur droit 124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" name="Groupe 136"/>
          <p:cNvGrpSpPr/>
          <p:nvPr/>
        </p:nvGrpSpPr>
        <p:grpSpPr bwMode="auto">
          <a:xfrm>
            <a:off x="501675" y="4001298"/>
            <a:ext cx="360000" cy="369332"/>
            <a:chOff x="9430931" y="5731993"/>
            <a:chExt cx="360000" cy="369332"/>
          </a:xfrm>
        </p:grpSpPr>
        <p:sp>
          <p:nvSpPr>
            <p:cNvPr id="138" name="Ellipse 137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39" name="ZoneTexte 138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9</a:t>
              </a:r>
              <a:endParaRPr lang="de-DE"/>
            </a:p>
          </p:txBody>
        </p:sp>
      </p:grpSp>
      <p:grpSp>
        <p:nvGrpSpPr>
          <p:cNvPr id="140" name="Groupe 139"/>
          <p:cNvGrpSpPr/>
          <p:nvPr/>
        </p:nvGrpSpPr>
        <p:grpSpPr bwMode="auto">
          <a:xfrm>
            <a:off x="8901729" y="1592574"/>
            <a:ext cx="360000" cy="369332"/>
            <a:chOff x="9430931" y="5731993"/>
            <a:chExt cx="360000" cy="369332"/>
          </a:xfrm>
        </p:grpSpPr>
        <p:sp>
          <p:nvSpPr>
            <p:cNvPr id="141" name="Ellipse 140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2" name="ZoneTexte 141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9</a:t>
              </a:r>
              <a:endParaRPr lang="de-DE"/>
            </a:p>
          </p:txBody>
        </p:sp>
      </p:grpSp>
      <p:grpSp>
        <p:nvGrpSpPr>
          <p:cNvPr id="143" name="Groupe 142"/>
          <p:cNvGrpSpPr/>
          <p:nvPr/>
        </p:nvGrpSpPr>
        <p:grpSpPr bwMode="auto">
          <a:xfrm>
            <a:off x="1506140" y="4513283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44" name="Rectangle 143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45" name="Connecteur droit 144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 droit 145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7" name="Flèche droite 146"/>
          <p:cNvSpPr/>
          <p:nvPr/>
        </p:nvSpPr>
        <p:spPr bwMode="auto">
          <a:xfrm rot="16199999">
            <a:off x="1463020" y="3323000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8" name="Flèche droite 147"/>
          <p:cNvSpPr/>
          <p:nvPr/>
        </p:nvSpPr>
        <p:spPr bwMode="auto">
          <a:xfrm rot="5400000">
            <a:off x="1782220" y="845900"/>
            <a:ext cx="292443" cy="10794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4" name="Groupe 93"/>
          <p:cNvGrpSpPr/>
          <p:nvPr/>
        </p:nvGrpSpPr>
        <p:grpSpPr bwMode="auto">
          <a:xfrm>
            <a:off x="5031409" y="2979965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95" name="Rectangle 94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96" name="Connecteur droit 95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96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1" name="Groupe 140"/>
          <p:cNvGrpSpPr/>
          <p:nvPr/>
        </p:nvGrpSpPr>
        <p:grpSpPr bwMode="auto">
          <a:xfrm>
            <a:off x="6676999" y="3058459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42" name="Rectangle 141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43" name="Connecteur droit 142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eur droit 143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Groupe 153"/>
          <p:cNvGrpSpPr/>
          <p:nvPr/>
        </p:nvGrpSpPr>
        <p:grpSpPr bwMode="auto">
          <a:xfrm>
            <a:off x="2334043" y="2275361"/>
            <a:ext cx="203396" cy="1047875"/>
            <a:chOff x="1501910" y="3272658"/>
            <a:chExt cx="166447" cy="626877"/>
          </a:xfrm>
        </p:grpSpPr>
        <p:grpSp>
          <p:nvGrpSpPr>
            <p:cNvPr id="155" name="Groupe 154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57" name="Rectangle 156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58" name="Connecteur droit 157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6" name="Rectangle 155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68" name="Groupe 167"/>
          <p:cNvGrpSpPr/>
          <p:nvPr/>
        </p:nvGrpSpPr>
        <p:grpSpPr bwMode="auto">
          <a:xfrm>
            <a:off x="3846940" y="2268638"/>
            <a:ext cx="208951" cy="1056366"/>
            <a:chOff x="1501910" y="3272658"/>
            <a:chExt cx="166447" cy="626877"/>
          </a:xfrm>
        </p:grpSpPr>
        <p:grpSp>
          <p:nvGrpSpPr>
            <p:cNvPr id="169" name="Groupe 168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71" name="Rectangle 170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72" name="Connecteur droit 171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Connecteur droit 172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0" name="Rectangle 169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84" name="Groupe 183"/>
          <p:cNvGrpSpPr/>
          <p:nvPr/>
        </p:nvGrpSpPr>
        <p:grpSpPr bwMode="auto">
          <a:xfrm>
            <a:off x="7214981" y="5849088"/>
            <a:ext cx="360000" cy="369332"/>
            <a:chOff x="9430931" y="5731993"/>
            <a:chExt cx="360000" cy="369332"/>
          </a:xfrm>
        </p:grpSpPr>
        <p:sp>
          <p:nvSpPr>
            <p:cNvPr id="185" name="Ellipse 184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86" name="ZoneTexte 185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4</a:t>
              </a:r>
              <a:endParaRPr lang="de-DE"/>
            </a:p>
          </p:txBody>
        </p:sp>
      </p:grpSp>
      <p:sp>
        <p:nvSpPr>
          <p:cNvPr id="187" name="Rectangle 186"/>
          <p:cNvSpPr/>
          <p:nvPr/>
        </p:nvSpPr>
        <p:spPr bwMode="auto">
          <a:xfrm>
            <a:off x="5029668" y="2852533"/>
            <a:ext cx="1890132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89" name="Groupe 188"/>
          <p:cNvGrpSpPr/>
          <p:nvPr/>
        </p:nvGrpSpPr>
        <p:grpSpPr bwMode="auto">
          <a:xfrm>
            <a:off x="5033352" y="2259931"/>
            <a:ext cx="166447" cy="479971"/>
            <a:chOff x="1501910" y="3272658"/>
            <a:chExt cx="166447" cy="626877"/>
          </a:xfrm>
        </p:grpSpPr>
        <p:grpSp>
          <p:nvGrpSpPr>
            <p:cNvPr id="190" name="Groupe 189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92" name="Rectangle 191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93" name="Connecteur droit 192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193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1" name="Rectangle 190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98" name="Groupe 197"/>
          <p:cNvGrpSpPr/>
          <p:nvPr/>
        </p:nvGrpSpPr>
        <p:grpSpPr bwMode="auto">
          <a:xfrm>
            <a:off x="6666677" y="2255189"/>
            <a:ext cx="166447" cy="479971"/>
            <a:chOff x="1501910" y="3272658"/>
            <a:chExt cx="166447" cy="626877"/>
          </a:xfrm>
        </p:grpSpPr>
        <p:grpSp>
          <p:nvGrpSpPr>
            <p:cNvPr id="199" name="Groupe 198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202" name="Rectangle 201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203" name="Connecteur droit 202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Rectangle 200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7615017" y="5849088"/>
            <a:ext cx="2205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/>
              <a:t>Screw</a:t>
            </a:r>
            <a:r>
              <a:rPr lang="fr-FR"/>
              <a:t> M3 x 8      =&gt;  9</a:t>
            </a:r>
            <a:endParaRPr/>
          </a:p>
        </p:txBody>
      </p:sp>
      <p:sp>
        <p:nvSpPr>
          <p:cNvPr id="145" name="Rectangle 144"/>
          <p:cNvSpPr/>
          <p:nvPr/>
        </p:nvSpPr>
        <p:spPr bwMode="auto">
          <a:xfrm>
            <a:off x="2072627" y="2056583"/>
            <a:ext cx="4822900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60" name="Groupe 159"/>
          <p:cNvGrpSpPr/>
          <p:nvPr/>
        </p:nvGrpSpPr>
        <p:grpSpPr bwMode="auto">
          <a:xfrm flipV="1">
            <a:off x="5047905" y="1763048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61" name="Rectangle 160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67" name="Groupe 166"/>
          <p:cNvGrpSpPr/>
          <p:nvPr/>
        </p:nvGrpSpPr>
        <p:grpSpPr bwMode="auto">
          <a:xfrm flipV="1">
            <a:off x="6681230" y="1758306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74" name="Rectangle 173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76" name="Groupe 175"/>
          <p:cNvGrpSpPr/>
          <p:nvPr/>
        </p:nvGrpSpPr>
        <p:grpSpPr bwMode="auto">
          <a:xfrm flipV="1">
            <a:off x="2360406" y="1758766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81" name="Rectangle 180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95" name="Groupe 194"/>
          <p:cNvGrpSpPr/>
          <p:nvPr/>
        </p:nvGrpSpPr>
        <p:grpSpPr bwMode="auto">
          <a:xfrm flipV="1">
            <a:off x="3873303" y="1773979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96" name="Rectangle 19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206" name="ZoneTexte 205"/>
          <p:cNvSpPr txBox="1"/>
          <p:nvPr/>
        </p:nvSpPr>
        <p:spPr bwMode="auto">
          <a:xfrm>
            <a:off x="5156727" y="174118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8mm</a:t>
            </a:r>
            <a:endParaRPr lang="de-DE" sz="1200"/>
          </a:p>
        </p:txBody>
      </p:sp>
      <p:sp>
        <p:nvSpPr>
          <p:cNvPr id="207" name="ZoneTexte 206"/>
          <p:cNvSpPr txBox="1"/>
          <p:nvPr/>
        </p:nvSpPr>
        <p:spPr bwMode="auto">
          <a:xfrm>
            <a:off x="6863229" y="1935784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Measurement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grpSp>
        <p:nvGrpSpPr>
          <p:cNvPr id="208" name="Groupe 207"/>
          <p:cNvGrpSpPr/>
          <p:nvPr/>
        </p:nvGrpSpPr>
        <p:grpSpPr bwMode="auto">
          <a:xfrm>
            <a:off x="2219812" y="1236011"/>
            <a:ext cx="360000" cy="369332"/>
            <a:chOff x="9430931" y="5731993"/>
            <a:chExt cx="360000" cy="369332"/>
          </a:xfrm>
        </p:grpSpPr>
        <p:sp>
          <p:nvSpPr>
            <p:cNvPr id="209" name="Ellipse 208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0" name="ZoneTexte 209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4</a:t>
              </a:r>
              <a:endParaRPr lang="de-DE"/>
            </a:p>
          </p:txBody>
        </p:sp>
      </p:grpSp>
      <p:grpSp>
        <p:nvGrpSpPr>
          <p:cNvPr id="211" name="Groupe 210"/>
          <p:cNvGrpSpPr/>
          <p:nvPr/>
        </p:nvGrpSpPr>
        <p:grpSpPr bwMode="auto">
          <a:xfrm>
            <a:off x="3719432" y="1236011"/>
            <a:ext cx="360000" cy="369332"/>
            <a:chOff x="9430931" y="5731993"/>
            <a:chExt cx="360000" cy="369332"/>
          </a:xfrm>
        </p:grpSpPr>
        <p:sp>
          <p:nvSpPr>
            <p:cNvPr id="212" name="Ellipse 211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3" name="ZoneTexte 212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4</a:t>
              </a:r>
              <a:endParaRPr lang="de-DE"/>
            </a:p>
          </p:txBody>
        </p:sp>
      </p:grpSp>
      <p:grpSp>
        <p:nvGrpSpPr>
          <p:cNvPr id="214" name="Groupe 213"/>
          <p:cNvGrpSpPr/>
          <p:nvPr/>
        </p:nvGrpSpPr>
        <p:grpSpPr bwMode="auto">
          <a:xfrm>
            <a:off x="4944670" y="1244144"/>
            <a:ext cx="360000" cy="369332"/>
            <a:chOff x="9430931" y="5731993"/>
            <a:chExt cx="360000" cy="369332"/>
          </a:xfrm>
        </p:grpSpPr>
        <p:sp>
          <p:nvSpPr>
            <p:cNvPr id="215" name="Ellipse 214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7" name="ZoneTexte 216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4</a:t>
              </a:r>
              <a:endParaRPr lang="de-DE"/>
            </a:p>
          </p:txBody>
        </p:sp>
      </p:grpSp>
      <p:grpSp>
        <p:nvGrpSpPr>
          <p:cNvPr id="218" name="Groupe 217"/>
          <p:cNvGrpSpPr/>
          <p:nvPr/>
        </p:nvGrpSpPr>
        <p:grpSpPr bwMode="auto">
          <a:xfrm>
            <a:off x="6528491" y="1243050"/>
            <a:ext cx="360000" cy="369332"/>
            <a:chOff x="9430931" y="5731993"/>
            <a:chExt cx="360000" cy="369332"/>
          </a:xfrm>
        </p:grpSpPr>
        <p:sp>
          <p:nvSpPr>
            <p:cNvPr id="223" name="Ellipse 222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24" name="ZoneTexte 223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4</a:t>
              </a:r>
              <a:endParaRPr lang="de-DE"/>
            </a:p>
          </p:txBody>
        </p:sp>
      </p:grpSp>
      <p:sp>
        <p:nvSpPr>
          <p:cNvPr id="225" name="ZoneTexte 224"/>
          <p:cNvSpPr txBox="1"/>
          <p:nvPr/>
        </p:nvSpPr>
        <p:spPr bwMode="auto">
          <a:xfrm>
            <a:off x="4434231" y="282661"/>
            <a:ext cx="328295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distribution for </a:t>
            </a:r>
            <a:r>
              <a:rPr lang="fr-FR"/>
              <a:t>ohmpi</a:t>
            </a:r>
            <a:r>
              <a:rPr lang="fr-FR"/>
              <a:t> lite</a:t>
            </a:r>
            <a:endParaRPr lang="de-D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5</a:t>
            </a:fld>
            <a:endParaRPr lang="de-DE"/>
          </a:p>
        </p:txBody>
      </p:sp>
      <p:grpSp>
        <p:nvGrpSpPr>
          <p:cNvPr id="226" name="Groupe 225"/>
          <p:cNvGrpSpPr/>
          <p:nvPr/>
        </p:nvGrpSpPr>
        <p:grpSpPr bwMode="auto">
          <a:xfrm>
            <a:off x="1809796" y="2656824"/>
            <a:ext cx="360000" cy="369332"/>
            <a:chOff x="9430931" y="5731993"/>
            <a:chExt cx="360000" cy="369332"/>
          </a:xfrm>
        </p:grpSpPr>
        <p:sp>
          <p:nvSpPr>
            <p:cNvPr id="234" name="Ellipse 233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35" name="ZoneTexte 234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6</a:t>
              </a:r>
              <a:endParaRPr lang="de-DE"/>
            </a:p>
          </p:txBody>
        </p:sp>
      </p:grpSp>
      <p:grpSp>
        <p:nvGrpSpPr>
          <p:cNvPr id="236" name="Groupe 235"/>
          <p:cNvGrpSpPr/>
          <p:nvPr/>
        </p:nvGrpSpPr>
        <p:grpSpPr bwMode="auto">
          <a:xfrm>
            <a:off x="5269499" y="2235929"/>
            <a:ext cx="360000" cy="369332"/>
            <a:chOff x="9430931" y="5731993"/>
            <a:chExt cx="360000" cy="369332"/>
          </a:xfrm>
        </p:grpSpPr>
        <p:sp>
          <p:nvSpPr>
            <p:cNvPr id="237" name="Ellipse 236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38" name="ZoneTexte 237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7</a:t>
              </a:r>
              <a:endParaRPr lang="de-DE"/>
            </a:p>
          </p:txBody>
        </p:sp>
      </p:grpSp>
      <p:grpSp>
        <p:nvGrpSpPr>
          <p:cNvPr id="239" name="Groupe 238"/>
          <p:cNvGrpSpPr/>
          <p:nvPr/>
        </p:nvGrpSpPr>
        <p:grpSpPr bwMode="auto">
          <a:xfrm>
            <a:off x="5289883" y="2922700"/>
            <a:ext cx="360000" cy="369332"/>
            <a:chOff x="9430931" y="5731993"/>
            <a:chExt cx="360000" cy="369332"/>
          </a:xfrm>
        </p:grpSpPr>
        <p:sp>
          <p:nvSpPr>
            <p:cNvPr id="240" name="Ellipse 239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41" name="ZoneTexte 240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5</a:t>
              </a:r>
              <a:endParaRPr lang="de-DE"/>
            </a:p>
          </p:txBody>
        </p:sp>
      </p:grpSp>
      <p:sp>
        <p:nvSpPr>
          <p:cNvPr id="242" name="ZoneTexte 241"/>
          <p:cNvSpPr txBox="1"/>
          <p:nvPr/>
        </p:nvSpPr>
        <p:spPr bwMode="auto">
          <a:xfrm>
            <a:off x="7114130" y="2714033"/>
            <a:ext cx="966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Raspberry</a:t>
            </a:r>
            <a:r>
              <a:rPr lang="fr-FR" sz="1200"/>
              <a:t> pi</a:t>
            </a:r>
            <a:endParaRPr lang="de-DE" sz="1200"/>
          </a:p>
        </p:txBody>
      </p:sp>
      <p:grpSp>
        <p:nvGrpSpPr>
          <p:cNvPr id="243" name="Groupe 242"/>
          <p:cNvGrpSpPr/>
          <p:nvPr/>
        </p:nvGrpSpPr>
        <p:grpSpPr bwMode="auto">
          <a:xfrm>
            <a:off x="7214981" y="5299756"/>
            <a:ext cx="360000" cy="369332"/>
            <a:chOff x="9430931" y="5731993"/>
            <a:chExt cx="360000" cy="369332"/>
          </a:xfrm>
        </p:grpSpPr>
        <p:sp>
          <p:nvSpPr>
            <p:cNvPr id="244" name="Ellipse 243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45" name="ZoneTexte 244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6</a:t>
              </a:r>
              <a:endParaRPr lang="de-DE"/>
            </a:p>
          </p:txBody>
        </p:sp>
      </p:grpSp>
      <p:grpSp>
        <p:nvGrpSpPr>
          <p:cNvPr id="246" name="Groupe 245"/>
          <p:cNvGrpSpPr/>
          <p:nvPr/>
        </p:nvGrpSpPr>
        <p:grpSpPr bwMode="auto">
          <a:xfrm>
            <a:off x="7204032" y="4693896"/>
            <a:ext cx="360000" cy="369332"/>
            <a:chOff x="9430931" y="5731993"/>
            <a:chExt cx="360000" cy="369332"/>
          </a:xfrm>
        </p:grpSpPr>
        <p:sp>
          <p:nvSpPr>
            <p:cNvPr id="247" name="Ellipse 246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48" name="ZoneTexte 247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5</a:t>
              </a:r>
              <a:endParaRPr lang="de-DE"/>
            </a:p>
          </p:txBody>
        </p:sp>
      </p:grpSp>
      <p:grpSp>
        <p:nvGrpSpPr>
          <p:cNvPr id="249" name="Groupe 248"/>
          <p:cNvGrpSpPr/>
          <p:nvPr/>
        </p:nvGrpSpPr>
        <p:grpSpPr bwMode="auto">
          <a:xfrm>
            <a:off x="7182849" y="4078704"/>
            <a:ext cx="360000" cy="369332"/>
            <a:chOff x="9430931" y="5731993"/>
            <a:chExt cx="360000" cy="369332"/>
          </a:xfrm>
        </p:grpSpPr>
        <p:sp>
          <p:nvSpPr>
            <p:cNvPr id="250" name="Ellipse 249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51" name="ZoneTexte 250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7</a:t>
              </a:r>
              <a:endParaRPr lang="de-DE"/>
            </a:p>
          </p:txBody>
        </p:sp>
      </p:grpSp>
      <p:sp>
        <p:nvSpPr>
          <p:cNvPr id="252" name="Rectangle 251"/>
          <p:cNvSpPr/>
          <p:nvPr/>
        </p:nvSpPr>
        <p:spPr bwMode="auto">
          <a:xfrm>
            <a:off x="7615017" y="4085182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/>
              <a:t>M3 x 16    =&gt;  4</a:t>
            </a:r>
            <a:endParaRPr/>
          </a:p>
        </p:txBody>
      </p:sp>
      <p:sp>
        <p:nvSpPr>
          <p:cNvPr id="253" name="Rectangle 252"/>
          <p:cNvSpPr/>
          <p:nvPr/>
        </p:nvSpPr>
        <p:spPr bwMode="auto">
          <a:xfrm>
            <a:off x="7717181" y="4693896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/>
              <a:t>M3 x 15    =&gt;  4</a:t>
            </a:r>
            <a:endParaRPr/>
          </a:p>
        </p:txBody>
      </p:sp>
      <p:sp>
        <p:nvSpPr>
          <p:cNvPr id="254" name="Rectangle 253"/>
          <p:cNvSpPr/>
          <p:nvPr/>
        </p:nvSpPr>
        <p:spPr bwMode="auto">
          <a:xfrm>
            <a:off x="7717181" y="5240374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/>
              <a:t>M3 x 32    =&gt;  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6839" y="3016220"/>
            <a:ext cx="10286508" cy="13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75" name="Groupe 74"/>
          <p:cNvGrpSpPr/>
          <p:nvPr/>
        </p:nvGrpSpPr>
        <p:grpSpPr bwMode="auto">
          <a:xfrm rot="10800000" flipV="1">
            <a:off x="5064769" y="3193740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76" name="Rectangle 7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78" name="Groupe 77"/>
          <p:cNvGrpSpPr/>
          <p:nvPr/>
        </p:nvGrpSpPr>
        <p:grpSpPr bwMode="auto">
          <a:xfrm rot="10800000" flipV="1">
            <a:off x="6710958" y="3193741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79" name="Rectangle 78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63" name="Groupe 162"/>
          <p:cNvGrpSpPr/>
          <p:nvPr/>
        </p:nvGrpSpPr>
        <p:grpSpPr bwMode="auto">
          <a:xfrm>
            <a:off x="2358193" y="3217231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64" name="Rectangle 163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65" name="Connecteur droit 164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7" name="Groupe 176"/>
          <p:cNvGrpSpPr/>
          <p:nvPr/>
        </p:nvGrpSpPr>
        <p:grpSpPr bwMode="auto">
          <a:xfrm>
            <a:off x="3871090" y="3215026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78" name="Rectangle 177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79" name="Connecteur droit 178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9" name="ZoneTexte 188"/>
          <p:cNvSpPr txBox="1"/>
          <p:nvPr/>
        </p:nvSpPr>
        <p:spPr bwMode="auto">
          <a:xfrm>
            <a:off x="5151678" y="3192836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8mm</a:t>
            </a:r>
            <a:endParaRPr lang="de-DE" sz="1200"/>
          </a:p>
        </p:txBody>
      </p:sp>
      <p:sp>
        <p:nvSpPr>
          <p:cNvPr id="195" name="ZoneTexte 194"/>
          <p:cNvSpPr txBox="1"/>
          <p:nvPr/>
        </p:nvSpPr>
        <p:spPr bwMode="auto">
          <a:xfrm>
            <a:off x="2291916" y="3261632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</a:t>
            </a:r>
            <a:r>
              <a:rPr lang="fr-FR" sz="1200"/>
              <a:t>nut</a:t>
            </a:r>
            <a:endParaRPr lang="de-DE" sz="1200"/>
          </a:p>
        </p:txBody>
      </p:sp>
      <p:sp>
        <p:nvSpPr>
          <p:cNvPr id="200" name="ZoneTexte 199"/>
          <p:cNvSpPr txBox="1"/>
          <p:nvPr/>
        </p:nvSpPr>
        <p:spPr bwMode="auto">
          <a:xfrm>
            <a:off x="417158" y="2939206"/>
            <a:ext cx="780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Plexiglass</a:t>
            </a:r>
            <a:endParaRPr lang="de-DE" sz="1200"/>
          </a:p>
        </p:txBody>
      </p:sp>
      <p:grpSp>
        <p:nvGrpSpPr>
          <p:cNvPr id="214" name="Groupe 213"/>
          <p:cNvGrpSpPr/>
          <p:nvPr/>
        </p:nvGrpSpPr>
        <p:grpSpPr bwMode="auto">
          <a:xfrm>
            <a:off x="1958253" y="3224094"/>
            <a:ext cx="360000" cy="369332"/>
            <a:chOff x="9430931" y="5731993"/>
            <a:chExt cx="360000" cy="369332"/>
          </a:xfrm>
        </p:grpSpPr>
        <p:sp>
          <p:nvSpPr>
            <p:cNvPr id="215" name="Ellipse 214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6" name="ZoneTexte 215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9</a:t>
              </a:r>
              <a:endParaRPr lang="de-DE"/>
            </a:p>
          </p:txBody>
        </p:sp>
      </p:grpSp>
      <p:grpSp>
        <p:nvGrpSpPr>
          <p:cNvPr id="217" name="Groupe 216"/>
          <p:cNvGrpSpPr/>
          <p:nvPr/>
        </p:nvGrpSpPr>
        <p:grpSpPr bwMode="auto">
          <a:xfrm>
            <a:off x="6612403" y="3524452"/>
            <a:ext cx="360000" cy="369332"/>
            <a:chOff x="9430931" y="5731993"/>
            <a:chExt cx="360000" cy="369332"/>
          </a:xfrm>
        </p:grpSpPr>
        <p:sp>
          <p:nvSpPr>
            <p:cNvPr id="218" name="Ellipse 217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9" name="ZoneTexte 218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4</a:t>
              </a:r>
              <a:endParaRPr lang="de-DE"/>
            </a:p>
          </p:txBody>
        </p:sp>
      </p:grpSp>
      <p:sp>
        <p:nvSpPr>
          <p:cNvPr id="224" name="ZoneTexte 223"/>
          <p:cNvSpPr txBox="1"/>
          <p:nvPr/>
        </p:nvSpPr>
        <p:spPr bwMode="auto">
          <a:xfrm>
            <a:off x="3819539" y="3265851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</a:t>
            </a:r>
            <a:r>
              <a:rPr lang="fr-FR" sz="1200"/>
              <a:t>nut</a:t>
            </a:r>
            <a:endParaRPr lang="de-DE" sz="1200"/>
          </a:p>
        </p:txBody>
      </p:sp>
      <p:sp>
        <p:nvSpPr>
          <p:cNvPr id="225" name="ZoneTexte 224"/>
          <p:cNvSpPr txBox="1"/>
          <p:nvPr/>
        </p:nvSpPr>
        <p:spPr bwMode="auto">
          <a:xfrm>
            <a:off x="6845865" y="3183461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M3 x 8mm</a:t>
            </a:r>
            <a:endParaRPr lang="de-DE" sz="1200"/>
          </a:p>
        </p:txBody>
      </p:sp>
      <p:sp>
        <p:nvSpPr>
          <p:cNvPr id="227" name="Rectangle 226"/>
          <p:cNvSpPr/>
          <p:nvPr/>
        </p:nvSpPr>
        <p:spPr bwMode="auto">
          <a:xfrm>
            <a:off x="8335349" y="1586039"/>
            <a:ext cx="1943100" cy="11349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DPH 5005</a:t>
            </a:r>
            <a:endParaRPr lang="de-DE"/>
          </a:p>
        </p:txBody>
      </p:sp>
      <p:grpSp>
        <p:nvGrpSpPr>
          <p:cNvPr id="235" name="Groupe 234"/>
          <p:cNvGrpSpPr/>
          <p:nvPr/>
        </p:nvGrpSpPr>
        <p:grpSpPr bwMode="auto">
          <a:xfrm>
            <a:off x="9915256" y="3522282"/>
            <a:ext cx="418704" cy="372593"/>
            <a:chOff x="9401579" y="5728732"/>
            <a:chExt cx="418704" cy="372593"/>
          </a:xfrm>
        </p:grpSpPr>
        <p:sp>
          <p:nvSpPr>
            <p:cNvPr id="236" name="Ellipse 235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37" name="ZoneTexte 236"/>
            <p:cNvSpPr txBox="1"/>
            <p:nvPr/>
          </p:nvSpPr>
          <p:spPr bwMode="auto">
            <a:xfrm>
              <a:off x="9401579" y="57287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10</a:t>
              </a:r>
              <a:endParaRPr lang="de-DE"/>
            </a:p>
          </p:txBody>
        </p:sp>
      </p:grpSp>
      <p:sp>
        <p:nvSpPr>
          <p:cNvPr id="238" name="Rectangle 237"/>
          <p:cNvSpPr/>
          <p:nvPr/>
        </p:nvSpPr>
        <p:spPr bwMode="auto">
          <a:xfrm>
            <a:off x="8444089" y="4188595"/>
            <a:ext cx="3334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/>
              <a:t>Screw</a:t>
            </a:r>
            <a:r>
              <a:rPr lang="fr-FR"/>
              <a:t> M3 x 8      </a:t>
            </a:r>
            <a:r>
              <a:rPr lang="fr-FR"/>
              <a:t>                =&gt;  </a:t>
            </a:r>
            <a:r>
              <a:rPr lang="fr-FR"/>
              <a:t>4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M3 </a:t>
            </a:r>
            <a:r>
              <a:rPr lang="fr-FR"/>
              <a:t>nut</a:t>
            </a:r>
            <a:r>
              <a:rPr lang="fr-FR"/>
              <a:t>	             </a:t>
            </a:r>
            <a:r>
              <a:rPr lang="fr-FR"/>
              <a:t>                =&gt; </a:t>
            </a:r>
            <a:r>
              <a:rPr lang="fr-FR"/>
              <a:t>5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Wood </a:t>
            </a:r>
            <a:r>
              <a:rPr lang="fr-FR"/>
              <a:t>Screws</a:t>
            </a:r>
            <a:r>
              <a:rPr lang="fr-FR"/>
              <a:t> </a:t>
            </a:r>
            <a:r>
              <a:rPr lang="fr-FR"/>
              <a:t>M3,5 x 16    =&gt; 4</a:t>
            </a:r>
            <a:endParaRPr/>
          </a:p>
          <a:p>
            <a:pPr>
              <a:defRPr/>
            </a:pPr>
            <a:endParaRPr lang="fr-FR"/>
          </a:p>
        </p:txBody>
      </p:sp>
      <p:grpSp>
        <p:nvGrpSpPr>
          <p:cNvPr id="245" name="Groupe 244"/>
          <p:cNvGrpSpPr/>
          <p:nvPr/>
        </p:nvGrpSpPr>
        <p:grpSpPr bwMode="auto">
          <a:xfrm>
            <a:off x="7761914" y="4756683"/>
            <a:ext cx="360000" cy="369332"/>
            <a:chOff x="9430931" y="5731993"/>
            <a:chExt cx="360000" cy="369332"/>
          </a:xfrm>
        </p:grpSpPr>
        <p:sp>
          <p:nvSpPr>
            <p:cNvPr id="246" name="Ellipse 245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47" name="ZoneTexte 246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9</a:t>
              </a:r>
              <a:endParaRPr lang="de-DE"/>
            </a:p>
          </p:txBody>
        </p:sp>
      </p:grpSp>
      <p:grpSp>
        <p:nvGrpSpPr>
          <p:cNvPr id="248" name="Groupe 247"/>
          <p:cNvGrpSpPr/>
          <p:nvPr/>
        </p:nvGrpSpPr>
        <p:grpSpPr bwMode="auto">
          <a:xfrm>
            <a:off x="7735694" y="5294994"/>
            <a:ext cx="418704" cy="372593"/>
            <a:chOff x="9401579" y="5728732"/>
            <a:chExt cx="418704" cy="372593"/>
          </a:xfrm>
        </p:grpSpPr>
        <p:sp>
          <p:nvSpPr>
            <p:cNvPr id="249" name="Ellipse 248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50" name="ZoneTexte 249"/>
            <p:cNvSpPr txBox="1"/>
            <p:nvPr/>
          </p:nvSpPr>
          <p:spPr bwMode="auto">
            <a:xfrm>
              <a:off x="9401579" y="572873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10</a:t>
              </a:r>
              <a:endParaRPr lang="de-DE"/>
            </a:p>
          </p:txBody>
        </p:sp>
      </p:grpSp>
      <p:grpSp>
        <p:nvGrpSpPr>
          <p:cNvPr id="251" name="Groupe 250"/>
          <p:cNvGrpSpPr/>
          <p:nvPr/>
        </p:nvGrpSpPr>
        <p:grpSpPr bwMode="auto">
          <a:xfrm>
            <a:off x="7761914" y="4190859"/>
            <a:ext cx="360000" cy="369332"/>
            <a:chOff x="9430931" y="5731993"/>
            <a:chExt cx="360000" cy="369332"/>
          </a:xfrm>
        </p:grpSpPr>
        <p:sp>
          <p:nvSpPr>
            <p:cNvPr id="252" name="Ellipse 251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53" name="ZoneTexte 252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4</a:t>
              </a:r>
              <a:endParaRPr lang="de-DE"/>
            </a:p>
          </p:txBody>
        </p:sp>
      </p:grpSp>
      <p:sp>
        <p:nvSpPr>
          <p:cNvPr id="254" name="ZoneTexte 253"/>
          <p:cNvSpPr txBox="1"/>
          <p:nvPr/>
        </p:nvSpPr>
        <p:spPr bwMode="auto">
          <a:xfrm>
            <a:off x="4434231" y="282661"/>
            <a:ext cx="328295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distribution for </a:t>
            </a:r>
            <a:r>
              <a:rPr lang="fr-FR"/>
              <a:t>ohmpi</a:t>
            </a:r>
            <a:r>
              <a:rPr lang="fr-FR"/>
              <a:t> lite</a:t>
            </a:r>
            <a:endParaRPr lang="de-D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Workshop Ohmpi 2025</a:t>
            </a:r>
            <a:endParaRPr lang="de-D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6</a:t>
            </a:fld>
            <a:endParaRPr lang="de-DE"/>
          </a:p>
        </p:txBody>
      </p:sp>
      <p:grpSp>
        <p:nvGrpSpPr>
          <p:cNvPr id="88" name="Groupe 87"/>
          <p:cNvGrpSpPr/>
          <p:nvPr/>
        </p:nvGrpSpPr>
        <p:grpSpPr bwMode="auto">
          <a:xfrm>
            <a:off x="5038490" y="2198280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90" name="Connecteur droit 8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 bwMode="auto">
          <a:xfrm>
            <a:off x="6674142" y="2197262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93" name="Rectangle 9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98" name="Connecteur droit 9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e 99"/>
          <p:cNvGrpSpPr/>
          <p:nvPr/>
        </p:nvGrpSpPr>
        <p:grpSpPr bwMode="auto">
          <a:xfrm>
            <a:off x="2339785" y="1728090"/>
            <a:ext cx="203396" cy="1047875"/>
            <a:chOff x="1501910" y="3272658"/>
            <a:chExt cx="166447" cy="626877"/>
          </a:xfrm>
        </p:grpSpPr>
        <p:grpSp>
          <p:nvGrpSpPr>
            <p:cNvPr id="101" name="Groupe 100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04" name="Connecteur droit 103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06" name="Groupe 105"/>
          <p:cNvGrpSpPr/>
          <p:nvPr/>
        </p:nvGrpSpPr>
        <p:grpSpPr bwMode="auto">
          <a:xfrm>
            <a:off x="3844696" y="1704215"/>
            <a:ext cx="208951" cy="1056366"/>
            <a:chOff x="1501910" y="3272658"/>
            <a:chExt cx="166447" cy="626877"/>
          </a:xfrm>
        </p:grpSpPr>
        <p:grpSp>
          <p:nvGrpSpPr>
            <p:cNvPr id="107" name="Groupe 106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09" name="Rectangle 108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10" name="Connecteur droit 109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12" name="Rectangle 111"/>
          <p:cNvSpPr/>
          <p:nvPr/>
        </p:nvSpPr>
        <p:spPr bwMode="auto">
          <a:xfrm>
            <a:off x="5026811" y="2140427"/>
            <a:ext cx="1890132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13" name="Groupe 112"/>
          <p:cNvGrpSpPr/>
          <p:nvPr/>
        </p:nvGrpSpPr>
        <p:grpSpPr bwMode="auto">
          <a:xfrm>
            <a:off x="5040180" y="1735290"/>
            <a:ext cx="166447" cy="479971"/>
            <a:chOff x="1501910" y="3272658"/>
            <a:chExt cx="166447" cy="626877"/>
          </a:xfrm>
        </p:grpSpPr>
        <p:grpSp>
          <p:nvGrpSpPr>
            <p:cNvPr id="114" name="Groupe 113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16" name="Rectangle 115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17" name="Connecteur droit 116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19" name="Groupe 118"/>
          <p:cNvGrpSpPr/>
          <p:nvPr/>
        </p:nvGrpSpPr>
        <p:grpSpPr bwMode="auto">
          <a:xfrm>
            <a:off x="6673803" y="1731681"/>
            <a:ext cx="166447" cy="479971"/>
            <a:chOff x="1501910" y="3272658"/>
            <a:chExt cx="166447" cy="626877"/>
          </a:xfrm>
        </p:grpSpPr>
        <p:grpSp>
          <p:nvGrpSpPr>
            <p:cNvPr id="120" name="Groupe 119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22" name="Rectangle 121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23" name="Connecteur droit 122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25" name="Rectangle 124"/>
          <p:cNvSpPr/>
          <p:nvPr/>
        </p:nvSpPr>
        <p:spPr bwMode="auto">
          <a:xfrm>
            <a:off x="2069770" y="1681174"/>
            <a:ext cx="4822900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6" name="Groupe 125"/>
          <p:cNvGrpSpPr/>
          <p:nvPr/>
        </p:nvGrpSpPr>
        <p:grpSpPr bwMode="auto">
          <a:xfrm flipV="1">
            <a:off x="5064926" y="1653532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27" name="Rectangle 126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29" name="Groupe 128"/>
          <p:cNvGrpSpPr/>
          <p:nvPr/>
        </p:nvGrpSpPr>
        <p:grpSpPr bwMode="auto">
          <a:xfrm flipV="1">
            <a:off x="6695791" y="1650021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30" name="Rectangle 129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32" name="Groupe 131"/>
          <p:cNvGrpSpPr/>
          <p:nvPr/>
        </p:nvGrpSpPr>
        <p:grpSpPr bwMode="auto">
          <a:xfrm flipV="1">
            <a:off x="2377820" y="1647523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33" name="Rectangle 132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36" name="Groupe 135"/>
          <p:cNvGrpSpPr/>
          <p:nvPr/>
        </p:nvGrpSpPr>
        <p:grpSpPr bwMode="auto">
          <a:xfrm flipV="1">
            <a:off x="3887863" y="1647045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37" name="Rectangle 136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45" name="ZoneTexte 144"/>
          <p:cNvSpPr txBox="1"/>
          <p:nvPr/>
        </p:nvSpPr>
        <p:spPr bwMode="auto">
          <a:xfrm>
            <a:off x="6860372" y="1560376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Measurement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187" name="ZoneTexte 186"/>
          <p:cNvSpPr txBox="1"/>
          <p:nvPr/>
        </p:nvSpPr>
        <p:spPr bwMode="auto">
          <a:xfrm>
            <a:off x="7058057" y="1998425"/>
            <a:ext cx="966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Raspberry</a:t>
            </a:r>
            <a:r>
              <a:rPr lang="fr-FR" sz="1200"/>
              <a:t> pi</a:t>
            </a:r>
            <a:endParaRPr lang="de-DE" sz="1200"/>
          </a:p>
        </p:txBody>
      </p:sp>
      <p:sp>
        <p:nvSpPr>
          <p:cNvPr id="4" name="Rectangle 3"/>
          <p:cNvSpPr/>
          <p:nvPr/>
        </p:nvSpPr>
        <p:spPr bwMode="auto">
          <a:xfrm>
            <a:off x="8246533" y="2438405"/>
            <a:ext cx="80349" cy="43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5" name="Rectangle 134"/>
          <p:cNvSpPr/>
          <p:nvPr/>
        </p:nvSpPr>
        <p:spPr bwMode="auto">
          <a:xfrm>
            <a:off x="10270310" y="2438405"/>
            <a:ext cx="80349" cy="43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8256521" y="2800980"/>
            <a:ext cx="408782" cy="7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9" name="Rectangle 138"/>
          <p:cNvSpPr/>
          <p:nvPr/>
        </p:nvSpPr>
        <p:spPr bwMode="auto">
          <a:xfrm>
            <a:off x="9944189" y="2800990"/>
            <a:ext cx="408782" cy="7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tangle 5"/>
          <p:cNvSpPr/>
          <p:nvPr/>
        </p:nvSpPr>
        <p:spPr bwMode="auto">
          <a:xfrm>
            <a:off x="8513523" y="2871478"/>
            <a:ext cx="97077" cy="7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0" name="Rectangle 139"/>
          <p:cNvSpPr/>
          <p:nvPr/>
        </p:nvSpPr>
        <p:spPr bwMode="auto">
          <a:xfrm>
            <a:off x="10043163" y="2877129"/>
            <a:ext cx="97077" cy="7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41" name="Groupe 140"/>
          <p:cNvGrpSpPr/>
          <p:nvPr/>
        </p:nvGrpSpPr>
        <p:grpSpPr bwMode="auto">
          <a:xfrm rot="10800000" flipV="1">
            <a:off x="8526431" y="3261130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42" name="Rectangle 141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44" name="Groupe 143"/>
          <p:cNvGrpSpPr/>
          <p:nvPr/>
        </p:nvGrpSpPr>
        <p:grpSpPr bwMode="auto">
          <a:xfrm rot="10800000" flipV="1">
            <a:off x="10043163" y="3249362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46" name="Rectangle 14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26947" y="3761085"/>
            <a:ext cx="5859060" cy="260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6839" y="1988940"/>
            <a:ext cx="10286508" cy="13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75" name="Groupe 74"/>
          <p:cNvGrpSpPr/>
          <p:nvPr/>
        </p:nvGrpSpPr>
        <p:grpSpPr bwMode="auto">
          <a:xfrm rot="10800000" flipV="1">
            <a:off x="5064926" y="1924180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76" name="Rectangle 7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78" name="Groupe 77"/>
          <p:cNvGrpSpPr/>
          <p:nvPr/>
        </p:nvGrpSpPr>
        <p:grpSpPr bwMode="auto">
          <a:xfrm rot="10800000" flipV="1">
            <a:off x="6711364" y="1924180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79" name="Rectangle 78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63" name="Groupe 162"/>
          <p:cNvGrpSpPr/>
          <p:nvPr/>
        </p:nvGrpSpPr>
        <p:grpSpPr bwMode="auto">
          <a:xfrm>
            <a:off x="2366777" y="2139226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64" name="Rectangle 163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65" name="Connecteur droit 164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0" name="ZoneTexte 199"/>
          <p:cNvSpPr txBox="1"/>
          <p:nvPr/>
        </p:nvSpPr>
        <p:spPr bwMode="auto">
          <a:xfrm>
            <a:off x="421161" y="1923339"/>
            <a:ext cx="780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Plexiglass</a:t>
            </a:r>
            <a:endParaRPr lang="de-DE" sz="1200"/>
          </a:p>
        </p:txBody>
      </p:sp>
      <p:sp>
        <p:nvSpPr>
          <p:cNvPr id="227" name="Rectangle 226"/>
          <p:cNvSpPr/>
          <p:nvPr/>
        </p:nvSpPr>
        <p:spPr bwMode="auto">
          <a:xfrm>
            <a:off x="8335349" y="615190"/>
            <a:ext cx="1943100" cy="113491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/>
              <a:t>DPH 5005</a:t>
            </a:r>
            <a:endParaRPr lang="de-DE"/>
          </a:p>
        </p:txBody>
      </p:sp>
      <p:sp>
        <p:nvSpPr>
          <p:cNvPr id="254" name="ZoneTexte 253"/>
          <p:cNvSpPr txBox="1"/>
          <p:nvPr/>
        </p:nvSpPr>
        <p:spPr bwMode="auto">
          <a:xfrm>
            <a:off x="4434231" y="282661"/>
            <a:ext cx="3282950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/>
              <a:t>Spacer</a:t>
            </a:r>
            <a:r>
              <a:rPr lang="fr-FR"/>
              <a:t> distribution for </a:t>
            </a:r>
            <a:r>
              <a:rPr lang="fr-FR"/>
              <a:t>ohmpi</a:t>
            </a:r>
            <a:r>
              <a:rPr lang="fr-FR"/>
              <a:t> lite</a:t>
            </a:r>
            <a:endParaRPr lang="de-DE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 bwMode="auto">
          <a:xfrm>
            <a:off x="6607903" y="6314495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de-DE"/>
              <a:t>Workshop </a:t>
            </a:r>
            <a:r>
              <a:rPr lang="de-DE"/>
              <a:t>Ohmpi</a:t>
            </a:r>
            <a:r>
              <a:rPr lang="de-DE"/>
              <a:t> 2025</a:t>
            </a:r>
            <a:endParaRPr lang="de-DE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8669B7-F9CF-4B33-82BB-F8C7DFA0F81A}" type="slidenum">
              <a:rPr lang="de-DE"/>
              <a:t>7</a:t>
            </a:fld>
            <a:endParaRPr lang="de-DE"/>
          </a:p>
        </p:txBody>
      </p:sp>
      <p:grpSp>
        <p:nvGrpSpPr>
          <p:cNvPr id="88" name="Groupe 87"/>
          <p:cNvGrpSpPr/>
          <p:nvPr/>
        </p:nvGrpSpPr>
        <p:grpSpPr bwMode="auto">
          <a:xfrm>
            <a:off x="5038490" y="1563525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90" name="Connecteur droit 8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eur droit 9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e 91"/>
          <p:cNvGrpSpPr/>
          <p:nvPr/>
        </p:nvGrpSpPr>
        <p:grpSpPr bwMode="auto">
          <a:xfrm>
            <a:off x="6674142" y="1562507"/>
            <a:ext cx="166447" cy="4208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93" name="Rectangle 92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98" name="Connecteur droit 9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e 99"/>
          <p:cNvGrpSpPr/>
          <p:nvPr/>
        </p:nvGrpSpPr>
        <p:grpSpPr bwMode="auto">
          <a:xfrm>
            <a:off x="2339785" y="1084626"/>
            <a:ext cx="203396" cy="1047875"/>
            <a:chOff x="1501910" y="3272658"/>
            <a:chExt cx="166447" cy="626877"/>
          </a:xfrm>
        </p:grpSpPr>
        <p:grpSp>
          <p:nvGrpSpPr>
            <p:cNvPr id="101" name="Groupe 100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03" name="Rectangle 102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04" name="Connecteur droit 103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Rectangle 101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06" name="Groupe 105"/>
          <p:cNvGrpSpPr/>
          <p:nvPr/>
        </p:nvGrpSpPr>
        <p:grpSpPr bwMode="auto">
          <a:xfrm>
            <a:off x="3829462" y="1060750"/>
            <a:ext cx="224184" cy="1112363"/>
            <a:chOff x="1501910" y="3272658"/>
            <a:chExt cx="166447" cy="626877"/>
          </a:xfrm>
        </p:grpSpPr>
        <p:grpSp>
          <p:nvGrpSpPr>
            <p:cNvPr id="107" name="Groupe 106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09" name="Rectangle 108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10" name="Connecteur droit 109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8" name="Rectangle 107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12" name="Rectangle 111"/>
          <p:cNvSpPr/>
          <p:nvPr/>
        </p:nvSpPr>
        <p:spPr bwMode="auto">
          <a:xfrm>
            <a:off x="5026811" y="1505672"/>
            <a:ext cx="1890132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13" name="Groupe 112"/>
          <p:cNvGrpSpPr/>
          <p:nvPr/>
        </p:nvGrpSpPr>
        <p:grpSpPr bwMode="auto">
          <a:xfrm>
            <a:off x="5040180" y="1091826"/>
            <a:ext cx="166447" cy="479971"/>
            <a:chOff x="1501910" y="3272658"/>
            <a:chExt cx="166447" cy="626877"/>
          </a:xfrm>
        </p:grpSpPr>
        <p:grpSp>
          <p:nvGrpSpPr>
            <p:cNvPr id="114" name="Groupe 113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16" name="Rectangle 115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17" name="Connecteur droit 116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19" name="Groupe 118"/>
          <p:cNvGrpSpPr/>
          <p:nvPr/>
        </p:nvGrpSpPr>
        <p:grpSpPr bwMode="auto">
          <a:xfrm>
            <a:off x="6673803" y="1096926"/>
            <a:ext cx="166447" cy="479971"/>
            <a:chOff x="1501910" y="3272658"/>
            <a:chExt cx="166447" cy="626877"/>
          </a:xfrm>
        </p:grpSpPr>
        <p:grpSp>
          <p:nvGrpSpPr>
            <p:cNvPr id="120" name="Groupe 119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122" name="Rectangle 121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123" name="Connecteur droit 122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25" name="Rectangle 124"/>
          <p:cNvSpPr/>
          <p:nvPr/>
        </p:nvSpPr>
        <p:spPr bwMode="auto">
          <a:xfrm>
            <a:off x="2069770" y="1037710"/>
            <a:ext cx="4822900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26" name="Groupe 125"/>
          <p:cNvGrpSpPr/>
          <p:nvPr/>
        </p:nvGrpSpPr>
        <p:grpSpPr bwMode="auto">
          <a:xfrm flipV="1">
            <a:off x="5064926" y="992650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27" name="Rectangle 126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29" name="Groupe 128"/>
          <p:cNvGrpSpPr/>
          <p:nvPr/>
        </p:nvGrpSpPr>
        <p:grpSpPr bwMode="auto">
          <a:xfrm flipV="1">
            <a:off x="6709369" y="997848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30" name="Rectangle 129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32" name="Groupe 131"/>
          <p:cNvGrpSpPr/>
          <p:nvPr/>
        </p:nvGrpSpPr>
        <p:grpSpPr bwMode="auto">
          <a:xfrm flipV="1">
            <a:off x="2369111" y="1004059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33" name="Rectangle 132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36" name="Groupe 135"/>
          <p:cNvGrpSpPr/>
          <p:nvPr/>
        </p:nvGrpSpPr>
        <p:grpSpPr bwMode="auto">
          <a:xfrm flipV="1">
            <a:off x="3870446" y="1003581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37" name="Rectangle 136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sp>
        <p:nvSpPr>
          <p:cNvPr id="145" name="ZoneTexte 144"/>
          <p:cNvSpPr txBox="1"/>
          <p:nvPr/>
        </p:nvSpPr>
        <p:spPr bwMode="auto">
          <a:xfrm>
            <a:off x="6860372" y="916912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Measurement</a:t>
            </a:r>
            <a:r>
              <a:rPr lang="fr-FR" sz="1200"/>
              <a:t> </a:t>
            </a:r>
            <a:r>
              <a:rPr lang="fr-FR" sz="1200"/>
              <a:t>board</a:t>
            </a:r>
            <a:endParaRPr lang="de-DE" sz="1200"/>
          </a:p>
        </p:txBody>
      </p:sp>
      <p:sp>
        <p:nvSpPr>
          <p:cNvPr id="187" name="ZoneTexte 186"/>
          <p:cNvSpPr txBox="1"/>
          <p:nvPr/>
        </p:nvSpPr>
        <p:spPr bwMode="auto">
          <a:xfrm>
            <a:off x="7058057" y="1354961"/>
            <a:ext cx="966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fr-FR" sz="1200"/>
              <a:t>Raspberry</a:t>
            </a:r>
            <a:r>
              <a:rPr lang="fr-FR" sz="1200"/>
              <a:t> pi</a:t>
            </a:r>
            <a:endParaRPr lang="de-DE" sz="1200"/>
          </a:p>
        </p:txBody>
      </p:sp>
      <p:sp>
        <p:nvSpPr>
          <p:cNvPr id="4" name="Rectangle 3"/>
          <p:cNvSpPr/>
          <p:nvPr/>
        </p:nvSpPr>
        <p:spPr bwMode="auto">
          <a:xfrm>
            <a:off x="8246533" y="1467556"/>
            <a:ext cx="80349" cy="43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5" name="Rectangle 134"/>
          <p:cNvSpPr/>
          <p:nvPr/>
        </p:nvSpPr>
        <p:spPr bwMode="auto">
          <a:xfrm>
            <a:off x="10270310" y="1467556"/>
            <a:ext cx="80349" cy="433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" name="Rectangle 4"/>
          <p:cNvSpPr/>
          <p:nvPr/>
        </p:nvSpPr>
        <p:spPr bwMode="auto">
          <a:xfrm>
            <a:off x="8256521" y="1830131"/>
            <a:ext cx="408782" cy="7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9" name="Rectangle 138"/>
          <p:cNvSpPr/>
          <p:nvPr/>
        </p:nvSpPr>
        <p:spPr bwMode="auto">
          <a:xfrm>
            <a:off x="9944189" y="1830141"/>
            <a:ext cx="408782" cy="70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tangle 5"/>
          <p:cNvSpPr/>
          <p:nvPr/>
        </p:nvSpPr>
        <p:spPr bwMode="auto">
          <a:xfrm>
            <a:off x="8513523" y="1900629"/>
            <a:ext cx="97077" cy="7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0" name="Rectangle 139"/>
          <p:cNvSpPr/>
          <p:nvPr/>
        </p:nvSpPr>
        <p:spPr bwMode="auto">
          <a:xfrm>
            <a:off x="10043163" y="1906280"/>
            <a:ext cx="97077" cy="77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41" name="Groupe 140"/>
          <p:cNvGrpSpPr/>
          <p:nvPr/>
        </p:nvGrpSpPr>
        <p:grpSpPr bwMode="auto">
          <a:xfrm rot="10800000" flipV="1">
            <a:off x="8513523" y="1939185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42" name="Rectangle 141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44" name="Groupe 143"/>
          <p:cNvGrpSpPr/>
          <p:nvPr/>
        </p:nvGrpSpPr>
        <p:grpSpPr bwMode="auto">
          <a:xfrm rot="10800000" flipV="1">
            <a:off x="10031276" y="1927819"/>
            <a:ext cx="120850" cy="22434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46" name="Rectangle 145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77" name="Groupe 176"/>
          <p:cNvGrpSpPr/>
          <p:nvPr/>
        </p:nvGrpSpPr>
        <p:grpSpPr bwMode="auto">
          <a:xfrm>
            <a:off x="3870152" y="2137213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78" name="Rectangle 177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79" name="Connecteur droit 178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Rectangle 147"/>
          <p:cNvSpPr/>
          <p:nvPr/>
        </p:nvSpPr>
        <p:spPr bwMode="auto">
          <a:xfrm>
            <a:off x="356839" y="3837623"/>
            <a:ext cx="10535279" cy="13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49" name="Rectangle 148"/>
          <p:cNvSpPr/>
          <p:nvPr/>
        </p:nvSpPr>
        <p:spPr bwMode="auto">
          <a:xfrm>
            <a:off x="688115" y="3571740"/>
            <a:ext cx="6824547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50" name="Rectangle 149"/>
          <p:cNvSpPr/>
          <p:nvPr/>
        </p:nvSpPr>
        <p:spPr bwMode="auto">
          <a:xfrm>
            <a:off x="693704" y="2978088"/>
            <a:ext cx="6824547" cy="457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51" name="Groupe 150"/>
          <p:cNvGrpSpPr/>
          <p:nvPr/>
        </p:nvGrpSpPr>
        <p:grpSpPr bwMode="auto">
          <a:xfrm>
            <a:off x="1532566" y="3572328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52" name="Rectangle 151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54" name="Groupe 153"/>
          <p:cNvGrpSpPr/>
          <p:nvPr/>
        </p:nvGrpSpPr>
        <p:grpSpPr bwMode="auto">
          <a:xfrm>
            <a:off x="1515572" y="363448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55" name="Rectangle 154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56" name="Connecteur droit 155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Connecteur droit 156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8" name="Groupe 157"/>
          <p:cNvGrpSpPr/>
          <p:nvPr/>
        </p:nvGrpSpPr>
        <p:grpSpPr bwMode="auto">
          <a:xfrm rot="10800000">
            <a:off x="1511890" y="3033115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59" name="Rectangle 15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60" name="Connecteur droit 15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Connecteur droit 16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 bwMode="auto">
          <a:xfrm rot="10800000">
            <a:off x="1574215" y="2917908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73" name="Groupe 172"/>
          <p:cNvGrpSpPr/>
          <p:nvPr/>
        </p:nvGrpSpPr>
        <p:grpSpPr bwMode="auto">
          <a:xfrm>
            <a:off x="4288403" y="3577972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74" name="Rectangle 173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76" name="Groupe 175"/>
          <p:cNvGrpSpPr/>
          <p:nvPr/>
        </p:nvGrpSpPr>
        <p:grpSpPr bwMode="auto">
          <a:xfrm>
            <a:off x="4266793" y="363448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81" name="Rectangle 180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82" name="Connecteur droit 181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182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e 183"/>
          <p:cNvGrpSpPr/>
          <p:nvPr/>
        </p:nvGrpSpPr>
        <p:grpSpPr bwMode="auto">
          <a:xfrm>
            <a:off x="7040512" y="3577972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85" name="Rectangle 184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188" name="Groupe 187"/>
          <p:cNvGrpSpPr/>
          <p:nvPr/>
        </p:nvGrpSpPr>
        <p:grpSpPr bwMode="auto">
          <a:xfrm>
            <a:off x="7018014" y="3634481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90" name="Rectangle 189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91" name="Connecteur droit 190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necteur droit 191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3" name="Groupe 192"/>
          <p:cNvGrpSpPr/>
          <p:nvPr/>
        </p:nvGrpSpPr>
        <p:grpSpPr bwMode="auto">
          <a:xfrm rot="10800000">
            <a:off x="4264326" y="3033115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194" name="Rectangle 193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196" name="Connecteur droit 195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necteur droit 196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8" name="Rectangle 197"/>
          <p:cNvSpPr/>
          <p:nvPr/>
        </p:nvSpPr>
        <p:spPr bwMode="auto">
          <a:xfrm rot="10800000">
            <a:off x="4319926" y="2917908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99" name="Groupe 198"/>
          <p:cNvGrpSpPr/>
          <p:nvPr/>
        </p:nvGrpSpPr>
        <p:grpSpPr bwMode="auto">
          <a:xfrm rot="10800000">
            <a:off x="4261543" y="2334735"/>
            <a:ext cx="166447" cy="626877"/>
            <a:chOff x="1501910" y="3272658"/>
            <a:chExt cx="166447" cy="626877"/>
          </a:xfrm>
        </p:grpSpPr>
        <p:grpSp>
          <p:nvGrpSpPr>
            <p:cNvPr id="201" name="Groupe 200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203" name="Rectangle 202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204" name="Connecteur droit 203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2" name="Rectangle 201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206" name="Groupe 205"/>
          <p:cNvGrpSpPr/>
          <p:nvPr/>
        </p:nvGrpSpPr>
        <p:grpSpPr bwMode="auto">
          <a:xfrm rot="10800000">
            <a:off x="7016761" y="3033115"/>
            <a:ext cx="166447" cy="524564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07" name="Rectangle 206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08" name="Connecteur droit 207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Connecteur droit 208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" name="Rectangle 209"/>
          <p:cNvSpPr/>
          <p:nvPr/>
        </p:nvSpPr>
        <p:spPr bwMode="auto">
          <a:xfrm rot="10800000">
            <a:off x="7072361" y="2917908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11" name="Groupe 210"/>
          <p:cNvGrpSpPr/>
          <p:nvPr/>
        </p:nvGrpSpPr>
        <p:grpSpPr bwMode="auto">
          <a:xfrm rot="10800000">
            <a:off x="7013978" y="2334735"/>
            <a:ext cx="166447" cy="626877"/>
            <a:chOff x="1501910" y="3272658"/>
            <a:chExt cx="166447" cy="626877"/>
          </a:xfrm>
        </p:grpSpPr>
        <p:grpSp>
          <p:nvGrpSpPr>
            <p:cNvPr id="212" name="Groupe 211"/>
            <p:cNvGrpSpPr/>
            <p:nvPr/>
          </p:nvGrpSpPr>
          <p:grpSpPr bwMode="auto">
            <a:xfrm>
              <a:off x="1501910" y="3272658"/>
              <a:ext cx="166447" cy="524564"/>
              <a:chOff x="1544444" y="4976261"/>
              <a:chExt cx="166447" cy="197318"/>
            </a:xfrm>
            <a:solidFill>
              <a:srgbClr val="FFC000"/>
            </a:solidFill>
          </p:grpSpPr>
          <p:sp>
            <p:nvSpPr>
              <p:cNvPr id="220" name="Rectangle 219"/>
              <p:cNvSpPr/>
              <p:nvPr/>
            </p:nvSpPr>
            <p:spPr bwMode="auto">
              <a:xfrm>
                <a:off x="1544444" y="4976261"/>
                <a:ext cx="166447" cy="19731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de-DE"/>
              </a:p>
            </p:txBody>
          </p:sp>
          <p:cxnSp>
            <p:nvCxnSpPr>
              <p:cNvPr id="221" name="Connecteur droit 220"/>
              <p:cNvCxnSpPr/>
              <p:nvPr/>
            </p:nvCxnSpPr>
            <p:spPr bwMode="auto">
              <a:xfrm>
                <a:off x="1586258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221"/>
              <p:cNvCxnSpPr/>
              <p:nvPr/>
            </p:nvCxnSpPr>
            <p:spPr bwMode="auto">
              <a:xfrm>
                <a:off x="1670276" y="4976261"/>
                <a:ext cx="2407" cy="197318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3" name="Rectangle 212"/>
            <p:cNvSpPr/>
            <p:nvPr/>
          </p:nvSpPr>
          <p:spPr bwMode="auto">
            <a:xfrm>
              <a:off x="1572597" y="3797222"/>
              <a:ext cx="45719" cy="10231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230" name="Groupe 229"/>
          <p:cNvGrpSpPr/>
          <p:nvPr/>
        </p:nvGrpSpPr>
        <p:grpSpPr bwMode="auto">
          <a:xfrm>
            <a:off x="4269298" y="1840236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31" name="Rectangle 230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32" name="Connecteur droit 231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3" name="Connecteur droit 232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4" name="Groupe 233"/>
          <p:cNvGrpSpPr/>
          <p:nvPr/>
        </p:nvGrpSpPr>
        <p:grpSpPr bwMode="auto">
          <a:xfrm>
            <a:off x="7029318" y="1868512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39" name="Rectangle 238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40" name="Connecteur droit 239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Connecteur droit 240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2" name="Groupe 241"/>
          <p:cNvGrpSpPr/>
          <p:nvPr/>
        </p:nvGrpSpPr>
        <p:grpSpPr bwMode="auto">
          <a:xfrm>
            <a:off x="4204670" y="1331149"/>
            <a:ext cx="360000" cy="369332"/>
            <a:chOff x="9430931" y="5731993"/>
            <a:chExt cx="360000" cy="369332"/>
          </a:xfrm>
        </p:grpSpPr>
        <p:sp>
          <p:nvSpPr>
            <p:cNvPr id="243" name="Ellipse 242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44" name="ZoneTexte 243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9</a:t>
              </a:r>
              <a:endParaRPr lang="de-DE"/>
            </a:p>
          </p:txBody>
        </p: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6839" y="4108037"/>
            <a:ext cx="5698340" cy="25765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auto">
          <a:xfrm>
            <a:off x="8665303" y="4898156"/>
            <a:ext cx="219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/>
              <a:t>M3 </a:t>
            </a:r>
            <a:r>
              <a:rPr lang="fr-FR"/>
              <a:t>nut</a:t>
            </a:r>
            <a:r>
              <a:rPr lang="fr-FR"/>
              <a:t>	             =&gt; </a:t>
            </a:r>
            <a:r>
              <a:rPr lang="fr-FR"/>
              <a:t>4</a:t>
            </a:r>
            <a:endParaRPr lang="fr-FR"/>
          </a:p>
        </p:txBody>
      </p:sp>
      <p:grpSp>
        <p:nvGrpSpPr>
          <p:cNvPr id="255" name="Groupe 254"/>
          <p:cNvGrpSpPr/>
          <p:nvPr/>
        </p:nvGrpSpPr>
        <p:grpSpPr bwMode="auto">
          <a:xfrm>
            <a:off x="8202061" y="4898489"/>
            <a:ext cx="360000" cy="369332"/>
            <a:chOff x="9430931" y="5731993"/>
            <a:chExt cx="360000" cy="369332"/>
          </a:xfrm>
        </p:grpSpPr>
        <p:sp>
          <p:nvSpPr>
            <p:cNvPr id="256" name="Ellipse 255"/>
            <p:cNvSpPr>
              <a:spLocks noChangeAspect="1"/>
            </p:cNvSpPr>
            <p:nvPr/>
          </p:nvSpPr>
          <p:spPr bwMode="auto">
            <a:xfrm>
              <a:off x="9430931" y="5741325"/>
              <a:ext cx="360000" cy="360000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57" name="ZoneTexte 256"/>
            <p:cNvSpPr txBox="1"/>
            <p:nvPr/>
          </p:nvSpPr>
          <p:spPr bwMode="auto">
            <a:xfrm>
              <a:off x="9470967" y="573199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9</a:t>
              </a:r>
              <a:endParaRPr lang="de-DE"/>
            </a:p>
          </p:txBody>
        </p:sp>
      </p:grpSp>
      <p:grpSp>
        <p:nvGrpSpPr>
          <p:cNvPr id="189" name="Groupe 188"/>
          <p:cNvGrpSpPr/>
          <p:nvPr/>
        </p:nvGrpSpPr>
        <p:grpSpPr bwMode="auto">
          <a:xfrm>
            <a:off x="776452" y="3571740"/>
            <a:ext cx="128239" cy="451214"/>
            <a:chOff x="1544444" y="5532120"/>
            <a:chExt cx="128239" cy="451214"/>
          </a:xfrm>
          <a:solidFill>
            <a:srgbClr val="FFC000"/>
          </a:solidFill>
        </p:grpSpPr>
        <p:sp>
          <p:nvSpPr>
            <p:cNvPr id="195" name="Rectangle 194"/>
            <p:cNvSpPr/>
            <p:nvPr/>
          </p:nvSpPr>
          <p:spPr bwMode="auto">
            <a:xfrm>
              <a:off x="1544444" y="5937615"/>
              <a:ext cx="128239" cy="457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586259" y="5532120"/>
              <a:ext cx="45719" cy="4054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</p:grpSp>
      <p:grpSp>
        <p:nvGrpSpPr>
          <p:cNvPr id="215" name="Groupe 214"/>
          <p:cNvGrpSpPr/>
          <p:nvPr/>
        </p:nvGrpSpPr>
        <p:grpSpPr bwMode="auto">
          <a:xfrm>
            <a:off x="752346" y="3625699"/>
            <a:ext cx="166447" cy="197318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16" name="Rectangle 215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17" name="Connecteur droit 216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Connecteur droit 217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Groupe 225"/>
          <p:cNvGrpSpPr/>
          <p:nvPr/>
        </p:nvGrpSpPr>
        <p:grpSpPr bwMode="auto">
          <a:xfrm rot="10800000">
            <a:off x="758710" y="3032046"/>
            <a:ext cx="160083" cy="538209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28" name="Rectangle 227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29" name="Connecteur droit 228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Connecteur droit 234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6" name="Rectangle 235"/>
          <p:cNvSpPr/>
          <p:nvPr/>
        </p:nvSpPr>
        <p:spPr bwMode="auto">
          <a:xfrm rot="10800000">
            <a:off x="821035" y="2930485"/>
            <a:ext cx="45719" cy="1023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49" name="Groupe 248"/>
          <p:cNvGrpSpPr/>
          <p:nvPr/>
        </p:nvGrpSpPr>
        <p:grpSpPr bwMode="auto">
          <a:xfrm>
            <a:off x="753877" y="2898798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50" name="Rectangle 249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51" name="Connecteur droit 250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Connecteur droit 251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3" name="Groupe 252"/>
          <p:cNvGrpSpPr/>
          <p:nvPr/>
        </p:nvGrpSpPr>
        <p:grpSpPr bwMode="auto">
          <a:xfrm>
            <a:off x="1514488" y="2896254"/>
            <a:ext cx="166447" cy="67773"/>
            <a:chOff x="1544444" y="4976261"/>
            <a:chExt cx="166447" cy="197318"/>
          </a:xfrm>
          <a:solidFill>
            <a:srgbClr val="FFC000"/>
          </a:solidFill>
        </p:grpSpPr>
        <p:sp>
          <p:nvSpPr>
            <p:cNvPr id="258" name="Rectangle 257"/>
            <p:cNvSpPr/>
            <p:nvPr/>
          </p:nvSpPr>
          <p:spPr bwMode="auto">
            <a:xfrm>
              <a:off x="1544444" y="4976261"/>
              <a:ext cx="166447" cy="1973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de-DE"/>
            </a:p>
          </p:txBody>
        </p:sp>
        <p:cxnSp>
          <p:nvCxnSpPr>
            <p:cNvPr id="259" name="Connecteur droit 258"/>
            <p:cNvCxnSpPr/>
            <p:nvPr/>
          </p:nvCxnSpPr>
          <p:spPr bwMode="auto">
            <a:xfrm>
              <a:off x="1586258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Connecteur droit 259"/>
            <p:cNvCxnSpPr/>
            <p:nvPr/>
          </p:nvCxnSpPr>
          <p:spPr bwMode="auto">
            <a:xfrm>
              <a:off x="1670276" y="4976261"/>
              <a:ext cx="2407" cy="197318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IRSTEA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Arnold-Fred Imig</dc:creator>
  <cp:lastModifiedBy/>
  <cp:revision>36</cp:revision>
  <dcterms:created xsi:type="dcterms:W3CDTF">2025-01-28T09:57:30Z</dcterms:created>
  <dcterms:modified xsi:type="dcterms:W3CDTF">2025-03-24T17:57:13Z</dcterms:modified>
</cp:coreProperties>
</file>