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4580"/>
  </p:normalViewPr>
  <p:slideViewPr>
    <p:cSldViewPr snapToGrid="0" snapToObjects="1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CA205-5BD1-1F49-A427-C885550377D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A627A-1DF1-E845-A370-514CF635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demo </a:t>
            </a:r>
            <a:r>
              <a:rPr lang="mr-IN" dirty="0"/>
              <a:t>–</a:t>
            </a:r>
            <a:r>
              <a:rPr lang="en-US" dirty="0"/>
              <a:t> show example of integers defined</a:t>
            </a:r>
            <a:r>
              <a:rPr lang="en-US" baseline="0" dirty="0"/>
              <a:t> in setup() translating to </a:t>
            </a:r>
            <a:r>
              <a:rPr lang="en-US" baseline="0" dirty="0" err="1"/>
              <a:t>pinouts</a:t>
            </a:r>
            <a:r>
              <a:rPr lang="en-US" baseline="0" dirty="0"/>
              <a:t> with some sort of function in loop()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627A-1DF1-E845-A370-514CF63541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627A-1DF1-E845-A370-514CF63541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4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 arithmetic</a:t>
            </a:r>
            <a:r>
              <a:rPr lang="en-US" baseline="0" dirty="0"/>
              <a:t> example with LED (if </a:t>
            </a:r>
            <a:r>
              <a:rPr lang="en-US" baseline="0" dirty="0" err="1"/>
              <a:t>var</a:t>
            </a:r>
            <a:r>
              <a:rPr lang="en-US" baseline="0" dirty="0"/>
              <a:t> &gt; 10 then make LED do cool stuff or make a buzzer go crazy)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627A-1DF1-E845-A370-514CF63541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demo of making LEDs flash with a for loop until a certain variable</a:t>
            </a:r>
            <a:r>
              <a:rPr lang="en-US" baseline="0" dirty="0"/>
              <a:t> is hit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627A-1DF1-E845-A370-514CF63541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demo of while loop </a:t>
            </a:r>
            <a:r>
              <a:rPr lang="mr-IN" dirty="0"/>
              <a:t>–</a:t>
            </a:r>
            <a:r>
              <a:rPr lang="en-US" dirty="0"/>
              <a:t> demonstrate that because it is declared in loop() that stuff that’s not supposed to work,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627A-1DF1-E845-A370-514CF63541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1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627A-1DF1-E845-A370-514CF63541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9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Tutorial/Butt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c.owens1@ncl.ac.uk" TargetMode="External"/><Relationship Id="rId2" Type="http://schemas.openxmlformats.org/officeDocument/2006/relationships/hyperlink" Target="https://github.com/ohms360/CodespaceArduin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Main/Do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6084" cy="6996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0239" y="6350213"/>
            <a:ext cx="7551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© 2016 Ciaran Owens, Newcastle University Computing and Technology Society</a:t>
            </a:r>
          </a:p>
          <a:p>
            <a:pPr algn="r"/>
            <a:r>
              <a:rPr lang="en-GB" sz="1600" dirty="0"/>
              <a:t>Free for members’ personal use</a:t>
            </a:r>
          </a:p>
        </p:txBody>
      </p:sp>
    </p:spTree>
    <p:extLst>
      <p:ext uri="{BB962C8B-B14F-4D97-AF65-F5344CB8AC3E}">
        <p14:creationId xmlns:p14="http://schemas.microsoft.com/office/powerpoint/2010/main" val="13919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understanding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dirty="0" err="1"/>
              <a:t>capitalisation</a:t>
            </a:r>
            <a:r>
              <a:rPr lang="en-US" dirty="0"/>
              <a:t> is very important </a:t>
            </a:r>
            <a:r>
              <a:rPr lang="mr-IN" dirty="0"/>
              <a:t>–</a:t>
            </a:r>
            <a:r>
              <a:rPr lang="en-US" dirty="0"/>
              <a:t> otherwise Arduino will think it’s something completely different!</a:t>
            </a:r>
          </a:p>
          <a:p>
            <a:r>
              <a:rPr lang="en-US" dirty="0"/>
              <a:t>More variables exist than this table, but this is probably what you’re most likely to use while you’re learning the basics of Arduino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32238"/>
              </p:ext>
            </p:extLst>
          </p:nvPr>
        </p:nvGraphicFramePr>
        <p:xfrm>
          <a:off x="1141412" y="4357687"/>
          <a:ext cx="990679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9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867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r>
                        <a:rPr lang="en-US" baseline="0" dirty="0"/>
                        <a:t> </a:t>
                      </a:r>
                      <a:r>
                        <a:rPr lang="mr-IN" baseline="0" dirty="0"/>
                        <a:t>–</a:t>
                      </a:r>
                      <a:r>
                        <a:rPr lang="en-US" baseline="0" dirty="0"/>
                        <a:t> whole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x=6;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strings of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s=“My name is Ciaran”;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True</a:t>
                      </a:r>
                      <a:r>
                        <a:rPr lang="en-US" baseline="0" dirty="0"/>
                        <a:t> of 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b = true;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</a:t>
                      </a:r>
                      <a:r>
                        <a:rPr lang="mr-IN" baseline="0" dirty="0"/>
                        <a:t>–</a:t>
                      </a:r>
                      <a:r>
                        <a:rPr lang="en-US" baseline="0" dirty="0"/>
                        <a:t> decimal/floating point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=4.6;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en-US" baseline="0" dirty="0"/>
                        <a:t> </a:t>
                      </a:r>
                      <a:r>
                        <a:rPr lang="mr-IN" baseline="0" dirty="0"/>
                        <a:t>–</a:t>
                      </a:r>
                      <a:r>
                        <a:rPr lang="en-US" baseline="0" dirty="0"/>
                        <a:t> decimal/floating point number (more accurate)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en-US" baseline="0" dirty="0"/>
                        <a:t> n=5.4213;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examples will show you how to define these variables, and also make practical use of them</a:t>
            </a:r>
          </a:p>
        </p:txBody>
      </p:sp>
    </p:spTree>
    <p:extLst>
      <p:ext uri="{BB962C8B-B14F-4D97-AF65-F5344CB8AC3E}">
        <p14:creationId xmlns:p14="http://schemas.microsoft.com/office/powerpoint/2010/main" val="87848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FUNCTIONS: DIGITALREAD() AND DIGITALWRITE()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functions allow us to read values as High or Low</a:t>
            </a:r>
          </a:p>
          <a:p>
            <a:r>
              <a:rPr lang="en-US" dirty="0"/>
              <a:t>Assuming </a:t>
            </a:r>
            <a:r>
              <a:rPr lang="en-US" i="1" dirty="0" err="1"/>
              <a:t>pinNumber</a:t>
            </a:r>
            <a:r>
              <a:rPr lang="en-US" dirty="0"/>
              <a:t> is set to OUTPUT, we can do this to turn it on and off:</a:t>
            </a:r>
            <a:br>
              <a:rPr lang="en-US" dirty="0"/>
            </a:b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i="1" dirty="0" err="1"/>
              <a:t>pinNumber</a:t>
            </a:r>
            <a:r>
              <a:rPr lang="en-US" i="1" dirty="0"/>
              <a:t>, HIGH);</a:t>
            </a:r>
            <a:r>
              <a:rPr lang="en-US" dirty="0"/>
              <a:t> // This turns the pin on</a:t>
            </a:r>
            <a:br>
              <a:rPr lang="en-US" dirty="0"/>
            </a:b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i="1" dirty="0" err="1"/>
              <a:t>pinNumber</a:t>
            </a:r>
            <a:r>
              <a:rPr lang="en-US" i="1" dirty="0"/>
              <a:t>, LOW); </a:t>
            </a:r>
            <a:r>
              <a:rPr lang="en-US" dirty="0"/>
              <a:t>// This turns the pin off</a:t>
            </a:r>
          </a:p>
          <a:p>
            <a:r>
              <a:rPr lang="en-US" dirty="0" err="1"/>
              <a:t>digitalRead</a:t>
            </a:r>
            <a:r>
              <a:rPr lang="en-US" dirty="0"/>
              <a:t> is similar in concept </a:t>
            </a:r>
            <a:r>
              <a:rPr lang="mr-IN" dirty="0"/>
              <a:t>–</a:t>
            </a:r>
            <a:r>
              <a:rPr lang="en-US" dirty="0"/>
              <a:t> if the input is high then the value is high, and vice versa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FUNCTIONS: DIGITALREAD() AND DIGITALWRITE()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Assuming </a:t>
            </a:r>
            <a:r>
              <a:rPr lang="en-US" i="1" dirty="0" err="1"/>
              <a:t>pinNumber</a:t>
            </a:r>
            <a:r>
              <a:rPr lang="en-US" dirty="0"/>
              <a:t> is set to INPUT, and we have an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=0; we can do the following: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=</a:t>
            </a:r>
            <a:r>
              <a:rPr lang="en-US" dirty="0" err="1"/>
              <a:t>digitalRead</a:t>
            </a:r>
            <a:r>
              <a:rPr lang="en-US" dirty="0"/>
              <a:t>(</a:t>
            </a:r>
            <a:r>
              <a:rPr lang="en-US" i="1" dirty="0" err="1"/>
              <a:t>pinNumber</a:t>
            </a:r>
            <a:r>
              <a:rPr lang="en-US" i="1" dirty="0"/>
              <a:t>);</a:t>
            </a:r>
          </a:p>
          <a:p>
            <a:r>
              <a:rPr lang="en-US" dirty="0"/>
              <a:t>What’s cool is this function is essentially binary; if the above method returns HIGH, it sets the value of </a:t>
            </a:r>
            <a:r>
              <a:rPr lang="en-US" i="1" dirty="0" err="1"/>
              <a:t>val</a:t>
            </a:r>
            <a:r>
              <a:rPr lang="en-US" dirty="0"/>
              <a:t> to 1. If it returns LOW, the value of </a:t>
            </a:r>
            <a:r>
              <a:rPr lang="en-US" i="1" dirty="0" err="1"/>
              <a:t>val</a:t>
            </a:r>
            <a:r>
              <a:rPr lang="en-US" dirty="0"/>
              <a:t> is then 0. Just like turning a light on or off. Cool, huh?</a:t>
            </a:r>
          </a:p>
          <a:p>
            <a:r>
              <a:rPr lang="en-US" dirty="0"/>
              <a:t>What this tells us is </a:t>
            </a:r>
            <a:r>
              <a:rPr lang="en-US" dirty="0" err="1"/>
              <a:t>digitalRead</a:t>
            </a:r>
            <a:r>
              <a:rPr lang="en-US" dirty="0"/>
              <a:t> and </a:t>
            </a:r>
            <a:r>
              <a:rPr lang="en-US" dirty="0" err="1"/>
              <a:t>digitalWrite</a:t>
            </a:r>
            <a:r>
              <a:rPr lang="en-US" dirty="0"/>
              <a:t> only ever have two states: HIGH and LOW.</a:t>
            </a:r>
          </a:p>
        </p:txBody>
      </p:sp>
    </p:spTree>
    <p:extLst>
      <p:ext uri="{BB962C8B-B14F-4D97-AF65-F5344CB8AC3E}">
        <p14:creationId xmlns:p14="http://schemas.microsoft.com/office/powerpoint/2010/main" val="70120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make the world go round (quite literally)</a:t>
            </a:r>
          </a:p>
          <a:p>
            <a:r>
              <a:rPr lang="en-US" dirty="0"/>
              <a:t>Used to do lots of things repeatedly (which is great for batch processing)</a:t>
            </a:r>
          </a:p>
          <a:p>
            <a:r>
              <a:rPr lang="en-US" dirty="0"/>
              <a:t>Can have different conditions to end the loop</a:t>
            </a:r>
          </a:p>
          <a:p>
            <a:r>
              <a:rPr lang="en-US" dirty="0"/>
              <a:t>Two primary types of loop: for and while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Typed as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0, </a:t>
            </a:r>
            <a:r>
              <a:rPr lang="en-US" dirty="0" err="1"/>
              <a:t>i</a:t>
            </a:r>
            <a:r>
              <a:rPr lang="en-US" dirty="0"/>
              <a:t> &lt; 3, </a:t>
            </a:r>
            <a:r>
              <a:rPr lang="en-US" dirty="0" err="1"/>
              <a:t>i</a:t>
            </a:r>
            <a:r>
              <a:rPr lang="en-US" dirty="0"/>
              <a:t>++) { //code to run here; }</a:t>
            </a:r>
          </a:p>
          <a:p>
            <a:r>
              <a:rPr lang="en-US" dirty="0"/>
              <a:t>Note how we have 3 parameters for the for loop: first we have an iteration variable, a condition to make the loop run (while </a:t>
            </a:r>
            <a:r>
              <a:rPr lang="en-US" dirty="0" err="1"/>
              <a:t>i</a:t>
            </a:r>
            <a:r>
              <a:rPr lang="en-US" dirty="0"/>
              <a:t> is smaller than 3), and an iterator (increase </a:t>
            </a:r>
            <a:r>
              <a:rPr lang="en-US" dirty="0" err="1"/>
              <a:t>i</a:t>
            </a:r>
            <a:r>
              <a:rPr lang="en-US" dirty="0"/>
              <a:t> by 1 every time the loop completes)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6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declare a while loop in loop(), we can use it for button conditionals and have it do cool stuff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digitalRead</a:t>
            </a:r>
            <a:r>
              <a:rPr lang="en-US" dirty="0"/>
              <a:t>(button)==HIGH){ //do cool stuff here; }</a:t>
            </a:r>
          </a:p>
        </p:txBody>
      </p:sp>
    </p:spTree>
    <p:extLst>
      <p:ext uri="{BB962C8B-B14F-4D97-AF65-F5344CB8AC3E}">
        <p14:creationId xmlns:p14="http://schemas.microsoft.com/office/powerpoint/2010/main" val="24427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</a:t>
            </a:r>
            <a:r>
              <a:rPr lang="mr-IN" dirty="0"/>
              <a:t>–</a:t>
            </a:r>
            <a:r>
              <a:rPr lang="en-US" dirty="0"/>
              <a:t> making </a:t>
            </a:r>
            <a:r>
              <a:rPr lang="en-US" dirty="0" err="1"/>
              <a:t>leds</a:t>
            </a:r>
            <a:r>
              <a:rPr lang="en-US" dirty="0"/>
              <a:t> flash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very quick project that should get you used to wiring up the Arduino and throwing the whole thing together</a:t>
            </a:r>
          </a:p>
          <a:p>
            <a:r>
              <a:rPr lang="en-US" dirty="0"/>
              <a:t>First we will take a look at how to assemble the project by using the breadboard, some LEDs, some resistors and a bunch of jumper wires</a:t>
            </a:r>
          </a:p>
          <a:p>
            <a:r>
              <a:rPr lang="en-US" dirty="0"/>
              <a:t>Finally, we’ll write the code that makes it all work!</a:t>
            </a:r>
          </a:p>
        </p:txBody>
      </p:sp>
    </p:spTree>
    <p:extLst>
      <p:ext uri="{BB962C8B-B14F-4D97-AF65-F5344CB8AC3E}">
        <p14:creationId xmlns:p14="http://schemas.microsoft.com/office/powerpoint/2010/main" val="151216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1 – breadboard setup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Always double check the LED polarity – we can figure this out by looking at the legs – the longer leg is the positive (+) side. The flat edge on the LED casing also marks the negative (-) side</a:t>
            </a:r>
          </a:p>
          <a:p>
            <a:r>
              <a:rPr lang="en-GB" dirty="0"/>
              <a:t>We need to make sure we have a 330 ohm resistor in series with the LED to stop it from drawing too much current and blowing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2249487"/>
            <a:ext cx="883660" cy="812656"/>
            <a:chOff x="6871855" y="5430982"/>
            <a:chExt cx="969818" cy="928254"/>
          </a:xfrm>
        </p:grpSpPr>
        <p:sp>
          <p:nvSpPr>
            <p:cNvPr id="5" name="Triangle 3"/>
            <p:cNvSpPr/>
            <p:nvPr/>
          </p:nvSpPr>
          <p:spPr>
            <a:xfrm>
              <a:off x="6871855" y="5430982"/>
              <a:ext cx="969818" cy="928254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21035" y="5589795"/>
              <a:ext cx="414338" cy="7694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729" y="3614016"/>
            <a:ext cx="883660" cy="812656"/>
            <a:chOff x="6871855" y="5430982"/>
            <a:chExt cx="969818" cy="928254"/>
          </a:xfrm>
        </p:grpSpPr>
        <p:sp>
          <p:nvSpPr>
            <p:cNvPr id="11" name="Triangle 3"/>
            <p:cNvSpPr/>
            <p:nvPr/>
          </p:nvSpPr>
          <p:spPr>
            <a:xfrm>
              <a:off x="6871855" y="5430982"/>
              <a:ext cx="969818" cy="928254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21035" y="5589795"/>
              <a:ext cx="414338" cy="7694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01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1 – breadboard setup notes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Find a 330 ohm resistor in your kit –</a:t>
            </a:r>
            <a:br>
              <a:rPr lang="en-GB" dirty="0"/>
            </a:br>
            <a:r>
              <a:rPr lang="en-GB" dirty="0"/>
              <a:t>you can identify it as the first three</a:t>
            </a:r>
            <a:br>
              <a:rPr lang="en-GB" dirty="0"/>
            </a:br>
            <a:r>
              <a:rPr lang="en-GB" dirty="0"/>
              <a:t>colours on it should be orange, orange,</a:t>
            </a:r>
            <a:br>
              <a:rPr lang="en-GB" dirty="0"/>
            </a:br>
            <a:r>
              <a:rPr lang="en-GB" dirty="0"/>
              <a:t>brown. The resistor should have four</a:t>
            </a:r>
            <a:br>
              <a:rPr lang="en-GB" dirty="0"/>
            </a:br>
            <a:r>
              <a:rPr lang="en-GB" dirty="0"/>
              <a:t>colours on it, but we don’t need to</a:t>
            </a:r>
            <a:br>
              <a:rPr lang="en-GB" dirty="0"/>
            </a:br>
            <a:r>
              <a:rPr lang="en-GB" dirty="0"/>
              <a:t>worry about the fourth colour for</a:t>
            </a:r>
            <a:br>
              <a:rPr lang="en-GB" dirty="0"/>
            </a:br>
            <a:r>
              <a:rPr lang="en-GB" dirty="0"/>
              <a:t>now.</a:t>
            </a:r>
            <a:br>
              <a:rPr lang="en-GB" dirty="0"/>
            </a:br>
            <a:endParaRPr lang="en-GB" dirty="0"/>
          </a:p>
        </p:txBody>
      </p:sp>
      <p:pic>
        <p:nvPicPr>
          <p:cNvPr id="1028" name="Picture 4" descr="http://i73.photobucket.com/albums/i240/mitchm331/330ohm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448" y="2097088"/>
            <a:ext cx="4824964" cy="36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2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these sessions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10-15 minute learning session</a:t>
            </a:r>
          </a:p>
          <a:p>
            <a:r>
              <a:rPr lang="en-US" dirty="0"/>
              <a:t>Step by step hands on project</a:t>
            </a:r>
          </a:p>
          <a:p>
            <a:r>
              <a:rPr lang="en-US" dirty="0"/>
              <a:t>Your own experiments </a:t>
            </a:r>
            <a:r>
              <a:rPr lang="mr-IN" dirty="0"/>
              <a:t>–</a:t>
            </a:r>
            <a:r>
              <a:rPr lang="en-US" dirty="0"/>
              <a:t> can be what you learned today or absolutely anything!</a:t>
            </a:r>
          </a:p>
          <a:p>
            <a:endParaRPr lang="en-US" dirty="0"/>
          </a:p>
          <a:p>
            <a:r>
              <a:rPr lang="en-US" dirty="0"/>
              <a:t>Remember if you see this warning sign, you should pay close attention otherwise you might damage something!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86963" y="4978545"/>
            <a:ext cx="883660" cy="812656"/>
            <a:chOff x="6871855" y="5430982"/>
            <a:chExt cx="969818" cy="928254"/>
          </a:xfrm>
        </p:grpSpPr>
        <p:sp>
          <p:nvSpPr>
            <p:cNvPr id="4" name="Triangle 3"/>
            <p:cNvSpPr/>
            <p:nvPr/>
          </p:nvSpPr>
          <p:spPr>
            <a:xfrm>
              <a:off x="6871855" y="5430982"/>
              <a:ext cx="969818" cy="928254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21035" y="5589795"/>
              <a:ext cx="414338" cy="7694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36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1 – Building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to start wiring our board</a:t>
            </a:r>
          </a:p>
          <a:p>
            <a:r>
              <a:rPr lang="en-GB" dirty="0"/>
              <a:t>We will use pin 13 on our Arduino for the LED control</a:t>
            </a:r>
          </a:p>
          <a:p>
            <a:r>
              <a:rPr lang="en-GB" dirty="0"/>
              <a:t>We need to connect 5V to the + rail of our breadboard</a:t>
            </a:r>
          </a:p>
          <a:p>
            <a:r>
              <a:rPr lang="en-GB" dirty="0"/>
              <a:t>We need to connect GND to the – rail of our breadboard</a:t>
            </a:r>
          </a:p>
          <a:p>
            <a:r>
              <a:rPr lang="en-GB" dirty="0"/>
              <a:t>Let’s assemble it!</a:t>
            </a:r>
          </a:p>
        </p:txBody>
      </p:sp>
    </p:spTree>
    <p:extLst>
      <p:ext uri="{BB962C8B-B14F-4D97-AF65-F5344CB8AC3E}">
        <p14:creationId xmlns:p14="http://schemas.microsoft.com/office/powerpoint/2010/main" val="220079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1 – Writing the Code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we need to declare our variables, and also setup the </a:t>
            </a:r>
            <a:r>
              <a:rPr lang="en-GB" dirty="0" err="1"/>
              <a:t>pinMode</a:t>
            </a:r>
            <a:r>
              <a:rPr lang="en-GB" dirty="0"/>
              <a:t>() function to OUTPUT, so our pin can send power to the LED</a:t>
            </a:r>
          </a:p>
          <a:p>
            <a:r>
              <a:rPr lang="en-GB" dirty="0"/>
              <a:t>Next, we need to write some code in the main program loop to turn the LED on and off using </a:t>
            </a:r>
            <a:r>
              <a:rPr lang="en-GB" dirty="0" err="1"/>
              <a:t>digitalWrite</a:t>
            </a:r>
            <a:r>
              <a:rPr lang="en-GB" dirty="0"/>
              <a:t>() and delay()</a:t>
            </a:r>
          </a:p>
          <a:p>
            <a:r>
              <a:rPr lang="en-GB" dirty="0"/>
              <a:t>Now we need to send the code to the Arduino and watch it do magic stuff!</a:t>
            </a:r>
          </a:p>
        </p:txBody>
      </p:sp>
    </p:spTree>
    <p:extLst>
      <p:ext uri="{BB962C8B-B14F-4D97-AF65-F5344CB8AC3E}">
        <p14:creationId xmlns:p14="http://schemas.microsoft.com/office/powerpoint/2010/main" val="290260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1 –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program loop runs continuously until we turn the Arduino off</a:t>
            </a:r>
          </a:p>
          <a:p>
            <a:r>
              <a:rPr lang="en-GB" dirty="0"/>
              <a:t>Delay() is required to make LED flashes actually noticeable</a:t>
            </a:r>
          </a:p>
          <a:p>
            <a:r>
              <a:rPr lang="en-GB" dirty="0"/>
              <a:t>It’s super simple to build stuff using Arduino!</a:t>
            </a:r>
          </a:p>
        </p:txBody>
      </p:sp>
    </p:spTree>
    <p:extLst>
      <p:ext uri="{BB962C8B-B14F-4D97-AF65-F5344CB8AC3E}">
        <p14:creationId xmlns:p14="http://schemas.microsoft.com/office/powerpoint/2010/main" val="24692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2/extension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Let’s add a couple more LEDs to pin 11 and 12 – and declare them in our code as we did with pin 13. Don’t forget the resistors!</a:t>
            </a:r>
          </a:p>
          <a:p>
            <a:r>
              <a:rPr lang="en-GB" dirty="0"/>
              <a:t>Add a couple of for loops in the code that will loop 3 times before ending</a:t>
            </a:r>
          </a:p>
          <a:p>
            <a:r>
              <a:rPr lang="en-GB" dirty="0"/>
              <a:t>Let’s add some code to make the LEDs turn on sequentially then in the second loop, turn off sequentially</a:t>
            </a:r>
          </a:p>
          <a:p>
            <a:r>
              <a:rPr lang="en-GB" dirty="0"/>
              <a:t>Compile, send to Arduino and watch it become your next Christmas tree decoration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4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 about how you could change the loops to while loops and use them to make a button activate the cool Christmas lights (hint – it’s all about the </a:t>
            </a:r>
            <a:r>
              <a:rPr lang="en-GB" dirty="0" err="1"/>
              <a:t>digitalRead</a:t>
            </a:r>
            <a:r>
              <a:rPr lang="en-GB" dirty="0"/>
              <a:t>() hype)</a:t>
            </a:r>
          </a:p>
          <a:p>
            <a:r>
              <a:rPr lang="en-GB" dirty="0"/>
              <a:t>You can find out a little more information about how the buttons work on this fancy page: </a:t>
            </a:r>
            <a:r>
              <a:rPr lang="en-GB" dirty="0">
                <a:hlinkClick r:id="rId2"/>
              </a:rPr>
              <a:t>https://www.arduino.cc/en/Tutorial/Button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7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Concluding the evening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Tonight we learned more than you think:</a:t>
            </a:r>
          </a:p>
          <a:p>
            <a:r>
              <a:rPr lang="en-GB" dirty="0"/>
              <a:t>Basic loops including use of them conditionally</a:t>
            </a:r>
          </a:p>
          <a:p>
            <a:r>
              <a:rPr lang="en-GB" dirty="0"/>
              <a:t>How Arduino loves spaghetti code</a:t>
            </a:r>
          </a:p>
          <a:p>
            <a:r>
              <a:rPr lang="en-GB" dirty="0"/>
              <a:t>How to define specific pins to do specific tasks</a:t>
            </a:r>
          </a:p>
          <a:p>
            <a:r>
              <a:rPr lang="en-GB" dirty="0"/>
              <a:t>How not to blow LEDs (happens more commonly than you think…)</a:t>
            </a:r>
          </a:p>
          <a:p>
            <a:r>
              <a:rPr lang="en-GB" dirty="0"/>
              <a:t>How to throw cool stuff on a breadboard and watch it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90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Concluding the evening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deck will be available online – </a:t>
            </a:r>
            <a:r>
              <a:rPr lang="en-GB" dirty="0">
                <a:hlinkClick r:id="rId2"/>
              </a:rPr>
              <a:t>https://github.com/ohms360/CodespaceArduino</a:t>
            </a:r>
            <a:endParaRPr lang="en-GB" dirty="0"/>
          </a:p>
          <a:p>
            <a:r>
              <a:rPr lang="en-GB" dirty="0"/>
              <a:t>Feel free to grab one of us to ask questions</a:t>
            </a:r>
          </a:p>
          <a:p>
            <a:r>
              <a:rPr lang="en-GB" dirty="0"/>
              <a:t>Drop me an email and I will do my best to reply within a few days (I’m terrible at answering emails, </a:t>
            </a:r>
            <a:r>
              <a:rPr lang="en-GB" dirty="0">
                <a:hlinkClick r:id="rId3"/>
              </a:rPr>
              <a:t>c.owens1@ncl.ac.uk</a:t>
            </a:r>
            <a:r>
              <a:rPr lang="en-GB" dirty="0"/>
              <a:t>)</a:t>
            </a:r>
          </a:p>
          <a:p>
            <a:r>
              <a:rPr lang="en-GB" dirty="0"/>
              <a:t>Try some of this Arduino stuff when you get home and show us what you’ve made </a:t>
            </a:r>
            <a:r>
              <a:rPr lang="en-GB"/>
              <a:t>next week (if you want)!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6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get help?!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one of us around the room</a:t>
            </a:r>
          </a:p>
          <a:p>
            <a:r>
              <a:rPr lang="en-US" dirty="0"/>
              <a:t>Check the Arduino documentation at </a:t>
            </a:r>
            <a:r>
              <a:rPr lang="en-US" dirty="0">
                <a:hlinkClick r:id="rId2"/>
              </a:rPr>
              <a:t>https://www.arduino.cc/en/Main/Docs</a:t>
            </a:r>
            <a:endParaRPr lang="en-US" dirty="0"/>
          </a:p>
          <a:p>
            <a:r>
              <a:rPr lang="en-US" dirty="0"/>
              <a:t>Google (sometimes searching works better than you think!)</a:t>
            </a:r>
          </a:p>
          <a:p>
            <a:r>
              <a:rPr lang="en-US" dirty="0"/>
              <a:t>This deck will be available publicly after the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1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covering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Arduino basics (Arduino 101)</a:t>
            </a:r>
          </a:p>
          <a:p>
            <a:r>
              <a:rPr lang="en-US" dirty="0"/>
              <a:t>Getting the IDE installed</a:t>
            </a:r>
          </a:p>
          <a:p>
            <a:r>
              <a:rPr lang="en-US" dirty="0"/>
              <a:t>Basic Variables</a:t>
            </a:r>
          </a:p>
          <a:p>
            <a:r>
              <a:rPr lang="en-US" dirty="0"/>
              <a:t>Digital Input and Output</a:t>
            </a:r>
          </a:p>
          <a:p>
            <a:r>
              <a:rPr lang="en-US" dirty="0"/>
              <a:t>For and While Loops</a:t>
            </a:r>
          </a:p>
          <a:p>
            <a:r>
              <a:rPr lang="en-US" dirty="0"/>
              <a:t>Project 1 </a:t>
            </a:r>
            <a:r>
              <a:rPr lang="mr-IN" dirty="0"/>
              <a:t>–</a:t>
            </a:r>
            <a:r>
              <a:rPr lang="en-US" dirty="0"/>
              <a:t> Making LEDs Flash</a:t>
            </a:r>
          </a:p>
          <a:p>
            <a:r>
              <a:rPr lang="en-US" dirty="0"/>
              <a:t>Challenge/Experiment </a:t>
            </a:r>
            <a:r>
              <a:rPr lang="en-GB" dirty="0"/>
              <a:t>ideas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101 </a:t>
            </a:r>
            <a:r>
              <a:rPr lang="mr-IN" dirty="0"/>
              <a:t>–</a:t>
            </a:r>
            <a:r>
              <a:rPr lang="en-US" dirty="0"/>
              <a:t> the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Port for Programming [1]</a:t>
            </a:r>
          </a:p>
          <a:p>
            <a:r>
              <a:rPr lang="en-US" dirty="0"/>
              <a:t>GPIO Pins for cool stuff [2] </a:t>
            </a:r>
          </a:p>
          <a:p>
            <a:r>
              <a:rPr lang="en-US" dirty="0"/>
              <a:t>DC Power socket [3] </a:t>
            </a:r>
          </a:p>
          <a:p>
            <a:r>
              <a:rPr lang="en-US" dirty="0"/>
              <a:t>Reset Button [4]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436" y="2097088"/>
            <a:ext cx="6451600" cy="4521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4661" y="3119735"/>
            <a:ext cx="40267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32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55212" y="1633469"/>
            <a:ext cx="40267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3200" b="1" cap="none" spc="0" dirty="0">
                <a:ln/>
                <a:solidFill>
                  <a:schemeClr val="accent3"/>
                </a:solidFill>
                <a:effectLst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047411" y="5791201"/>
            <a:ext cx="40267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3200" b="1" cap="none" spc="0" dirty="0">
                <a:ln/>
                <a:solidFill>
                  <a:schemeClr val="accent3"/>
                </a:solidFill>
                <a:effectLst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1313" y="5619969"/>
            <a:ext cx="40267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3200" b="1" cap="none" spc="0" dirty="0">
                <a:ln/>
                <a:solidFill>
                  <a:schemeClr val="accent3"/>
                </a:solidFill>
                <a:effectLst/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88178" y="2099836"/>
            <a:ext cx="40267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3200" b="1" cap="none" spc="0" dirty="0">
                <a:ln/>
                <a:solidFill>
                  <a:schemeClr val="accent3"/>
                </a:solidFill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252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101 </a:t>
            </a:r>
            <a:r>
              <a:rPr lang="mr-IN" dirty="0"/>
              <a:t>–</a:t>
            </a:r>
            <a:r>
              <a:rPr lang="en-US" dirty="0"/>
              <a:t> THE BREADBOARD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20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Also known as a prototyping board</a:t>
            </a:r>
          </a:p>
          <a:p>
            <a:r>
              <a:rPr lang="en-US" dirty="0"/>
              <a:t>Used for plugging all your cool stuff</a:t>
            </a:r>
            <a:br>
              <a:rPr lang="en-US" dirty="0"/>
            </a:br>
            <a:r>
              <a:rPr lang="en-US" dirty="0"/>
              <a:t>into the Arduino GPIO pins</a:t>
            </a:r>
          </a:p>
          <a:p>
            <a:r>
              <a:rPr lang="en-US" dirty="0"/>
              <a:t>It’s very easy to miss-wire something</a:t>
            </a:r>
            <a:br>
              <a:rPr lang="en-US" dirty="0"/>
            </a:br>
            <a:r>
              <a:rPr lang="en-US" dirty="0"/>
              <a:t>when you have lots of connections, so</a:t>
            </a:r>
            <a:br>
              <a:rPr lang="en-US" dirty="0"/>
            </a:br>
            <a:r>
              <a:rPr lang="en-US" dirty="0"/>
              <a:t>always double check before turning</a:t>
            </a:r>
            <a:br>
              <a:rPr lang="en-US" dirty="0"/>
            </a:br>
            <a:r>
              <a:rPr lang="en-US" dirty="0"/>
              <a:t>on your Arduino!</a:t>
            </a:r>
          </a:p>
          <a:p>
            <a:r>
              <a:rPr lang="en-US" dirty="0"/>
              <a:t>Note how we have a grid of </a:t>
            </a:r>
            <a:br>
              <a:rPr lang="en-US" dirty="0"/>
            </a:br>
            <a:r>
              <a:rPr lang="en-US" dirty="0"/>
              <a:t>connections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5" y="2249487"/>
            <a:ext cx="5525058" cy="36100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64480" y="3884179"/>
            <a:ext cx="883660" cy="812656"/>
            <a:chOff x="6871855" y="5430982"/>
            <a:chExt cx="969818" cy="928254"/>
          </a:xfrm>
        </p:grpSpPr>
        <p:sp>
          <p:nvSpPr>
            <p:cNvPr id="6" name="Triangle 5"/>
            <p:cNvSpPr/>
            <p:nvPr/>
          </p:nvSpPr>
          <p:spPr>
            <a:xfrm>
              <a:off x="6871855" y="5430982"/>
              <a:ext cx="969818" cy="928254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1035" y="5589795"/>
              <a:ext cx="414338" cy="7694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16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101 </a:t>
            </a:r>
            <a:r>
              <a:rPr lang="mr-IN" dirty="0"/>
              <a:t>–</a:t>
            </a:r>
            <a:r>
              <a:rPr lang="en-US" dirty="0"/>
              <a:t> THE BREADBOARD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20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Split down the middle</a:t>
            </a:r>
          </a:p>
          <a:p>
            <a:r>
              <a:rPr lang="en-US" dirty="0"/>
              <a:t>Power rails are separate</a:t>
            </a:r>
          </a:p>
          <a:p>
            <a:r>
              <a:rPr lang="en-US" dirty="0"/>
              <a:t>Looking at the board this way, all</a:t>
            </a:r>
            <a:br>
              <a:rPr lang="en-US" dirty="0"/>
            </a:br>
            <a:r>
              <a:rPr lang="en-US" dirty="0"/>
              <a:t>of the connections that aren’t power</a:t>
            </a:r>
            <a:br>
              <a:rPr lang="en-US" dirty="0"/>
            </a:br>
            <a:r>
              <a:rPr lang="en-US" dirty="0"/>
              <a:t>rails are wired vertically (i.e.</a:t>
            </a:r>
            <a:br>
              <a:rPr lang="en-US" dirty="0"/>
            </a:br>
            <a:r>
              <a:rPr lang="en-US" dirty="0"/>
              <a:t>Column 1 is all wired together but</a:t>
            </a:r>
            <a:br>
              <a:rPr lang="en-US" dirty="0"/>
            </a:br>
            <a:r>
              <a:rPr lang="en-US" dirty="0"/>
              <a:t>Row A is not wired together)</a:t>
            </a:r>
          </a:p>
          <a:p>
            <a:r>
              <a:rPr lang="en-US" dirty="0"/>
              <a:t>On some, the power rail is also split</a:t>
            </a:r>
            <a:br>
              <a:rPr lang="en-US" dirty="0"/>
            </a:br>
            <a:r>
              <a:rPr lang="en-US" dirty="0"/>
              <a:t>in the middle </a:t>
            </a:r>
            <a:r>
              <a:rPr lang="mr-IN" dirty="0"/>
              <a:t>–</a:t>
            </a:r>
            <a:r>
              <a:rPr lang="en-US" dirty="0"/>
              <a:t> you can tell if there’s</a:t>
            </a:r>
            <a:br>
              <a:rPr lang="en-US" dirty="0"/>
            </a:br>
            <a:r>
              <a:rPr lang="en-US" dirty="0"/>
              <a:t>a gap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5" y="2249487"/>
            <a:ext cx="5525058" cy="361005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248400" y="4294909"/>
            <a:ext cx="4840576" cy="678873"/>
            <a:chOff x="6248400" y="4294909"/>
            <a:chExt cx="4840576" cy="67887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248400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414655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580909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761018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927273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3527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245927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12182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78436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744691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10946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77200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57309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423563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575963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742218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08472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074727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240982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407236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601200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738878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919854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086109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252363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418618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0584873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751127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922722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1088976" y="4294909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248400" y="3117273"/>
            <a:ext cx="4840576" cy="678873"/>
            <a:chOff x="6248400" y="3117273"/>
            <a:chExt cx="4840576" cy="678873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6248400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414655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580909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761018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927273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093527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245927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412182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578436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744691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10946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077200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257309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423563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75963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742218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908472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074727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9240982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407236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601200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9738878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919854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086109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0252363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0418618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584873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751127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0922722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1088976" y="3117273"/>
              <a:ext cx="0" cy="6788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 flipV="1">
            <a:off x="6248400" y="2479965"/>
            <a:ext cx="4799011" cy="138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248399" y="2645283"/>
            <a:ext cx="4799011" cy="138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262255" y="5438377"/>
            <a:ext cx="4799011" cy="138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262254" y="5603695"/>
            <a:ext cx="4799011" cy="138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1"/>
            <a:endCxn id="4" idx="3"/>
          </p:cNvCxnSpPr>
          <p:nvPr/>
        </p:nvCxnSpPr>
        <p:spPr>
          <a:xfrm>
            <a:off x="5957455" y="4054512"/>
            <a:ext cx="552505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InstalLING</a:t>
            </a:r>
            <a:r>
              <a:rPr lang="en-US" dirty="0"/>
              <a:t> AND CONFIGURING THE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 in your Arduino</a:t>
            </a:r>
          </a:p>
          <a:p>
            <a:r>
              <a:rPr lang="en-US" dirty="0"/>
              <a:t>Download &amp; install the IDE from </a:t>
            </a:r>
            <a:r>
              <a:rPr lang="en-US" dirty="0">
                <a:hlinkClick r:id="rId2"/>
              </a:rPr>
              <a:t>https://www.arduino.cc/en/Main/Software</a:t>
            </a:r>
            <a:endParaRPr lang="en-US" dirty="0"/>
          </a:p>
          <a:p>
            <a:r>
              <a:rPr lang="en-US" dirty="0"/>
              <a:t>Go to Tools, Board, select “Arduino/</a:t>
            </a:r>
            <a:r>
              <a:rPr lang="en-US" dirty="0" err="1"/>
              <a:t>Genuino</a:t>
            </a:r>
            <a:r>
              <a:rPr lang="en-US" dirty="0"/>
              <a:t> Uno”</a:t>
            </a:r>
          </a:p>
          <a:p>
            <a:r>
              <a:rPr lang="en-US" dirty="0"/>
              <a:t>Go to Tools, Port, select the COM with the largest number (this is most likely to be your Arduino’s serial port)</a:t>
            </a:r>
          </a:p>
          <a:p>
            <a:r>
              <a:rPr lang="mr-IN" dirty="0"/>
              <a:t>…</a:t>
            </a:r>
            <a:r>
              <a:rPr lang="en-GB" dirty="0"/>
              <a:t>Now we can start playing around with our Arduinos!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8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setup(){} </a:t>
            </a:r>
            <a:r>
              <a:rPr lang="mr-IN" dirty="0"/>
              <a:t>–</a:t>
            </a:r>
            <a:r>
              <a:rPr lang="en-US" dirty="0"/>
              <a:t> This is where we normally assign our GPIO pins here (it’s easier than it sounds, promise!)</a:t>
            </a:r>
          </a:p>
          <a:p>
            <a:r>
              <a:rPr lang="en-US" dirty="0"/>
              <a:t>void loop(){} </a:t>
            </a:r>
            <a:r>
              <a:rPr lang="mr-IN" dirty="0"/>
              <a:t>–</a:t>
            </a:r>
            <a:r>
              <a:rPr lang="en-US" dirty="0"/>
              <a:t> This is where we construct the meat and potatoes of our Arduino program</a:t>
            </a:r>
          </a:p>
          <a:p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i="1" dirty="0" err="1"/>
              <a:t>pinNumber</a:t>
            </a:r>
            <a:r>
              <a:rPr lang="en-US" i="1" dirty="0"/>
              <a:t>, OUTPUT/INPUT) </a:t>
            </a:r>
            <a:r>
              <a:rPr lang="en-US" dirty="0"/>
              <a:t>is the function used to assign INPUT or OUTPUT responsibilities to a single GPIO pin</a:t>
            </a:r>
          </a:p>
        </p:txBody>
      </p:sp>
    </p:spTree>
    <p:extLst>
      <p:ext uri="{BB962C8B-B14F-4D97-AF65-F5344CB8AC3E}">
        <p14:creationId xmlns:p14="http://schemas.microsoft.com/office/powerpoint/2010/main" val="5023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337</TotalTime>
  <Words>1282</Words>
  <Application>Microsoft Office PowerPoint</Application>
  <PresentationFormat>Widescreen</PresentationFormat>
  <Paragraphs>150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Mangal</vt:lpstr>
      <vt:lpstr>Trebuchet MS</vt:lpstr>
      <vt:lpstr>Tw Cen MT</vt:lpstr>
      <vt:lpstr>Circuit</vt:lpstr>
      <vt:lpstr>PowerPoint Presentation</vt:lpstr>
      <vt:lpstr>How these sessions work</vt:lpstr>
      <vt:lpstr>Where can I get help?!</vt:lpstr>
      <vt:lpstr>What we’re covering today</vt:lpstr>
      <vt:lpstr>ARDUINO 101 – the board</vt:lpstr>
      <vt:lpstr>ARDUINO 101 – THE BREADBOARD</vt:lpstr>
      <vt:lpstr>ARDUINO 101 – THE BREADBOARD</vt:lpstr>
      <vt:lpstr>InstalLING AND CONFIGURING THE IDE</vt:lpstr>
      <vt:lpstr>Our first sketch</vt:lpstr>
      <vt:lpstr>Basic understanding of variables</vt:lpstr>
      <vt:lpstr>Some example code</vt:lpstr>
      <vt:lpstr>ARDUINO FUNCTIONS: DIGITALREAD() AND DIGITALWRITE()</vt:lpstr>
      <vt:lpstr>ARDUINO FUNCTIONS: DIGITALREAD() AND DIGITALWRITE()</vt:lpstr>
      <vt:lpstr>Loops</vt:lpstr>
      <vt:lpstr>For loop</vt:lpstr>
      <vt:lpstr>While loop</vt:lpstr>
      <vt:lpstr>project 1 – making leds flash</vt:lpstr>
      <vt:lpstr>Project 1 – breadboard setup notes</vt:lpstr>
      <vt:lpstr>Project 1 – breadboard setup notes </vt:lpstr>
      <vt:lpstr>Project 1 – Building the project</vt:lpstr>
      <vt:lpstr>Project 1 – Writing the Code </vt:lpstr>
      <vt:lpstr>Project 1 – observations</vt:lpstr>
      <vt:lpstr>Project 2/extension</vt:lpstr>
      <vt:lpstr>Challenge…</vt:lpstr>
      <vt:lpstr>Concluding the evening</vt:lpstr>
      <vt:lpstr>Concluding the evening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Owens</dc:creator>
  <cp:lastModifiedBy>Ciaran Owens</cp:lastModifiedBy>
  <cp:revision>33</cp:revision>
  <dcterms:created xsi:type="dcterms:W3CDTF">2016-11-10T14:30:40Z</dcterms:created>
  <dcterms:modified xsi:type="dcterms:W3CDTF">2016-11-15T14:53:58Z</dcterms:modified>
</cp:coreProperties>
</file>