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</p:sldMasterIdLst>
  <p:notesMasterIdLst>
    <p:notesMasterId r:id="rId10"/>
  </p:notesMasterIdLst>
  <p:sldIdLst>
    <p:sldId id="256" r:id="rId2"/>
    <p:sldId id="257" r:id="rId3"/>
    <p:sldId id="310" r:id="rId4"/>
    <p:sldId id="311" r:id="rId5"/>
    <p:sldId id="312" r:id="rId6"/>
    <p:sldId id="313" r:id="rId7"/>
    <p:sldId id="314" r:id="rId8"/>
    <p:sldId id="309" r:id="rId9"/>
  </p:sldIdLst>
  <p:sldSz cx="9144000" cy="5143500" type="screen16x9"/>
  <p:notesSz cx="6858000" cy="9144000"/>
  <p:embeddedFontLst>
    <p:embeddedFont>
      <p:font typeface="Fira Sans Condensed" panose="020B0604020202020204" charset="0"/>
      <p:regular r:id="rId11"/>
      <p:bold r:id="rId12"/>
      <p:italic r:id="rId13"/>
      <p:boldItalic r:id="rId14"/>
    </p:embeddedFont>
    <p:embeddedFont>
      <p:font typeface="Rajdhani" panose="020B0604020202020204" charset="0"/>
      <p:regular r:id="rId15"/>
      <p:bold r:id="rId16"/>
    </p:embeddedFont>
    <p:embeddedFont>
      <p:font typeface="Anton" panose="020B0604020202020204" charset="0"/>
      <p:regular r:id="rId17"/>
    </p:embeddedFont>
    <p:embeddedFont>
      <p:font typeface="Fira Sans Condensed Light" panose="020B0604020202020204" charset="0"/>
      <p:regular r:id="rId18"/>
      <p:bold r:id="rId19"/>
      <p:italic r:id="rId20"/>
      <p:boldItalic r:id="rId21"/>
    </p:embeddedFont>
    <p:embeddedFont>
      <p:font typeface="Advent Pro Light" panose="020B0604020202020204" charset="0"/>
      <p:regular r:id="rId22"/>
      <p:bold r:id="rId23"/>
    </p:embeddedFont>
    <p:embeddedFont>
      <p:font typeface="Cambria" panose="02040503050406030204" pitchFamily="18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C0FFF9"/>
    <a:srgbClr val="064153"/>
    <a:srgbClr val="FF7C80"/>
    <a:srgbClr val="0438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AEEDA75-1FC0-482A-90CF-F9D31E770D13}">
  <a:tblStyle styleId="{6AEEDA75-1FC0-482A-90CF-F9D31E770D1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6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font" Target="fonts/font16.fntdata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font" Target="fonts/font15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font" Target="fonts/font14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28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font" Target="fonts/font17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0918090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708a6ee8a1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708a6ee8a1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01414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708a6ee8a1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708a6ee8a1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48678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g6b4974444a_0_8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1" name="Google Shape;751;g6b4974444a_0_8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07279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g6b4974444a_0_8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1" name="Google Shape;751;g6b4974444a_0_8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61179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g6b4974444a_0_8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1" name="Google Shape;751;g6b4974444a_0_8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460343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g6b4974444a_0_8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1" name="Google Shape;751;g6b4974444a_0_8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495089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g6b4974444a_0_8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1" name="Google Shape;751;g6b4974444a_0_8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54567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20000" y="1139150"/>
            <a:ext cx="4404000" cy="259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7200">
                <a:latin typeface="Anton"/>
                <a:ea typeface="Anton"/>
                <a:cs typeface="Anton"/>
                <a:sym typeface="Anton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20000" y="3585075"/>
            <a:ext cx="3384900" cy="4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latin typeface="Advent Pro Light"/>
                <a:ea typeface="Advent Pro Light"/>
                <a:cs typeface="Advent Pro Light"/>
                <a:sym typeface="Advent Pro L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solidFill>
            <a:srgbClr val="FFFFFF">
              <a:alpha val="45090"/>
            </a:srgbClr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AutoNum type="arabicPeriod"/>
              <a:defRPr sz="1300">
                <a:solidFill>
                  <a:srgbClr val="F3F3F3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lphaLcPeriod"/>
              <a:defRPr sz="1200"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romanLcPeriod"/>
              <a:defRPr sz="1200"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rabicPeriod"/>
              <a:defRPr sz="1200"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lphaLcPeriod"/>
              <a:defRPr sz="1200"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romanLcPeriod"/>
              <a:defRPr sz="1200"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rabicPeriod"/>
              <a:defRPr sz="1200"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lphaLcPeriod"/>
              <a:defRPr sz="1200"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AutoNum type="romanLcPeriod"/>
              <a:defRPr sz="1200"/>
            </a:lvl9pPr>
          </a:lstStyle>
          <a:p>
            <a:endParaRPr/>
          </a:p>
        </p:txBody>
      </p:sp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720100" y="509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LANK_1_1_1_1_1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●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marL="914400" lvl="1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○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marL="1371600" lvl="2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■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marL="1828800" lvl="3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●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marL="2286000" lvl="4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○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marL="2743200" lvl="5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■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marL="3200400" lvl="6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●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marL="3657600" lvl="7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○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marL="4114800" lvl="8" indent="-30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200"/>
              <a:buFont typeface="Fira Sans Condensed Light"/>
              <a:buChar char="■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9" r:id="rId3"/>
    <p:sldLayoutId id="2147483666" r:id="rId4"/>
    <p:sldLayoutId id="2147483667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4"/>
          <p:cNvSpPr txBox="1">
            <a:spLocks noGrp="1"/>
          </p:cNvSpPr>
          <p:nvPr>
            <p:ph type="ctrTitle"/>
          </p:nvPr>
        </p:nvSpPr>
        <p:spPr>
          <a:xfrm>
            <a:off x="2312824" y="670210"/>
            <a:ext cx="6400800" cy="254284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 smtClean="0">
                <a:latin typeface="Rajdhani"/>
                <a:ea typeface="Rajdhani"/>
                <a:cs typeface="Rajdhani"/>
                <a:sym typeface="Rajdhani"/>
              </a:rPr>
              <a:t>IMPLEMENTATION OF LIST IN PYTHON</a:t>
            </a:r>
            <a:endParaRPr sz="4800" dirty="0">
              <a:latin typeface="Rajdhani"/>
              <a:ea typeface="Rajdhani"/>
              <a:cs typeface="Rajdhani"/>
              <a:sym typeface="Rajdhani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910FACE0-E177-5562-F168-391A6D77280F}"/>
              </a:ext>
            </a:extLst>
          </p:cNvPr>
          <p:cNvGrpSpPr/>
          <p:nvPr/>
        </p:nvGrpSpPr>
        <p:grpSpPr>
          <a:xfrm>
            <a:off x="5040156" y="3854912"/>
            <a:ext cx="3673468" cy="782844"/>
            <a:chOff x="2322179" y="3888515"/>
            <a:chExt cx="3673468" cy="782844"/>
          </a:xfrm>
        </p:grpSpPr>
        <p:sp>
          <p:nvSpPr>
            <p:cNvPr id="5" name="Google Shape;119;p26">
              <a:extLst>
                <a:ext uri="{FF2B5EF4-FFF2-40B4-BE49-F238E27FC236}">
                  <a16:creationId xmlns:a16="http://schemas.microsoft.com/office/drawing/2014/main" xmlns="" id="{613C07DD-BB8E-AA7D-D7EB-1617E2E6F173}"/>
                </a:ext>
              </a:extLst>
            </p:cNvPr>
            <p:cNvSpPr txBox="1">
              <a:spLocks/>
            </p:cNvSpPr>
            <p:nvPr/>
          </p:nvSpPr>
          <p:spPr>
            <a:xfrm>
              <a:off x="2322179" y="3888515"/>
              <a:ext cx="3673468" cy="421500"/>
            </a:xfrm>
            <a:prstGeom prst="rect">
              <a:avLst/>
            </a:prstGeom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/>
              <a:r>
                <a:rPr lang="en-US" sz="2400" dirty="0" smtClean="0">
                  <a:solidFill>
                    <a:schemeClr val="tx2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S.ESTHER JEBA THANGAM</a:t>
              </a:r>
              <a:endParaRPr lang="en-US" sz="2400" dirty="0">
                <a:solidFill>
                  <a:schemeClr val="tx2"/>
                </a:solidFill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6" name="Google Shape;119;p26">
              <a:extLst>
                <a:ext uri="{FF2B5EF4-FFF2-40B4-BE49-F238E27FC236}">
                  <a16:creationId xmlns:a16="http://schemas.microsoft.com/office/drawing/2014/main" xmlns="" id="{27D3915A-620A-76FC-DDD0-D030C9BF2D45}"/>
                </a:ext>
              </a:extLst>
            </p:cNvPr>
            <p:cNvSpPr txBox="1">
              <a:spLocks/>
            </p:cNvSpPr>
            <p:nvPr/>
          </p:nvSpPr>
          <p:spPr>
            <a:xfrm>
              <a:off x="2322179" y="4249859"/>
              <a:ext cx="3673468" cy="421500"/>
            </a:xfrm>
            <a:prstGeom prst="rect">
              <a:avLst/>
            </a:prstGeom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/>
              <a:r>
                <a:rPr lang="en-US" sz="1800" dirty="0">
                  <a:solidFill>
                    <a:schemeClr val="tx2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PRESENTERS</a:t>
              </a:r>
            </a:p>
          </p:txBody>
        </p:sp>
      </p:grpSp>
      <p:pic>
        <p:nvPicPr>
          <p:cNvPr id="8" name="Google Shape;104;p24">
            <a:extLst>
              <a:ext uri="{FF2B5EF4-FFF2-40B4-BE49-F238E27FC236}">
                <a16:creationId xmlns:a16="http://schemas.microsoft.com/office/drawing/2014/main" xmlns="" id="{D566BD75-DEB9-2B1B-78C1-83C2C66ADD71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6664" t="4858" r="6220" b="5495"/>
          <a:stretch/>
        </p:blipFill>
        <p:spPr>
          <a:xfrm>
            <a:off x="442834" y="1325980"/>
            <a:ext cx="2969740" cy="33037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5"/>
          <p:cNvSpPr txBox="1">
            <a:spLocks noGrp="1"/>
          </p:cNvSpPr>
          <p:nvPr>
            <p:ph type="title"/>
          </p:nvPr>
        </p:nvSpPr>
        <p:spPr>
          <a:xfrm>
            <a:off x="720100" y="509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CONTENTS</a:t>
            </a:r>
            <a:endParaRPr sz="3000" dirty="0"/>
          </a:p>
        </p:txBody>
      </p:sp>
      <p:sp>
        <p:nvSpPr>
          <p:cNvPr id="110" name="Google Shape;110;p25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8424000" cy="3564998"/>
          </a:xfrm>
          <a:prstGeom prst="rect">
            <a:avLst/>
          </a:prstGeom>
          <a:solidFill>
            <a:schemeClr val="dk1">
              <a:alpha val="56699"/>
            </a:schemeClr>
          </a:solidFill>
        </p:spPr>
        <p:txBody>
          <a:bodyPr spcFirstLastPara="1" wrap="square" lIns="234000" tIns="234000" rIns="234000" bIns="91425" anchor="t" anchorCtr="0">
            <a:noAutofit/>
          </a:bodyPr>
          <a:lstStyle/>
          <a:p>
            <a:pPr marL="1716088" lvl="0" indent="-282575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lt2"/>
              </a:solidFill>
            </a:endParaRPr>
          </a:p>
          <a:p>
            <a:pPr marL="1716088" lvl="0" indent="-282575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US" sz="2400" dirty="0" smtClean="0">
                <a:solidFill>
                  <a:schemeClr val="lt2"/>
                </a:solidFill>
              </a:rPr>
              <a:t>What is List?</a:t>
            </a:r>
          </a:p>
          <a:p>
            <a:pPr marL="1716088" lvl="0" indent="-282575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US" sz="2400" dirty="0" smtClean="0">
                <a:solidFill>
                  <a:schemeClr val="lt2"/>
                </a:solidFill>
              </a:rPr>
              <a:t>Accessing and operations – </a:t>
            </a:r>
            <a:r>
              <a:rPr lang="en-US" sz="2400" dirty="0" err="1" smtClean="0">
                <a:solidFill>
                  <a:schemeClr val="lt2"/>
                </a:solidFill>
              </a:rPr>
              <a:t>adding,replicating,slicing</a:t>
            </a:r>
            <a:endParaRPr lang="en-US" sz="2400" dirty="0" smtClean="0">
              <a:solidFill>
                <a:schemeClr val="lt2"/>
              </a:solidFill>
            </a:endParaRPr>
          </a:p>
          <a:p>
            <a:pPr marL="1716088" lvl="0" indent="-282575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US" sz="2400" dirty="0" err="1" smtClean="0">
                <a:solidFill>
                  <a:schemeClr val="lt2"/>
                </a:solidFill>
              </a:rPr>
              <a:t>Updating,appending</a:t>
            </a:r>
            <a:r>
              <a:rPr lang="en-US" sz="2400" dirty="0" smtClean="0">
                <a:solidFill>
                  <a:schemeClr val="lt2"/>
                </a:solidFill>
              </a:rPr>
              <a:t> and deletions</a:t>
            </a:r>
            <a:endParaRPr lang="en-US" sz="2400" dirty="0">
              <a:solidFill>
                <a:schemeClr val="lt2"/>
              </a:solidFill>
            </a:endParaRPr>
          </a:p>
          <a:p>
            <a:pPr marL="1716088" lvl="0" indent="-282575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US" sz="2400" dirty="0" smtClean="0">
                <a:solidFill>
                  <a:schemeClr val="lt2"/>
                </a:solidFill>
              </a:rPr>
              <a:t>Functions and Methods using List</a:t>
            </a:r>
            <a:endParaRPr lang="en-US" sz="2400" dirty="0">
              <a:solidFill>
                <a:schemeClr val="lt2"/>
              </a:solidFill>
            </a:endParaRPr>
          </a:p>
          <a:p>
            <a:pPr marL="1716088" lvl="0" indent="-282575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2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>
              <a:solidFill>
                <a:schemeClr val="lt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06" y="1218976"/>
            <a:ext cx="8352494" cy="3924524"/>
          </a:xfrm>
          <a:solidFill>
            <a:schemeClr val="accent5">
              <a:alpha val="45090"/>
            </a:schemeClr>
          </a:solidFill>
        </p:spPr>
        <p:txBody>
          <a:bodyPr/>
          <a:lstStyle/>
          <a:p>
            <a:pPr marL="1776413" indent="-342900"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US" sz="2400" dirty="0" smtClean="0"/>
              <a:t>Lists are the </a:t>
            </a:r>
            <a:r>
              <a:rPr lang="en-US" sz="2400" dirty="0" err="1" smtClean="0"/>
              <a:t>datastructure</a:t>
            </a:r>
            <a:r>
              <a:rPr lang="en-US" sz="2400" dirty="0" smtClean="0"/>
              <a:t> that is capable of holding different data types of data.</a:t>
            </a:r>
          </a:p>
          <a:p>
            <a:pPr marL="1776413" indent="-342900"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US" sz="2400" dirty="0" smtClean="0"/>
              <a:t>Lists are mutable</a:t>
            </a:r>
          </a:p>
          <a:p>
            <a:pPr marL="1776413" indent="-342900"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US" sz="2400" dirty="0" smtClean="0"/>
              <a:t>Lists values are separated by commas and enclosed within a square bracket[].</a:t>
            </a:r>
          </a:p>
          <a:p>
            <a:pPr marL="1776413" indent="-342900"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US" sz="2400" dirty="0" smtClean="0"/>
              <a:t>Lists can be retrieved using the slice operator [] and [ : ]</a:t>
            </a:r>
            <a:endParaRPr lang="en-US" sz="2400" dirty="0"/>
          </a:p>
          <a:p>
            <a:pPr marL="1776413" lvl="0" indent="-342900">
              <a:buClr>
                <a:schemeClr val="bg1"/>
              </a:buClr>
              <a:buFont typeface="Wingdings" panose="05000000000000000000" pitchFamily="2" charset="2"/>
              <a:buChar char="v"/>
            </a:pPr>
            <a:r>
              <a:rPr lang="en-US" sz="2400" dirty="0" smtClean="0"/>
              <a:t>*</a:t>
            </a:r>
          </a:p>
          <a:p>
            <a:pPr marL="1776413" lvl="0" indent="-342900">
              <a:buClr>
                <a:schemeClr val="bg1"/>
              </a:buClr>
              <a:buFont typeface="Wingdings" panose="05000000000000000000" pitchFamily="2" charset="2"/>
              <a:buChar char="v"/>
            </a:pPr>
            <a:r>
              <a:rPr lang="en-US" sz="2400" dirty="0" smtClean="0"/>
              <a:t>+</a:t>
            </a:r>
          </a:p>
          <a:p>
            <a:pPr marL="1776413" lvl="0" indent="-342900">
              <a:buClr>
                <a:schemeClr val="bg1"/>
              </a:buClr>
              <a:buFont typeface="Wingdings" panose="05000000000000000000" pitchFamily="2" charset="2"/>
              <a:buChar char="v"/>
            </a:pPr>
            <a:r>
              <a:rPr lang="en-US" sz="2400" dirty="0" smtClean="0"/>
              <a:t>Lists allows duplications</a:t>
            </a:r>
          </a:p>
          <a:p>
            <a:pPr marL="1719263" lvl="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7" name="Google Shape;699;p36">
            <a:extLst>
              <a:ext uri="{FF2B5EF4-FFF2-40B4-BE49-F238E27FC236}">
                <a16:creationId xmlns:a16="http://schemas.microsoft.com/office/drawing/2014/main" xmlns="" id="{AF0E16AD-F917-468B-B288-B7CB921A3C6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What is List?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07183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06" y="1218976"/>
            <a:ext cx="8116429" cy="3486027"/>
          </a:xfrm>
          <a:solidFill>
            <a:schemeClr val="accent5">
              <a:alpha val="45090"/>
            </a:schemeClr>
          </a:solidFill>
        </p:spPr>
        <p:txBody>
          <a:bodyPr/>
          <a:lstStyle/>
          <a:p>
            <a:pPr marL="1776413" indent="-342900"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US" sz="2400" dirty="0" smtClean="0"/>
              <a:t>Example of programs to see </a:t>
            </a:r>
            <a:r>
              <a:rPr lang="en-US" sz="2400" dirty="0" err="1" smtClean="0"/>
              <a:t>Git</a:t>
            </a:r>
            <a:r>
              <a:rPr lang="en-US" sz="2400" dirty="0" smtClean="0"/>
              <a:t> hub</a:t>
            </a:r>
          </a:p>
          <a:p>
            <a:pPr marL="1776413" indent="-342900">
              <a:buClr>
                <a:srgbClr val="FF0000"/>
              </a:buClr>
              <a:buFont typeface="Wingdings" panose="05000000000000000000" pitchFamily="2" charset="2"/>
              <a:buChar char="v"/>
            </a:pPr>
            <a:endParaRPr lang="en-US" sz="2400" dirty="0" smtClean="0"/>
          </a:p>
          <a:p>
            <a:pPr marL="1719263" lvl="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7" name="Google Shape;699;p36">
            <a:extLst>
              <a:ext uri="{FF2B5EF4-FFF2-40B4-BE49-F238E27FC236}">
                <a16:creationId xmlns:a16="http://schemas.microsoft.com/office/drawing/2014/main" xmlns="" id="{AF0E16AD-F917-468B-B288-B7CB921A3C6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1" y="214745"/>
            <a:ext cx="8943109" cy="78971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Accessing and operations-</a:t>
            </a:r>
            <a:r>
              <a:rPr lang="en-US" dirty="0" err="1" smtClean="0"/>
              <a:t>adding,replicating</a:t>
            </a:r>
            <a:r>
              <a:rPr lang="en-US" dirty="0" smtClean="0"/>
              <a:t> &amp; slicing?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92820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06" y="1218976"/>
            <a:ext cx="8116429" cy="3486027"/>
          </a:xfrm>
          <a:solidFill>
            <a:schemeClr val="accent5">
              <a:alpha val="45090"/>
            </a:schemeClr>
          </a:solidFill>
        </p:spPr>
        <p:txBody>
          <a:bodyPr/>
          <a:lstStyle/>
          <a:p>
            <a:pPr marL="1776413" indent="-342900"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US" sz="2400" dirty="0" smtClean="0"/>
              <a:t>Example of programs to see </a:t>
            </a:r>
            <a:r>
              <a:rPr lang="en-US" sz="2400" dirty="0" err="1" smtClean="0"/>
              <a:t>Git</a:t>
            </a:r>
            <a:r>
              <a:rPr lang="en-US" sz="2400" dirty="0" smtClean="0"/>
              <a:t> hub</a:t>
            </a:r>
          </a:p>
          <a:p>
            <a:pPr marL="1776413" indent="-342900">
              <a:buClr>
                <a:srgbClr val="FF0000"/>
              </a:buClr>
              <a:buFont typeface="Wingdings" panose="05000000000000000000" pitchFamily="2" charset="2"/>
              <a:buChar char="v"/>
            </a:pPr>
            <a:endParaRPr lang="en-US" sz="2400" dirty="0" smtClean="0"/>
          </a:p>
          <a:p>
            <a:pPr marL="1719263" lvl="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7" name="Google Shape;699;p36">
            <a:extLst>
              <a:ext uri="{FF2B5EF4-FFF2-40B4-BE49-F238E27FC236}">
                <a16:creationId xmlns:a16="http://schemas.microsoft.com/office/drawing/2014/main" xmlns="" id="{AF0E16AD-F917-468B-B288-B7CB921A3C6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1" y="214745"/>
            <a:ext cx="8943109" cy="78971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Accessing and operations-</a:t>
            </a:r>
            <a:r>
              <a:rPr lang="en-US" dirty="0" err="1" smtClean="0"/>
              <a:t>updating,appending</a:t>
            </a:r>
            <a:r>
              <a:rPr lang="en-US" dirty="0" smtClean="0"/>
              <a:t> &amp; deletions?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6231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06" y="1218976"/>
            <a:ext cx="8116429" cy="3486027"/>
          </a:xfrm>
          <a:solidFill>
            <a:schemeClr val="accent5">
              <a:alpha val="45090"/>
            </a:schemeClr>
          </a:solidFill>
        </p:spPr>
        <p:txBody>
          <a:bodyPr/>
          <a:lstStyle/>
          <a:p>
            <a:pPr marL="1776413" indent="-342900"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US" sz="2400" dirty="0" smtClean="0"/>
              <a:t>Example of programs to see </a:t>
            </a:r>
            <a:r>
              <a:rPr lang="en-US" sz="2400" dirty="0" err="1" smtClean="0"/>
              <a:t>Git</a:t>
            </a:r>
            <a:r>
              <a:rPr lang="en-US" sz="2400" dirty="0" smtClean="0"/>
              <a:t> hub</a:t>
            </a:r>
          </a:p>
          <a:p>
            <a:pPr marL="1776413" indent="-342900">
              <a:buClr>
                <a:srgbClr val="FF0000"/>
              </a:buClr>
              <a:buFont typeface="Wingdings" panose="05000000000000000000" pitchFamily="2" charset="2"/>
              <a:buChar char="v"/>
            </a:pPr>
            <a:endParaRPr lang="en-US" sz="2400" dirty="0" smtClean="0"/>
          </a:p>
          <a:p>
            <a:pPr marL="1719263" lvl="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7" name="Google Shape;699;p36">
            <a:extLst>
              <a:ext uri="{FF2B5EF4-FFF2-40B4-BE49-F238E27FC236}">
                <a16:creationId xmlns:a16="http://schemas.microsoft.com/office/drawing/2014/main" xmlns="" id="{AF0E16AD-F917-468B-B288-B7CB921A3C6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1" y="214745"/>
            <a:ext cx="8943109" cy="78971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Functions of List?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78381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06" y="1218976"/>
            <a:ext cx="8116429" cy="3486027"/>
          </a:xfrm>
          <a:solidFill>
            <a:schemeClr val="accent5">
              <a:alpha val="45090"/>
            </a:schemeClr>
          </a:solidFill>
        </p:spPr>
        <p:txBody>
          <a:bodyPr/>
          <a:lstStyle/>
          <a:p>
            <a:pPr marL="1776413" indent="-342900"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US" sz="2400" dirty="0" smtClean="0"/>
              <a:t>Example of programs to see </a:t>
            </a:r>
            <a:r>
              <a:rPr lang="en-US" sz="2400" dirty="0" err="1" smtClean="0"/>
              <a:t>Git</a:t>
            </a:r>
            <a:r>
              <a:rPr lang="en-US" sz="2400" dirty="0" smtClean="0"/>
              <a:t> hub</a:t>
            </a:r>
          </a:p>
          <a:p>
            <a:pPr marL="1776413" indent="-342900">
              <a:buClr>
                <a:srgbClr val="FF0000"/>
              </a:buClr>
              <a:buFont typeface="Wingdings" panose="05000000000000000000" pitchFamily="2" charset="2"/>
              <a:buChar char="v"/>
            </a:pPr>
            <a:endParaRPr lang="en-US" sz="2400" dirty="0" smtClean="0"/>
          </a:p>
          <a:p>
            <a:pPr marL="1719263" lvl="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7" name="Google Shape;699;p36">
            <a:extLst>
              <a:ext uri="{FF2B5EF4-FFF2-40B4-BE49-F238E27FC236}">
                <a16:creationId xmlns:a16="http://schemas.microsoft.com/office/drawing/2014/main" xmlns="" id="{AF0E16AD-F917-468B-B288-B7CB921A3C6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1" y="214745"/>
            <a:ext cx="8943109" cy="78971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/>
              <a:t>Method</a:t>
            </a:r>
            <a:r>
              <a:rPr lang="en-US" smtClean="0"/>
              <a:t>s </a:t>
            </a:r>
            <a:r>
              <a:rPr lang="en-US" dirty="0" smtClean="0"/>
              <a:t>of List?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85366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511BA2C2-B1B0-4BAA-908B-E8CF25471C38}"/>
              </a:ext>
            </a:extLst>
          </p:cNvPr>
          <p:cNvSpPr txBox="1"/>
          <p:nvPr/>
        </p:nvSpPr>
        <p:spPr>
          <a:xfrm>
            <a:off x="-390699" y="1583845"/>
            <a:ext cx="9144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sz="7200" b="1" dirty="0">
                <a:solidFill>
                  <a:schemeClr val="bg1">
                    <a:lumMod val="20000"/>
                    <a:lumOff val="80000"/>
                  </a:schemeClr>
                </a:solidFill>
                <a:latin typeface="Rajdhani" panose="020B0604020202020204" charset="0"/>
                <a:cs typeface="Rajdhani" panose="020B0604020202020204" charset="0"/>
              </a:rPr>
              <a:t>THANK YOU!</a:t>
            </a:r>
            <a:endParaRPr lang="en-US" sz="7200" b="1" dirty="0">
              <a:solidFill>
                <a:schemeClr val="bg1">
                  <a:lumMod val="20000"/>
                  <a:lumOff val="80000"/>
                </a:schemeClr>
              </a:solidFill>
              <a:latin typeface="Rajdhani" panose="020B0604020202020204" charset="0"/>
              <a:cs typeface="Rajdhani" panose="020B0604020202020204" charset="0"/>
            </a:endParaRPr>
          </a:p>
        </p:txBody>
      </p:sp>
      <p:sp>
        <p:nvSpPr>
          <p:cNvPr id="64" name="Google Shape;1769;p46">
            <a:extLst>
              <a:ext uri="{FF2B5EF4-FFF2-40B4-BE49-F238E27FC236}">
                <a16:creationId xmlns:a16="http://schemas.microsoft.com/office/drawing/2014/main" xmlns="" id="{5E83F4E0-B167-658C-29E0-3B6A94B36C1F}"/>
              </a:ext>
            </a:extLst>
          </p:cNvPr>
          <p:cNvSpPr txBox="1">
            <a:spLocks/>
          </p:cNvSpPr>
          <p:nvPr/>
        </p:nvSpPr>
        <p:spPr>
          <a:xfrm>
            <a:off x="2562000" y="2784174"/>
            <a:ext cx="4020000" cy="120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dk1"/>
              </a:buClr>
              <a:buSzPts val="1100"/>
            </a:pPr>
            <a:endParaRPr lang="en-US" dirty="0">
              <a:solidFill>
                <a:schemeClr val="tx1">
                  <a:lumMod val="10000"/>
                  <a:lumOff val="90000"/>
                </a:schemeClr>
              </a:solidFill>
              <a:latin typeface="Fira Sans Condensed" panose="020B05030500000200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511BA2C2-B1B0-4BAA-908B-E8CF25471C38}"/>
              </a:ext>
            </a:extLst>
          </p:cNvPr>
          <p:cNvSpPr txBox="1"/>
          <p:nvPr/>
        </p:nvSpPr>
        <p:spPr>
          <a:xfrm>
            <a:off x="-357448" y="2933278"/>
            <a:ext cx="9144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7200" b="1" dirty="0" smtClean="0">
                <a:solidFill>
                  <a:schemeClr val="bg1">
                    <a:lumMod val="20000"/>
                    <a:lumOff val="80000"/>
                  </a:schemeClr>
                </a:solidFill>
                <a:latin typeface="Rajdhani" panose="020B0604020202020204" charset="0"/>
                <a:cs typeface="Rajdhani" panose="020B0604020202020204" charset="0"/>
              </a:rPr>
              <a:t>ANY QUESTIONS</a:t>
            </a:r>
            <a:endParaRPr lang="en-US" sz="7200" b="1" dirty="0">
              <a:solidFill>
                <a:schemeClr val="bg1">
                  <a:lumMod val="20000"/>
                  <a:lumOff val="80000"/>
                </a:schemeClr>
              </a:solidFill>
              <a:latin typeface="Rajdhani" panose="020B0604020202020204" charset="0"/>
              <a:cs typeface="Rajdhani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649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i Tech Agency by Slidesgo">
  <a:themeElements>
    <a:clrScheme name="Simple Light">
      <a:dk1>
        <a:srgbClr val="0C343D"/>
      </a:dk1>
      <a:lt1>
        <a:srgbClr val="00C3B1"/>
      </a:lt1>
      <a:dk2>
        <a:srgbClr val="CC4125"/>
      </a:dk2>
      <a:lt2>
        <a:srgbClr val="F3F3F3"/>
      </a:lt2>
      <a:accent1>
        <a:srgbClr val="0C343D"/>
      </a:accent1>
      <a:accent2>
        <a:srgbClr val="00C3B1"/>
      </a:accent2>
      <a:accent3>
        <a:srgbClr val="CC4125"/>
      </a:accent3>
      <a:accent4>
        <a:srgbClr val="F3F3F3"/>
      </a:accent4>
      <a:accent5>
        <a:srgbClr val="0C343D"/>
      </a:accent5>
      <a:accent6>
        <a:srgbClr val="00C3B1"/>
      </a:accent6>
      <a:hlink>
        <a:srgbClr val="F3F3F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1093</TotalTime>
  <Words>133</Words>
  <Application>Microsoft Office PowerPoint</Application>
  <PresentationFormat>On-screen Show (16:9)</PresentationFormat>
  <Paragraphs>27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Wingdings</vt:lpstr>
      <vt:lpstr>Fira Sans Condensed</vt:lpstr>
      <vt:lpstr>Rajdhani</vt:lpstr>
      <vt:lpstr>Anton</vt:lpstr>
      <vt:lpstr>Fira Sans Condensed Light</vt:lpstr>
      <vt:lpstr>Arial</vt:lpstr>
      <vt:lpstr>Advent Pro Light</vt:lpstr>
      <vt:lpstr>Cambria</vt:lpstr>
      <vt:lpstr>Ai Tech Agency by Slidesgo</vt:lpstr>
      <vt:lpstr>IMPLEMENTATION OF LIST IN PYTHON</vt:lpstr>
      <vt:lpstr>CONTENTS</vt:lpstr>
      <vt:lpstr>What is List?</vt:lpstr>
      <vt:lpstr>Accessing and operations-adding,replicating &amp; slicing?</vt:lpstr>
      <vt:lpstr>Accessing and operations-updating,appending &amp; deletions?</vt:lpstr>
      <vt:lpstr>Functions of List?</vt:lpstr>
      <vt:lpstr>Methods of List?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TECH AGENCY</dc:title>
  <dc:creator>ROBOTICS</dc:creator>
  <cp:lastModifiedBy>ksimman</cp:lastModifiedBy>
  <cp:revision>95</cp:revision>
  <dcterms:modified xsi:type="dcterms:W3CDTF">2025-09-08T07:12:01Z</dcterms:modified>
</cp:coreProperties>
</file>