
<file path=[Content_Types].xml><?xml version="1.0" encoding="utf-8"?>
<Types xmlns="http://schemas.openxmlformats.org/package/2006/content-types">
  <Default ContentType="application/vnd.openxmlformats-officedocument.oleObject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image/x-wmf" Extension="wmf"/>
  <Default ContentType="application/xml" Extension="xml"/>
  <Override ContentType="application/vnd.openxmlformats-officedocument.custom-properties+xml" PartName="/docProps/custom.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5" Target="ppt/presentation.xml" Type="http://schemas.openxmlformats.org/officeDocument/2006/relationships/officeDocument"/><Relationship Id="rId4" Target="docProps/custom.xml" Type="http://schemas.openxmlformats.org/officeDocument/2006/relationships/custom-properties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showSpecialPlsOnTitleSld="0">
  <p:sldMasterIdLst>
    <p:sldMasterId id="2147483656" r:id="rId6"/>
  </p:sldMasterIdLst>
  <p:notesMasterIdLst>
    <p:notesMasterId r:id="rId7"/>
  </p:notesMasterIdLst>
  <p:handoutMasterIdLst>
    <p:handoutMasterId r:id="rId8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x="9144000" cy="6858000" type="screen4x3"/>
  <p:notesSz cx="9372600" cy="7086600"/>
  <p:custDataLst>
    <p:tags r:id="rId54"/>
  </p:custDataLst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charset="0" typeface="Arial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typeface="Arial"/>
        <a:ea typeface="+mn-ea"/>
        <a:cs charset="0" typeface="Arial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typeface="Arial"/>
        <a:ea typeface="+mn-ea"/>
        <a:cs charset="0" typeface="Arial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typeface="Arial"/>
        <a:ea typeface="+mn-ea"/>
        <a:cs charset="0" typeface="Arial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typeface="Arial"/>
        <a:ea typeface="+mn-ea"/>
        <a:cs charset="0"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0" initials="NBS" lastIdx="5" name="Nanette Stillwell"/>
  <p:cmAuthor clrIdx="1" id="1" initials="GT" lastIdx="1" name="Gerald Titchener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21108"/>
    <p:restoredTop autoAdjust="0" sz="96408"/>
  </p:normalViewPr>
  <p:slideViewPr>
    <p:cSldViewPr>
      <p:cViewPr varScale="1">
        <p:scale>
          <a:sx d="100" n="108"/>
          <a:sy d="100" n="108"/>
        </p:scale>
        <p:origin x="708" y="9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-144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66"/>
        <a:sy d="100" n="66"/>
      </p:scale>
      <p:origin x="0" y="0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53" Target="slides/slide45.xml" Type="http://schemas.openxmlformats.org/officeDocument/2006/relationships/slide"/><Relationship Id="rId52" Target="slides/slide44.xml" Type="http://schemas.openxmlformats.org/officeDocument/2006/relationships/slide"/><Relationship Id="rId51" Target="slides/slide43.xml" Type="http://schemas.openxmlformats.org/officeDocument/2006/relationships/slide"/><Relationship Id="rId50" Target="slides/slide42.xml" Type="http://schemas.openxmlformats.org/officeDocument/2006/relationships/slide"/><Relationship Id="rId5" Target="commentAuthors.xml" Type="http://schemas.openxmlformats.org/officeDocument/2006/relationships/commentAuthors"/><Relationship Id="rId39" Target="slides/slide31.xml" Type="http://schemas.openxmlformats.org/officeDocument/2006/relationships/slide"/><Relationship Id="rId4" Target="tableStyles.xml" Type="http://schemas.openxmlformats.org/officeDocument/2006/relationships/tableStyles"/><Relationship Id="rId38" Target="slides/slide30.xml" Type="http://schemas.openxmlformats.org/officeDocument/2006/relationships/slide"/><Relationship Id="rId3" Target="presProps.xml" Type="http://schemas.openxmlformats.org/officeDocument/2006/relationships/presProps"/><Relationship Id="rId37" Target="slides/slide29.xml" Type="http://schemas.openxmlformats.org/officeDocument/2006/relationships/slide"/><Relationship Id="rId2" Target="viewProps.xml" Type="http://schemas.openxmlformats.org/officeDocument/2006/relationships/viewProps"/><Relationship Id="rId36" Target="slides/slide28.xml" Type="http://schemas.openxmlformats.org/officeDocument/2006/relationships/slide"/><Relationship Id="rId1" Target="theme/theme2.xml" Type="http://schemas.openxmlformats.org/officeDocument/2006/relationships/theme"/><Relationship Id="rId35" Target="slides/slide27.xml" Type="http://schemas.openxmlformats.org/officeDocument/2006/relationships/slide"/><Relationship Id="rId34" Target="slides/slide26.xml" Type="http://schemas.openxmlformats.org/officeDocument/2006/relationships/slide"/><Relationship Id="rId33" Target="slides/slide25.xml" Type="http://schemas.openxmlformats.org/officeDocument/2006/relationships/slide"/><Relationship Id="rId32" Target="slides/slide24.xml" Type="http://schemas.openxmlformats.org/officeDocument/2006/relationships/slide"/><Relationship Id="rId31" Target="slides/slide23.xml" Type="http://schemas.openxmlformats.org/officeDocument/2006/relationships/slide"/><Relationship Id="rId30" Target="slides/slide22.xml" Type="http://schemas.openxmlformats.org/officeDocument/2006/relationships/slide"/><Relationship Id="rId27" Target="slides/slide19.xml" Type="http://schemas.openxmlformats.org/officeDocument/2006/relationships/slide"/><Relationship Id="rId26" Target="slides/slide18.xml" Type="http://schemas.openxmlformats.org/officeDocument/2006/relationships/slide"/><Relationship Id="rId25" Target="slides/slide17.xml" Type="http://schemas.openxmlformats.org/officeDocument/2006/relationships/slide"/><Relationship Id="rId24" Target="slides/slide16.xml" Type="http://schemas.openxmlformats.org/officeDocument/2006/relationships/slide"/><Relationship Id="rId21" Target="slides/slide13.xml" Type="http://schemas.openxmlformats.org/officeDocument/2006/relationships/slide"/><Relationship Id="rId19" Target="slides/slide11.xml" Type="http://schemas.openxmlformats.org/officeDocument/2006/relationships/slide"/><Relationship Id="rId54" Target="tags/tag1.xml" Type="http://schemas.openxmlformats.org/officeDocument/2006/relationships/tags"/><Relationship Id="rId20" Target="slides/slide12.xml" Type="http://schemas.openxmlformats.org/officeDocument/2006/relationships/slide"/><Relationship Id="rId18" Target="slides/slide10.xml" Type="http://schemas.openxmlformats.org/officeDocument/2006/relationships/slide"/><Relationship Id="rId17" Target="slides/slide9.xml" Type="http://schemas.openxmlformats.org/officeDocument/2006/relationships/slide"/><Relationship Id="rId13" Target="slides/slide5.xml" Type="http://schemas.openxmlformats.org/officeDocument/2006/relationships/slide"/><Relationship Id="rId47" Target="slides/slide39.xml" Type="http://schemas.openxmlformats.org/officeDocument/2006/relationships/slide"/><Relationship Id="rId16" Target="slides/slide8.xml" Type="http://schemas.openxmlformats.org/officeDocument/2006/relationships/slide"/><Relationship Id="rId12" Target="slides/slide4.xml" Type="http://schemas.openxmlformats.org/officeDocument/2006/relationships/slide"/><Relationship Id="rId46" Target="slides/slide38.xml" Type="http://schemas.openxmlformats.org/officeDocument/2006/relationships/slide"/><Relationship Id="rId49" Target="slides/slide41.xml" Type="http://schemas.openxmlformats.org/officeDocument/2006/relationships/slide"/><Relationship Id="rId15" Target="slides/slide7.xml" Type="http://schemas.openxmlformats.org/officeDocument/2006/relationships/slide"/><Relationship Id="rId11" Target="slides/slide3.xml" Type="http://schemas.openxmlformats.org/officeDocument/2006/relationships/slide"/><Relationship Id="rId45" Target="slides/slide37.xml" Type="http://schemas.openxmlformats.org/officeDocument/2006/relationships/slide"/><Relationship Id="rId48" Target="slides/slide40.xml" Type="http://schemas.openxmlformats.org/officeDocument/2006/relationships/slide"/><Relationship Id="rId14" Target="slides/slide6.xml" Type="http://schemas.openxmlformats.org/officeDocument/2006/relationships/slide"/><Relationship Id="rId10" Target="slides/slide2.xml" Type="http://schemas.openxmlformats.org/officeDocument/2006/relationships/slide"/><Relationship Id="rId44" Target="slides/slide36.xml" Type="http://schemas.openxmlformats.org/officeDocument/2006/relationships/slide"/><Relationship Id="rId43" Target="slides/slide35.xml" Type="http://schemas.openxmlformats.org/officeDocument/2006/relationships/slide"/><Relationship Id="rId42" Target="slides/slide34.xml" Type="http://schemas.openxmlformats.org/officeDocument/2006/relationships/slide"/><Relationship Id="rId41" Target="slides/slide33.xml" Type="http://schemas.openxmlformats.org/officeDocument/2006/relationships/slide"/><Relationship Id="rId9" Target="slides/slide1.xml" Type="http://schemas.openxmlformats.org/officeDocument/2006/relationships/slide"/><Relationship Id="rId40" Target="slides/slide32.xml" Type="http://schemas.openxmlformats.org/officeDocument/2006/relationships/slide"/><Relationship Id="rId8" Target="handoutMasters/handoutMaster1.xml" Type="http://schemas.openxmlformats.org/officeDocument/2006/relationships/handoutMaster"/><Relationship Id="rId7" Target="notesMasters/notesMaster1.xml" Type="http://schemas.openxmlformats.org/officeDocument/2006/relationships/notesMaster"/><Relationship Id="rId6" Target="slideMasters/slideMaster1.xml" Type="http://schemas.openxmlformats.org/officeDocument/2006/relationships/slideMaster"/><Relationship Id="rId23" Target="slides/slide15.xml" Type="http://schemas.openxmlformats.org/officeDocument/2006/relationships/slide"/><Relationship Id="rId29" Target="slides/slide21.xml" Type="http://schemas.openxmlformats.org/officeDocument/2006/relationships/slide"/><Relationship Id="rId22" Target="slides/slide14.xml" Type="http://schemas.openxmlformats.org/officeDocument/2006/relationships/slide"/><Relationship Id="rId28" Target="slides/slide20.xml" Type="http://schemas.openxmlformats.org/officeDocument/2006/relationships/slide"/></Relationships>
</file>

<file path=ppt/drawings/_rels/vmlDrawing1.vml.rels><?xml version="1.0" encoding="UTF-8" standalone="yes"?><Relationships xmlns="http://schemas.openxmlformats.org/package/2006/relationships"><Relationship Id="rId5" Target="../media/image24.wmf" Type="http://schemas.openxmlformats.org/officeDocument/2006/relationships/image"/><Relationship Id="rId4" Target="../media/image23.wmf" Type="http://schemas.openxmlformats.org/officeDocument/2006/relationships/image"/><Relationship Id="rId3" Target="../media/image22.wmf" Type="http://schemas.openxmlformats.org/officeDocument/2006/relationships/image"/><Relationship Id="rId2" Target="../media/image21.wmf" Type="http://schemas.openxmlformats.org/officeDocument/2006/relationships/image"/><Relationship Id="rId1" Target="../media/image20.wmf" Type="http://schemas.openxmlformats.org/officeDocument/2006/relationships/image"/></Relationships>
</file>

<file path=ppt/drawings/_rels/vmlDrawing2.vml.rels><?xml version="1.0" encoding="UTF-8" standalone="yes"?><Relationships xmlns="http://schemas.openxmlformats.org/package/2006/relationships"><Relationship Id="rId2" Target="../media/image26.wmf" Type="http://schemas.openxmlformats.org/officeDocument/2006/relationships/image"/><Relationship Id="rId1" Target="../media/image25.wmf" Type="http://schemas.openxmlformats.org/officeDocument/2006/relationships/image"/></Relationships>
</file>

<file path=ppt/drawings/_rels/vmlDrawing3.vml.rels><?xml version="1.0" encoding="UTF-8" standalone="yes"?><Relationships xmlns="http://schemas.openxmlformats.org/package/2006/relationships"><Relationship Id="rId1" Target="../media/image28.wmf" Type="http://schemas.openxmlformats.org/officeDocument/2006/relationships/image"/></Relationships>
</file>

<file path=ppt/drawings/_rels/vmlDrawing4.vml.rels><?xml version="1.0" encoding="UTF-8" standalone="yes"?><Relationships xmlns="http://schemas.openxmlformats.org/package/2006/relationships"><Relationship Id="rId1" Target="../media/image29.wmf" Type="http://schemas.openxmlformats.org/officeDocument/2006/relationships/imag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bIns="47023" lIns="94046" numCol="1" rIns="94046" rtlCol="0" tIns="47023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bIns="47023" lIns="94046" numCol="1" rIns="94046" rtlCol="0" tIns="47023" vert="horz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10/10/2017</a:t>
            </a:fld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anchor="b" bIns="47023" lIns="94046" numCol="1" rIns="94046" rtlCol="0" tIns="47023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anchor="b" bIns="47023" lIns="94046" numCol="1" rIns="94046" rtlCol="0" tIns="47023" vert="horz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bIns="47023" lIns="94046" numCol="1" rIns="94046" rtlCol="0" tIns="47023" vert="horz"/>
          <a:lstStyle>
            <a:lvl1pPr algn="l">
              <a:defRPr sz="1200"/>
            </a:lvl1pPr>
          </a:lstStyle>
          <a:p>
            <a:pPr>
              <a:defRPr/>
            </a:pPr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bIns="47023" lIns="94046" numCol="1" rIns="94046" rtlCol="0" tIns="47023" vert="horz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10/10/2017</a:t>
            </a:fld>
            <a:endParaRPr dirty="0"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7023" lIns="94046" numCol="1" rIns="94046" rtlCol="0" tIns="47023" vert="horz"/>
          <a:lstStyle/>
          <a:p>
            <a:pPr lvl="0"/>
            <a:endParaRPr dirty="0"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bIns="47023" lIns="94046" numCol="1" rIns="94046" rtlCol="0" tIns="47023"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anchor="b" bIns="47023" lIns="94046" numCol="1" rIns="94046" rtlCol="0" tIns="47023" vert="horz"/>
          <a:lstStyle>
            <a:lvl1pPr algn="l">
              <a:defRPr sz="1200"/>
            </a:lvl1pPr>
          </a:lstStyle>
          <a:p>
            <a:pPr>
              <a:defRPr/>
            </a:pP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anchor="b" bIns="47023" lIns="94046" numCol="1" rIns="94046" rtlCol="0" tIns="47023" vert="horz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27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80804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44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9" Target="../media/image8.jpg" Type="http://schemas.openxmlformats.org/officeDocument/2006/relationships/image"/><Relationship Id="rId8" Target="../media/image7.png" Type="http://schemas.openxmlformats.org/officeDocument/2006/relationships/image"/><Relationship Id="rId7" Target="../media/image6.jpeg" Type="http://schemas.openxmlformats.org/officeDocument/2006/relationships/image"/><Relationship Id="rId6" Target="../media/image5.png" Type="http://schemas.openxmlformats.org/officeDocument/2006/relationships/image"/><Relationship Id="rId5" Target="../media/image4.png" Type="http://schemas.openxmlformats.org/officeDocument/2006/relationships/image"/><Relationship Id="rId4" Target="../media/image3.jpeg" Type="http://schemas.openxmlformats.org/officeDocument/2006/relationships/image"/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9" Target="../media/image7.png" Type="http://schemas.openxmlformats.org/officeDocument/2006/relationships/image"/><Relationship Id="rId8" Target="../media/image15.jpg" Type="http://schemas.openxmlformats.org/officeDocument/2006/relationships/image"/><Relationship Id="rId7" Target="../media/image14.jpeg" Type="http://schemas.openxmlformats.org/officeDocument/2006/relationships/image"/><Relationship Id="rId6" Target="../media/image13.png" Type="http://schemas.openxmlformats.org/officeDocument/2006/relationships/image"/><Relationship Id="rId5" Target="../media/image12.jpeg" Type="http://schemas.openxmlformats.org/officeDocument/2006/relationships/image"/><Relationship Id="rId4" Target="../media/image11.png" Type="http://schemas.openxmlformats.org/officeDocument/2006/relationships/image"/><Relationship Id="rId3" Target="../media/image10.png" Type="http://schemas.openxmlformats.org/officeDocument/2006/relationships/image"/><Relationship Id="rId2" Target="../media/image9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5" Target="../media/image7.png" Type="http://schemas.openxmlformats.org/officeDocument/2006/relationships/image"/><Relationship Id="rId4" Target="../media/image15.jpg" Type="http://schemas.openxmlformats.org/officeDocument/2006/relationships/image"/><Relationship Id="rId3" Target="../media/image17.jpeg" Type="http://schemas.openxmlformats.org/officeDocument/2006/relationships/image"/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5" Target="../media/image7.png" Type="http://schemas.openxmlformats.org/officeDocument/2006/relationships/image"/><Relationship Id="rId4" Target="../media/image15.jpg" Type="http://schemas.openxmlformats.org/officeDocument/2006/relationships/image"/><Relationship Id="rId3" Target="../media/image17.jpeg" Type="http://schemas.openxmlformats.org/officeDocument/2006/relationships/image"/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5" Target="../media/image7.png" Type="http://schemas.openxmlformats.org/officeDocument/2006/relationships/image"/><Relationship Id="rId4" Target="../media/image15.jpg" Type="http://schemas.openxmlformats.org/officeDocument/2006/relationships/image"/><Relationship Id="rId3" Target="../media/image17.jpeg" Type="http://schemas.openxmlformats.org/officeDocument/2006/relationships/image"/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5" Target="../media/image7.png" Type="http://schemas.openxmlformats.org/officeDocument/2006/relationships/image"/><Relationship Id="rId4" Target="../media/image15.jpg" Type="http://schemas.openxmlformats.org/officeDocument/2006/relationships/image"/><Relationship Id="rId3" Target="../media/image17.jpeg" Type="http://schemas.openxmlformats.org/officeDocument/2006/relationships/image"/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5" Target="../media/image7.png" Type="http://schemas.openxmlformats.org/officeDocument/2006/relationships/image"/><Relationship Id="rId4" Target="../media/image15.jpg" Type="http://schemas.openxmlformats.org/officeDocument/2006/relationships/image"/><Relationship Id="rId3" Target="../media/image17.jpeg" Type="http://schemas.openxmlformats.org/officeDocument/2006/relationships/image"/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 numCol="1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idx="1" type="subTitle"/>
          </p:nvPr>
        </p:nvSpPr>
        <p:spPr>
          <a:xfrm>
            <a:off x="698500" y="3352800"/>
            <a:ext cx="7747000" cy="235962"/>
          </a:xfrm>
        </p:spPr>
        <p:txBody>
          <a:bodyPr numCol="1"/>
          <a:lstStyle>
            <a:lvl1pPr algn="ctr" indent="0" mar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idx="10" sz="quarter" type="ftr"/>
          </p:nvPr>
        </p:nvSpPr>
        <p:spPr>
          <a:xfrm>
            <a:off x="1204120" y="6363869"/>
            <a:ext cx="6201666" cy="366183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descr="Title_Slide.png"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fmla="*/ 0 w 1973580" name="connsiteX0"/>
              <a:gd fmla="*/ 0 h 1389864" name="connsiteY0"/>
              <a:gd fmla="*/ 1973580 w 1973580" name="connsiteX1"/>
              <a:gd fmla="*/ 0 h 1389864" name="connsiteY1"/>
              <a:gd fmla="*/ 1973580 w 1973580" name="connsiteX2"/>
              <a:gd fmla="*/ 1389864 h 1389864" name="connsiteY2"/>
              <a:gd fmla="*/ 0 w 1973580" name="connsiteX3"/>
              <a:gd fmla="*/ 1389864 h 1389864" name="connsiteY3"/>
              <a:gd fmla="*/ 0 w 1973580" name="connsiteX4"/>
              <a:gd fmla="*/ 0 h 1389864" name="connsiteY4"/>
              <a:gd fmla="*/ 0 w 1973580" name="connsiteX0"/>
              <a:gd fmla="*/ 0 h 1389864" name="connsiteY0"/>
              <a:gd fmla="*/ 1935480 w 1973580" name="connsiteX1"/>
              <a:gd fmla="*/ 60960 h 1389864" name="connsiteY1"/>
              <a:gd fmla="*/ 1973580 w 1973580" name="connsiteX2"/>
              <a:gd fmla="*/ 1389864 h 1389864" name="connsiteY2"/>
              <a:gd fmla="*/ 0 w 1973580" name="connsiteX3"/>
              <a:gd fmla="*/ 1389864 h 1389864" name="connsiteY3"/>
              <a:gd fmla="*/ 0 w 1973580" name="connsiteX4"/>
              <a:gd fmla="*/ 0 h 1389864" name="connsiteY4"/>
              <a:gd fmla="*/ 0 w 1973580" name="connsiteX0"/>
              <a:gd fmla="*/ 54731 h 1444595" name="connsiteY0"/>
              <a:gd fmla="*/ 1577340 w 1973580" name="connsiteX1"/>
              <a:gd fmla="*/ 1391 h 1444595" name="connsiteY1"/>
              <a:gd fmla="*/ 1935480 w 1973580" name="connsiteX2"/>
              <a:gd fmla="*/ 115691 h 1444595" name="connsiteY2"/>
              <a:gd fmla="*/ 1973580 w 1973580" name="connsiteX3"/>
              <a:gd fmla="*/ 1444595 h 1444595" name="connsiteY3"/>
              <a:gd fmla="*/ 0 w 1973580" name="connsiteX4"/>
              <a:gd fmla="*/ 1444595 h 1444595" name="connsiteY4"/>
              <a:gd fmla="*/ 0 w 1973580" name="connsiteX5"/>
              <a:gd fmla="*/ 54731 h 1444595" name="connsiteY5"/>
              <a:gd fmla="*/ 0 w 2080291" name="connsiteX0"/>
              <a:gd fmla="*/ 54731 h 1444595" name="connsiteY0"/>
              <a:gd fmla="*/ 1577340 w 2080291" name="connsiteX1"/>
              <a:gd fmla="*/ 1391 h 1444595" name="connsiteY1"/>
              <a:gd fmla="*/ 1935480 w 2080291" name="connsiteX2"/>
              <a:gd fmla="*/ 115691 h 1444595" name="connsiteY2"/>
              <a:gd fmla="*/ 2080260 w 2080291" name="connsiteX3"/>
              <a:gd fmla="*/ 428112 h 1444595" name="connsiteY3"/>
              <a:gd fmla="*/ 1973580 w 2080291" name="connsiteX4"/>
              <a:gd fmla="*/ 1444595 h 1444595" name="connsiteY4"/>
              <a:gd fmla="*/ 0 w 2080291" name="connsiteX5"/>
              <a:gd fmla="*/ 1444595 h 1444595" name="connsiteY5"/>
              <a:gd fmla="*/ 0 w 2080291" name="connsiteX6"/>
              <a:gd fmla="*/ 54731 h 1444595" name="connsiteY6"/>
              <a:gd fmla="*/ 0 w 2080291" name="connsiteX0"/>
              <a:gd fmla="*/ 54731 h 1444595" name="connsiteY0"/>
              <a:gd fmla="*/ 1577340 w 2080291" name="connsiteX1"/>
              <a:gd fmla="*/ 1391 h 1444595" name="connsiteY1"/>
              <a:gd fmla="*/ 1935480 w 2080291" name="connsiteX2"/>
              <a:gd fmla="*/ 115691 h 1444595" name="connsiteY2"/>
              <a:gd fmla="*/ 2080260 w 2080291" name="connsiteX3"/>
              <a:gd fmla="*/ 428112 h 1444595" name="connsiteY3"/>
              <a:gd fmla="*/ 1973580 w 2080291" name="connsiteX4"/>
              <a:gd fmla="*/ 1444595 h 1444595" name="connsiteY4"/>
              <a:gd fmla="*/ 0 w 2080291" name="connsiteX5"/>
              <a:gd fmla="*/ 1444595 h 1444595" name="connsiteY5"/>
              <a:gd fmla="*/ 60960 w 2080291" name="connsiteX6"/>
              <a:gd fmla="*/ 1030092 h 1444595" name="connsiteY6"/>
              <a:gd fmla="*/ 0 w 2080291" name="connsiteX7"/>
              <a:gd fmla="*/ 54731 h 1444595" name="connsiteY7"/>
              <a:gd fmla="*/ 0 w 2080291" name="connsiteX0"/>
              <a:gd fmla="*/ 54731 h 1444595" name="connsiteY0"/>
              <a:gd fmla="*/ 1577340 w 2080291" name="connsiteX1"/>
              <a:gd fmla="*/ 1391 h 1444595" name="connsiteY1"/>
              <a:gd fmla="*/ 1935480 w 2080291" name="connsiteX2"/>
              <a:gd fmla="*/ 115691 h 1444595" name="connsiteY2"/>
              <a:gd fmla="*/ 2080260 w 2080291" name="connsiteX3"/>
              <a:gd fmla="*/ 428112 h 1444595" name="connsiteY3"/>
              <a:gd fmla="*/ 1973580 w 2080291" name="connsiteX4"/>
              <a:gd fmla="*/ 1444595 h 1444595" name="connsiteY4"/>
              <a:gd fmla="*/ 0 w 2080291" name="connsiteX5"/>
              <a:gd fmla="*/ 1444595 h 1444595" name="connsiteY5"/>
              <a:gd fmla="*/ 144780 w 2080291" name="connsiteX6"/>
              <a:gd fmla="*/ 999612 h 1444595" name="connsiteY6"/>
              <a:gd fmla="*/ 0 w 2080291" name="connsiteX7"/>
              <a:gd fmla="*/ 54731 h 1444595" name="connsiteY7"/>
              <a:gd fmla="*/ 0 w 2080291" name="connsiteX0"/>
              <a:gd fmla="*/ 54731 h 1444595" name="connsiteY0"/>
              <a:gd fmla="*/ 1577340 w 2080291" name="connsiteX1"/>
              <a:gd fmla="*/ 1391 h 1444595" name="connsiteY1"/>
              <a:gd fmla="*/ 1935480 w 2080291" name="connsiteX2"/>
              <a:gd fmla="*/ 115691 h 1444595" name="connsiteY2"/>
              <a:gd fmla="*/ 2080260 w 2080291" name="connsiteX3"/>
              <a:gd fmla="*/ 428112 h 1444595" name="connsiteY3"/>
              <a:gd fmla="*/ 1973580 w 2080291" name="connsiteX4"/>
              <a:gd fmla="*/ 1444595 h 1444595" name="connsiteY4"/>
              <a:gd fmla="*/ 0 w 2080291" name="connsiteX5"/>
              <a:gd fmla="*/ 1444595 h 1444595" name="connsiteY5"/>
              <a:gd fmla="*/ 144780 w 2080291" name="connsiteX6"/>
              <a:gd fmla="*/ 999612 h 1444595" name="connsiteY6"/>
              <a:gd fmla="*/ 0 w 2080291" name="connsiteX7"/>
              <a:gd fmla="*/ 54731 h 1444595" name="connsiteY7"/>
              <a:gd fmla="*/ 0 w 2080291" name="connsiteX0"/>
              <a:gd fmla="*/ 54731 h 1444595" name="connsiteY0"/>
              <a:gd fmla="*/ 1577340 w 2080291" name="connsiteX1"/>
              <a:gd fmla="*/ 1391 h 1444595" name="connsiteY1"/>
              <a:gd fmla="*/ 1935480 w 2080291" name="connsiteX2"/>
              <a:gd fmla="*/ 115691 h 1444595" name="connsiteY2"/>
              <a:gd fmla="*/ 2080260 w 2080291" name="connsiteX3"/>
              <a:gd fmla="*/ 428112 h 1444595" name="connsiteY3"/>
              <a:gd fmla="*/ 1973580 w 2080291" name="connsiteX4"/>
              <a:gd fmla="*/ 1444595 h 1444595" name="connsiteY4"/>
              <a:gd fmla="*/ 0 w 2080291" name="connsiteX5"/>
              <a:gd fmla="*/ 1444595 h 1444595" name="connsiteY5"/>
              <a:gd fmla="*/ 99060 w 2080291" name="connsiteX6"/>
              <a:gd fmla="*/ 991992 h 1444595" name="connsiteY6"/>
              <a:gd fmla="*/ 0 w 2080291" name="connsiteX7"/>
              <a:gd fmla="*/ 54731 h 1444595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1444595" w="2080291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pic>
        <p:nvPicPr>
          <p:cNvPr descr="Audio.png" id="22" name="Picture 21"/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descr="Swirl_3.png" id="24" name="Picture 23"/>
          <p:cNvPicPr>
            <a:picLocks noChangeAspect="1"/>
          </p:cNvPicPr>
          <p:nvPr userDrawn="1"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descr="Swirl_3.png" id="25" name="Picture 24"/>
          <p:cNvPicPr>
            <a:picLocks noChangeAspect="1"/>
          </p:cNvPicPr>
          <p:nvPr userDrawn="1"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 numCol="1"/>
          <a:lstStyle>
            <a:lvl1pPr algn="l">
              <a:defRPr b="0" baseline="0" cap="none" sz="2800">
                <a:solidFill>
                  <a:srgbClr val="055C91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 type="body"/>
          </p:nvPr>
        </p:nvSpPr>
        <p:spPr>
          <a:xfrm>
            <a:off x="2641600" y="2942670"/>
            <a:ext cx="6172200" cy="265457"/>
          </a:xfrm>
        </p:spPr>
        <p:txBody>
          <a:bodyPr anchor="t" numCol="1"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pic>
        <p:nvPicPr>
          <p:cNvPr descr="Audio.png" id="19" name="Picture 18"/>
          <p:cNvPicPr>
            <a:picLocks noChangeAspect="1"/>
          </p:cNvPicPr>
          <p:nvPr userDrawn="1"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descr="Swirl_3.png" id="20" name="Picture 19"/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descr="Swirl_2.png" id="21" name="Picture 20"/>
          <p:cNvPicPr>
            <a:picLocks noChangeAspect="1"/>
          </p:cNvPicPr>
          <p:nvPr userDrawn="1"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rot="387374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 numCol="1"/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descr="Rules_Single_B.png" id="11" name="Picture 10"/>
          <p:cNvPicPr>
            <a:picLocks noChangeAspect="1"/>
          </p:cNvPicPr>
          <p:nvPr userDrawn="1"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idx="10" sz="quarter" type="ftr"/>
          </p:nvPr>
        </p:nvSpPr>
        <p:spPr>
          <a:xfrm>
            <a:off x="1597682" y="6397488"/>
            <a:ext cx="6781693" cy="244535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 numCol="1"/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descr="Rules_Single_B.png" id="11" name="Picture 10"/>
          <p:cNvPicPr>
            <a:picLocks noChangeAspect="1"/>
          </p:cNvPicPr>
          <p:nvPr userDrawn="1"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idx="10" sz="quarter" type="ftr"/>
          </p:nvPr>
        </p:nvSpPr>
        <p:spPr>
          <a:xfrm>
            <a:off x="1597682" y="6397488"/>
            <a:ext cx="6781693" cy="244535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3311449"/>
            <a:ext cx="8415338" cy="1412951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9883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 numCol="1"/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87675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descr="Rules_Single_B.png" id="11" name="Picture 10"/>
          <p:cNvPicPr>
            <a:picLocks noChangeAspect="1"/>
          </p:cNvPicPr>
          <p:nvPr userDrawn="1"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idx="10" sz="quarter" type="ftr"/>
          </p:nvPr>
        </p:nvSpPr>
        <p:spPr>
          <a:xfrm>
            <a:off x="1597682" y="6397488"/>
            <a:ext cx="6781693" cy="244535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438401"/>
            <a:ext cx="8415338" cy="609600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3352800"/>
            <a:ext cx="8415338" cy="609600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47662" y="4114800"/>
            <a:ext cx="8415338" cy="609600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72533" y="4876800"/>
            <a:ext cx="8415338" cy="609600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132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 numCol="1"/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descr="Rules_Single_B.png" id="11" name="Picture 10"/>
          <p:cNvPicPr>
            <a:picLocks noChangeAspect="1"/>
          </p:cNvPicPr>
          <p:nvPr userDrawn="1"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idx="10" sz="quarter" type="ftr"/>
          </p:nvPr>
        </p:nvSpPr>
        <p:spPr>
          <a:xfrm>
            <a:off x="1597682" y="6397488"/>
            <a:ext cx="6781693" cy="244535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119278"/>
            <a:ext cx="8415338" cy="471522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2740830"/>
            <a:ext cx="8415338" cy="383370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00400"/>
            <a:ext cx="8415338" cy="392951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64064" y="3668730"/>
            <a:ext cx="8415338" cy="446070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97931" y="4267200"/>
            <a:ext cx="8415338" cy="392952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423862" y="5322048"/>
            <a:ext cx="8415338" cy="392952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423862" y="4788648"/>
            <a:ext cx="8415338" cy="392952"/>
          </a:xfrm>
        </p:spPr>
        <p:txBody>
          <a:bodyPr numCol="1"/>
          <a:lstStyle>
            <a:lvl1pPr indent="-171450" marL="171450">
              <a:defRPr/>
            </a:lvl1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4963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 numCol="1"/>
          <a:lstStyle/>
          <a:p>
            <a:r>
              <a:rPr dirty="0" lang="en-US"/>
              <a:t>Click to edit Master title style</a:t>
            </a:r>
          </a:p>
        </p:txBody>
      </p:sp>
      <p:pic>
        <p:nvPicPr>
          <p:cNvPr descr="Rules_Single_B.png" id="8" name="Picture 7"/>
          <p:cNvPicPr>
            <a:picLocks noChangeAspect="1"/>
          </p:cNvPicPr>
          <p:nvPr userDrawn="1"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0" l="4669" r="6579" t="13753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idx="10" sz="quarter" type="ftr"/>
          </p:nvPr>
        </p:nvSpPr>
        <p:spPr>
          <a:xfrm>
            <a:off x="1597682" y="6578465"/>
            <a:ext cx="6781693" cy="244535"/>
          </a:xfrm>
        </p:spPr>
        <p:txBody>
          <a:bodyPr numCol="1"/>
          <a:lstStyle>
            <a:lvl1pPr>
              <a:defRPr sz="600"/>
            </a:lvl1pPr>
          </a:lstStyle>
          <a:p>
            <a:r>
              <a:rPr dirty="0" lang="en-US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9" Target="../slideLayouts/slideLayout8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bIns="0" lIns="0" numCol="1" rIns="0" rtlCol="0" tIns="0" vert="horz" wrap="square">
            <a:sp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anchor="ctr" bIns="45720" lIns="91440" numCol="1" rIns="91440" rtlCol="0" tIns="45720" vert="horz" wrap="none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b="0" baseline="0" cap="none" i="0" kern="1200" kumimoji="0" lang="en-US" noProof="0" normalizeH="0" smtClean="0" spc="0" strike="noStrike" sz="800" u="none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r" defTabSz="914400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b="0" baseline="0" cap="none" dirty="0" i="0" kern="1200" kumimoji="0" lang="en-US" noProof="0" normalizeH="0" spc="0" strike="noStrike" sz="800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anchor="ctr" bIns="0" lIns="0" numCol="1" rIns="0" rtlCol="0" tIns="0" vert="horz" wrap="square">
            <a:sp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idx="3" sz="quarter" type="ftr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iming>
    <p:tnLst>
      <p:par>
        <p:cTn dur="indefinite" id="1" nodeType="tmRoot" restart="never"/>
      </p:par>
    </p:tnLst>
  </p:timing>
  <p:hf dt="0" hdr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kern="1200" sz="2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71450" latinLnBrk="0" marL="171450" rtl="0">
        <a:lnSpc>
          <a:spcPct val="95000"/>
        </a:lnSpc>
        <a:spcBef>
          <a:spcPts val="1200"/>
        </a:spcBef>
        <a:buClr>
          <a:schemeClr val="accent2"/>
        </a:buClr>
        <a:buFont charset="0" pitchFamily="34" typeface="Arial"/>
        <a:buChar char="•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71450" latinLnBrk="0" marL="400050" rtl="0">
        <a:lnSpc>
          <a:spcPct val="95000"/>
        </a:lnSpc>
        <a:spcBef>
          <a:spcPts val="600"/>
        </a:spcBef>
        <a:buClr>
          <a:schemeClr val="accent1"/>
        </a:buClr>
        <a:buFont charset="0" pitchFamily="34" typeface="Arial"/>
        <a:buChar char="•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14300" latinLnBrk="0" marL="571500" rtl="0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charset="0" pitchFamily="34" typeface="Arial"/>
        <a:buChar char="-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14300" latinLnBrk="0" marL="742950" rtl="0">
        <a:lnSpc>
          <a:spcPct val="95000"/>
        </a:lnSpc>
        <a:spcBef>
          <a:spcPct val="20000"/>
        </a:spcBef>
        <a:buFont charset="0" pitchFamily="34" typeface="Arial"/>
        <a:buChar char="•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14300" latinLnBrk="0" marL="914400" rtl="0">
        <a:lnSpc>
          <a:spcPct val="95000"/>
        </a:lnSpc>
        <a:spcBef>
          <a:spcPct val="20000"/>
        </a:spcBef>
        <a:buFont charset="0" pitchFamily="34" typeface="Arial"/>
        <a:buChar char="-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6" Target="../embeddings/oleObject5.bin" Type="http://schemas.openxmlformats.org/officeDocument/2006/relationships/oleObject"/><Relationship Id="rId24" Target="../embeddings/oleObject5.bin" Type="http://schemas.openxmlformats.org/officeDocument/2006/relationships/oleObject"/><Relationship Id="rId21" Target="../embeddings/oleObject4.bin" Type="http://schemas.openxmlformats.org/officeDocument/2006/relationships/oleObject"/><Relationship Id="rId19" Target="../embeddings/oleObject4.bin" Type="http://schemas.openxmlformats.org/officeDocument/2006/relationships/oleObject"/><Relationship Id="rId16" Target="../embeddings/oleObject3.bin" Type="http://schemas.openxmlformats.org/officeDocument/2006/relationships/oleObject"/><Relationship Id="rId12" Target="../media/image21.wmf" Type="http://schemas.openxmlformats.org/officeDocument/2006/relationships/image"/><Relationship Id="rId11" Target="../embeddings/oleObject2.bin" Type="http://schemas.openxmlformats.org/officeDocument/2006/relationships/oleObject"/><Relationship Id="rId9" Target="../embeddings/oleObject2.bin" Type="http://schemas.openxmlformats.org/officeDocument/2006/relationships/oleObject"/><Relationship Id="rId27" Target="../media/image24.wmf" Type="http://schemas.openxmlformats.org/officeDocument/2006/relationships/image"/><Relationship Id="rId6" Target="../embeddings/oleObject1.bin" Type="http://schemas.openxmlformats.org/officeDocument/2006/relationships/oleObject"/><Relationship Id="rId7" Target="../media/image20.wmf" Type="http://schemas.openxmlformats.org/officeDocument/2006/relationships/image"/><Relationship Id="rId17" Target="../media/image22.wmf" Type="http://schemas.openxmlformats.org/officeDocument/2006/relationships/image"/><Relationship Id="rId4" Target="../embeddings/oleObject1.bin" Type="http://schemas.openxmlformats.org/officeDocument/2006/relationships/oleObject"/><Relationship Id="rId2" Target="../drawings/vmlDrawing1.vml" Type="http://schemas.openxmlformats.org/officeDocument/2006/relationships/vmlDrawing"/><Relationship Id="rId14" Target="../embeddings/oleObject3.bin" Type="http://schemas.openxmlformats.org/officeDocument/2006/relationships/oleObject"/><Relationship Id="rId22" Target="../media/image23.wmf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3" Target="../media/image27.jpeg" Type="http://schemas.openxmlformats.org/officeDocument/2006/relationships/image"/><Relationship Id="rId11" Target="../embeddings/oleObject7.bin" Type="http://schemas.openxmlformats.org/officeDocument/2006/relationships/oleObject"/><Relationship Id="rId12" Target="../media/image26.wmf" Type="http://schemas.openxmlformats.org/officeDocument/2006/relationships/image"/><Relationship Id="rId9" Target="../embeddings/oleObject7.bin" Type="http://schemas.openxmlformats.org/officeDocument/2006/relationships/oleObject"/><Relationship Id="rId6" Target="../embeddings/oleObject6.bin" Type="http://schemas.openxmlformats.org/officeDocument/2006/relationships/oleObject"/><Relationship Id="rId7" Target="../media/image25.wmf" Type="http://schemas.openxmlformats.org/officeDocument/2006/relationships/image"/><Relationship Id="rId4" Target="../embeddings/oleObject6.bin" Type="http://schemas.openxmlformats.org/officeDocument/2006/relationships/oleObject"/><Relationship Id="rId2" Target="../drawings/vmlDrawing2.vml" Type="http://schemas.openxmlformats.org/officeDocument/2006/relationships/vmlDrawing"/><Relationship Id="rId1" Target="../slideLayouts/slideLayout5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6" Target="../embeddings/oleObject8.bin" Type="http://schemas.openxmlformats.org/officeDocument/2006/relationships/oleObject"/><Relationship Id="rId7" Target="../media/image28.wmf" Type="http://schemas.openxmlformats.org/officeDocument/2006/relationships/image"/><Relationship Id="rId4" Target="../embeddings/oleObject8.bin" Type="http://schemas.openxmlformats.org/officeDocument/2006/relationships/oleObject"/><Relationship Id="rId2" Target="../drawings/vmlDrawing3.vml" Type="http://schemas.openxmlformats.org/officeDocument/2006/relationships/vmlDrawing"/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6" Target="../embeddings/oleObject9.bin" Type="http://schemas.openxmlformats.org/officeDocument/2006/relationships/oleObject"/><Relationship Id="rId7" Target="../media/image29.wmf" Type="http://schemas.openxmlformats.org/officeDocument/2006/relationships/image"/><Relationship Id="rId4" Target="../embeddings/oleObject9.bin" Type="http://schemas.openxmlformats.org/officeDocument/2006/relationships/oleObject"/><Relationship Id="rId2" Target="../drawings/vmlDrawing4.vml" Type="http://schemas.openxmlformats.org/officeDocument/2006/relationships/vmlDrawing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media/image31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2" Target="../media/image3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Fundamentals of Python: First Programs </a:t>
            </a:r>
            <a:br>
              <a:rPr b="1" dirty="0" lang="en-US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</a:br>
            <a:r>
              <a:rPr b="1" dirty="0" lang="en-US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2147483647" type="subTitle"/>
          </p:nvPr>
        </p:nvSpPr>
        <p:spPr>
          <a:xfrm>
            <a:off x="698500" y="3352800"/>
            <a:ext cx="7747000" cy="797141"/>
          </a:xfrm>
        </p:spPr>
        <p:txBody>
          <a:bodyPr numCol="1"/>
          <a:lstStyle/>
          <a:p>
            <a:pPr algn="ctr" indent="0" marL="0">
              <a:buNone/>
            </a:pPr>
            <a:r>
              <a:rPr b="1" dirty="0" lang="en-US" sz="2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Chapter 4</a:t>
            </a:r>
          </a:p>
          <a:p>
            <a:pPr algn="ctr" indent="0" marL="0">
              <a:buNone/>
            </a:pPr>
            <a:r>
              <a:rPr dirty="0" lang="en-US" sz="2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Strings and Text Files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67216" y="6284825"/>
            <a:ext cx="5562600" cy="366183"/>
          </a:xfrm>
        </p:spPr>
        <p:txBody>
          <a:bodyPr numCol="1"/>
          <a:lstStyle/>
          <a:p>
            <a:r>
              <a:rPr dirty="0" lang="en-US" smtClean="0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dirty="0"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Data Encryption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236218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It is easy to observe data crossing a network, particularly in wireless networks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Attacker may use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sniffing software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  <a:p>
            <a:pPr>
              <a:buClr>
                <a:srgbClr val="007FA9"/>
              </a:buClr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Data encryption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can be used to protect information transmitted on networks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Many protocols have secure versions (e.g.,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H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P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One or more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keys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are use to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encrypt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messages to produce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cipher text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, and to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decrypt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cipher text back to its original plain text form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Examples: Caesar cipher, block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cipher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484383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Data Encryption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2389885"/>
          </a:xfrm>
        </p:spPr>
        <p:txBody>
          <a:bodyPr numCol="1"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Caesar cipher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replaces each character in plain text with a character a given distance away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Example if Caesar cipher equals three characters: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the string “invaders” would be encrypted as “l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q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y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d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g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h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u</a:t>
            </a:r>
            <a:r>
              <a:rPr dirty="0" lang="en-US" smtClean="0" sz="10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v”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To decrypt: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Apply a method that uses the same distance value but looks to the left of each character for replacement value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descr="Figure 4-2 Ay Caesar cipher with distance plus 3 for the lowercase alphabet. Ay S C I I values for the plaintext ay to z are: ay, 97; b, 98; c, 99; d, 100; e, 101, ellipsis, v, 118; w, 119; x, 120; y, 121; z, 122. The cipher text with distance + 3 for Ay S C I I values are: d, 100; e, 101; f, 102; g, 103; h, 104, ellipsis, y, 121; z, 122; ay, 97; b, 98; c, 99.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4100434" cy="1981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9156134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Data Encryption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726"/>
            <a:ext cx="8415338" cy="603242"/>
          </a:xfrm>
        </p:spPr>
        <p:txBody>
          <a:bodyPr numCol="1"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he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  <a:cs charset="0" panose="02070309020205020404" pitchFamily="49" typeface="Courier New"/>
              </a:rPr>
              <a:t>ord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function returns the ordinal position in the A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I</a:t>
            </a:r>
            <a:r>
              <a:rPr dirty="0" lang="en-US" smtClean="0" sz="100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I sequence</a:t>
            </a:r>
          </a:p>
          <a:p>
            <a:pPr lvl="1">
              <a:lnSpc>
                <a:spcPct val="90000"/>
              </a:lnSpc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The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  <a:cs charset="0" panose="02070309020205020404" pitchFamily="49" typeface="Courier New"/>
              </a:rPr>
              <a:t>chr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is the inverse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192708"/>
            <a:ext cx="8415338" cy="3988784"/>
          </a:xfrm>
        </p:spPr>
        <p:txBody>
          <a:bodyPr numCol="1"/>
          <a:lstStyle/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““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“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: encrypt.py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Encrypts an input string of lowercase letters and prints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result. The other input is the distance value.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”””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plainText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input(“Enter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a one-word, lowercase message: 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distance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int(input(“Enter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distance value: 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code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 ”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ch in plainText: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value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ord(ch)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cipherValue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value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+ distance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if cipherValue &gt;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ord(‘z’):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  cipherValue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ord(‘a’)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+ distance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−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\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		  (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ord(‘z’)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− ordvalue + 1)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code += chr(cipherValue)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print(code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954831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Data Encryption (4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 numCol="1"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To decrypt: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3300" y="1887908"/>
            <a:ext cx="8415338" cy="3988784"/>
          </a:xfrm>
        </p:spPr>
        <p:txBody>
          <a:bodyPr numCol="1"/>
          <a:lstStyle/>
          <a:p>
            <a:pPr indent="0" lvl="1" marL="228600">
              <a:lnSpc>
                <a:spcPct val="90000"/>
              </a:lnSpc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““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“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File: decrypt.py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Decrypts an input string of lowercase letters and prints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result. The other input is the distance value.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”””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code = input(“Enter the coded text: ”)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distance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int(input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(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“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distance value: 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plainText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 ”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ch in code: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value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ord(ch)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cipherValue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value −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distance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if cipherValue &lt;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ord(‘a’):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    cipherValue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ord(‘z’)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− \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             	   (distance − (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ord(‘a’)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− ordvalue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−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1))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plainText += chr(cipherValue)</a:t>
            </a:r>
          </a:p>
          <a:p>
            <a:pPr indent="0" lvl="1" marL="228600">
              <a:lnSpc>
                <a:spcPct val="90000"/>
              </a:lnSpc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print(plainText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  <a:endParaRPr altLang="en-IN" b="1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5377733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Data Encryption (5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 numCol="1"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Executions of the two scripts:</a:t>
            </a:r>
            <a:endParaRPr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04932" y="1904286"/>
            <a:ext cx="8415338" cy="196361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a one-word, lowercase message: invaders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the distance value: 3</a:t>
            </a:r>
          </a:p>
          <a:p>
            <a:pPr indent="0" lvl="1" marL="228600"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L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q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g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h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u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v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the coded text: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l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q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y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g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h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u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v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the distance value: 3</a:t>
            </a:r>
          </a:p>
          <a:p>
            <a:pPr indent="0" lvl="1" marL="228600"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Invaders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4063425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Caesar cipher worked well in ancient times, but is easy to break using modern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computers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9428489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Data Encryption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1312667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Block cipher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Uses plaintext character to compute two or more encrypted characters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Each encrypted character is computed using two or more plaintext characters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Uses an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invertible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matrix</a:t>
            </a:r>
            <a:endParaRPr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4944232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Strings and Number Systems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Arithmetic operations use the decimal number system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Called the base ten number system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Binary number system is used to represent information in a digital computer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Called the base two number system (0 and 1)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Other number systems: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Octal (base eight) and hexadecimal (base 16)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3846638"/>
            <a:ext cx="8415338" cy="1631216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</a:rPr>
              <a:t>415 in binary notation 1100111112</a:t>
            </a:r>
          </a:p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</a:rPr>
              <a:t>415 in octal notation 6378</a:t>
            </a:r>
          </a:p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</a:rPr>
              <a:t>415 in decimal notation 41510</a:t>
            </a:r>
          </a:p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</a:rPr>
              <a:t>415 in hexadecimal notation </a:t>
            </a:r>
            <a:r>
              <a:rPr dirty="0" lang="en-US" smtClean="0">
                <a:solidFill>
                  <a:schemeClr val="tx1"/>
                </a:solidFill>
              </a:rPr>
              <a:t>19F16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733337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Strings and Number Systems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digits used in each system are counted from 0 to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n</a:t>
            </a:r>
            <a:r>
              <a:rPr dirty="0" i="1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−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1, where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n</a:t>
            </a:r>
            <a:r>
              <a:rPr dirty="0" i="1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is the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system</a:t>
            </a:r>
            <a:r>
              <a:rPr altLang="en-IN" b="1" dirty="0" lang="en-IN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’</a:t>
            </a:r>
            <a:r>
              <a:rPr altLang="ja-JP"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 base</a:t>
            </a:r>
            <a:endParaRPr altLang="ja-JP" b="1"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>
          <a:xfrm>
            <a:off x="355760" y="2362914"/>
            <a:ext cx="4538132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represent digits with values larger than</a:t>
            </a:r>
            <a:endParaRPr altLang="en-IN" dirty="0" lang="en-IN"/>
          </a:p>
        </p:txBody>
      </p:sp>
      <p:graphicFrame>
        <p:nvGraphicFramePr>
          <p:cNvPr descr="9 sub 10" id="16" name="Content Placeholder 15"/>
          <p:cNvGraphicFramePr>
            <a:graphicFrameLocks noChangeAspect="1"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02272524"/>
              </p:ext>
            </p:extLst>
          </p:nvPr>
        </p:nvGraphicFramePr>
        <p:xfrm>
          <a:off x="4910270" y="2336562"/>
          <a:ext cx="425292" cy="36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28600" imgW="266400" name="Equation" progId="Equation.DSMT4" r:id="rId4" spid="_x0000_s4543">
                  <p:embed/>
                </p:oleObj>
              </mc:Choice>
              <mc:Fallback>
                <p:oleObj imgH="228600" imgW="266400" name="Equation" progId="Equation.DSMT4" r:id="rId6" spid="_x0000_s454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0270" y="2336562"/>
                        <a:ext cx="425292" cy="36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3"/>
          </p:nvPr>
        </p:nvSpPr>
        <p:spPr>
          <a:xfrm>
            <a:off x="5368184" y="2353654"/>
            <a:ext cx="2971800" cy="292388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systems such as base 16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use</a:t>
            </a:r>
            <a:endParaRPr altLang="en-IN" dirty="0" lang="en-IN"/>
          </a:p>
        </p:txBody>
      </p:sp>
      <p:sp>
        <p:nvSpPr>
          <p:cNvPr id="12" name="Content Placeholder 11"/>
          <p:cNvSpPr>
            <a:spLocks noGrp="1"/>
          </p:cNvSpPr>
          <p:nvPr>
            <p:ph idx="14"/>
          </p:nvPr>
        </p:nvSpPr>
        <p:spPr>
          <a:xfrm>
            <a:off x="381156" y="2653201"/>
            <a:ext cx="1276860" cy="632660"/>
          </a:xfrm>
        </p:spPr>
        <p:txBody>
          <a:bodyPr numCol="1"/>
          <a:lstStyle/>
          <a:p>
            <a:pPr indent="179388" marL="0">
              <a:buNone/>
            </a:pPr>
            <a:r>
              <a:rPr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letters</a:t>
            </a:r>
          </a:p>
          <a:p>
            <a:pPr lvl="1">
              <a:buClr>
                <a:srgbClr val="007FA9"/>
              </a:buClr>
            </a:pPr>
            <a:r>
              <a:rPr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Example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endParaRPr altLang="en-IN" dirty="0" lang="en-IN"/>
          </a:p>
        </p:txBody>
      </p:sp>
      <p:graphicFrame>
        <p:nvGraphicFramePr>
          <p:cNvPr descr="A sub 16"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8686"/>
              </p:ext>
            </p:extLst>
          </p:nvPr>
        </p:nvGraphicFramePr>
        <p:xfrm>
          <a:off x="1663217" y="2985547"/>
          <a:ext cx="339521" cy="3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28600" imgW="228600" name="Equation" progId="Equation.DSMT4" r:id="rId9" spid="_x0000_s4544">
                  <p:embed/>
                </p:oleObj>
              </mc:Choice>
              <mc:Fallback>
                <p:oleObj imgH="228600" imgW="228600" name="Equation" progId="Equation.DSMT4" r:id="rId11" spid="_x0000_s4544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3217" y="2985547"/>
                        <a:ext cx="339521" cy="33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5"/>
          </p:nvPr>
        </p:nvSpPr>
        <p:spPr>
          <a:xfrm>
            <a:off x="2027335" y="3013644"/>
            <a:ext cx="2236055" cy="263149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chemeClr val="tx1"/>
                </a:solidFill>
                <a:ea charset="-128" panose="020B0600070205080204" pitchFamily="34" typeface="ＭＳ Ｐゴシック"/>
              </a:rPr>
              <a:t>represents the </a:t>
            </a:r>
            <a:r>
              <a:rPr dirty="0" lang="en-US" smtClean="0" sz="1800">
                <a:solidFill>
                  <a:schemeClr val="tx1"/>
                </a:solidFill>
                <a:ea charset="-128" panose="020B0600070205080204" pitchFamily="34" typeface="ＭＳ Ｐゴシック"/>
              </a:rPr>
              <a:t>quantity</a:t>
            </a:r>
            <a:endParaRPr altLang="en-IN" dirty="0" lang="en-IN" sz="1800"/>
          </a:p>
        </p:txBody>
      </p:sp>
      <p:graphicFrame>
        <p:nvGraphicFramePr>
          <p:cNvPr descr="10 sub 10,"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19345"/>
              </p:ext>
            </p:extLst>
          </p:nvPr>
        </p:nvGraphicFramePr>
        <p:xfrm>
          <a:off x="4263390" y="3008377"/>
          <a:ext cx="471280" cy="32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28600" imgW="330120" name="Equation" progId="Equation.DSMT4" r:id="rId14" spid="_x0000_s4545">
                  <p:embed/>
                </p:oleObj>
              </mc:Choice>
              <mc:Fallback>
                <p:oleObj imgH="228600" imgW="330120" name="Equation" progId="Equation.DSMT4" r:id="rId16" spid="_x0000_s4545">
                  <p:embed/>
                  <p:pic>
                    <p:nvPicPr>
                      <p:cNvPr id="17" name="Content Placeholder 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63390" y="3008377"/>
                        <a:ext cx="471280" cy="32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6"/>
          </p:nvPr>
        </p:nvSpPr>
        <p:spPr>
          <a:xfrm>
            <a:off x="4702328" y="3001232"/>
            <a:ext cx="947738" cy="292388"/>
          </a:xfrm>
        </p:spPr>
        <p:txBody>
          <a:bodyPr numCol="1"/>
          <a:lstStyle/>
          <a:p>
            <a:pPr indent="0" marL="0">
              <a:buNone/>
            </a:pPr>
            <a:r>
              <a:rPr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whereas</a:t>
            </a:r>
            <a:endParaRPr altLang="en-IN" dirty="0" lang="en-IN"/>
          </a:p>
        </p:txBody>
      </p:sp>
      <p:graphicFrame>
        <p:nvGraphicFramePr>
          <p:cNvPr descr="10 sub 16" id="19" name="Object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7180"/>
              </p:ext>
            </p:extLst>
          </p:nvPr>
        </p:nvGraphicFramePr>
        <p:xfrm>
          <a:off x="5620197" y="3013644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28600" imgW="291960" name="Equation" progId="Equation.DSMT4" r:id="rId19" spid="_x0000_s4546">
                  <p:embed/>
                </p:oleObj>
              </mc:Choice>
              <mc:Fallback>
                <p:oleObj imgH="228600" imgW="291960" name="Equation" progId="Equation.DSMT4" r:id="rId21" spid="_x0000_s4546">
                  <p:embed/>
                  <p:pic>
                    <p:nvPicPr>
                      <p:cNvPr id="18" name="Content Placeholder 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20197" y="3013644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7"/>
          </p:nvPr>
        </p:nvSpPr>
        <p:spPr>
          <a:xfrm>
            <a:off x="6043215" y="2997826"/>
            <a:ext cx="2499731" cy="292388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represents the quantity</a:t>
            </a:r>
            <a:endParaRPr altLang="en-IN" dirty="0" lang="en-IN"/>
          </a:p>
        </p:txBody>
      </p:sp>
      <p:graphicFrame>
        <p:nvGraphicFramePr>
          <p:cNvPr descr="16 sub 10"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7004"/>
              </p:ext>
            </p:extLst>
          </p:nvPr>
        </p:nvGraphicFramePr>
        <p:xfrm>
          <a:off x="8523889" y="3020137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28600" imgW="291960" name="Equation" progId="Equation.DSMT4" r:id="rId24" spid="_x0000_s4547">
                  <p:embed/>
                </p:oleObj>
              </mc:Choice>
              <mc:Fallback>
                <p:oleObj imgH="228600" imgW="291960" name="Equation" progId="Equation.DSMT4" r:id="rId26" spid="_x0000_s4547">
                  <p:embed/>
                  <p:pic>
                    <p:nvPicPr>
                      <p:cNvPr id="19" name="Content Placeholder 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23889" y="3020137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262674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The Positional System for Representing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positional notation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, a digit has a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positional value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,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determined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by raising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the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59170" y="1883228"/>
            <a:ext cx="4470030" cy="292388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base to the power specified by the position</a:t>
            </a:r>
            <a:endParaRPr altLang="en-IN" dirty="0" lang="en-IN"/>
          </a:p>
        </p:txBody>
      </p:sp>
      <p:graphicFrame>
        <p:nvGraphicFramePr>
          <p:cNvPr descr="Base to the power of Position "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4435"/>
              </p:ext>
            </p:extLst>
          </p:nvPr>
        </p:nvGraphicFramePr>
        <p:xfrm>
          <a:off x="5096049" y="1820720"/>
          <a:ext cx="1158084" cy="37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28600" imgW="711000" name="Equation" progId="Equation.DSMT4" r:id="rId4" spid="_x0000_s1403">
                  <p:embed/>
                </p:oleObj>
              </mc:Choice>
              <mc:Fallback>
                <p:oleObj imgH="228600" imgW="711000" name="Equation" progId="Equation.DSMT4" r:id="rId6" spid="_x0000_s140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6049" y="1820720"/>
                        <a:ext cx="1158084" cy="37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descr="415 sub 10 = 4 times 10 squared + 1 times 10 to the 1 + 5 times 10 to the 0 = 4 times 100 + 1 times 10 + 5 times 1 = 400 + 10 + 5 = 415. "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66691"/>
              </p:ext>
            </p:extLst>
          </p:nvPr>
        </p:nvGraphicFramePr>
        <p:xfrm>
          <a:off x="637483" y="2236917"/>
          <a:ext cx="2463120" cy="133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888840" imgW="1638000" name="Equation" progId="Equation.DSMT4" r:id="rId9" spid="_x0000_s1404">
                  <p:embed/>
                </p:oleObj>
              </mc:Choice>
              <mc:Fallback>
                <p:oleObj imgH="888840" imgW="1638000" name="Equation" progId="Equation.DSMT4" r:id="rId11" spid="_x0000_s140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483" y="2236917"/>
                        <a:ext cx="2463120" cy="133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Figure 4-3 The first three positional values in the base - 10 number system. The figure shows the first three positional values in the base - 10 number system. Position values: 100, 10, 1. Positions: 2, 1, 0." id="5" name="Picture 4"/>
          <p:cNvPicPr>
            <a:picLocks noChangeAspect="1"/>
          </p:cNvPicPr>
          <p:nvPr/>
        </p:nvPicPr>
        <p:blipFill>
          <a:blip cstate="print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5723601" cy="126821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057290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Converting Binary to Decimal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1184940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Each digit or bit in binary number has positional value that is power of 2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We occasionally refer to a binary number as a string of bits or a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bit string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determine the integer quantity that a string of bits represents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graphicFrame>
        <p:nvGraphicFramePr>
          <p:cNvPr descr="1 1 0 0 1 1 1 sub 2 = 1 times 2 to the sixth, + 1 times 2 to the fifth, + 0 times 2 to the fourth, + 0 times 2 cubed, + 1 times 2 squared, + 1 times 2 to the first, + 1 times 2 to the 0 = 1 times 64 + 1 times 32 + 0 times 16 + 0 times 8 + 1 times 4 + 1 times 2 + 1 times 1 = 64 + 32 + 4 + 2 + 1 = 103."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73870"/>
              </p:ext>
            </p:extLst>
          </p:nvPr>
        </p:nvGraphicFramePr>
        <p:xfrm>
          <a:off x="550492" y="2895600"/>
          <a:ext cx="5087510" cy="13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888840" imgW="3251160" name="Equation" progId="Equation.DSMT4" r:id="rId4" spid="_x0000_s2236">
                  <p:embed/>
                </p:oleObj>
              </mc:Choice>
              <mc:Fallback>
                <p:oleObj imgH="888840" imgW="3251160" name="Equation" progId="Equation.DSMT4" r:id="rId6" spid="_x0000_s223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492" y="2895600"/>
                        <a:ext cx="5087510" cy="139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992265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2147483647" type="body"/>
          </p:nvPr>
        </p:nvSpPr>
        <p:spPr>
          <a:xfrm>
            <a:off x="2641600" y="2942670"/>
            <a:ext cx="6172200" cy="2508379"/>
          </a:xfrm>
        </p:spPr>
        <p:txBody>
          <a:bodyPr numCol="1"/>
          <a:lstStyle/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4.5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Use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string methods to manipulate strings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4.6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Open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text file for output and write strings or numbers to the file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4.7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Open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text file for input and read strings or numbers from the file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4.8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Use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library functions to access and navigate a file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system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384865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Converting Binary to Decimal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A positional value is computed by using the **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1905000"/>
            <a:ext cx="8415338" cy="4210383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““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“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File: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binary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to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decimal.py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Converts a string of bits to a decimal integer.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”””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bitString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input(“Enter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a string of bits: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”)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decimal = 0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exponent = len(bitString)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−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1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digit in bitString: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decimal = decimal + int(digit) * 2 ** exponent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exponent = exponent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−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1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(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“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The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integer value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is”,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decimal)</a:t>
            </a:r>
          </a:p>
          <a:p>
            <a:pPr indent="0" lvl="1" marL="228600">
              <a:spcBef>
                <a:spcPts val="0"/>
              </a:spcBef>
              <a:buNone/>
            </a:pPr>
            <a:endParaRPr b="1" dirty="0" lang="en-US" smtClean="0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a string of bits: 1111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integer value is 15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a string of bits: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1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0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1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integer value is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5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821174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Converting Decimal to Binary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2654573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How are integers converted from decimal to binary: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One algorithm uses division and subtraction instead of multiplication and addition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Repeatedly divides the decimal number by 2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After each division, the remainder (either a 0 or 1) is placed at the beginning of a string of bits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Quotient becomes the next dividend in the process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Process continues while the decimal number is greater than 0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5548458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Converting Decimal to Binary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4476995"/>
          </a:xfrm>
        </p:spPr>
        <p:txBody>
          <a:bodyPr numCol="1"/>
          <a:lstStyle/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““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“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File: decimaltobinary.py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Converts a decimal integer to a string of bits.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”””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decimal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int(input(“Enter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a decimal integer: ”))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if decimal == 0: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print(0)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else: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print(“Quotient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Remainder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Binary”)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bitString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 ”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while decimal &gt; 0: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remainder = decimal % 2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decimal = decimal // 2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bitString = str(remainder) + bitString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print(“%5d%8d%12s” % (decimal,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remainder, bitString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))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print(“The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binary representation is”, bitString)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196305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Converting Decimal to Binary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spcBef>
                <a:spcPts val="0"/>
              </a:spcBef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Result of running preceding script: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090870"/>
            <a:ext cx="8415338" cy="298389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a decimal integer: 34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Quotient Remainder Binary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17 0 0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8 1 10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4 0 010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2 0 0010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1 0 00010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0 1 100010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binary representation is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100010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9026973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Conversion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7102475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A quick way to compute the decimal value of the number 10000</a:t>
            </a:r>
            <a:r>
              <a:rPr baseline="-25000"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 is</a:t>
            </a:r>
            <a:endParaRPr baseline="-25000" dirty="0" lang="en-US">
              <a:solidFill>
                <a:schemeClr val="tx1"/>
              </a:solidFill>
            </a:endParaRPr>
          </a:p>
        </p:txBody>
      </p:sp>
      <p:graphicFrame>
        <p:nvGraphicFramePr>
          <p:cNvPr descr="2 to the power of 4 or 16 sub 10"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42666"/>
              </p:ext>
            </p:extLst>
          </p:nvPr>
        </p:nvGraphicFramePr>
        <p:xfrm>
          <a:off x="7485005" y="1525006"/>
          <a:ext cx="879903" cy="35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41200" imgW="596880" name="Equation" progId="Equation.DSMT4" r:id="rId4" spid="_x0000_s3255">
                  <p:embed/>
                </p:oleObj>
              </mc:Choice>
              <mc:Fallback>
                <p:oleObj imgH="241200" imgW="596880" name="Equation" progId="Equation.DSMT4" r:id="rId6" spid="_x0000_s32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5005" y="1525006"/>
                        <a:ext cx="879903" cy="35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712"/>
              </p:ext>
            </p:extLst>
          </p:nvPr>
        </p:nvGraphicFramePr>
        <p:xfrm>
          <a:off x="1219200" y="2057400"/>
          <a:ext cx="6096000" cy="370840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 Decimal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 Binary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7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8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773304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Octal and Hexadecimal Numbers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convert from octal to binary, start by assuming that each digit in the octal number represents three digits in the corresponding binary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number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descr="Figure 4-4 The conversion of octal to binary. The conversion of octal to binary for 4 3 7 is 1 0 0, 0 1 1, 1 1 1, respectively. " id="6" name="Picture 5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4338298" cy="19857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825425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convert binary to octal, you begin at the right and factor the bits into groups of three bits each</a:t>
            </a:r>
            <a:endParaRPr altLang="en-IN" dirty="0" lang="en-IN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230144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Octal and Hexadecimal Numbers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convert from hex to binary, replace each hex digit with the corresponding 4-bit binary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number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descr="Figure 4-5 The conversion of hexadecimal to binary. The conversion of hexadecimal to binary for 4 3 F is 0 1 0 0, 0 0 1 1, 1 1 1 1, respectively.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291054" cy="17035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749225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convert from binary to hex, factor the bits into groups of 4 and look up the corresponding hex digits</a:t>
            </a:r>
            <a:endParaRPr altLang="en-IN" dirty="0" lang="en-IN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125983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String Methods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Python includes a set of string operations called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methods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that make tasks like counting the words in a single sentence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easy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570" y="2192708"/>
            <a:ext cx="8415338" cy="2894639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sentence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input(“Enter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a sentence: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”)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Enter a sentence: This sentence has no long words.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listOfWords = sentence.split()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print(“There are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,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len(listOfWords),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“words. ”)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There are 6 words.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sum = 0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for word in listOfWords: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sum += len(word)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print(“The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average word length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is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,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sum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/ len(listOfWords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))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 average word length is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4.5</a:t>
            </a:r>
            <a:endParaRPr b="1" dirty="0" lang="en-US">
              <a:solidFill>
                <a:schemeClr val="tx1"/>
              </a:solidFill>
              <a:ea charset="-128" panose="020B0600070205080204" pitchFamily="34" typeface="ＭＳ Ｐゴシック"/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007244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String Methods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method behaves like a function, but has a slightly different syntax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method is always called with a given data value called an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957262" y="2327651"/>
            <a:ext cx="5976938" cy="263149"/>
          </a:xfrm>
        </p:spPr>
        <p:txBody>
          <a:bodyPr numCol="1"/>
          <a:lstStyle/>
          <a:p>
            <a:pPr indent="0" lvl="1" marL="0">
              <a:spcBef>
                <a:spcPts val="1200"/>
              </a:spcBef>
              <a:buClr>
                <a:schemeClr val="accent2"/>
              </a:buClr>
              <a:buNone/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  <a:cs charset="0" panose="02070309020205020404" pitchFamily="49" typeface="Courier New"/>
              </a:rPr>
              <a:t>&lt;an object&gt;.&lt;method name&gt;(&lt;argument-1&gt;,..., &lt;argument-n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  <a:cs charset="0" panose="02070309020205020404" pitchFamily="49" typeface="Courier New"/>
              </a:rPr>
              <a:t>&gt;)</a:t>
            </a:r>
            <a:endParaRPr b="1" dirty="0" lang="en-US">
              <a:solidFill>
                <a:schemeClr val="tx1"/>
              </a:solidFill>
              <a:ea charset="-128" panose="020B0600070205080204" pitchFamily="34" typeface="ＭＳ Ｐゴシック"/>
              <a:cs charset="0" panose="02070309020205020404" pitchFamily="49" typeface="Courier New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2819400"/>
            <a:ext cx="8415338" cy="2263697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Methods can expect arguments and return values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method knows about the internal state of the object with which it is called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 Python, all data values are objects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View a complete list and documentation of string methods by entering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  <a:cs charset="0" panose="02070309020205020404" pitchFamily="49" typeface="Courier New"/>
              </a:rPr>
              <a:t>dir(str)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at a shell prompt; you enter</a:t>
            </a:r>
          </a:p>
          <a:p>
            <a:pPr lvl="1">
              <a:buClr>
                <a:srgbClr val="007FA9"/>
              </a:buClr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  <a:cs charset="0" panose="02070309020205020404" pitchFamily="49" typeface="Courier New"/>
              </a:rPr>
              <a:t>help(str.&lt;method-name&gt;) 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receive documentation on an individual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method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950264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String Methods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Example: extracting a filename</a:t>
            </a:r>
            <a:r>
              <a:rPr dirty="0" lang="ja-JP">
                <a:solidFill>
                  <a:schemeClr val="tx1"/>
                </a:solidFill>
                <a:ea charset="-128" panose="020B0600070205080204" pitchFamily="34" typeface="ＭＳ Ｐゴシック"/>
              </a:rPr>
              <a:t>’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 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extension</a:t>
            </a:r>
            <a:endParaRPr altLang="ja-JP" b="1" dirty="0" lang="en-US" sz="1800">
              <a:solidFill>
                <a:schemeClr val="tx1"/>
              </a:solidFill>
              <a:ea charset="-128" panose="020B0600070205080204" pitchFamily="34" typeface="ＭＳ Ｐゴシック"/>
              <a:cs charset="0" panose="02070309020205020404" pitchFamily="49"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1933510"/>
            <a:ext cx="5892192" cy="196361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"my</a:t>
            </a:r>
            <a:r>
              <a:rPr b="1" dirty="0" lang="en-US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file.txt".split('.')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[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'my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', 'txt']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"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file.py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".split('.')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[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'my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', 'py']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"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file.html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".split('.')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[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'my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', 'html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']</a:t>
            </a:r>
            <a:endParaRPr altLang="en-IN" dirty="0" lang="en-IN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3981170"/>
            <a:ext cx="8415338" cy="895630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subscript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[−1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]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extracts the last element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Can be used to write a general expression for obtaining any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filename</a:t>
            </a:r>
            <a:r>
              <a:rPr altLang="en-IN" dirty="0" lang="en-IN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’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 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extension, as follows:</a:t>
            </a:r>
            <a:endParaRPr altLang="en-IN" dirty="0" lang="en-IN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762000" y="4994651"/>
            <a:ext cx="2014538" cy="263149"/>
          </a:xfrm>
        </p:spPr>
        <p:txBody>
          <a:bodyPr numCol="1"/>
          <a:lstStyle/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cs charset="0" panose="02070309020205020404" pitchFamily="49" typeface="Courier New"/>
              </a:rPr>
              <a:t>filename.split</a:t>
            </a:r>
            <a:r>
              <a:rPr b="1" dirty="0" lang="en-US" smtClean="0" sz="1800">
                <a:solidFill>
                  <a:schemeClr val="tx1"/>
                </a:solidFill>
                <a:cs charset="0" panose="02070309020205020404" pitchFamily="49" typeface="Courier New"/>
              </a:rPr>
              <a:t>('.')[</a:t>
            </a:r>
            <a:r>
              <a:rPr b="1" dirty="0" lang="en-US" smtClean="0" sz="1800">
                <a:solidFill>
                  <a:schemeClr val="tx1"/>
                </a:solidFill>
                <a:ea charset="-128" panose="020B0600070205080204" pitchFamily="34" typeface="ＭＳ Ｐゴシック"/>
              </a:rPr>
              <a:t>−</a:t>
            </a:r>
            <a:r>
              <a:rPr b="1" dirty="0" lang="en-US" smtClean="0" sz="1800">
                <a:solidFill>
                  <a:schemeClr val="tx1"/>
                </a:solidFill>
                <a:cs charset="0" panose="02070309020205020404" pitchFamily="49" typeface="Courier New"/>
              </a:rPr>
              <a:t>1</a:t>
            </a:r>
            <a:r>
              <a:rPr b="1" dirty="0" lang="en-US" sz="1800">
                <a:solidFill>
                  <a:schemeClr val="tx1"/>
                </a:solidFill>
                <a:cs charset="0" panose="02070309020205020404" pitchFamily="49" typeface="Courier New"/>
              </a:rPr>
              <a:t>]</a:t>
            </a:r>
            <a:endParaRPr altLang="en-IN" dirty="0" lang="en-IN" sz="1800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420189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5532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Accessing Characters and Substrings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738664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 this section, we examine the internal structure of a string more closely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You will learn how to extract portions of a string called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substrings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0642954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2343719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text file is software object that stores data on permanent medium such as disk or CD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When compared to keyboard input from human user, the main advantages of taking input data from a file are: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data set can be much larger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data can be input much more quickly and with less chance of error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data can be used repeatedly with the same program or with different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programs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9185781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Text Files and Their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Using a text editor such as Notepad or TextEdit, you can create, view, and save data in a text file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A text file containing six floating-point numbers might look like: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13346" y="2650622"/>
            <a:ext cx="2014538" cy="603242"/>
          </a:xfrm>
        </p:spPr>
        <p:txBody>
          <a:bodyPr numCol="1"/>
          <a:lstStyle/>
          <a:p>
            <a:pPr indent="0" lvl="1" marL="228600">
              <a:buNone/>
            </a:pPr>
            <a:r>
              <a:rPr dirty="0" lang="en-US">
                <a:solidFill>
                  <a:schemeClr val="tx1"/>
                </a:solidFill>
              </a:rPr>
              <a:t>34.6 22.33 66.75</a:t>
            </a:r>
          </a:p>
          <a:p>
            <a:pPr indent="0" lvl="1" marL="228600">
              <a:buNone/>
            </a:pPr>
            <a:r>
              <a:rPr dirty="0" lang="en-US">
                <a:solidFill>
                  <a:schemeClr val="tx1"/>
                </a:solidFill>
              </a:rPr>
              <a:t>77.12 21.44 </a:t>
            </a:r>
            <a:r>
              <a:rPr dirty="0" lang="en-US" smtClean="0">
                <a:solidFill>
                  <a:schemeClr val="tx1"/>
                </a:solidFill>
              </a:rPr>
              <a:t>99.01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3406119"/>
            <a:ext cx="6900332" cy="632481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All data output to or input from a text file must be strings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Number must be converted to string before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output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92671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Data can be output to a text file using a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file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object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open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file for output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2357824"/>
            <a:ext cx="8415338" cy="120648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 = open("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", 'w')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If file does not exist, it is created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If it already exists, Python opens it; when data are written to the file and the file is closed, any data previously existing in the file are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erased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306" y="3700330"/>
            <a:ext cx="5350694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</a:rPr>
              <a:t>This statement writes two line of text to the file:</a:t>
            </a:r>
            <a:endParaRPr altLang="en-IN" dirty="0" lang="en-IN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72586" y="4038600"/>
            <a:ext cx="4986338" cy="709425"/>
          </a:xfrm>
        </p:spPr>
        <p:txBody>
          <a:bodyPr numCol="1"/>
          <a:lstStyle/>
          <a:p>
            <a:pPr indent="0" lvl="1" marL="228600">
              <a:buClr>
                <a:srgbClr val="007FA9"/>
              </a:buClr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f.write("First line.\nSecond line.\n")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</a:rPr>
              <a:t>When all outputs are finished, close the file:</a:t>
            </a:r>
            <a:endParaRPr altLang="en-IN" dirty="0" lang="en-IN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601133" y="4809146"/>
            <a:ext cx="1303867" cy="263149"/>
          </a:xfrm>
        </p:spPr>
        <p:txBody>
          <a:bodyPr numCol="1"/>
          <a:lstStyle/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cs charset="0" panose="02070309020205020404" pitchFamily="49" typeface="Courier New"/>
              </a:rPr>
              <a:t>&gt;&gt;&gt; f.close()</a:t>
            </a:r>
            <a:endParaRPr altLang="en-IN" dirty="0" lang="en-IN" sz="1800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9701306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Writing Numbers to a </a:t>
            </a:r>
            <a:r>
              <a:rPr b="1" dirty="0" lang="en-US" smtClean="0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File</a:t>
            </a:r>
            <a:endParaRPr b="1" dirty="0" lang="en-US" sz="2800">
              <a:solidFill>
                <a:srgbClr val="0080A9"/>
              </a:solidFill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41906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file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method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write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expects a string as an argument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Other types of data must first be converted to strings before being written to output file (e.g., using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str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)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Code segment that illustrates the output of integers to a text file</a:t>
            </a:r>
            <a:endParaRPr b="1" dirty="0" lang="en-US">
              <a:solidFill>
                <a:schemeClr val="tx1"/>
              </a:solidFill>
              <a:ea charset="-128" panose="020B0600070205080204" pitchFamily="34" typeface="ＭＳ Ｐゴシック"/>
              <a:cs charset="0" panose="02070309020205020404" pitchFamily="49"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98224" y="3022362"/>
            <a:ext cx="6298830" cy="196361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import random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 = open(“integers.txt”, ‘w’)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count in range(500):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number = random.randint(1, 500)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f.write(str(number) + ‘\n’)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f.close()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9093588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Reading Text from a File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You open a file for input in a manner similar to opening a file for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output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1870102"/>
            <a:ext cx="8415338" cy="866391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 = open(“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”, ‘r’)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If the path name is not accessible from the current working directory, Python raises an error</a:t>
            </a:r>
            <a:endParaRPr altLang="en-IN" dirty="0" lang="en-IN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64754" y="2948919"/>
            <a:ext cx="8415338" cy="632481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There are several ways to read data from a file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Example: the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read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method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30570" y="3689830"/>
            <a:ext cx="8415338" cy="157889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text = f.read()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text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‘First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line.\nSecond line.\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n’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print(text)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First line.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Second line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.</a:t>
            </a:r>
            <a:endParaRPr altLang="en-IN" dirty="0" lang="en-IN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575159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Reading Text from a File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After input is finished,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read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returns an empty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string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13346" y="1855152"/>
            <a:ext cx="8415338" cy="1315745"/>
          </a:xfrm>
        </p:spPr>
        <p:txBody>
          <a:bodyPr numCol="1"/>
          <a:lstStyle/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 = open("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", 'r')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for line in f: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print(line)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First line.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Second line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.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429000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cs charset="0" panose="02070309020205020404" pitchFamily="49" typeface="Courier New"/>
              </a:rPr>
              <a:t>Next code segment inputs lines of text with readline</a:t>
            </a:r>
            <a:r>
              <a:rPr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:</a:t>
            </a:r>
            <a:endParaRPr altLang="en-IN" dirty="0" lang="en-IN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9116" y="3759438"/>
            <a:ext cx="8415338" cy="2105192"/>
          </a:xfrm>
        </p:spPr>
        <p:txBody>
          <a:bodyPr numCol="1"/>
          <a:lstStyle/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open(“my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, ‘r’)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while True: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line = f.readline()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if line ==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 ”: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break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print(line)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First line.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Second line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.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7573421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Reading Numbers from a File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</a:rPr>
              <a:t>In Python, </a:t>
            </a:r>
            <a:r>
              <a:rPr dirty="0" lang="en-US" smtClean="0">
                <a:solidFill>
                  <a:schemeClr val="tx1"/>
                </a:solidFill>
              </a:rPr>
              <a:t>string </a:t>
            </a:r>
            <a:r>
              <a:rPr dirty="0" lang="en-US">
                <a:solidFill>
                  <a:schemeClr val="tx1"/>
                </a:solidFill>
              </a:rPr>
              <a:t>representations of integers and floating-point numbers can be converted to the </a:t>
            </a:r>
            <a:r>
              <a:rPr dirty="0" lang="en-US" smtClean="0">
                <a:solidFill>
                  <a:schemeClr val="tx1"/>
                </a:solidFill>
              </a:rPr>
              <a:t>numbers by </a:t>
            </a:r>
            <a:r>
              <a:rPr dirty="0" lang="en-US">
                <a:solidFill>
                  <a:schemeClr val="tx1"/>
                </a:solidFill>
              </a:rPr>
              <a:t>using the functions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int</a:t>
            </a:r>
            <a:r>
              <a:rPr dirty="0" lang="en-US">
                <a:solidFill>
                  <a:schemeClr val="tx1"/>
                </a:solidFill>
              </a:rPr>
              <a:t> and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float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217632"/>
            <a:ext cx="8415338" cy="1842043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open(“integers.txt”, ‘r’)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theSum = 0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line in f: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line = line.strip()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number = int(line)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theSum += number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print(“The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sum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is”,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theSum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882194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Reading Numbers from a File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The next code segment modifies the previous one to handle integers separated by spaces and/or newlines</a:t>
            </a:r>
            <a:endParaRPr dirty="0" lang="en-US" smtClean="0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2234724"/>
            <a:ext cx="8415338" cy="2105192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open(“integers.txt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, ‘r’)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theSum = 0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line in f: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wordlist = line.split()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word in wordlist: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number = int(word)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theSum += number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print(“The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sum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is”,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theSum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087429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Reading Numbers from a File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40312"/>
              </p:ext>
            </p:extLst>
          </p:nvPr>
        </p:nvGraphicFramePr>
        <p:xfrm>
          <a:off x="1447800" y="1905000"/>
          <a:ext cx="6096000" cy="309372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Method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open(filename, mode)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Opens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a file at the given filename and returns a file object. The mode can be ‘r’, ‘w’, ‘rw’, or ‘a’. The last two values mean read/write and append.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f.close()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Closes an output file. Not needed for input files.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f.write(aString)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Outputs aString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to a file.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f.read()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Inputs the contents of a file and returns them as a single string. Returns “” if the end of file is reached.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f.readline()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Inputs a line of text and returns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it as a string, including the newline. Returns “” if the end of file is reached.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9867645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Accessing and Manipulating Files and Directories on Disk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2022092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The complete set of directories and files forms a tree-like structure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With a single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root directory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at the top and branches down to nested files and subdirectories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You can access any other file or directory by using a </a:t>
            </a:r>
            <a:r>
              <a:rPr b="1" dirty="0" lang="en-US" smtClean="0">
                <a:solidFill>
                  <a:schemeClr val="tx1"/>
                </a:solidFill>
              </a:rPr>
              <a:t>pathname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When the chain starts with the root directory, it’s called an </a:t>
            </a:r>
            <a:r>
              <a:rPr b="1" dirty="0" lang="en-US" smtClean="0">
                <a:solidFill>
                  <a:schemeClr val="tx1"/>
                </a:solidFill>
              </a:rPr>
              <a:t>absolute pathname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When chain starts from the current working directory, it’s called a </a:t>
            </a:r>
            <a:r>
              <a:rPr b="1" dirty="0" lang="en-US" smtClean="0">
                <a:solidFill>
                  <a:schemeClr val="tx1"/>
                </a:solidFill>
              </a:rPr>
              <a:t>relative pathname</a:t>
            </a:r>
            <a:endParaRPr b="1" dirty="0" lang="en-US">
              <a:solidFill>
                <a:schemeClr val="tx1"/>
              </a:solidFill>
            </a:endParaRPr>
          </a:p>
        </p:txBody>
      </p:sp>
      <p:pic>
        <p:nvPicPr>
          <p:cNvPr descr="Figure 4-6 Ay portion of a system. The different level of directories linked to the target directory. Lambert k is linked to parent, which forks into three directories, my file dot t x t, current, and sibling. Current further branches out into two directories, my file dot t x t, and child. Child links to my file dot t x t. Sibling links to my file dot t x t.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20048"/>
            <a:ext cx="2332986" cy="249805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687813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2147483647" type="body"/>
          </p:nvPr>
        </p:nvSpPr>
        <p:spPr>
          <a:xfrm>
            <a:off x="2641600" y="2942670"/>
            <a:ext cx="6172200" cy="1923604"/>
          </a:xfrm>
        </p:spPr>
        <p:txBody>
          <a:bodyPr numCol="1"/>
          <a:lstStyle/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4.1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Access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individual characters in a string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4.2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Retrieve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substring from a string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4.3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Search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for a substring in a string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rgbClr val="007FA9"/>
                </a:solidFill>
                <a:ea charset="-128" panose="020B0600070205080204" pitchFamily="34" typeface="ＭＳ Ｐゴシック"/>
              </a:rPr>
              <a:t>4.4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Convert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string representation of a number from one base to another base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384865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Accessing and Manipulating Files and Directories on Disk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77163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To open files named myfile.txt in the child, parent, and sibling directories, where current is the current working directory, you could use relative pathnames: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523146"/>
            <a:ext cx="8415338" cy="943335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c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hild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open("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child/my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", 'r')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arent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open("../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", 'r')</a:t>
            </a:r>
          </a:p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s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ibling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= open("../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sibling/my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", 'r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')</a:t>
            </a:r>
            <a:endParaRPr altLang="en-IN" dirty="0"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7211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Pathname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Target Directory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myfile.txt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current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child/myfile.txt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child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../myfile.txt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parent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../sibling/myfile.txt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sibling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737230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Accessing and Manipulating Files and Directories on Disk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When designing Python programs that interact with files,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it’s 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a 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good idea to include error recovery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For example, before attempting to open a file for input, you should check to see if file exists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Function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os.path.exists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 supports this checking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Example: To print all of the names of files in the current working directory with a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.py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extension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530" y="4022887"/>
            <a:ext cx="8415338" cy="157889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import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s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currentDirectoryPath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s.get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c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w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d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()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listOfFileNames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s.list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dir(currentDirectoryPath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for name in listofFileNames: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if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“.py”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in name: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	    print(name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676179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Accessing and Manipulating Files and Directories on Disk (4 of 5)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06264"/>
              </p:ext>
            </p:extLst>
          </p:nvPr>
        </p:nvGraphicFramePr>
        <p:xfrm>
          <a:off x="1524000" y="1397000"/>
          <a:ext cx="6096000" cy="40741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s Module Function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dir(path)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the current working directory to </a:t>
                      </a:r>
                      <a:r>
                        <a:rPr b="1" baseline="0" dirty="0" lang="en-US" smtClean="0" sz="140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cwd()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Returns the path of the current working directory.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list dir(path)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Returns a list of the names in directory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named </a:t>
                      </a:r>
                      <a:r>
                        <a:rPr b="1" baseline="0" dirty="0" lang="en-US" smtClean="0" sz="140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mk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dir(path)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Creates a new directory named 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 and places it in the current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working directory.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remove(path)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Removes the file named 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rename(old, new)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Renames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the file or directory named </a:t>
                      </a:r>
                      <a:r>
                        <a:rPr b="1" baseline="0" dirty="0" lang="en-US" smtClean="0" sz="1400">
                          <a:solidFill>
                            <a:schemeClr val="tx1"/>
                          </a:solidFill>
                        </a:rPr>
                        <a:t>old 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b="1" baseline="0" dirty="0" lang="en-US" smtClean="0" sz="140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rmdir(path)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Removes the directory named 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sep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A variable that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holds the separator character (‘/’ or ‘\’) of the current file system.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28352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Accessing and Manipulating Files and Directories on Disk (5 of 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8506"/>
              </p:ext>
            </p:extLst>
          </p:nvPr>
        </p:nvGraphicFramePr>
        <p:xfrm>
          <a:off x="1597682" y="1981200"/>
          <a:ext cx="6096000" cy="324104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s.path Module Function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exists(path)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Returns True if path exists and False otherwise.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dir(path)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Returns True if path names a directory and False otherwise.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dirty="0" lang="en-US" smtClean="0" sz="1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file(path)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Returns True if path names a file and False otherwise.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getsize(path)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the size of the object names by path in bytes.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normcase(path)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400">
                          <a:solidFill>
                            <a:schemeClr val="tx1"/>
                          </a:solidFill>
                        </a:rPr>
                        <a:t>Converts path to a pathname appropriate</a:t>
                      </a:r>
                      <a:r>
                        <a:rPr baseline="0" dirty="0" lang="en-US" smtClean="0" sz="1400">
                          <a:solidFill>
                            <a:schemeClr val="tx1"/>
                          </a:solidFill>
                        </a:rPr>
                        <a:t> for the current file system; for example, converts forward slashes to backslashes and letters to lowercase on a Windows system.</a:t>
                      </a:r>
                      <a:endParaRPr dirty="0"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7745079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3147015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string is a sequence of zero or more characters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The len function returns the number of characters in its string argument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 A string is an immutable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data structure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The subscript operator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[]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can be used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to access a character at a given position</a:t>
            </a:r>
          </a:p>
          <a:p>
            <a:pPr lvl="2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Can also be used for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slicing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(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[&lt;start&gt;:&lt;end&gt;]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)</a:t>
            </a:r>
          </a:p>
          <a:p>
            <a:pPr>
              <a:buClr>
                <a:srgbClr val="007FA9"/>
              </a:buClr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operator is used to detect the presence or absence of a substring in a string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Method: operation that is used with an object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string type includes many useful methods for use with string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objects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2147483647"/>
          </p:nvPr>
        </p:nvSpPr>
        <p:spPr>
          <a:xfrm>
            <a:off x="365125" y="1538818"/>
            <a:ext cx="8415338" cy="2420663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text file is a software object that allows a program to transfer data to and from permanent storage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file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object is used to open a connection to a text file for input or output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Some useful methods: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read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,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write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,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readline</a:t>
            </a:r>
          </a:p>
          <a:p>
            <a:pPr>
              <a:buClr>
                <a:srgbClr val="007FA9"/>
              </a:buClr>
            </a:pP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for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loop treats an input file as a sequence of lines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On each pass through the loop, the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loop</a:t>
            </a:r>
            <a:r>
              <a:rPr altLang="en-IN" dirty="0" lang="en-IN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’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 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variable is bound to a line of text read from the 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file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>
          <a:xfrm>
            <a:off x="1597682" y="6400800"/>
            <a:ext cx="6781693" cy="244535"/>
          </a:xfrm>
        </p:spPr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The Structure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An integer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can’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t 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be factored into more primitive parts</a:t>
            </a:r>
          </a:p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A string is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a </a:t>
            </a:r>
            <a:r>
              <a:rPr b="1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data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structure 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Data structure: Consists of smaller pieces of data</a:t>
            </a:r>
          </a:p>
          <a:p>
            <a:pPr lvl="1"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String</a:t>
            </a:r>
            <a:r>
              <a:rPr altLang="en-IN" dirty="0" lang="en-IN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’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 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length: Number of characters it contains (0+)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The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len </a:t>
            </a:r>
            <a:r>
              <a:rPr dirty="0" lang="en-US" smtClean="0">
                <a:solidFill>
                  <a:schemeClr val="tx1"/>
                </a:solidFill>
              </a:rPr>
              <a:t>function returns the string’s length, which is the number of characters it contains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076" y="3759438"/>
            <a:ext cx="8415338" cy="1052596"/>
          </a:xfrm>
        </p:spPr>
        <p:txBody>
          <a:bodyPr numCol="1"/>
          <a:lstStyle/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len(“Hi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there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!”)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9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len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(“”)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0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pic>
        <p:nvPicPr>
          <p:cNvPr descr="Figure 4-1 Characters and their positions in a string. The positions of the characters in the string, hi there exclamation point, are: H, 0; i, 1; space, 2; t, 3; h, 4; e, 5; r, 6; e, 7; exclamation point, 8.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1" y="4898646"/>
            <a:ext cx="3724609" cy="126585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2520616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The Subscript Operator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The form of the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subscript operator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is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endParaRPr dirty="0" lang="en-US">
              <a:solidFill>
                <a:schemeClr val="tx1"/>
              </a:solidFill>
              <a:ea charset="-128" panose="020B0600070205080204" pitchFamily="34" typeface="ＭＳ Ｐゴシック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754" y="1905000"/>
            <a:ext cx="8415338" cy="680186"/>
          </a:xfrm>
        </p:spPr>
        <p:txBody>
          <a:bodyPr numCol="1"/>
          <a:lstStyle/>
          <a:p>
            <a:pPr indent="358775" marL="0"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&lt;a string&gt;[&lt;an integer expression&gt;]</a:t>
            </a:r>
            <a:endParaRPr dirty="0" lang="en-US" smtClean="0" sz="1600">
              <a:solidFill>
                <a:schemeClr val="tx1"/>
              </a:solidFill>
              <a:ea charset="-128" panose="020B0600070205080204" pitchFamily="34" typeface="ＭＳ Ｐゴシック"/>
            </a:endParaRP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Example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endParaRPr altLang="en-IN" dirty="0" lang="en-IN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47214" y="2615724"/>
            <a:ext cx="8415338" cy="3508653"/>
          </a:xfrm>
        </p:spPr>
        <p:txBody>
          <a:bodyPr numCol="1"/>
          <a:lstStyle/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 = </a:t>
            </a: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“Alan Turing</a:t>
            </a: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name[0] # Examine the first character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‘A’</a:t>
            </a:r>
            <a:endParaRPr b="1"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name[3] # Examine the fourth character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‘n’</a:t>
            </a:r>
            <a:endParaRPr b="1"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name[len(name)] # Oops! An index error!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Traceback (most recent call last):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   File </a:t>
            </a: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“&lt;std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in&gt;</a:t>
            </a: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, </a:t>
            </a: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line 1, in &lt;module&gt;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IndexError: string index out of range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name[len(name) − 1] # Examine the last character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‘g’</a:t>
            </a:r>
            <a:endParaRPr b="1"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name[−l] # Shorthand for the last character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‘g’</a:t>
            </a:r>
            <a:endParaRPr b="1"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name[−2] # Shorthand for next to last character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‘n’</a:t>
            </a:r>
            <a:endParaRPr b="1"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659360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The Subscript Operator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Subscript operator is useful when you want to use the positions as well as the characters in a string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Use a count-controlled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loop</a:t>
            </a:r>
            <a:endParaRPr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438" y="2598637"/>
            <a:ext cx="8415338" cy="2806922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data = </a:t>
            </a: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“Hi </a:t>
            </a: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there</a:t>
            </a:r>
            <a:r>
              <a:rPr b="1" dirty="0" lang="en-US" smtClean="0" sz="1600">
                <a:solidFill>
                  <a:schemeClr val="tx1"/>
                </a:solidFill>
                <a:cs charset="0" panose="02070309020205020404" pitchFamily="49" typeface="Courier New"/>
              </a:rPr>
              <a:t>!”</a:t>
            </a:r>
            <a:endParaRPr b="1" dirty="0" lang="en-US" sz="1600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&gt;&gt;&gt; for index in range(len(data)):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print(index, data[index])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0 H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1 i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2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z="1600">
                <a:solidFill>
                  <a:schemeClr val="tx1"/>
                </a:solidFill>
                <a:cs charset="0" panose="02070309020205020404" pitchFamily="49" typeface="Courier New"/>
              </a:rPr>
              <a:t>3 t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altLang="pt-BR" b="1" dirty="0" lang="pt-BR" sz="1600">
                <a:solidFill>
                  <a:schemeClr val="tx1"/>
                </a:solidFill>
                <a:cs charset="0" panose="02070309020205020404" pitchFamily="49" typeface="Courier New"/>
              </a:rPr>
              <a:t>4 h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altLang="pt-BR" b="1" dirty="0" lang="pt-BR" sz="1600">
                <a:solidFill>
                  <a:schemeClr val="tx1"/>
                </a:solidFill>
                <a:cs charset="0" panose="02070309020205020404" pitchFamily="49" typeface="Courier New"/>
              </a:rPr>
              <a:t>5 e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altLang="pt-BR" b="1" dirty="0" lang="pt-BR" sz="1600">
                <a:solidFill>
                  <a:schemeClr val="tx1"/>
                </a:solidFill>
                <a:cs charset="0" panose="02070309020205020404" pitchFamily="49" typeface="Courier New"/>
              </a:rPr>
              <a:t>6 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altLang="pt-BR" b="1" dirty="0" lang="pt-BR" sz="1600">
                <a:solidFill>
                  <a:schemeClr val="tx1"/>
                </a:solidFill>
                <a:cs charset="0" panose="02070309020205020404" pitchFamily="49" typeface="Courier New"/>
              </a:rPr>
              <a:t>7 e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altLang="pt-BR" b="1" dirty="0" lang="pt-BR" sz="1600">
                <a:solidFill>
                  <a:schemeClr val="tx1"/>
                </a:solidFill>
                <a:cs charset="0" panose="02070309020205020404" pitchFamily="49" typeface="Courier New"/>
              </a:rPr>
              <a:t>8 !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671101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Slicing for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188018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Python</a:t>
            </a:r>
            <a:r>
              <a:rPr altLang="en-IN" dirty="0" lang="en-IN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’</a:t>
            </a:r>
            <a:r>
              <a:rPr altLang="ja-JP"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s </a:t>
            </a:r>
            <a:r>
              <a:rPr altLang="ja-JP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subscript operator can be used to obtain a substring through a process called </a:t>
            </a:r>
            <a:r>
              <a:rPr altLang="ja-JP"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slicing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Place a colon (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: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) in the subscript; an integer value can appear on either side of the </a:t>
            </a:r>
            <a:r>
              <a:rPr dirty="0" lang="en-US" smtClean="0">
                <a:solidFill>
                  <a:schemeClr val="tx1"/>
                </a:solidFill>
                <a:ea charset="-128" panose="020B0600070205080204" pitchFamily="34" typeface="ＭＳ Ｐゴシック"/>
              </a:rPr>
              <a:t>colon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21892" y="2810372"/>
            <a:ext cx="8415338" cy="3420936"/>
          </a:xfrm>
        </p:spPr>
        <p:txBody>
          <a:bodyPr numCol="1"/>
          <a:lstStyle/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“myfile.txt”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# The entire string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name[0:]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‘myfile.txt’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name[0:1] # The first character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‘m’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name[0:2] # The first two characters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‘my’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name[:len(name)] # The entire string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‘myfile.txt’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[−3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:] # The last three characters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‘txt’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name[2:6] # Drill to extract 'file'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‘file’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74100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b="1" dirty="0" lang="en-US" sz="2800">
                <a:solidFill>
                  <a:srgbClr val="0080A9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Testing for a Substring with the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 numCol="1"/>
          <a:lstStyle/>
          <a:p>
            <a:pPr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When used with strings, the left operand of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in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is a target substring and the right operand is the string to be searched</a:t>
            </a:r>
          </a:p>
          <a:p>
            <a:pPr lvl="1">
              <a:buClr>
                <a:srgbClr val="007FA9"/>
              </a:buClr>
            </a:pP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Returns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True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if target string is somewhere in search string, or </a:t>
            </a:r>
            <a:r>
              <a:rPr b="1"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False </a:t>
            </a:r>
            <a:r>
              <a:rPr dirty="0" lang="en-US">
                <a:solidFill>
                  <a:schemeClr val="tx1"/>
                </a:solidFill>
                <a:ea charset="-128" panose="020B0600070205080204" pitchFamily="34" typeface="ＭＳ Ｐゴシック"/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dirty="0" lang="en-US" smtClean="0">
                <a:solidFill>
                  <a:schemeClr val="tx1"/>
                </a:solidFill>
              </a:rPr>
              <a:t>This code segment traverses a list of filenames and prints just the filenames that have a .txt 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3302951"/>
            <a:ext cx="8415338" cy="1578894"/>
          </a:xfrm>
        </p:spPr>
        <p:txBody>
          <a:bodyPr numCol="1"/>
          <a:lstStyle/>
          <a:p>
            <a:pPr indent="0" lvl="1" marL="228600"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fileList =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[“myfile.txt”, “myprogram.exe”, “yourfile.txt”]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&gt;&gt;&gt; for fileName in fileList: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if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“.txt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”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in fileName: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print(fileName)</a:t>
            </a: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m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y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endParaRPr b="1" dirty="0" lang="en-US">
              <a:solidFill>
                <a:schemeClr val="tx1"/>
              </a:solidFill>
              <a:cs charset="0" panose="02070309020205020404" pitchFamily="49" typeface="Courier New"/>
            </a:endParaRPr>
          </a:p>
          <a:p>
            <a:pPr indent="0" lvl="1" marL="228600">
              <a:spcBef>
                <a:spcPts val="0"/>
              </a:spcBef>
              <a:buNone/>
            </a:pPr>
            <a:r>
              <a:rPr b="1" dirty="0" lang="en-US">
                <a:solidFill>
                  <a:schemeClr val="tx1"/>
                </a:solidFill>
                <a:cs charset="0" panose="02070309020205020404" pitchFamily="49" typeface="Courier New"/>
              </a:rPr>
              <a:t>y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our</a:t>
            </a:r>
            <a:r>
              <a:rPr b="1" dirty="0" lang="en-US" smtClean="0" sz="100">
                <a:solidFill>
                  <a:schemeClr val="tx1"/>
                </a:solidFill>
                <a:cs charset="0" panose="02070309020205020404" pitchFamily="49" typeface="Courier New"/>
              </a:rPr>
              <a:t> </a:t>
            </a:r>
            <a:r>
              <a:rPr b="1" dirty="0" lang="en-US" smtClean="0">
                <a:solidFill>
                  <a:schemeClr val="tx1"/>
                </a:solidFill>
                <a:cs charset="0" panose="02070309020205020404" pitchFamily="49" typeface="Courier New"/>
              </a:rPr>
              <a:t>file.txt</a:t>
            </a:r>
            <a:endParaRPr altLang="en-IN" dirty="0" lang="en-IN"/>
          </a:p>
        </p:txBody>
      </p:sp>
      <p:sp>
        <p:nvSpPr>
          <p:cNvPr id="5" name="Footer Placeholder 3"/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/>
          <a:p>
            <a:r>
              <a:rPr dirty="0" lang="en-US" sz="80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1733333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a6b96ac6a4f6abc0b795a816308d74f837cbe8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Company>SPi</Company>
  <Words>5618</Words>
  <Paragraphs>513</Paragraphs>
  <Slides>45</Slides>
  <Notes>6</Notes>
  <TotalTime>19417</TotalTime>
  <HiddenSlides>0</HiddenSlides>
  <MMClips>0</MMClips>
  <ScaleCrop>false</ScaleCrop>
  <HeadingPairs>
    <vt:vector baseType="variant" size="8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baseType="lpstr" size="52">
      <vt:lpstr>ＭＳ Ｐゴシック</vt:lpstr>
      <vt:lpstr>Arial</vt:lpstr>
      <vt:lpstr>Calibri</vt:lpstr>
      <vt:lpstr>Calibri Light</vt:lpstr>
      <vt:lpstr>Courier New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Accessing Characters and Substrings in Strings</vt:lpstr>
      <vt:lpstr>The Structure of Strings</vt:lpstr>
      <vt:lpstr>The Subscript Operator (1 of 2)</vt:lpstr>
      <vt:lpstr>The Subscript Operator (2 of 2)</vt:lpstr>
      <vt:lpstr>Slicing for Substrings</vt:lpstr>
      <vt:lpstr>Testing for a Substring with the in Operator</vt:lpstr>
      <vt:lpstr>Data Encryption (1 of 6)</vt:lpstr>
      <vt:lpstr>Data Encryption (2 of 6)</vt:lpstr>
      <vt:lpstr>Data Encryption (3 of 6)</vt:lpstr>
      <vt:lpstr>Data Encryption (4 of 6)</vt:lpstr>
      <vt:lpstr>Data Encryption (5 of 6)</vt:lpstr>
      <vt:lpstr>Data Encryption (6 of 6)</vt:lpstr>
      <vt:lpstr>Strings and Number Systems (1 of 2)</vt:lpstr>
      <vt:lpstr>Strings and Number Systems (2 of 2)</vt:lpstr>
      <vt:lpstr>The Positional System for Representing Numbers</vt:lpstr>
      <vt:lpstr>Converting Binary to Decimal (1 of 2)</vt:lpstr>
      <vt:lpstr>Converting Binary to Decimal (2 of 2)</vt:lpstr>
      <vt:lpstr>Converting Decimal to Binary (1 of 3)</vt:lpstr>
      <vt:lpstr>Converting Decimal to Binary (2 of 3)</vt:lpstr>
      <vt:lpstr>Converting Decimal to Binary (3 of 3)</vt:lpstr>
      <vt:lpstr>Conversion Shortcuts</vt:lpstr>
      <vt:lpstr>Octal and Hexadecimal Numbers (1 of 2)</vt:lpstr>
      <vt:lpstr>Octal and Hexadecimal Numbers (2 of 2)</vt:lpstr>
      <vt:lpstr>String Methods (1 of 3)</vt:lpstr>
      <vt:lpstr>String Methods (2 of 3)</vt:lpstr>
      <vt:lpstr>String Methods (3 of 3)</vt:lpstr>
      <vt:lpstr>Text Files</vt:lpstr>
      <vt:lpstr>Text Files and Their Format</vt:lpstr>
      <vt:lpstr>Writing Text to a File</vt:lpstr>
      <vt:lpstr>Writing Numbers to a File</vt:lpstr>
      <vt:lpstr>Reading Text from a File (1 of 2)</vt:lpstr>
      <vt:lpstr>Reading Text from a File (2 of 2)</vt:lpstr>
      <vt:lpstr>Reading Numbers from a File (1 of 3)</vt:lpstr>
      <vt:lpstr>Reading Numbers from a File (2 of 3)</vt:lpstr>
      <vt:lpstr>Reading Numbers from a File (3 of 3)</vt:lpstr>
      <vt:lpstr>Accessing and Manipulating Files and Directories on Disk (1 of 5)</vt:lpstr>
      <vt:lpstr>Accessing and Manipulating Files and Directories on Disk (2 of 5)</vt:lpstr>
      <vt:lpstr>Accessing and Manipulating Files and Directories on Disk (3 of 5)</vt:lpstr>
      <vt:lpstr>Accessing and Manipulating Files and Directories on Disk (4 of 5)</vt:lpstr>
      <vt:lpstr>Accessing and Manipulating Files and Directories on Disk (5 of 5)</vt:lpstr>
      <vt:lpstr>Chapter Summary (1 of 2)</vt:lpstr>
      <vt:lpstr>Chapter Summary (2 of 2)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2007-02-15T20:50:52Z</dcterms:created>
  <dc:creator>Author</dc:creator>
  <cp:lastModifiedBy>Dasthakeerbasha, A</cp:lastModifiedBy>
  <cp:lastPrinted>2010-11-12T17:54:40Z</cp:lastPrinted>
  <dcterms:modified xsi:type="dcterms:W3CDTF">2017-10-10T10:50:39Z</dcterms:modified>
  <cp:revision>901</cp:revision>
  <dc:title>Fundamentals of Python: First Programs, 2e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_AdHocReviewCycleID" pid="2">
    <vt:i4>732539425</vt:i4>
  </property>
  <property fmtid="{D5CDD505-2E9C-101B-9397-08002B2CF9AE}" name="_NewReviewCycle" pid="3">
    <vt:lpwstr/>
  </property>
  <property fmtid="{D5CDD505-2E9C-101B-9397-08002B2CF9AE}" name="_EmailSubject" pid="4">
    <vt:lpwstr>Cengage Branding/Accessibility</vt:lpwstr>
  </property>
  <property fmtid="{D5CDD505-2E9C-101B-9397-08002B2CF9AE}" name="_AuthorEmail" pid="5">
    <vt:lpwstr>maria.garguilo@cengage.com</vt:lpwstr>
  </property>
  <property fmtid="{D5CDD505-2E9C-101B-9397-08002B2CF9AE}" name="_AuthorEmailDisplayName" pid="6">
    <vt:lpwstr>Garguilo, Maria</vt:lpwstr>
  </property>
  <property fmtid="{D5CDD505-2E9C-101B-9397-08002B2CF9AE}" name="_PreviousAdHocReviewCycleID" pid="7">
    <vt:i4>1933890983</vt:i4>
  </property>
</Properties>
</file>