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347" r:id="rId4"/>
    <p:sldId id="349" r:id="rId5"/>
    <p:sldId id="348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07" r:id="rId46"/>
    <p:sldId id="308" r:id="rId47"/>
  </p:sldIdLst>
  <p:sldSz cx="9144000" cy="6858000" type="screen4x3"/>
  <p:notesSz cx="9372600" cy="70866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nette Stillwell" initials="NBS" lastIdx="5" clrIdx="0"/>
  <p:cmAuthor id="1" name="Gerald Titchener" initials="G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9"/>
    <a:srgbClr val="1B70A5"/>
    <a:srgbClr val="FFFFFF"/>
    <a:srgbClr val="96CDEE"/>
    <a:srgbClr val="0F3F5D"/>
    <a:srgbClr val="01773A"/>
    <a:srgbClr val="156B13"/>
    <a:srgbClr val="008000"/>
    <a:srgbClr val="F2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43" autoAdjust="0"/>
  </p:normalViewPr>
  <p:slideViewPr>
    <p:cSldViewPr>
      <p:cViewPr varScale="1">
        <p:scale>
          <a:sx n="50" d="100"/>
          <a:sy n="50" d="100"/>
        </p:scale>
        <p:origin x="85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4EE4060F-EC6E-45B5-96F1-A60F0585115B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A987596C-5E44-4393-BE44-DB7D499825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06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pPr>
              <a:defRPr/>
            </a:pPr>
            <a:fld id="{46950642-C6F2-4E46-90C1-0B12B643B3D7}" type="datetimeFigureOut">
              <a:rPr lang="en-US"/>
              <a:pPr>
                <a:defRPr/>
              </a:pPr>
              <a:t>10/18/2022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531813"/>
            <a:ext cx="3543300" cy="2657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7260" y="3366135"/>
            <a:ext cx="7498080" cy="31889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pPr>
              <a:defRPr/>
            </a:pPr>
            <a:fld id="{CAA8545F-A231-4F50-B1F1-95F56EBB64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2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4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51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19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90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20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9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9" name="Picture 18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24" name="Picture 23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25" name="Picture 24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69" y="448408"/>
            <a:ext cx="5719687" cy="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8" descr="Audi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20" name="Picture 19" descr="Swirl_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21" name="Picture 20" descr="Swirl_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2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0519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81000" y="2834218"/>
            <a:ext cx="8415338" cy="10519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5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5947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81000" y="2429934"/>
            <a:ext cx="8415338" cy="694268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97934" y="3420533"/>
            <a:ext cx="8415338" cy="623183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440266" y="4191001"/>
            <a:ext cx="8415338" cy="62629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8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5947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81000" y="2286000"/>
            <a:ext cx="8415338" cy="694268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97934" y="3124200"/>
            <a:ext cx="8415338" cy="623183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440266" y="3886200"/>
            <a:ext cx="8415338" cy="62629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4"/>
          </p:nvPr>
        </p:nvSpPr>
        <p:spPr>
          <a:xfrm>
            <a:off x="440266" y="4648200"/>
            <a:ext cx="8415338" cy="62629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5"/>
          </p:nvPr>
        </p:nvSpPr>
        <p:spPr>
          <a:xfrm>
            <a:off x="440266" y="5393509"/>
            <a:ext cx="8415338" cy="62629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1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8" r:id="rId4"/>
    <p:sldLayoutId id="2147483757" r:id="rId5"/>
    <p:sldLayoutId id="2147483759" r:id="rId6"/>
    <p:sldLayoutId id="2147483755" r:id="rId7"/>
    <p:sldLayoutId id="2147483756" r:id="rId8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227950"/>
            <a:ext cx="77470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 of Python: First Programs </a:t>
            </a:r>
            <a:b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98500" y="3352800"/>
            <a:ext cx="7747000" cy="797141"/>
          </a:xfrm>
        </p:spPr>
        <p:txBody>
          <a:bodyPr/>
          <a:lstStyle/>
          <a:p>
            <a:pPr marL="0" indent="0" algn="ctr">
              <a:buNone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5</a:t>
            </a:r>
          </a:p>
          <a:p>
            <a:pPr marL="0" indent="0" algn="ctr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and Dictionaries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7216" y="6284825"/>
            <a:ext cx="5562600" cy="366183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99752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Replacing an Element in a List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68199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list is </a:t>
            </a:r>
            <a:r>
              <a:rPr lang="en-US" b="1" dirty="0">
                <a:solidFill>
                  <a:schemeClr val="tx1"/>
                </a:solidFill>
              </a:rPr>
              <a:t>mutable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Elements can be inserted, removed, or replaced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list itself maintains its identity, but its </a:t>
            </a:r>
            <a:r>
              <a:rPr lang="en-US" b="1" dirty="0">
                <a:solidFill>
                  <a:schemeClr val="tx1"/>
                </a:solidFill>
              </a:rPr>
              <a:t>state</a:t>
            </a:r>
            <a:r>
              <a:rPr lang="en-US" dirty="0">
                <a:solidFill>
                  <a:schemeClr val="tx1"/>
                </a:solidFill>
              </a:rPr>
              <a:t>—its length and its contents—can change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Subscript operator is used to replace an element: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3280709"/>
            <a:ext cx="5257800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 = [1, 2, 3, 4]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2, 3, 4]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example[3] =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2, 3, 0]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58068" y="4995581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Subscript is used to reference the </a:t>
            </a:r>
            <a:r>
              <a:rPr lang="en-US" b="1" dirty="0">
                <a:solidFill>
                  <a:schemeClr val="tx1"/>
                </a:solidFill>
              </a:rPr>
              <a:t>target </a:t>
            </a:r>
            <a:r>
              <a:rPr lang="en-US" dirty="0">
                <a:solidFill>
                  <a:schemeClr val="tx1"/>
                </a:solidFill>
              </a:rPr>
              <a:t>of the assignment, which is not the list but an element’s position within it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4796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Replacing an Element in a List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first session shows how to replace each number in a list with its square: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867829"/>
            <a:ext cx="8415338" cy="1637371"/>
          </a:xfrm>
        </p:spPr>
        <p:txBody>
          <a:bodyPr/>
          <a:lstStyle/>
          <a:p>
            <a:pPr marL="228600" lvl="1" indent="0"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numbers = [2, 3, 4, 5]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numbers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[2, 3, 4, 5]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index in range(len(numbers)):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numbers[index] = numbers[index] ** 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numbers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[4, 9, 16, 25]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2422" y="3639844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Next session uses the string method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split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 to extract a list of words: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31434" y="3999386"/>
            <a:ext cx="8415338" cy="1871282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sentence = “This example has five words. 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words = sentence.split()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words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[‘This’, ‘example’, ‘has’, ‘five’, ‘words.’]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index in range(len(words)):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words[index] = words[index].upper()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words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[‘THIS’, ‘EXAMPLE’, ‘HAS’, ‘FIVE’, ‘WORDS.’]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2300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Methods for Inserting and Removing Elements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89982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list </a:t>
            </a:r>
            <a:r>
              <a:rPr lang="en-US" dirty="0">
                <a:solidFill>
                  <a:schemeClr val="tx1"/>
                </a:solidFill>
              </a:rPr>
              <a:t>type includes several methods for inserting and removing elements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4179"/>
              </p:ext>
            </p:extLst>
          </p:nvPr>
        </p:nvGraphicFramePr>
        <p:xfrm>
          <a:off x="1371600" y="2277482"/>
          <a:ext cx="6096000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List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It Does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L..append(element)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Adds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element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to the end of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L.extend(aList)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Adds the elements of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aList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 the end of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L..insert(index, element)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Inserts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element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at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index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index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is less than the length of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. Otherwise, inserts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element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at the end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 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L.pop()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Removes and returns the element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at the end of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 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L.pop(index)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Removes and returns the element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at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5934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Methods for Inserting and Removing Elements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method i</a:t>
            </a:r>
            <a:r>
              <a:rPr lang="en-US" b="1" dirty="0">
                <a:solidFill>
                  <a:schemeClr val="tx1"/>
                </a:solidFill>
              </a:rPr>
              <a:t>nsert </a:t>
            </a:r>
            <a:r>
              <a:rPr lang="en-US" dirty="0">
                <a:solidFill>
                  <a:schemeClr val="tx1"/>
                </a:solidFill>
              </a:rPr>
              <a:t>expects an integer index and the new element as arguments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905000"/>
            <a:ext cx="8415338" cy="2368341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 = [1, 2]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example.insert(1, 10)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10, 2]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example.insert(3, 25)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10, 2, 25]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3913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Methods for Inserting and Removing Elements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336089"/>
            <a:ext cx="8415338" cy="132343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method </a:t>
            </a:r>
            <a:r>
              <a:rPr lang="en-US" b="1" dirty="0">
                <a:solidFill>
                  <a:schemeClr val="tx1"/>
                </a:solidFill>
              </a:rPr>
              <a:t>append </a:t>
            </a:r>
            <a:r>
              <a:rPr lang="en-US" dirty="0">
                <a:solidFill>
                  <a:schemeClr val="tx1"/>
                </a:solidFill>
              </a:rPr>
              <a:t>expects just the new element as an argument and adds the new element to the end of the list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method extend performs a similar operation, but adds the elements of its list argument to the end of the list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5488" y="2720268"/>
            <a:ext cx="8415338" cy="3420936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 = [1, 2]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example.append(3)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2, 3]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example.extend([11, 12, 13])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2, 3, 11, 12, 13]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 + [14, 15]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2, 3, 11, 12, 13, 14, 15]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2, 3, 11, 12, 13]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778912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Methods for Inserting and Removing Elements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method </a:t>
            </a:r>
            <a:r>
              <a:rPr lang="en-US" b="1" dirty="0">
                <a:solidFill>
                  <a:schemeClr val="tx1"/>
                </a:solidFill>
              </a:rPr>
              <a:t>pop </a:t>
            </a:r>
            <a:r>
              <a:rPr lang="en-US" dirty="0">
                <a:solidFill>
                  <a:schemeClr val="tx1"/>
                </a:solidFill>
              </a:rPr>
              <a:t>is used to remove an element at a given position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931634"/>
            <a:ext cx="8415338" cy="2631490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2, 10, 11, 12, 13]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example.pop() # Remove the last element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13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2, 10, 11, 12]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example.pop(0) # Remove the first element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[2, 10, 11, 12]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0480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371145"/>
          </a:xfrm>
        </p:spPr>
        <p:txBody>
          <a:bodyPr/>
          <a:lstStyle/>
          <a:p>
            <a:pPr>
              <a:buClr>
                <a:srgbClr val="007FA9"/>
              </a:buClr>
              <a:buFont typeface="Arial Unicode MS" panose="020B0604020202020204" pitchFamily="34" charset="-128"/>
              <a:buChar char="•"/>
            </a:pP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determines an element’s presence or absence, but does not return position of element (if found)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Use method </a:t>
            </a:r>
            <a:r>
              <a:rPr lang="en-US" b="1" dirty="0">
                <a:solidFill>
                  <a:schemeClr val="tx1"/>
                </a:solidFill>
              </a:rPr>
              <a:t>index </a:t>
            </a:r>
            <a:r>
              <a:rPr lang="en-US" dirty="0">
                <a:solidFill>
                  <a:schemeClr val="tx1"/>
                </a:solidFill>
              </a:rPr>
              <a:t>to locate an element’s position in a list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Raises an error when the target element is not found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1434" y="3021366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aList = [34, 45, 67]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target = 45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if target in aList: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print(aList.index(target))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print(−l)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63231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00362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list’s elements are always ordered by position, but you can impose a </a:t>
            </a:r>
            <a:r>
              <a:rPr lang="en-US" b="1" dirty="0">
                <a:solidFill>
                  <a:schemeClr val="tx1"/>
                </a:solidFill>
              </a:rPr>
              <a:t>natural ordering </a:t>
            </a:r>
            <a:r>
              <a:rPr lang="en-US" dirty="0">
                <a:solidFill>
                  <a:schemeClr val="tx1"/>
                </a:solidFill>
              </a:rPr>
              <a:t>on them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For example, in alphabetical order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When the elements can be related by comparing them &lt;, &gt;, and ==, they can be sorted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method </a:t>
            </a:r>
            <a:r>
              <a:rPr lang="en-US" b="1" dirty="0">
                <a:solidFill>
                  <a:schemeClr val="tx1"/>
                </a:solidFill>
              </a:rPr>
              <a:t>sort </a:t>
            </a:r>
            <a:r>
              <a:rPr lang="en-US" dirty="0">
                <a:solidFill>
                  <a:schemeClr val="tx1"/>
                </a:solidFill>
              </a:rPr>
              <a:t>mutates a list by arranging its elements in ascending order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4366" y="3611584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 = [4, 2, 10, 8]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[4, 2, 10, 8]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example.sort()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example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[2, 4, 8, 10]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6192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Mutator Methods and the Value None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663532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All of the functions and methods examined in previous chapters return a value that the caller can then use to complete its work</a:t>
            </a:r>
          </a:p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Mutator</a:t>
            </a:r>
            <a:r>
              <a:rPr lang="en-US" dirty="0">
                <a:solidFill>
                  <a:schemeClr val="tx1"/>
                </a:solidFill>
              </a:rPr>
              <a:t> methods (e.g., </a:t>
            </a:r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append,extend,pop,and sort</a:t>
            </a:r>
            <a:r>
              <a:rPr lang="en-US" dirty="0">
                <a:solidFill>
                  <a:schemeClr val="tx1"/>
                </a:solidFill>
              </a:rPr>
              <a:t>) usually return no value of interest to caller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Python automatically returns the special value </a:t>
            </a:r>
            <a:r>
              <a:rPr lang="en-US" b="1" dirty="0">
                <a:solidFill>
                  <a:schemeClr val="tx1"/>
                </a:solidFill>
              </a:rPr>
              <a:t>None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5488" y="3272165"/>
            <a:ext cx="8415338" cy="1235723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aList = </a:t>
            </a:r>
            <a:r>
              <a:rPr lang="en-US" b="1" dirty="0" err="1">
                <a:solidFill>
                  <a:schemeClr val="tx1"/>
                </a:solidFill>
                <a:cs typeface="Courier New" panose="02070309020205020404" pitchFamily="49" charset="0"/>
              </a:rPr>
              <a:t>aList.sort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  <a:endParaRPr lang="en-US" b="1" dirty="0">
              <a:solidFill>
                <a:schemeClr val="tx1"/>
              </a:solidFill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print(aList)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54532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Aliasing and Side Effects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Mutable property of lists leads to interesting phenomena: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4366" y="1905000"/>
            <a:ext cx="3989034" cy="2894639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= [10, 20, 30]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second = first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[10, 20, 30]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second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[10, 20, 30]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first[1] = 99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[10, 99, 30]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second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[10, 99, 30]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>
          <a:xfrm>
            <a:off x="362422" y="5029200"/>
            <a:ext cx="4174066" cy="632481"/>
          </a:xfrm>
        </p:spPr>
        <p:txBody>
          <a:bodyPr/>
          <a:lstStyle/>
          <a:p>
            <a:pPr>
              <a:spcBef>
                <a:spcPts val="6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First and second are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aliases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They refer to the exact same list object</a:t>
            </a:r>
          </a:p>
        </p:txBody>
      </p:sp>
      <p:pic>
        <p:nvPicPr>
          <p:cNvPr id="5" name="Picture 4" descr="Figure 5-1 Two variables refer to the same list object. The object list of the first and second variables: 10, 0; 99, 1; 30, 2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030817"/>
            <a:ext cx="3467623" cy="1259889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77205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01258"/>
            <a:ext cx="61722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(1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641600" y="2942670"/>
            <a:ext cx="6172200" cy="193129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5.1</a:t>
            </a:r>
            <a:r>
              <a:rPr lang="en-US" dirty="0">
                <a:solidFill>
                  <a:schemeClr val="tx1"/>
                </a:solidFill>
              </a:rPr>
              <a:t> Construct lists and access items in those lists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5.2</a:t>
            </a:r>
            <a:r>
              <a:rPr lang="en-US" dirty="0">
                <a:solidFill>
                  <a:schemeClr val="tx1"/>
                </a:solidFill>
              </a:rPr>
              <a:t> Use methods to manipulate lists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5.3</a:t>
            </a:r>
            <a:r>
              <a:rPr lang="en-US" dirty="0">
                <a:solidFill>
                  <a:schemeClr val="tx1"/>
                </a:solidFill>
              </a:rPr>
              <a:t> Perform traversals of lists to process items in the lists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5.4</a:t>
            </a:r>
            <a:r>
              <a:rPr lang="en-US" dirty="0">
                <a:solidFill>
                  <a:schemeClr val="tx1"/>
                </a:solidFill>
              </a:rPr>
              <a:t> Define simple functions that expect parameters and return values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384865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8584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Aliasing and Side Effects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prevent aliasing, create a new object and copy contents of original: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938734"/>
            <a:ext cx="3048000" cy="3157788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third = []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element in first: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third.append(element)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[10, 99, 30]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third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[10, 99, 30]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first[l] = 100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[10, 100, 30]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third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[10, 99, 30]</a:t>
            </a:r>
          </a:p>
        </p:txBody>
      </p:sp>
      <p:pic>
        <p:nvPicPr>
          <p:cNvPr id="6" name="Picture 5" descr="Figure 5-2 Two variables refer to different list objects. The object list of the first variable: 10, 0; 99, 1; 30, 2. The object list of the third variable: 10, 0; 99, 1; 30, 2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649448"/>
            <a:ext cx="3429000" cy="1922552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707678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Equality: Object Identity and Structural Equivalence (1 of 2)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791807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Programmers might need to see whether two variables refer to the exact same object or to different objects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Example, you might want to determine whether one variable is an alias for another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== operator returns True if the variables are aliases for the same object. 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Unfortunately, == also returns True if the contents of two different objects are the same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first relation is called </a:t>
            </a:r>
            <a:r>
              <a:rPr lang="en-US" b="1" dirty="0">
                <a:solidFill>
                  <a:schemeClr val="tx1"/>
                </a:solidFill>
              </a:rPr>
              <a:t>object identity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second relation is called </a:t>
            </a:r>
            <a:r>
              <a:rPr lang="en-US" b="1" dirty="0">
                <a:solidFill>
                  <a:schemeClr val="tx1"/>
                </a:solidFill>
              </a:rPr>
              <a:t>structural equivalence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== operator has no way of distinguishing between these two types of relations.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3368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Equality: Object Identity and Structural Equivalence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Python’s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is</a:t>
            </a:r>
            <a:r>
              <a:rPr lang="en-US" dirty="0">
                <a:solidFill>
                  <a:schemeClr val="tx1"/>
                </a:solidFill>
              </a:rPr>
              <a:t> operator can be used to test for object identity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5488" y="1905000"/>
            <a:ext cx="3657600" cy="2894639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= [20, 30, 40]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second = first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third = list(first) # Or first[:]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== second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== third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is second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is third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False</a:t>
            </a:r>
          </a:p>
        </p:txBody>
      </p:sp>
      <p:pic>
        <p:nvPicPr>
          <p:cNvPr id="5" name="Picture 4" descr="Figure 5-3 Three Variables and two distinct list objects. The object list of the first and second variables: 20, 0; 30, 1; 40, 2. The object list of the third variable: 20, 0; 30, 1; 40, 2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514600"/>
            <a:ext cx="3817416" cy="2125316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44032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Using a List to Find the Median of a Set of Numbers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21063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find the </a:t>
            </a:r>
            <a:r>
              <a:rPr lang="en-US" b="1" dirty="0">
                <a:solidFill>
                  <a:schemeClr val="tx1"/>
                </a:solidFill>
              </a:rPr>
              <a:t>median </a:t>
            </a:r>
            <a:r>
              <a:rPr lang="en-US" dirty="0">
                <a:solidFill>
                  <a:schemeClr val="tx1"/>
                </a:solidFill>
              </a:rPr>
              <a:t>of a set of numbers: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897032"/>
            <a:ext cx="8415338" cy="4298100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File: median.py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Prints the median of a set of numbers in a file.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fileName = input(“Enter the filename: 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f = open(fileName, ‘r’)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# Input the text, convert it to numbers, and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# add the numbers to a list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numbers = []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for line in f: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	words = line.split()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	for word in words: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	   numbers.append(float(word))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# Sort the list and print the number at its midpoint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numbers.sort()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midpoint = len(numbers) // 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print(“The median is’’, end = “ 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if len(numbers) % 2 == 1: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	print(numbers[midpoint])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cs typeface="Courier New" panose="02070309020205020404" pitchFamily="49" charset="0"/>
              </a:rPr>
              <a:t>	print((numbers[midpoint] + numbers[midpoint − 1]) / 2)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31303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63248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tuple </a:t>
            </a:r>
            <a:r>
              <a:rPr lang="en-US" dirty="0">
                <a:solidFill>
                  <a:schemeClr val="tx1"/>
                </a:solidFill>
              </a:rPr>
              <a:t>resembles a list, but is immutable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Indicate by enclosing its elements in 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1434" y="2279046"/>
            <a:ext cx="8415338" cy="3157788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fruits = (“apple”, “banana”)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fruits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(‘apple’, ‘banana’)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meats = (“fish”, “poultry”)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meats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(‘fish’, ‘poultry’)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food = meats + fruits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food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(‘fish’, ‘poultry’, ‘apple’, ‘banana’)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veggies = [“celery”, “beans”]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tuple(veggies)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(‘celery’, ‘beans’)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605916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Simple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Defining our own functions allows us to organize our code in existing scripts more effectively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This section provides a brief overview of how to do this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10520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Syntax of Simple Function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Definition of a function consists of header and body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3"/>
          </p:nvPr>
        </p:nvSpPr>
        <p:spPr>
          <a:xfrm>
            <a:off x="369242" y="1877553"/>
            <a:ext cx="8415338" cy="789447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square(x)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“““Returns the square of x.”””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   return x * 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63244" y="2743612"/>
            <a:ext cx="8415338" cy="1761066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Docstring contains information about what the function does; to display, enter </a:t>
            </a:r>
            <a:r>
              <a:rPr lang="en-US" b="1" dirty="0">
                <a:solidFill>
                  <a:schemeClr val="tx1"/>
                </a:solidFill>
              </a:rPr>
              <a:t>help(square)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function can be defined in a Python shell, but it is more convenient to define it in an I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 window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Syntax of a function definition: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36610" y="4639322"/>
            <a:ext cx="8415338" cy="623183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&lt;function name&gt;(&lt;parameter−1&gt;, ..., &lt;parameter−n&gt;):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&lt;body&gt;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05765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10980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parameter is the name used in the function definition for an argument that is passed to the function when it is called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For now, the number and positions of arguments of a function call should match the number and positions of the parameters in the definition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Some functions expect no arguments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They are defined with no parameters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34961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Return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Place a </a:t>
            </a:r>
            <a:r>
              <a:rPr lang="en-US" b="1" dirty="0">
                <a:solidFill>
                  <a:schemeClr val="tx1"/>
                </a:solidFill>
              </a:rPr>
              <a:t>return </a:t>
            </a:r>
            <a:r>
              <a:rPr lang="en-US" dirty="0">
                <a:solidFill>
                  <a:schemeClr val="tx1"/>
                </a:solidFill>
              </a:rPr>
              <a:t>statement at each exit point of a function when function should explicitly return a value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Syntax: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591844" y="2667000"/>
            <a:ext cx="1981200" cy="263149"/>
          </a:xfrm>
        </p:spPr>
        <p:txBody>
          <a:bodyPr/>
          <a:lstStyle/>
          <a:p>
            <a:pPr marL="0" lvl="1" indent="0">
              <a:spcBef>
                <a:spcPts val="1200"/>
              </a:spcBef>
              <a:buClr>
                <a:schemeClr val="accent2"/>
              </a:buClr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return &lt;expression&gt;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3244" y="3154419"/>
            <a:ext cx="8415338" cy="92486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If a function contains no </a:t>
            </a:r>
            <a:r>
              <a:rPr lang="en-US" b="1" dirty="0">
                <a:solidFill>
                  <a:schemeClr val="tx1"/>
                </a:solidFill>
              </a:rPr>
              <a:t>return </a:t>
            </a:r>
            <a:r>
              <a:rPr lang="en-US" dirty="0">
                <a:solidFill>
                  <a:schemeClr val="tx1"/>
                </a:solidFill>
              </a:rPr>
              <a:t>statement, Python transfers control to the caller after the last statement in the function’s body is executed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special value </a:t>
            </a:r>
            <a:r>
              <a:rPr lang="en-US" b="1" dirty="0">
                <a:solidFill>
                  <a:schemeClr val="tx1"/>
                </a:solidFill>
              </a:rPr>
              <a:t>None </a:t>
            </a:r>
            <a:r>
              <a:rPr lang="en-US" dirty="0">
                <a:solidFill>
                  <a:schemeClr val="tx1"/>
                </a:solidFill>
              </a:rPr>
              <a:t>is automatically returned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8701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37114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Boolean function </a:t>
            </a:r>
            <a:r>
              <a:rPr lang="en-US" dirty="0">
                <a:solidFill>
                  <a:schemeClr val="tx1"/>
                </a:solidFill>
              </a:rPr>
              <a:t>usually tests its argument for the presence or absence of some property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Returns </a:t>
            </a:r>
            <a:r>
              <a:rPr lang="en-US" b="1" dirty="0">
                <a:solidFill>
                  <a:schemeClr val="tx1"/>
                </a:solidFill>
              </a:rPr>
              <a:t>True </a:t>
            </a:r>
            <a:r>
              <a:rPr lang="en-US" dirty="0">
                <a:solidFill>
                  <a:schemeClr val="tx1"/>
                </a:solidFill>
              </a:rPr>
              <a:t>if property is present; </a:t>
            </a:r>
            <a:r>
              <a:rPr lang="en-US" b="1" dirty="0">
                <a:solidFill>
                  <a:schemeClr val="tx1"/>
                </a:solidFill>
              </a:rPr>
              <a:t>False </a:t>
            </a:r>
            <a:r>
              <a:rPr lang="en-US" dirty="0">
                <a:solidFill>
                  <a:schemeClr val="tx1"/>
                </a:solidFill>
              </a:rPr>
              <a:t>otherwise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8784" y="2984380"/>
            <a:ext cx="8415338" cy="2631490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odd(5)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odd(6)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False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odd(x):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 Returns True if x is odd or False otherwise.”””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if x % 2 == 1: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return 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return False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28302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01258"/>
            <a:ext cx="61722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(2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641600" y="2942670"/>
            <a:ext cx="6172200" cy="177741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5.5</a:t>
            </a:r>
            <a:r>
              <a:rPr lang="en-US" dirty="0">
                <a:solidFill>
                  <a:schemeClr val="tx1"/>
                </a:solidFill>
              </a:rPr>
              <a:t> Construct dictionaries and access entries in those dictionaries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5.6</a:t>
            </a:r>
            <a:r>
              <a:rPr lang="en-US" dirty="0">
                <a:solidFill>
                  <a:schemeClr val="tx1"/>
                </a:solidFill>
              </a:rPr>
              <a:t> Use methods to manipulate dictionaries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5.7</a:t>
            </a:r>
            <a:r>
              <a:rPr lang="en-US" dirty="0">
                <a:solidFill>
                  <a:schemeClr val="tx1"/>
                </a:solidFill>
              </a:rPr>
              <a:t> Determine whether a list or a dictionary is an appropriate data structure for a given application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384865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22861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a Main Function (1 of 2)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449901"/>
          </a:xfrm>
        </p:spPr>
        <p:txBody>
          <a:bodyPr/>
          <a:lstStyle/>
          <a:p>
            <a:pPr>
              <a:buClr>
                <a:srgbClr val="007FA9"/>
              </a:buClr>
              <a:buFont typeface="Arial Unicode MS" panose="020B0604020202020204" pitchFamily="34" charset="-128"/>
              <a:buChar char="•"/>
            </a:pPr>
            <a:r>
              <a:rPr lang="en-US" b="1" dirty="0">
                <a:solidFill>
                  <a:schemeClr val="tx1"/>
                </a:solidFill>
              </a:rPr>
              <a:t>main </a:t>
            </a:r>
            <a:r>
              <a:rPr lang="en-US" dirty="0">
                <a:solidFill>
                  <a:schemeClr val="tx1"/>
                </a:solidFill>
              </a:rPr>
              <a:t>serves as the entry point for a script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Usually expects no arguments and returns no value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Definition of </a:t>
            </a:r>
            <a:r>
              <a:rPr lang="en-US" b="1" dirty="0">
                <a:solidFill>
                  <a:schemeClr val="tx1"/>
                </a:solidFill>
              </a:rPr>
              <a:t>main </a:t>
            </a:r>
            <a:r>
              <a:rPr lang="en-US" dirty="0">
                <a:solidFill>
                  <a:schemeClr val="tx1"/>
                </a:solidFill>
              </a:rPr>
              <a:t>and other functions can appear in no particular order in the script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As long as </a:t>
            </a:r>
            <a:r>
              <a:rPr lang="en-US" b="1" dirty="0">
                <a:solidFill>
                  <a:schemeClr val="tx1"/>
                </a:solidFill>
              </a:rPr>
              <a:t>main </a:t>
            </a:r>
            <a:r>
              <a:rPr lang="en-US" dirty="0">
                <a:solidFill>
                  <a:schemeClr val="tx1"/>
                </a:solidFill>
              </a:rPr>
              <a:t>is called at the end of the script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Script can be run from I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E, imported into the shell, or run from a terminal command prompt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407653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a Main Function (2 of 2)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  <a:buFont typeface="Arial Unicode MS" panose="020B0604020202020204" pitchFamily="34" charset="-128"/>
              <a:buChar char="•"/>
            </a:pPr>
            <a:r>
              <a:rPr lang="en-US" dirty="0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949390"/>
            <a:ext cx="8415338" cy="394723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File: computesquare.py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Illustrates the definition of a main function.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main():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 The main function for this script.”””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number = float(input(“Enter a number: ”))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result = square(number)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print(“The square of”, number, “is”, result)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square(x):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“““Returns the square of x.”””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return x * x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# The entry point for program execution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if __name__ == “__main:”__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main()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81673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080570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dictionary organizes information by </a:t>
            </a:r>
            <a:r>
              <a:rPr lang="en-US" b="1" dirty="0">
                <a:solidFill>
                  <a:schemeClr val="tx1"/>
                </a:solidFill>
              </a:rPr>
              <a:t>association</a:t>
            </a:r>
            <a:r>
              <a:rPr lang="en-US" dirty="0">
                <a:solidFill>
                  <a:schemeClr val="tx1"/>
                </a:solidFill>
              </a:rPr>
              <a:t>, not position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Example: When you use a dictionary to look up the definition of “mammal,” you don’t start at page 1; instead, you turn to the words beginning with “M”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Data structures organized by association are also called </a:t>
            </a:r>
            <a:r>
              <a:rPr lang="en-US" b="1" dirty="0">
                <a:solidFill>
                  <a:schemeClr val="tx1"/>
                </a:solidFill>
              </a:rPr>
              <a:t>tables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dirty="0">
                <a:solidFill>
                  <a:schemeClr val="tx1"/>
                </a:solidFill>
              </a:rPr>
              <a:t>association lists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 Python, a </a:t>
            </a:r>
            <a:r>
              <a:rPr lang="en-US" b="1" dirty="0">
                <a:solidFill>
                  <a:schemeClr val="tx1"/>
                </a:solidFill>
              </a:rPr>
              <a:t>dictionary </a:t>
            </a:r>
            <a:r>
              <a:rPr lang="en-US" dirty="0">
                <a:solidFill>
                  <a:schemeClr val="tx1"/>
                </a:solidFill>
              </a:rPr>
              <a:t>associates a set of </a:t>
            </a:r>
            <a:r>
              <a:rPr lang="en-US" b="1" dirty="0">
                <a:solidFill>
                  <a:schemeClr val="tx1"/>
                </a:solidFill>
              </a:rPr>
              <a:t>keys </a:t>
            </a:r>
            <a:r>
              <a:rPr lang="en-US" dirty="0">
                <a:solidFill>
                  <a:schemeClr val="tx1"/>
                </a:solidFill>
              </a:rPr>
              <a:t>with data values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93138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60505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Python dictionary is written as a sequence of key/value pairs separated by commas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Pairs are sometimes called </a:t>
            </a:r>
            <a:r>
              <a:rPr lang="en-US" b="1" dirty="0">
                <a:solidFill>
                  <a:schemeClr val="tx1"/>
                </a:solidFill>
              </a:rPr>
              <a:t>entries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Enclosed in curly braces (</a:t>
            </a:r>
            <a:r>
              <a:rPr lang="en-US" b="1" dirty="0">
                <a:solidFill>
                  <a:schemeClr val="tx1"/>
                </a:solidFill>
              </a:rPr>
              <a:t>{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colon (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) separates a key and its value</a:t>
            </a:r>
            <a:r>
              <a:rPr lang="en-US" b="1" dirty="0">
                <a:solidFill>
                  <a:schemeClr val="tx1"/>
                </a:solidFill>
              </a:rPr>
              <a:t>		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3245201"/>
            <a:ext cx="5105400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Examples: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89056" y="3653898"/>
            <a:ext cx="6460066" cy="943335"/>
          </a:xfrm>
        </p:spPr>
        <p:txBody>
          <a:bodyPr/>
          <a:lstStyle/>
          <a:p>
            <a:pPr lvl="1"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A phone book: </a:t>
            </a:r>
            <a:r>
              <a:rPr lang="en-US" b="1" dirty="0">
                <a:solidFill>
                  <a:schemeClr val="tx1"/>
                </a:solidFill>
              </a:rPr>
              <a:t>{‘Savannah’:‘476-3321’, ‘Nathaniel’:‘351-7743’}      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Personal information: </a:t>
            </a:r>
            <a:r>
              <a:rPr lang="en-US" b="1" dirty="0">
                <a:solidFill>
                  <a:schemeClr val="tx1"/>
                </a:solidFill>
              </a:rPr>
              <a:t>{‘Name’:‘Molly’, ‘Age’:18} 	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An empty dictionary: </a:t>
            </a:r>
            <a:r>
              <a:rPr lang="en-US" b="1" dirty="0">
                <a:solidFill>
                  <a:schemeClr val="tx1"/>
                </a:solidFill>
              </a:rPr>
              <a:t>{}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81000" y="4763497"/>
            <a:ext cx="8415338" cy="92486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Keys in a dictionary can be data of any immutable types, including other data structures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They are normally strings or integers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99278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Keys and Replacing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Add a new key/value pair to a dictionary using </a:t>
            </a:r>
            <a:r>
              <a:rPr lang="en-US" b="1" dirty="0">
                <a:solidFill>
                  <a:schemeClr val="tx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560034" y="1878366"/>
            <a:ext cx="3429000" cy="26314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&lt;a dictionary&gt;[&lt;a key&gt;] = &lt;a value&gt;</a:t>
            </a:r>
            <a:endParaRPr lang="en-IN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97934" y="2286000"/>
            <a:ext cx="2040466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422510" y="2622610"/>
            <a:ext cx="8415338" cy="1315745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 = {}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info[“name”] = “Sandy”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info[“occupation”] = “hacker”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{‘name’:‘Sandy’, ‘occupation’:‘hacker’}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>
          <a:xfrm>
            <a:off x="398756" y="4104280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chemeClr val="tx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 also to replace a value at an existing key: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5"/>
          </p:nvPr>
        </p:nvSpPr>
        <p:spPr>
          <a:xfrm>
            <a:off x="395876" y="4465464"/>
            <a:ext cx="8415338" cy="789447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info[“occupation”] = “manager”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{‘name’:‘Sandy’, ‘occupation’: ‘manager’}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461964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Values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73866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chemeClr val="tx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 to obtain the value associated with a key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If key is not present in dictionary, an error is raised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72122" y="2362200"/>
            <a:ext cx="8415338" cy="1842043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info[“name”]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‘Sandy’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info[“job”]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Trace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back (most recent call last):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File “&lt;py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shell#1&gt;”, line 1, in &lt;module&gt;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info[“job”]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Key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Error: ‘job’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652499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Values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92486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If the existence of a key is uncertain, test for it using the dictionary method </a:t>
            </a:r>
            <a:r>
              <a:rPr lang="en-US" b="1" dirty="0">
                <a:solidFill>
                  <a:schemeClr val="tx1"/>
                </a:solidFill>
              </a:rPr>
              <a:t>has_key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Easier strategy is to use the method </a:t>
            </a:r>
            <a:r>
              <a:rPr lang="en-US" b="1" dirty="0">
                <a:solidFill>
                  <a:schemeClr val="tx1"/>
                </a:solidFill>
              </a:rPr>
              <a:t>get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6610" y="2597158"/>
            <a:ext cx="8415338" cy="603242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if “job” in info: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print(info.[“job”])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397098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63248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delete an entry from a dictionary, remove its key using the method </a:t>
            </a:r>
            <a:r>
              <a:rPr lang="en-US" b="1" dirty="0">
                <a:solidFill>
                  <a:schemeClr val="tx1"/>
                </a:solidFill>
              </a:rPr>
              <a:t>pop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pop</a:t>
            </a:r>
            <a:r>
              <a:rPr lang="en-US" dirty="0">
                <a:solidFill>
                  <a:schemeClr val="tx1"/>
                </a:solidFill>
              </a:rPr>
              <a:t> expects a key and an optional default value as arguments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4366" y="2286000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print(info.pop(“job”, None))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None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print(info.pop(“occupation”))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manager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info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{‘name’:‘Sandy’}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60572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Traversing a Dictionary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print all of the keys and their values: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5488" y="1905000"/>
            <a:ext cx="8415338" cy="526298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key in info: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print(key, info[key])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2422" y="2626144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Alternative: Use the dictionary method </a:t>
            </a:r>
            <a:r>
              <a:rPr lang="en-US" b="1" dirty="0">
                <a:solidFill>
                  <a:schemeClr val="tx1"/>
                </a:solidFill>
              </a:rPr>
              <a:t>items()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45488" y="2975501"/>
            <a:ext cx="8415338" cy="789447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grades = {90:‘A’, 80:‘B’, 70:‘C’}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list(grades.items())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[(80, ‘B’), (90,‘A’), (70,‘C’)]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>
          <a:xfrm>
            <a:off x="360364" y="3957056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Entries are represented as tuples within the list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5"/>
          </p:nvPr>
        </p:nvSpPr>
        <p:spPr>
          <a:xfrm>
            <a:off x="354366" y="4343400"/>
            <a:ext cx="8415338" cy="526298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(key, value) in grades.items():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print(key, value)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88882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Traversing a Dictionary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You can sort the list first then traverse it to print the entries of the dictionary in alphabetical order: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0312" y="2183911"/>
            <a:ext cx="8415338" cy="1052596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Keys = list(info.keys())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Keys.sort()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key in the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Keys: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print(key, info[key])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6660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06210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list </a:t>
            </a:r>
            <a:r>
              <a:rPr lang="en-US" dirty="0">
                <a:solidFill>
                  <a:schemeClr val="tx1"/>
                </a:solidFill>
              </a:rPr>
              <a:t>allows the programmer to manipulate a sequence of data values of any types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dictionary </a:t>
            </a:r>
            <a:r>
              <a:rPr lang="en-US" dirty="0">
                <a:solidFill>
                  <a:schemeClr val="tx1"/>
                </a:solidFill>
              </a:rPr>
              <a:t>organizes data values by association with other data values rather than by sequential position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Lists and dictionaries provide powerful ways to organize data in useful and interesting applications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909970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Traversing a Dictionary (3 of 3)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805117"/>
              </p:ext>
            </p:extLst>
          </p:nvPr>
        </p:nvGraphicFramePr>
        <p:xfrm>
          <a:off x="1447800" y="1371600"/>
          <a:ext cx="6096000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Dictionary 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It Does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len(d)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the number of entries in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d[key]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Used for inserting a new key,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replacing a value, or obtaining a value at an existing key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d.get(key [, default])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the value if the key exists or returns the default if the key does not exist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d.pop(key [, default])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Removes the key and returns the value if the key exists or returns the default if the key does not exist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list(d.keys())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a list of the keys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list(d.values())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a list of the 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list(d.items())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a list of tuples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containing the keys and values for each entry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d.clear()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Removes all the keys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for key in d: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is bound to each key in d in an unspecified 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900074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6248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The Hexadecimal System Revisited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You can keep a hex-to-binary </a:t>
            </a:r>
            <a:r>
              <a:rPr lang="en-US" b="1" dirty="0">
                <a:solidFill>
                  <a:schemeClr val="tx1"/>
                </a:solidFill>
              </a:rPr>
              <a:t>lookup table</a:t>
            </a:r>
            <a:r>
              <a:rPr lang="en-US" dirty="0">
                <a:solidFill>
                  <a:schemeClr val="tx1"/>
                </a:solidFill>
              </a:rPr>
              <a:t> to aid in the conversion process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0312" y="1944213"/>
            <a:ext cx="8415338" cy="196361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hexToBinaryTable = {‘0’:‘0000’, ‘1’:‘0001’, ‘2’:‘0010’,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‘3’:‘0011’, ‘4’:‘0100’, ‘5’:‘0101’,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‘6’:‘0110’, ‘7’:‘0111’, ‘8’:‘1000’,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‘9’:‘1001’, ‘A’:‘1010’, ‘B’:‘1011’,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1100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D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1101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E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1110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’</a:t>
            </a:r>
            <a:r>
              <a:rPr lang="it-IT" b="1" dirty="0">
                <a:solidFill>
                  <a:schemeClr val="tx1"/>
                </a:solidFill>
                <a:cs typeface="Courier New" panose="02070309020205020404" pitchFamily="49" charset="0"/>
              </a:rPr>
              <a:t>,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‘F’:‘1111’}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6445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60198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The Hexadecimal System Revisited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function convert expects two parameters: a string representing the number to be converted and a table of associations of digits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0312" y="2658120"/>
            <a:ext cx="8415338" cy="2631490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convert(number, table):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“““Builds and returns the base two representation of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number.”””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binary = “ 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for digit in number: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 binary = table[digit] + binary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return binary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convert(“35A”, hexToBinaryTable)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‘001101011010’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41469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64008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Finding the Mode of a List of Values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73866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mode </a:t>
            </a:r>
            <a:r>
              <a:rPr lang="en-US" dirty="0">
                <a:solidFill>
                  <a:schemeClr val="tx1"/>
                </a:solidFill>
              </a:rPr>
              <a:t>of a list of values is the value that occurs most frequently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following script inputs a list of words from a text file and prints their mode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6610" y="2388834"/>
            <a:ext cx="8415338" cy="2368341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fileName = input(“Enter the filename:”)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 = open(fileName, ‘r’)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# Input the text, convert its words to uppercase, and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# add the words to a list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words = []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line in f: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for word in line.split():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words.append(word.upper())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441868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64008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Finding the Mode of a List of Values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633382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# Obtain the set of unique words and their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# frequencies, saving these associations in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# a dictionary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theDictionary = {}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for word in words: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number = theDictionary.get(word, None)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if number == None: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   # word entered for the first time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   theDictionary[word] =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# word already seen, increment its number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theDictionary[word] = number + 1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# Find the mode by obtaining the maximum value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# in the dictionary and determining its key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theMaximum = max(theDictionary.values())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for key in theDictionary: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if theDictionary[key] == theMaximum: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   print(“The mode is”, key)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   break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913109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1300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list is a sequence of zero or more elements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Can be manipulated with the subscript, concatenation, comparison, and </a:t>
            </a: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operators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Mutable data structure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index </a:t>
            </a:r>
            <a:r>
              <a:rPr lang="en-US" dirty="0">
                <a:solidFill>
                  <a:schemeClr val="tx1"/>
                </a:solidFill>
              </a:rPr>
              <a:t>returns position of target element in a list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Elements can be arranged in order using </a:t>
            </a:r>
            <a:r>
              <a:rPr lang="en-US" b="1" dirty="0">
                <a:solidFill>
                  <a:schemeClr val="tx1"/>
                </a:solidFill>
              </a:rPr>
              <a:t>sort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Mutator methods are called to change the state of an object; usually return the value </a:t>
            </a:r>
            <a:r>
              <a:rPr lang="en-US" b="1" dirty="0">
                <a:solidFill>
                  <a:schemeClr val="tx1"/>
                </a:solidFill>
              </a:rPr>
              <a:t>None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Assignment of a variable to another one causes both to refer to the same data object (aliasing)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9405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945696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tuple is similar to a list, but is immutable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function definition consists of header and body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return </a:t>
            </a:r>
            <a:r>
              <a:rPr lang="en-US" dirty="0">
                <a:solidFill>
                  <a:schemeClr val="tx1"/>
                </a:solidFill>
              </a:rPr>
              <a:t>returns a value from a function definition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number and positions of arguments in a function call must match the number and positions of required parameters specified in the function’s definition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dictionary associates a set of keys with values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 is used to add a new key/value pair to a dictionary or to replace a value associated with an existing key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dict </a:t>
            </a:r>
            <a:r>
              <a:rPr lang="en-US" dirty="0">
                <a:solidFill>
                  <a:schemeClr val="tx1"/>
                </a:solidFill>
              </a:rPr>
              <a:t>type includes methods to access and remove data in a dictionary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Testing can be bottom-up, top-down, or you can use a mix of both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00144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093075" cy="385797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List: Sequence of data values (</a:t>
            </a:r>
            <a:r>
              <a:rPr lang="en-US" b="1" dirty="0">
                <a:solidFill>
                  <a:schemeClr val="tx1"/>
                </a:solidFill>
              </a:rPr>
              <a:t>items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dirty="0">
                <a:solidFill>
                  <a:schemeClr val="tx1"/>
                </a:solidFill>
              </a:rPr>
              <a:t>elements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Some examples: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Shopping list for the grocery store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To-do list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Roster for an athletic team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Guest list for a wedding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Recipe, which is a list of instructions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Text document, which is a list of lines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Names in a phone book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Each item in a list has a unique </a:t>
            </a:r>
            <a:r>
              <a:rPr lang="en-US" b="1" dirty="0">
                <a:solidFill>
                  <a:schemeClr val="tx1"/>
                </a:solidFill>
              </a:rPr>
              <a:t>index </a:t>
            </a:r>
            <a:r>
              <a:rPr lang="en-US" dirty="0">
                <a:solidFill>
                  <a:schemeClr val="tx1"/>
                </a:solidFill>
              </a:rPr>
              <a:t>that specifies its position (from 0 to length – 1)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27081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Literals and Basic Operators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Some examples: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9190" y="1862091"/>
            <a:ext cx="4114800" cy="575542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[‘apples’, ‘oranges’, ‘cherries’]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[[5, 9], [541, 78]]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2422" y="2679412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When an element is an expression, its value is included in the list: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54366" y="3033946"/>
            <a:ext cx="8415338" cy="1578894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import math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x = 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[x, math.sqrt(x)]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[2, 1.4142135623730951]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[x + 1]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[3]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3984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Literals and Basic Operators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Lists of integers can be built using </a:t>
            </a:r>
            <a:r>
              <a:rPr lang="en-US" b="1" dirty="0">
                <a:solidFill>
                  <a:schemeClr val="tx1"/>
                </a:solidFill>
              </a:rPr>
              <a:t>range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5488" y="1878366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&gt;&gt;&gt; first = [1, 2, 3, 4]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&gt;&gt;&gt; second = list(range(1, 5))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&gt;&gt;&gt; first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[1, 2, 3, 4]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&gt;&gt;&gt; second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[1, 2, 3, 4]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3244" y="368776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list function can build a list from any iterable sequence of elements: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95876" y="4038600"/>
            <a:ext cx="8415338" cy="789447"/>
          </a:xfrm>
        </p:spPr>
        <p:txBody>
          <a:bodyPr/>
          <a:lstStyle/>
          <a:p>
            <a:pPr marL="2286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&gt;&gt;&gt; third = list(“Hi there!”)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&gt;&gt;&gt; third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[‘H’, ‘I’, ‘ ’ , ‘t’, ‘h’, ‘e’, ‘r’, ‘e’, ‘!’]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1705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Literals and Basic Operators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b="1" dirty="0">
                <a:solidFill>
                  <a:schemeClr val="tx1"/>
                </a:solidFill>
              </a:rPr>
              <a:t> []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==</a:t>
            </a:r>
            <a:r>
              <a:rPr lang="en-US" dirty="0">
                <a:solidFill>
                  <a:schemeClr val="tx1"/>
                </a:solidFill>
              </a:rPr>
              <a:t> work on lists as expected: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4366" y="1882068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len(first)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first[0]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first[2:4]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[3, 4]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54366" y="3746212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Concatenation (+) and equality (==) also work as expected for lists: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47662" y="4111098"/>
            <a:ext cx="8415338" cy="1052596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+ [5, 6]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2, 3, 4, 5, 6]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first == second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3705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Literals and Basic Operators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23999"/>
            <a:ext cx="8415338" cy="207721"/>
          </a:xfrm>
        </p:spPr>
        <p:txBody>
          <a:bodyPr/>
          <a:lstStyle/>
          <a:p>
            <a:pPr>
              <a:lnSpc>
                <a:spcPct val="60000"/>
              </a:lnSpc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print the contents of a list: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1785631"/>
            <a:ext cx="8415338" cy="1052596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print(“1234”)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1234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print([1, 2, 3, 4])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[1, 2, 3, 4]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3244" y="2984212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detects the presence of an element: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31434" y="3361678"/>
            <a:ext cx="8415338" cy="1052596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3 in [1, 2, 3]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0 in [1, 2, 3]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False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235231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d83eec0529ecb4b7d2780773fb87354a92c98bd"/>
</p:tagLst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20493</TotalTime>
  <Words>6333</Words>
  <Application>Microsoft Office PowerPoint</Application>
  <PresentationFormat>On-screen Show (4:3)</PresentationFormat>
  <Paragraphs>549</Paragraphs>
  <Slides>46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 Unicode MS</vt:lpstr>
      <vt:lpstr>Arial</vt:lpstr>
      <vt:lpstr>Calibri</vt:lpstr>
      <vt:lpstr>Calibri Light</vt:lpstr>
      <vt:lpstr>Office Theme</vt:lpstr>
      <vt:lpstr>Fundamentals of Python: First Programs  Second Edition</vt:lpstr>
      <vt:lpstr>Objectives (1 of 2)</vt:lpstr>
      <vt:lpstr>Objectives (2 of 2)</vt:lpstr>
      <vt:lpstr>Introduction</vt:lpstr>
      <vt:lpstr>Lists</vt:lpstr>
      <vt:lpstr>List Literals and Basic Operators (1 of 4)</vt:lpstr>
      <vt:lpstr>List Literals and Basic Operators (2 of 4)</vt:lpstr>
      <vt:lpstr>List Literals and Basic Operators (3 of 4)</vt:lpstr>
      <vt:lpstr>List Literals and Basic Operators (4 of 4)</vt:lpstr>
      <vt:lpstr>Replacing an Element in a List (1 of 2)</vt:lpstr>
      <vt:lpstr>Replacing an Element in a List (2 of 2)</vt:lpstr>
      <vt:lpstr>List Methods for Inserting and Removing Elements (1 of 4)</vt:lpstr>
      <vt:lpstr>List Methods for Inserting and Removing Elements (2 of 4)</vt:lpstr>
      <vt:lpstr>List Methods for Inserting and Removing Elements (3 of 4)</vt:lpstr>
      <vt:lpstr>List Methods for Inserting and Removing Elements (4 of 4)</vt:lpstr>
      <vt:lpstr>Searching a List</vt:lpstr>
      <vt:lpstr>Sorting a List</vt:lpstr>
      <vt:lpstr>Mutator Methods and the Value None</vt:lpstr>
      <vt:lpstr>Aliasing and Side Effects (1 of 2)</vt:lpstr>
      <vt:lpstr>Aliasing and Side Effects (2 of 2)</vt:lpstr>
      <vt:lpstr>Equality: Object Identity and Structural Equivalence (1 of 2)</vt:lpstr>
      <vt:lpstr>Equality: Object Identity and Structural Equivalence (2 of 2)</vt:lpstr>
      <vt:lpstr>Example: Using a List to Find the Median of a Set of Numbers</vt:lpstr>
      <vt:lpstr>Tuples</vt:lpstr>
      <vt:lpstr>Defining Simple Functions</vt:lpstr>
      <vt:lpstr>The Syntax of Simple Function Definitions</vt:lpstr>
      <vt:lpstr>Parameters and Arguments</vt:lpstr>
      <vt:lpstr>The Return Statement</vt:lpstr>
      <vt:lpstr>Boolean Functions</vt:lpstr>
      <vt:lpstr>Defining a Main Function (1 of 2)</vt:lpstr>
      <vt:lpstr>Defining a Main Function (2 of 2)</vt:lpstr>
      <vt:lpstr>Dictionaries</vt:lpstr>
      <vt:lpstr>Dictionary Literals</vt:lpstr>
      <vt:lpstr>Adding Keys and Replacing Values</vt:lpstr>
      <vt:lpstr>Accessing Values (1 of 2)</vt:lpstr>
      <vt:lpstr>Accessing Values (2 of 2)</vt:lpstr>
      <vt:lpstr>Removing Keys</vt:lpstr>
      <vt:lpstr>Traversing a Dictionary (1 of 3)</vt:lpstr>
      <vt:lpstr>Traversing a Dictionary (2 of 3)</vt:lpstr>
      <vt:lpstr>Traversing a Dictionary (3 of 3)</vt:lpstr>
      <vt:lpstr>Example: The Hexadecimal System Revisited (1 of 2)</vt:lpstr>
      <vt:lpstr>Example: The Hexadecimal System Revisited (2 of 2)</vt:lpstr>
      <vt:lpstr>Example: Finding the Mode of a List of Values (1 of 2)</vt:lpstr>
      <vt:lpstr>Example: Finding the Mode of a List of Values (2 of 2)</vt:lpstr>
      <vt:lpstr>Chapter Summary (1 of 2)</vt:lpstr>
      <vt:lpstr>Chapter Summary (2 of 2)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Python: First Programs, 2e</dc:title>
  <dc:creator>Author</dc:creator>
  <cp:lastModifiedBy>dell</cp:lastModifiedBy>
  <cp:revision>904</cp:revision>
  <cp:lastPrinted>2010-11-12T17:54:40Z</cp:lastPrinted>
  <dcterms:created xsi:type="dcterms:W3CDTF">2007-02-15T20:50:52Z</dcterms:created>
  <dcterms:modified xsi:type="dcterms:W3CDTF">2022-10-18T08:56:48Z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732539425</vt:i4>
  </property>
  <property fmtid="{D5CDD505-2E9C-101B-9397-08002B2CF9AE}" pid="3" name="_NewReviewCycle">
    <vt:lpwstr/>
  </property>
  <property fmtid="{D5CDD505-2E9C-101B-9397-08002B2CF9AE}" pid="4" name="_EmailSubject">
    <vt:lpwstr>Cengage Branding/Accessibility </vt:lpwstr>
  </property>
  <property fmtid="{D5CDD505-2E9C-101B-9397-08002B2CF9AE}" pid="5" name="_AuthorEmail">
    <vt:lpwstr>maria.garguilo@cengage.com</vt:lpwstr>
  </property>
  <property fmtid="{D5CDD505-2E9C-101B-9397-08002B2CF9AE}" pid="6" name="_AuthorEmailDisplayName">
    <vt:lpwstr>Garguilo, Maria</vt:lpwstr>
  </property>
  <property fmtid="{D5CDD505-2E9C-101B-9397-08002B2CF9AE}" pid="7" name="_PreviousAdHocReviewCycleID">
    <vt:i4>1933890983</vt:i4>
  </property>
</Properties>
</file>