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7" r:id="rId1"/>
  </p:sldMasterIdLst>
  <p:notesMasterIdLst>
    <p:notesMasterId r:id="rId51"/>
  </p:notesMasterIdLst>
  <p:handoutMasterIdLst>
    <p:handoutMasterId r:id="rId52"/>
  </p:handoutMasterIdLst>
  <p:sldIdLst>
    <p:sldId id="257" r:id="rId2"/>
    <p:sldId id="298" r:id="rId3"/>
    <p:sldId id="299" r:id="rId4"/>
    <p:sldId id="268" r:id="rId5"/>
    <p:sldId id="269" r:id="rId6"/>
    <p:sldId id="323" r:id="rId7"/>
    <p:sldId id="270" r:id="rId8"/>
    <p:sldId id="300" r:id="rId9"/>
    <p:sldId id="301" r:id="rId10"/>
    <p:sldId id="303" r:id="rId11"/>
    <p:sldId id="302" r:id="rId12"/>
    <p:sldId id="304" r:id="rId13"/>
    <p:sldId id="271" r:id="rId14"/>
    <p:sldId id="293" r:id="rId15"/>
    <p:sldId id="274" r:id="rId16"/>
    <p:sldId id="275" r:id="rId17"/>
    <p:sldId id="276" r:id="rId18"/>
    <p:sldId id="277" r:id="rId19"/>
    <p:sldId id="279" r:id="rId20"/>
    <p:sldId id="280" r:id="rId21"/>
    <p:sldId id="281" r:id="rId22"/>
    <p:sldId id="283" r:id="rId23"/>
    <p:sldId id="315" r:id="rId24"/>
    <p:sldId id="316" r:id="rId25"/>
    <p:sldId id="317" r:id="rId26"/>
    <p:sldId id="318" r:id="rId27"/>
    <p:sldId id="282" r:id="rId28"/>
    <p:sldId id="319" r:id="rId29"/>
    <p:sldId id="321" r:id="rId30"/>
    <p:sldId id="308" r:id="rId31"/>
    <p:sldId id="284" r:id="rId32"/>
    <p:sldId id="309" r:id="rId33"/>
    <p:sldId id="295" r:id="rId34"/>
    <p:sldId id="286" r:id="rId35"/>
    <p:sldId id="320" r:id="rId36"/>
    <p:sldId id="287" r:id="rId37"/>
    <p:sldId id="288" r:id="rId38"/>
    <p:sldId id="289" r:id="rId39"/>
    <p:sldId id="290" r:id="rId40"/>
    <p:sldId id="297" r:id="rId41"/>
    <p:sldId id="291" r:id="rId42"/>
    <p:sldId id="292" r:id="rId43"/>
    <p:sldId id="310" r:id="rId44"/>
    <p:sldId id="311" r:id="rId45"/>
    <p:sldId id="314" r:id="rId46"/>
    <p:sldId id="312" r:id="rId47"/>
    <p:sldId id="324" r:id="rId48"/>
    <p:sldId id="326" r:id="rId49"/>
    <p:sldId id="313"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55FFF"/>
    <a:srgbClr val="FD1313"/>
    <a:srgbClr val="FF9F11"/>
    <a:srgbClr val="00008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783" autoAdjust="0"/>
  </p:normalViewPr>
  <p:slideViewPr>
    <p:cSldViewPr>
      <p:cViewPr>
        <p:scale>
          <a:sx n="66" d="100"/>
          <a:sy n="66" d="100"/>
        </p:scale>
        <p:origin x="-4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9635" name="Rectangle 3"/>
          <p:cNvSpPr>
            <a:spLocks noGrp="1" noChangeArrowheads="1"/>
          </p:cNvSpPr>
          <p:nvPr>
            <p:ph type="dt" sz="quarter"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9636" name="Rectangle 4"/>
          <p:cNvSpPr>
            <a:spLocks noGrp="1" noChangeArrowheads="1"/>
          </p:cNvSpPr>
          <p:nvPr>
            <p:ph type="ftr" sz="quarter" idx="2"/>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9637" name="Rectangle 5"/>
          <p:cNvSpPr>
            <a:spLocks noGrp="1" noChangeArrowheads="1"/>
          </p:cNvSpPr>
          <p:nvPr>
            <p:ph type="sldNum" sz="quarter" idx="3"/>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F3916A-9C40-4E74-BC90-BC136BC606C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E939CB5-4A6E-4DE1-B6A7-E3034DC67A6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5C9BBC5-6E4F-46E8-B5A8-6884F0B59481}" type="slidenum">
              <a:rPr lang="en-US"/>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71A2D8A-CECE-48D4-9A91-1FCE8D862642}" type="slidenum">
              <a:rPr lang="en-US"/>
              <a:pPr/>
              <a:t>12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A2A0FD7-6A4C-4018-A03A-9AB78F943768}" type="slidenum">
              <a:rPr lang="en-US"/>
              <a:pPr/>
              <a:t>15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Note that the input and output instructions do not use any mailboxes during execution, since the procedure for each only involves transfer of data between an in or out basket and the calculator.</a:t>
            </a:r>
          </a:p>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04B30FE-D7F2-46C7-B485-79F0E501CDFD}" type="slidenum">
              <a:rPr lang="en-US"/>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4ED98A0-EF76-4DBB-B2AB-0AC0DF0D7999}"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EDD0AA6-C414-418D-963E-0AF4A799D0CE}" type="slidenum">
              <a:rPr lang="en-US"/>
              <a:pPr/>
              <a:t>20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415790"/>
            <a:ext cx="5029200" cy="4183380"/>
          </a:xfrm>
          <a:noFill/>
          <a:ln/>
        </p:spPr>
        <p:txBody>
          <a:bodyPr/>
          <a:lstStyle/>
          <a:p>
            <a:pPr eaLnBrk="1" hangingPunct="1"/>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8048330-DEC3-4344-A415-1F9359BCFD4F}" type="slidenum">
              <a:rPr lang="en-US"/>
              <a:pPr/>
              <a:t>32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These three new instructions make it possible to break from the normal sequential processing of instructions.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76E9504-832D-42B5-A2BD-607F90F2A8D5}" type="slidenum">
              <a:rPr lang="en-US"/>
              <a:pPr/>
              <a:t>39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DF9C348-2E9C-4119-9A9E-6AF6686A23FD}" type="slidenum">
              <a:rPr lang="en-US"/>
              <a:pPr/>
              <a:t>40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415790"/>
            <a:ext cx="5029200" cy="4183380"/>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07B28-5BB4-418F-95A6-5B76209500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EDA6F-052C-4E40-8C4D-C10BAA3C0D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CD0EC-C7BA-451F-A4BA-E03D88B15DC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A4FAD93-BD8C-4AEE-B19E-E84F4447AD3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95400" y="1295400"/>
            <a:ext cx="7772400" cy="48006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5D44575-D017-4FCA-941A-736108AD544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95400" y="37719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97DF049-C03C-40C0-8832-72BD8B8A7F6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95400" y="1295400"/>
            <a:ext cx="38100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257800" y="1295400"/>
            <a:ext cx="3810000" cy="4800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4992C7E-3AFB-430E-A773-D83AD5FB059E}"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2954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57800" y="1295400"/>
            <a:ext cx="3810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295400" y="3771900"/>
            <a:ext cx="77724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AE7899E6-811B-46C4-B3E5-1253725B4EC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949C3-1858-4DA8-BF30-886664DAD2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304C4-A1E0-42EE-9324-4B0E110CB0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841A5-0F47-450F-A08A-D79EF4217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9880C-9C89-4DC6-AAD4-5AB5A16296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AC8F-2B56-4387-BA88-9E7F67B35A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FAB12-66C4-41AA-969E-D5A968DFAB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1BE9D-D40B-4C6B-99E9-B23E20E8AC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F75FC-DE80-43CA-A849-7A95121668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1D957-E3AF-41FC-97D2-D1FA44BAA2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2286000"/>
            <a:ext cx="7772400" cy="1143000"/>
          </a:xfrm>
        </p:spPr>
        <p:txBody>
          <a:bodyPr/>
          <a:lstStyle/>
          <a:p>
            <a:pPr eaLnBrk="1" hangingPunct="1"/>
            <a:r>
              <a:rPr lang="en-US" dirty="0" smtClean="0">
                <a:solidFill>
                  <a:schemeClr val="tx1"/>
                </a:solidFill>
              </a:rPr>
              <a:t>The Little Man Computer</a:t>
            </a:r>
            <a:endParaRPr lang="en-US" dirty="0" smtClean="0"/>
          </a:p>
        </p:txBody>
      </p:sp>
      <p:sp>
        <p:nvSpPr>
          <p:cNvPr id="4" name="Subtitle 3"/>
          <p:cNvSpPr>
            <a:spLocks noGrp="1"/>
          </p:cNvSpPr>
          <p:nvPr>
            <p:ph type="subTitle" idx="1"/>
          </p:nvPr>
        </p:nvSpPr>
        <p:spPr/>
        <p:txBody>
          <a:bodyPr/>
          <a:lstStyle/>
          <a:p>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IE" smtClean="0"/>
              <a:t>In and Out Basket</a:t>
            </a:r>
            <a:endParaRPr lang="en-US" smtClean="0"/>
          </a:p>
        </p:txBody>
      </p:sp>
      <p:sp>
        <p:nvSpPr>
          <p:cNvPr id="30724" name="Rectangle 3"/>
          <p:cNvSpPr>
            <a:spLocks noGrp="1" noChangeArrowheads="1"/>
          </p:cNvSpPr>
          <p:nvPr>
            <p:ph idx="1"/>
          </p:nvPr>
        </p:nvSpPr>
        <p:spPr/>
        <p:txBody>
          <a:bodyPr>
            <a:normAutofit fontScale="92500"/>
          </a:bodyPr>
          <a:lstStyle/>
          <a:p>
            <a:pPr>
              <a:lnSpc>
                <a:spcPct val="90000"/>
              </a:lnSpc>
            </a:pPr>
            <a:r>
              <a:rPr lang="en-IE" sz="2400" dirty="0" smtClean="0"/>
              <a:t>The boss can  set the counter at a starting address where the first of a sequence of instructions has been placed. </a:t>
            </a:r>
          </a:p>
          <a:p>
            <a:pPr eaLnBrk="1" hangingPunct="1">
              <a:lnSpc>
                <a:spcPct val="90000"/>
              </a:lnSpc>
            </a:pPr>
            <a:r>
              <a:rPr lang="en-IE" sz="2400" dirty="0" smtClean="0"/>
              <a:t>The boss can also place data for the Little Man in the In Basket.</a:t>
            </a:r>
          </a:p>
          <a:p>
            <a:pPr eaLnBrk="1" hangingPunct="1">
              <a:lnSpc>
                <a:spcPct val="90000"/>
              </a:lnSpc>
            </a:pPr>
            <a:r>
              <a:rPr lang="en-IE" sz="2400" dirty="0" smtClean="0"/>
              <a:t>The Little Man can be instructed to place data in the Out basket.</a:t>
            </a:r>
          </a:p>
          <a:p>
            <a:pPr eaLnBrk="1" hangingPunct="1">
              <a:lnSpc>
                <a:spcPct val="90000"/>
              </a:lnSpc>
            </a:pPr>
            <a:r>
              <a:rPr lang="en-IE" sz="2400" dirty="0" smtClean="0"/>
              <a:t>The boss can send data to the LMC by putting a slip of paper with a three- digit number on it into the basket, to be read by the LMC.</a:t>
            </a:r>
          </a:p>
          <a:p>
            <a:pPr eaLnBrk="1" hangingPunct="1">
              <a:lnSpc>
                <a:spcPct val="90000"/>
              </a:lnSpc>
            </a:pPr>
            <a:r>
              <a:rPr lang="en-IE" sz="2400" dirty="0" smtClean="0"/>
              <a:t>Similarly, the LMC can write a three-digit number on a slip of paper and leave it in the out basket, where it can be retrieved by the boss.</a:t>
            </a:r>
          </a:p>
          <a:p>
            <a:pPr>
              <a:lnSpc>
                <a:spcPct val="90000"/>
              </a:lnSpc>
            </a:pPr>
            <a:r>
              <a:rPr lang="en-IE" sz="2400" dirty="0" smtClean="0"/>
              <a:t>Other than setting the first address on the hand counter, the only interaction between the LMC and the outside environment are the In and Out Baskets</a:t>
            </a:r>
            <a:endParaRPr lang="en-US" sz="2400" dirty="0" smtClean="0"/>
          </a:p>
        </p:txBody>
      </p:sp>
      <p:sp>
        <p:nvSpPr>
          <p:cNvPr id="30722" name="Slide Number Placeholder 5"/>
          <p:cNvSpPr>
            <a:spLocks noGrp="1"/>
          </p:cNvSpPr>
          <p:nvPr>
            <p:ph type="sldNum" sz="quarter" idx="12"/>
          </p:nvPr>
        </p:nvSpPr>
        <p:spPr>
          <a:noFill/>
        </p:spPr>
        <p:txBody>
          <a:bodyPr/>
          <a:lstStyle/>
          <a:p>
            <a:fld id="{F63960B0-4C0A-49B8-8799-FC08056BE113}"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IE" dirty="0" smtClean="0"/>
              <a:t>Little Man</a:t>
            </a:r>
            <a:endParaRPr lang="en-US" dirty="0" smtClean="0"/>
          </a:p>
        </p:txBody>
      </p:sp>
      <p:sp>
        <p:nvSpPr>
          <p:cNvPr id="29700" name="Rectangle 3"/>
          <p:cNvSpPr>
            <a:spLocks noGrp="1" noChangeArrowheads="1"/>
          </p:cNvSpPr>
          <p:nvPr>
            <p:ph idx="1"/>
          </p:nvPr>
        </p:nvSpPr>
        <p:spPr/>
        <p:txBody>
          <a:bodyPr>
            <a:normAutofit lnSpcReduction="10000"/>
          </a:bodyPr>
          <a:lstStyle/>
          <a:p>
            <a:pPr eaLnBrk="1" hangingPunct="1">
              <a:buNone/>
            </a:pPr>
            <a:endParaRPr lang="en-IE" dirty="0" smtClean="0"/>
          </a:p>
          <a:p>
            <a:pPr eaLnBrk="1" hangingPunct="1"/>
            <a:r>
              <a:rPr lang="en-IE" dirty="0" smtClean="0"/>
              <a:t>Finally, there is the Little Man. His role is to repeatedly:</a:t>
            </a:r>
          </a:p>
          <a:p>
            <a:pPr lvl="1"/>
            <a:r>
              <a:rPr lang="en-IE" dirty="0" smtClean="0"/>
              <a:t> 	Read the mailbox address which appears in the counter</a:t>
            </a:r>
          </a:p>
          <a:p>
            <a:pPr lvl="1"/>
            <a:r>
              <a:rPr lang="en-IE" dirty="0" smtClean="0"/>
              <a:t>Retrieve the instruction from the mailbox address</a:t>
            </a:r>
          </a:p>
          <a:p>
            <a:pPr lvl="1"/>
            <a:r>
              <a:rPr lang="en-IE" dirty="0" smtClean="0"/>
              <a:t>Carry out  the instruction</a:t>
            </a:r>
          </a:p>
          <a:p>
            <a:pPr lvl="1"/>
            <a:r>
              <a:rPr lang="en-IE" dirty="0" smtClean="0"/>
              <a:t>Click  the hand counter button which increases its value by 1 </a:t>
            </a:r>
          </a:p>
          <a:p>
            <a:pPr eaLnBrk="1" hangingPunct="1"/>
            <a:endParaRPr lang="en-US" dirty="0" smtClean="0"/>
          </a:p>
        </p:txBody>
      </p:sp>
      <p:sp>
        <p:nvSpPr>
          <p:cNvPr id="29698" name="Slide Number Placeholder 5"/>
          <p:cNvSpPr>
            <a:spLocks noGrp="1"/>
          </p:cNvSpPr>
          <p:nvPr>
            <p:ph type="sldNum" sz="quarter" idx="12"/>
          </p:nvPr>
        </p:nvSpPr>
        <p:spPr>
          <a:noFill/>
        </p:spPr>
        <p:txBody>
          <a:bodyPr/>
          <a:lstStyle/>
          <a:p>
            <a:fld id="{B7BF0B2D-994E-43C1-8AFE-95ED9E50DCE8}"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dirty="0" smtClean="0"/>
              <a:t>The Little Man Computer</a:t>
            </a:r>
          </a:p>
        </p:txBody>
      </p:sp>
      <p:sp>
        <p:nvSpPr>
          <p:cNvPr id="31746" name="Slide Number Placeholder 4"/>
          <p:cNvSpPr>
            <a:spLocks noGrp="1"/>
          </p:cNvSpPr>
          <p:nvPr>
            <p:ph type="sldNum" sz="quarter" idx="12"/>
          </p:nvPr>
        </p:nvSpPr>
        <p:spPr>
          <a:noFill/>
        </p:spPr>
        <p:txBody>
          <a:bodyPr/>
          <a:lstStyle/>
          <a:p>
            <a:fld id="{5ED499C4-880F-4D7B-BF0D-C994197785A5}" type="slidenum">
              <a:rPr lang="en-US"/>
              <a:pPr/>
              <a:t>12</a:t>
            </a:fld>
            <a:endParaRPr lang="en-US"/>
          </a:p>
        </p:txBody>
      </p:sp>
      <p:pic>
        <p:nvPicPr>
          <p:cNvPr id="31748" name="Picture 3" descr="c06f01"/>
          <p:cNvPicPr>
            <a:picLocks noChangeAspect="1" noChangeArrowheads="1"/>
          </p:cNvPicPr>
          <p:nvPr/>
        </p:nvPicPr>
        <p:blipFill>
          <a:blip r:embed="rId3"/>
          <a:srcRect/>
          <a:stretch>
            <a:fillRect/>
          </a:stretch>
        </p:blipFill>
        <p:spPr bwMode="auto">
          <a:xfrm>
            <a:off x="1295400" y="1524000"/>
            <a:ext cx="6477000" cy="449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IE" smtClean="0"/>
              <a:t>LMC – Instruction Set</a:t>
            </a:r>
            <a:endParaRPr lang="en-US" smtClean="0"/>
          </a:p>
        </p:txBody>
      </p:sp>
      <p:sp>
        <p:nvSpPr>
          <p:cNvPr id="33796" name="Rectangle 3"/>
          <p:cNvSpPr>
            <a:spLocks noGrp="1" noChangeArrowheads="1"/>
          </p:cNvSpPr>
          <p:nvPr>
            <p:ph idx="1"/>
          </p:nvPr>
        </p:nvSpPr>
        <p:spPr/>
        <p:txBody>
          <a:bodyPr>
            <a:normAutofit lnSpcReduction="10000"/>
          </a:bodyPr>
          <a:lstStyle/>
          <a:p>
            <a:pPr eaLnBrk="1" hangingPunct="1">
              <a:lnSpc>
                <a:spcPct val="80000"/>
              </a:lnSpc>
            </a:pPr>
            <a:r>
              <a:rPr lang="en-IE" sz="2800" dirty="0" smtClean="0"/>
              <a:t>We would like the LMC to do some useful work, so we define a small group of  3-digit instructions that he can perform. </a:t>
            </a:r>
          </a:p>
          <a:p>
            <a:pPr eaLnBrk="1" hangingPunct="1">
              <a:lnSpc>
                <a:spcPct val="80000"/>
              </a:lnSpc>
            </a:pPr>
            <a:endParaRPr lang="en-IE" sz="2800" dirty="0" smtClean="0"/>
          </a:p>
          <a:p>
            <a:pPr eaLnBrk="1" hangingPunct="1">
              <a:lnSpc>
                <a:spcPct val="80000"/>
              </a:lnSpc>
            </a:pPr>
            <a:r>
              <a:rPr lang="en-IE" sz="2800" dirty="0" smtClean="0"/>
              <a:t>Each instruction will consist of one digit which identifies which operation the LMC should perform – we will use the first  of the three digits for this</a:t>
            </a:r>
          </a:p>
          <a:p>
            <a:pPr eaLnBrk="1" hangingPunct="1">
              <a:lnSpc>
                <a:spcPct val="80000"/>
              </a:lnSpc>
            </a:pPr>
            <a:r>
              <a:rPr lang="en-US" sz="2800" dirty="0" smtClean="0"/>
              <a:t>This digit is called the operation code or op code</a:t>
            </a:r>
            <a:endParaRPr lang="en-IE" sz="2800" dirty="0" smtClean="0"/>
          </a:p>
          <a:p>
            <a:pPr eaLnBrk="1" hangingPunct="1">
              <a:lnSpc>
                <a:spcPct val="80000"/>
              </a:lnSpc>
            </a:pPr>
            <a:endParaRPr lang="en-IE" sz="2800" dirty="0" smtClean="0"/>
          </a:p>
          <a:p>
            <a:pPr eaLnBrk="1" hangingPunct="1">
              <a:lnSpc>
                <a:spcPct val="80000"/>
              </a:lnSpc>
            </a:pPr>
            <a:r>
              <a:rPr lang="en-IE" sz="2800" dirty="0" smtClean="0"/>
              <a:t>If the operation requires the LMC to use a particular mailbox we can use the other two digits to specify the mailbox address.</a:t>
            </a:r>
            <a:endParaRPr lang="en-US" sz="2800" dirty="0" smtClean="0"/>
          </a:p>
        </p:txBody>
      </p:sp>
      <p:sp>
        <p:nvSpPr>
          <p:cNvPr id="33794" name="Slide Number Placeholder 5"/>
          <p:cNvSpPr>
            <a:spLocks noGrp="1"/>
          </p:cNvSpPr>
          <p:nvPr>
            <p:ph type="sldNum" sz="quarter" idx="12"/>
          </p:nvPr>
        </p:nvSpPr>
        <p:spPr>
          <a:noFill/>
        </p:spPr>
        <p:txBody>
          <a:bodyPr/>
          <a:lstStyle/>
          <a:p>
            <a:fld id="{A2D7F22B-5DCF-441B-AAC1-CC6E89D435F3}"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Instruction Set</a:t>
            </a:r>
          </a:p>
        </p:txBody>
      </p:sp>
      <p:graphicFrame>
        <p:nvGraphicFramePr>
          <p:cNvPr id="73840" name="Group 112"/>
          <p:cNvGraphicFramePr>
            <a:graphicFrameLocks noGrp="1"/>
          </p:cNvGraphicFramePr>
          <p:nvPr>
            <p:ph type="tbl" idx="1"/>
          </p:nvPr>
        </p:nvGraphicFramePr>
        <p:xfrm>
          <a:off x="1600200" y="1447800"/>
          <a:ext cx="5159375" cy="4392615"/>
        </p:xfrm>
        <a:graphic>
          <a:graphicData uri="http://schemas.openxmlformats.org/drawingml/2006/table">
            <a:tbl>
              <a:tblPr/>
              <a:tblGrid>
                <a:gridCol w="2779713"/>
                <a:gridCol w="914400"/>
                <a:gridCol w="1465262"/>
              </a:tblGrid>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0"/>
                          </a:solidFill>
                          <a:effectLst/>
                          <a:latin typeface="Arial" charset="0"/>
                          <a:ea typeface="ＭＳ Ｐゴシック" charset="-128"/>
                        </a:rPr>
                        <a:t>Arithmetic</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1xx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000080"/>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2xx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0"/>
                          </a:solidFill>
                          <a:effectLst/>
                          <a:latin typeface="Arial" charset="0"/>
                          <a:ea typeface="ＭＳ Ｐゴシック" charset="-128"/>
                        </a:rPr>
                        <a:t>SUBTRACT</a:t>
                      </a:r>
                    </a:p>
                  </a:txBody>
                  <a:tcPr horzOverflow="overflow">
                    <a:lnL>
                      <a:noFill/>
                    </a:lnL>
                    <a:lnR>
                      <a:noFill/>
                    </a:lnR>
                    <a:lnT>
                      <a:noFill/>
                    </a:lnT>
                    <a:lnB>
                      <a:noFill/>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Data Movement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3xx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9F11"/>
                          </a:solidFill>
                          <a:effectLst/>
                          <a:latin typeface="Arial" charset="0"/>
                          <a:ea typeface="ＭＳ Ｐゴシック" charset="-128"/>
                        </a:rPr>
                        <a:t>STORE</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FF9F11"/>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5xx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LOAD</a:t>
                      </a:r>
                    </a:p>
                  </a:txBody>
                  <a:tcPr horzOverflow="overflow">
                    <a:lnL>
                      <a:noFill/>
                    </a:lnL>
                    <a:lnR>
                      <a:noFill/>
                    </a:lnR>
                    <a:lnT>
                      <a:noFill/>
                    </a:lnT>
                    <a:lnB>
                      <a:noFill/>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Input/Output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901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INPUT</a:t>
                      </a:r>
                    </a:p>
                  </a:txBody>
                  <a:tcPr horzOverflow="overflow">
                    <a:lnL>
                      <a:noFill/>
                    </a:lnL>
                    <a:lnR>
                      <a:noFill/>
                    </a:lnR>
                    <a:lnT>
                      <a:noFill/>
                    </a:lnT>
                    <a:lnB>
                      <a:noFill/>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OUTPUT</a:t>
                      </a:r>
                    </a:p>
                  </a:txBody>
                  <a:tcPr horzOverflow="overflow">
                    <a:lnL>
                      <a:noFill/>
                    </a:lnL>
                    <a:lnR>
                      <a:noFill/>
                    </a:lnR>
                    <a:lnT>
                      <a:noFill/>
                    </a:lnT>
                    <a:lnB>
                      <a:noFill/>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555FFF"/>
                          </a:solidFill>
                          <a:effectLst/>
                          <a:latin typeface="Arial" charset="0"/>
                          <a:ea typeface="ＭＳ Ｐゴシック" charset="-128"/>
                        </a:rPr>
                        <a:t>Machine Control</a:t>
                      </a:r>
                      <a:br>
                        <a:rPr kumimoji="0" lang="en-US" sz="1800" b="0" i="0" u="none" strike="noStrike" cap="none" normalizeH="0" baseline="0" smtClean="0">
                          <a:ln>
                            <a:noFill/>
                          </a:ln>
                          <a:solidFill>
                            <a:srgbClr val="555FFF"/>
                          </a:solidFill>
                          <a:effectLst/>
                          <a:latin typeface="Arial" charset="0"/>
                          <a:ea typeface="ＭＳ Ｐゴシック" charset="-128"/>
                        </a:rPr>
                      </a:br>
                      <a:r>
                        <a:rPr kumimoji="0" lang="en-US" sz="1800" b="0" i="0" u="none" strike="noStrike" cap="none" normalizeH="0" baseline="0" smtClean="0">
                          <a:ln>
                            <a:noFill/>
                          </a:ln>
                          <a:solidFill>
                            <a:srgbClr val="555FFF"/>
                          </a:solidFill>
                          <a:effectLst/>
                          <a:latin typeface="Arial" charset="0"/>
                          <a:ea typeface="ＭＳ Ｐゴシック" charset="-128"/>
                        </a:rPr>
                        <a:t>(coffee break)</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555FFF"/>
                          </a:solidFill>
                          <a:effectLst/>
                          <a:latin typeface="Arial" charset="0"/>
                          <a:ea typeface="ＭＳ Ｐゴシック" charset="-128"/>
                        </a:rPr>
                        <a:t>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5FFF"/>
                          </a:solidFill>
                          <a:effectLst/>
                          <a:latin typeface="Arial" charset="0"/>
                          <a:ea typeface="ＭＳ Ｐゴシック" charset="-128"/>
                        </a:rPr>
                        <a:t>STOP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555FFF"/>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r>
            </a:tbl>
          </a:graphicData>
        </a:graphic>
      </p:graphicFrame>
      <p:sp>
        <p:nvSpPr>
          <p:cNvPr id="34818" name="Slide Number Placeholder 5"/>
          <p:cNvSpPr>
            <a:spLocks noGrp="1"/>
          </p:cNvSpPr>
          <p:nvPr>
            <p:ph type="sldNum" sz="quarter" idx="12"/>
          </p:nvPr>
        </p:nvSpPr>
        <p:spPr>
          <a:noFill/>
        </p:spPr>
        <p:txBody>
          <a:bodyPr/>
          <a:lstStyle/>
          <a:p>
            <a:fld id="{A21F47EF-28A0-4C77-86F2-946F42B187CB}"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err="1" smtClean="0"/>
              <a:t>Input/Output</a:t>
            </a:r>
            <a:r>
              <a:rPr lang="en-US" dirty="0" smtClean="0"/>
              <a:t> </a:t>
            </a:r>
          </a:p>
        </p:txBody>
      </p:sp>
      <p:sp>
        <p:nvSpPr>
          <p:cNvPr id="35844" name="Rectangle 3"/>
          <p:cNvSpPr>
            <a:spLocks noGrp="1" noChangeArrowheads="1"/>
          </p:cNvSpPr>
          <p:nvPr>
            <p:ph idx="1"/>
          </p:nvPr>
        </p:nvSpPr>
        <p:spPr/>
        <p:txBody>
          <a:bodyPr/>
          <a:lstStyle/>
          <a:p>
            <a:pPr eaLnBrk="1" hangingPunct="1"/>
            <a:r>
              <a:rPr lang="en-US" dirty="0" smtClean="0"/>
              <a:t>Move data between calculator and in/out baskets</a:t>
            </a:r>
          </a:p>
        </p:txBody>
      </p:sp>
      <p:sp>
        <p:nvSpPr>
          <p:cNvPr id="35842" name="Slide Number Placeholder 5"/>
          <p:cNvSpPr>
            <a:spLocks noGrp="1"/>
          </p:cNvSpPr>
          <p:nvPr>
            <p:ph type="sldNum" sz="quarter" idx="12"/>
          </p:nvPr>
        </p:nvSpPr>
        <p:spPr>
          <a:noFill/>
        </p:spPr>
        <p:txBody>
          <a:bodyPr/>
          <a:lstStyle/>
          <a:p>
            <a:fld id="{C95161C0-1AC1-4667-99EC-FB688A6F6F1A}" type="slidenum">
              <a:rPr lang="en-US"/>
              <a:pPr/>
              <a:t>15</a:t>
            </a:fld>
            <a:endParaRPr lang="en-US"/>
          </a:p>
        </p:txBody>
      </p:sp>
      <p:graphicFrame>
        <p:nvGraphicFramePr>
          <p:cNvPr id="46131" name="Group 51"/>
          <p:cNvGraphicFramePr>
            <a:graphicFrameLocks noGrp="1"/>
          </p:cNvGraphicFramePr>
          <p:nvPr/>
        </p:nvGraphicFramePr>
        <p:xfrm>
          <a:off x="1676400" y="2743200"/>
          <a:ext cx="5834063" cy="2819402"/>
        </p:xfrm>
        <a:graphic>
          <a:graphicData uri="http://schemas.openxmlformats.org/drawingml/2006/table">
            <a:tbl>
              <a:tblPr/>
              <a:tblGrid>
                <a:gridCol w="1828800"/>
                <a:gridCol w="347663"/>
                <a:gridCol w="1828800"/>
                <a:gridCol w="1828800"/>
              </a:tblGrid>
              <a:tr h="547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D1313"/>
                          </a:solidFill>
                          <a:effectLst/>
                          <a:latin typeface="Arial" charset="0"/>
                          <a:ea typeface="ＭＳ Ｐゴシック" charset="-128"/>
                        </a:rPr>
                        <a:t>INP </a:t>
                      </a:r>
                      <a:r>
                        <a:rPr kumimoji="0" lang="en-US" sz="1800" b="0" i="0" u="none" strike="noStrike" cap="none" normalizeH="0" baseline="0" dirty="0" smtClean="0">
                          <a:ln>
                            <a:noFill/>
                          </a:ln>
                          <a:solidFill>
                            <a:srgbClr val="FD1313"/>
                          </a:solidFill>
                          <a:effectLst/>
                          <a:latin typeface="Arial" charset="0"/>
                          <a:ea typeface="ＭＳ Ｐゴシック" charset="-128"/>
                        </a:rPr>
                        <a:t>(input)</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D1313"/>
                          </a:solidFill>
                          <a:effectLst/>
                          <a:latin typeface="Arial" charset="0"/>
                          <a:ea typeface="ＭＳ Ｐゴシック" charset="-128"/>
                        </a:rPr>
                        <a:t>OUT </a:t>
                      </a:r>
                      <a:r>
                        <a:rPr kumimoji="0" lang="en-US" sz="1800" b="0" i="0" u="none" strike="noStrike" cap="none" normalizeH="0" baseline="0" smtClean="0">
                          <a:ln>
                            <a:noFill/>
                          </a:ln>
                          <a:solidFill>
                            <a:srgbClr val="FD1313"/>
                          </a:solidFill>
                          <a:effectLst/>
                          <a:latin typeface="Arial" charset="0"/>
                          <a:ea typeface="ＭＳ Ｐゴシック" charset="-128"/>
                        </a:rPr>
                        <a:t>(output)</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D1313"/>
                          </a:solidFill>
                          <a:effectLst/>
                          <a:latin typeface="Arial" charset="0"/>
                          <a:ea typeface="ＭＳ Ｐゴシック" charset="-128"/>
                        </a:rPr>
                        <a:t>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D1313"/>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dirty="0" smtClean="0"/>
              <a:t>LMC </a:t>
            </a:r>
            <a:r>
              <a:rPr lang="en-US" dirty="0" err="1" smtClean="0"/>
              <a:t>Input/Output</a:t>
            </a:r>
            <a:endParaRPr lang="en-US" dirty="0" smtClean="0"/>
          </a:p>
        </p:txBody>
      </p:sp>
      <p:pic>
        <p:nvPicPr>
          <p:cNvPr id="37891" name="Picture 25" descr="c06f01"/>
          <p:cNvPicPr>
            <a:picLocks noGrp="1" noChangeAspect="1" noChangeArrowheads="1"/>
          </p:cNvPicPr>
          <p:nvPr>
            <p:ph idx="1"/>
          </p:nvPr>
        </p:nvPicPr>
        <p:blipFill>
          <a:blip r:embed="rId3"/>
          <a:srcRect/>
          <a:stretch>
            <a:fillRect/>
          </a:stretch>
        </p:blipFill>
        <p:spPr>
          <a:xfrm>
            <a:off x="2514600" y="1376363"/>
            <a:ext cx="5638800" cy="4592637"/>
          </a:xfrm>
          <a:noFill/>
        </p:spPr>
      </p:pic>
      <p:sp>
        <p:nvSpPr>
          <p:cNvPr id="37890" name="Slide Number Placeholder 5"/>
          <p:cNvSpPr>
            <a:spLocks noGrp="1"/>
          </p:cNvSpPr>
          <p:nvPr>
            <p:ph type="sldNum" sz="quarter" idx="12"/>
          </p:nvPr>
        </p:nvSpPr>
        <p:spPr>
          <a:noFill/>
        </p:spPr>
        <p:txBody>
          <a:bodyPr/>
          <a:lstStyle/>
          <a:p>
            <a:fld id="{77BB30BA-51D0-4484-B225-301704F11DDC}" type="slidenum">
              <a:rPr lang="en-US"/>
              <a:pPr/>
              <a:t>16</a:t>
            </a:fld>
            <a:endParaRPr lang="en-US"/>
          </a:p>
        </p:txBody>
      </p:sp>
      <p:sp>
        <p:nvSpPr>
          <p:cNvPr id="37893" name="Text Box 17"/>
          <p:cNvSpPr txBox="1">
            <a:spLocks noChangeArrowheads="1"/>
          </p:cNvSpPr>
          <p:nvPr/>
        </p:nvSpPr>
        <p:spPr bwMode="auto">
          <a:xfrm>
            <a:off x="1447800" y="3429000"/>
            <a:ext cx="1066800" cy="1012825"/>
          </a:xfrm>
          <a:prstGeom prst="rect">
            <a:avLst/>
          </a:prstGeom>
          <a:noFill/>
          <a:ln w="9525">
            <a:noFill/>
            <a:miter lim="800000"/>
            <a:headEnd/>
            <a:tailEnd/>
          </a:ln>
        </p:spPr>
        <p:txBody>
          <a:bodyPr>
            <a:spAutoFit/>
          </a:bodyPr>
          <a:lstStyle/>
          <a:p>
            <a:pPr>
              <a:spcBef>
                <a:spcPct val="50000"/>
              </a:spcBef>
            </a:pPr>
            <a:r>
              <a:rPr lang="en-US" sz="2400" dirty="0" smtClean="0">
                <a:solidFill>
                  <a:srgbClr val="FD1313"/>
                </a:solidFill>
                <a:latin typeface="Tahoma" charset="0"/>
              </a:rPr>
              <a:t>INP</a:t>
            </a:r>
            <a:endParaRPr lang="en-US" sz="2400" dirty="0">
              <a:solidFill>
                <a:srgbClr val="FD1313"/>
              </a:solidFill>
              <a:latin typeface="Tahoma" charset="0"/>
            </a:endParaRPr>
          </a:p>
          <a:p>
            <a:pPr>
              <a:spcBef>
                <a:spcPct val="50000"/>
              </a:spcBef>
            </a:pPr>
            <a:r>
              <a:rPr lang="en-US" sz="2400" dirty="0">
                <a:solidFill>
                  <a:srgbClr val="FD1313"/>
                </a:solidFill>
                <a:latin typeface="Tahoma" charset="0"/>
              </a:rPr>
              <a:t>OUT</a:t>
            </a:r>
          </a:p>
        </p:txBody>
      </p:sp>
      <p:sp>
        <p:nvSpPr>
          <p:cNvPr id="37894" name="Line 22"/>
          <p:cNvSpPr>
            <a:spLocks noChangeShapeType="1"/>
          </p:cNvSpPr>
          <p:nvPr/>
        </p:nvSpPr>
        <p:spPr bwMode="auto">
          <a:xfrm flipV="1">
            <a:off x="3505200" y="2819400"/>
            <a:ext cx="1219200" cy="838200"/>
          </a:xfrm>
          <a:prstGeom prst="line">
            <a:avLst/>
          </a:prstGeom>
          <a:noFill/>
          <a:ln w="60325">
            <a:solidFill>
              <a:srgbClr val="FF0000"/>
            </a:solidFill>
            <a:round/>
            <a:headEnd/>
            <a:tailEnd type="triangle" w="med" len="med"/>
          </a:ln>
        </p:spPr>
        <p:txBody>
          <a:bodyPr/>
          <a:lstStyle/>
          <a:p>
            <a:endParaRPr lang="en-IE"/>
          </a:p>
        </p:txBody>
      </p:sp>
      <p:sp>
        <p:nvSpPr>
          <p:cNvPr id="37895" name="Line 24"/>
          <p:cNvSpPr>
            <a:spLocks noChangeShapeType="1"/>
          </p:cNvSpPr>
          <p:nvPr/>
        </p:nvSpPr>
        <p:spPr bwMode="auto">
          <a:xfrm rot="10873633" flipV="1">
            <a:off x="3581400" y="3352800"/>
            <a:ext cx="1219200" cy="838200"/>
          </a:xfrm>
          <a:prstGeom prst="line">
            <a:avLst/>
          </a:prstGeom>
          <a:noFill/>
          <a:ln w="60325">
            <a:solidFill>
              <a:srgbClr val="FF0000"/>
            </a:solidFill>
            <a:round/>
            <a:headEnd/>
            <a:tailEnd type="triangle" w="med" len="med"/>
          </a:ln>
        </p:spPr>
        <p:txBody>
          <a:bodyPr/>
          <a:lstStyle/>
          <a:p>
            <a:endParaRPr lang="en-I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smtClean="0"/>
              <a:t>Internal Data Movement</a:t>
            </a:r>
          </a:p>
        </p:txBody>
      </p:sp>
      <p:sp>
        <p:nvSpPr>
          <p:cNvPr id="39940" name="Rectangle 3"/>
          <p:cNvSpPr>
            <a:spLocks noGrp="1" noChangeArrowheads="1"/>
          </p:cNvSpPr>
          <p:nvPr>
            <p:ph idx="1"/>
          </p:nvPr>
        </p:nvSpPr>
        <p:spPr>
          <a:xfrm>
            <a:off x="1295400" y="1295400"/>
            <a:ext cx="7772400" cy="757238"/>
          </a:xfrm>
        </p:spPr>
        <p:txBody>
          <a:bodyPr/>
          <a:lstStyle/>
          <a:p>
            <a:pPr eaLnBrk="1" hangingPunct="1"/>
            <a:r>
              <a:rPr lang="en-US" smtClean="0"/>
              <a:t>Between mailbox and calculator</a:t>
            </a:r>
          </a:p>
        </p:txBody>
      </p:sp>
      <p:sp>
        <p:nvSpPr>
          <p:cNvPr id="39938" name="Slide Number Placeholder 5"/>
          <p:cNvSpPr>
            <a:spLocks noGrp="1"/>
          </p:cNvSpPr>
          <p:nvPr>
            <p:ph type="sldNum" sz="quarter" idx="12"/>
          </p:nvPr>
        </p:nvSpPr>
        <p:spPr>
          <a:noFill/>
        </p:spPr>
        <p:txBody>
          <a:bodyPr/>
          <a:lstStyle/>
          <a:p>
            <a:fld id="{433C9A7B-764F-4D8D-A7B2-8A3D6AF59BAE}" type="slidenum">
              <a:rPr lang="en-US"/>
              <a:pPr/>
              <a:t>17</a:t>
            </a:fld>
            <a:endParaRPr lang="en-US"/>
          </a:p>
        </p:txBody>
      </p:sp>
      <p:graphicFrame>
        <p:nvGraphicFramePr>
          <p:cNvPr id="49205" name="Group 53"/>
          <p:cNvGraphicFramePr>
            <a:graphicFrameLocks noGrp="1"/>
          </p:cNvGraphicFramePr>
          <p:nvPr/>
        </p:nvGraphicFramePr>
        <p:xfrm>
          <a:off x="1676400" y="2286000"/>
          <a:ext cx="5681663" cy="2852738"/>
        </p:xfrm>
        <a:graphic>
          <a:graphicData uri="http://schemas.openxmlformats.org/drawingml/2006/table">
            <a:tbl>
              <a:tblPr/>
              <a:tblGrid>
                <a:gridCol w="1600200"/>
                <a:gridCol w="423863"/>
                <a:gridCol w="1828800"/>
                <a:gridCol w="1828800"/>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1006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FF9F11"/>
                          </a:solidFill>
                          <a:effectLst/>
                          <a:latin typeface="Arial" charset="0"/>
                          <a:ea typeface="ＭＳ Ｐゴシック" charset="-128"/>
                        </a:rPr>
                        <a:t>STA </a:t>
                      </a:r>
                      <a:r>
                        <a:rPr kumimoji="0" lang="en-US" sz="1800" b="0" i="0" u="none" strike="noStrike" cap="none" normalizeH="0" baseline="0" dirty="0" smtClean="0">
                          <a:ln>
                            <a:noFill/>
                          </a:ln>
                          <a:solidFill>
                            <a:srgbClr val="FF9F11"/>
                          </a:solidFill>
                          <a:effectLst/>
                          <a:latin typeface="Arial" charset="0"/>
                          <a:ea typeface="ＭＳ Ｐゴシック" charset="-128"/>
                        </a:rPr>
                        <a:t>(store)</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F9F11"/>
                          </a:solidFill>
                          <a:effectLst/>
                          <a:latin typeface="Arial" charset="0"/>
                          <a:ea typeface="ＭＳ Ｐゴシック" charset="-128"/>
                        </a:rPr>
                        <a:t>LDA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(load)</a:t>
                      </a:r>
                      <a:endParaRPr kumimoji="0" lang="en-US" sz="2600" b="0" i="0" u="none" strike="noStrike" cap="none" normalizeH="0" baseline="0" smtClean="0">
                        <a:ln>
                          <a:noFill/>
                        </a:ln>
                        <a:solidFill>
                          <a:srgbClr val="FF9F11"/>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LMC Internal Data</a:t>
            </a:r>
          </a:p>
        </p:txBody>
      </p:sp>
      <p:pic>
        <p:nvPicPr>
          <p:cNvPr id="40963" name="Picture 36" descr="c06f01"/>
          <p:cNvPicPr>
            <a:picLocks noGrp="1" noChangeAspect="1" noChangeArrowheads="1"/>
          </p:cNvPicPr>
          <p:nvPr>
            <p:ph idx="1"/>
          </p:nvPr>
        </p:nvPicPr>
        <p:blipFill>
          <a:blip r:embed="rId3"/>
          <a:srcRect/>
          <a:stretch>
            <a:fillRect/>
          </a:stretch>
        </p:blipFill>
        <p:spPr>
          <a:xfrm>
            <a:off x="1676400" y="1676400"/>
            <a:ext cx="6248400" cy="4799013"/>
          </a:xfrm>
          <a:noFill/>
        </p:spPr>
      </p:pic>
      <p:sp>
        <p:nvSpPr>
          <p:cNvPr id="40962" name="Slide Number Placeholder 5"/>
          <p:cNvSpPr>
            <a:spLocks noGrp="1"/>
          </p:cNvSpPr>
          <p:nvPr>
            <p:ph type="sldNum" sz="quarter" idx="12"/>
          </p:nvPr>
        </p:nvSpPr>
        <p:spPr>
          <a:noFill/>
        </p:spPr>
        <p:txBody>
          <a:bodyPr/>
          <a:lstStyle/>
          <a:p>
            <a:fld id="{3790AF12-4164-45FE-BFB5-412A379A9BEA}" type="slidenum">
              <a:rPr lang="en-US"/>
              <a:pPr/>
              <a:t>18</a:t>
            </a:fld>
            <a:endParaRPr lang="en-US"/>
          </a:p>
        </p:txBody>
      </p:sp>
      <p:sp>
        <p:nvSpPr>
          <p:cNvPr id="40965" name="Text Box 17"/>
          <p:cNvSpPr txBox="1">
            <a:spLocks noChangeArrowheads="1"/>
          </p:cNvSpPr>
          <p:nvPr/>
        </p:nvSpPr>
        <p:spPr bwMode="auto">
          <a:xfrm>
            <a:off x="6934200" y="3352800"/>
            <a:ext cx="17526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40966" name="Line 19"/>
          <p:cNvSpPr>
            <a:spLocks noChangeShapeType="1"/>
          </p:cNvSpPr>
          <p:nvPr/>
        </p:nvSpPr>
        <p:spPr bwMode="auto">
          <a:xfrm>
            <a:off x="4953000" y="3124200"/>
            <a:ext cx="1295400" cy="1143000"/>
          </a:xfrm>
          <a:prstGeom prst="line">
            <a:avLst/>
          </a:prstGeom>
          <a:noFill/>
          <a:ln w="28575">
            <a:solidFill>
              <a:srgbClr val="FF9F11"/>
            </a:solidFill>
            <a:miter lim="800000"/>
            <a:headEnd/>
            <a:tailEnd type="triangle" w="med" len="med"/>
          </a:ln>
        </p:spPr>
        <p:txBody>
          <a:bodyPr wrap="none"/>
          <a:lstStyle/>
          <a:p>
            <a:endParaRPr lang="en-IE"/>
          </a:p>
        </p:txBody>
      </p:sp>
      <p:sp>
        <p:nvSpPr>
          <p:cNvPr id="40967" name="Line 20"/>
          <p:cNvSpPr>
            <a:spLocks noChangeShapeType="1"/>
          </p:cNvSpPr>
          <p:nvPr/>
        </p:nvSpPr>
        <p:spPr bwMode="auto">
          <a:xfrm flipH="1">
            <a:off x="5105400" y="2743200"/>
            <a:ext cx="1066800" cy="152400"/>
          </a:xfrm>
          <a:prstGeom prst="line">
            <a:avLst/>
          </a:prstGeom>
          <a:noFill/>
          <a:ln w="28575">
            <a:solidFill>
              <a:srgbClr val="FF9F11"/>
            </a:solidFill>
            <a:miter lim="800000"/>
            <a:headEnd/>
            <a:tailEnd type="triangle" w="med" len="med"/>
          </a:ln>
        </p:spPr>
        <p:txBody>
          <a:bodyPr wrap="none"/>
          <a:lstStyle/>
          <a:p>
            <a:endParaRPr lang="en-IE"/>
          </a:p>
        </p:txBody>
      </p:sp>
      <p:sp>
        <p:nvSpPr>
          <p:cNvPr id="40968" name="Text Box 18"/>
          <p:cNvSpPr txBox="1">
            <a:spLocks noChangeArrowheads="1"/>
          </p:cNvSpPr>
          <p:nvPr/>
        </p:nvSpPr>
        <p:spPr bwMode="auto">
          <a:xfrm>
            <a:off x="7315200" y="2819400"/>
            <a:ext cx="1219200" cy="1565275"/>
          </a:xfrm>
          <a:prstGeom prst="rect">
            <a:avLst/>
          </a:prstGeom>
          <a:noFill/>
          <a:ln w="9525">
            <a:noFill/>
            <a:miter lim="800000"/>
            <a:headEnd/>
            <a:tailEnd/>
          </a:ln>
        </p:spPr>
        <p:txBody>
          <a:bodyPr>
            <a:spAutoFit/>
          </a:bodyPr>
          <a:lstStyle/>
          <a:p>
            <a:pPr>
              <a:spcBef>
                <a:spcPct val="50000"/>
              </a:spcBef>
            </a:pPr>
            <a:r>
              <a:rPr lang="en-US" sz="2400" b="1" dirty="0">
                <a:solidFill>
                  <a:srgbClr val="FF9F11"/>
                </a:solidFill>
                <a:latin typeface="Tahoma" charset="0"/>
              </a:rPr>
              <a:t>LDA</a:t>
            </a:r>
          </a:p>
          <a:p>
            <a:pPr>
              <a:spcBef>
                <a:spcPct val="50000"/>
              </a:spcBef>
            </a:pPr>
            <a:endParaRPr lang="en-US" sz="2400" b="1" dirty="0">
              <a:solidFill>
                <a:srgbClr val="FF9F11"/>
              </a:solidFill>
              <a:latin typeface="Tahoma" charset="0"/>
            </a:endParaRPr>
          </a:p>
          <a:p>
            <a:pPr>
              <a:spcBef>
                <a:spcPct val="50000"/>
              </a:spcBef>
            </a:pPr>
            <a:r>
              <a:rPr lang="en-US" sz="2400" b="1" dirty="0" smtClean="0">
                <a:solidFill>
                  <a:srgbClr val="FF9F11"/>
                </a:solidFill>
                <a:latin typeface="Tahoma" charset="0"/>
              </a:rPr>
              <a:t>STA</a:t>
            </a:r>
            <a:endParaRPr lang="en-US" sz="2400" b="1" dirty="0">
              <a:solidFill>
                <a:srgbClr val="FF9F11"/>
              </a:solidFill>
              <a:latin typeface="Taho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Arithmetic Instructions</a:t>
            </a:r>
          </a:p>
        </p:txBody>
      </p:sp>
      <p:sp>
        <p:nvSpPr>
          <p:cNvPr id="43012" name="Rectangle 40"/>
          <p:cNvSpPr>
            <a:spLocks noGrp="1" noChangeArrowheads="1"/>
          </p:cNvSpPr>
          <p:nvPr>
            <p:ph type="body" sz="half" idx="1"/>
          </p:nvPr>
        </p:nvSpPr>
        <p:spPr>
          <a:xfrm>
            <a:off x="1295400" y="1295400"/>
            <a:ext cx="7772400" cy="1616075"/>
          </a:xfrm>
        </p:spPr>
        <p:txBody>
          <a:bodyPr/>
          <a:lstStyle/>
          <a:p>
            <a:pPr eaLnBrk="1" hangingPunct="1">
              <a:buNone/>
            </a:pPr>
            <a:endParaRPr lang="en-US" sz="2800" dirty="0" smtClean="0"/>
          </a:p>
          <a:p>
            <a:pPr eaLnBrk="1" hangingPunct="1"/>
            <a:r>
              <a:rPr lang="en-US" sz="2800" dirty="0" smtClean="0"/>
              <a:t>Perform operation in the calculator</a:t>
            </a:r>
          </a:p>
        </p:txBody>
      </p:sp>
      <p:graphicFrame>
        <p:nvGraphicFramePr>
          <p:cNvPr id="53301" name="Group 53"/>
          <p:cNvGraphicFramePr>
            <a:graphicFrameLocks noGrp="1"/>
          </p:cNvGraphicFramePr>
          <p:nvPr>
            <p:ph sz="half" idx="2"/>
          </p:nvPr>
        </p:nvGraphicFramePr>
        <p:xfrm>
          <a:off x="1295400" y="2830513"/>
          <a:ext cx="7772400" cy="2778126"/>
        </p:xfrm>
        <a:graphic>
          <a:graphicData uri="http://schemas.openxmlformats.org/drawingml/2006/table">
            <a:tbl>
              <a:tblPr/>
              <a:tblGrid>
                <a:gridCol w="2035175"/>
                <a:gridCol w="595313"/>
                <a:gridCol w="2571750"/>
                <a:gridCol w="2570162"/>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1092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Operand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699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80"/>
                          </a:solidFill>
                          <a:effectLst/>
                          <a:latin typeface="Arial" charset="0"/>
                          <a:ea typeface="ＭＳ Ｐゴシック" charset="-128"/>
                        </a:rPr>
                        <a:t>ADD</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667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80"/>
                          </a:solidFill>
                          <a:effectLst/>
                          <a:latin typeface="Arial" charset="0"/>
                          <a:ea typeface="ＭＳ Ｐゴシック" charset="-128"/>
                        </a:rPr>
                        <a:t>SUB</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3010" name="Slide Number Placeholder 6"/>
          <p:cNvSpPr>
            <a:spLocks noGrp="1"/>
          </p:cNvSpPr>
          <p:nvPr>
            <p:ph type="sldNum" sz="quarter" idx="12"/>
          </p:nvPr>
        </p:nvSpPr>
        <p:spPr>
          <a:noFill/>
        </p:spPr>
        <p:txBody>
          <a:bodyPr/>
          <a:lstStyle/>
          <a:p>
            <a:fld id="{722A88BA-015A-4505-92AC-825A9B4C4334}"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IE" dirty="0" smtClean="0"/>
              <a:t>The Little Man Computer</a:t>
            </a:r>
            <a:endParaRPr lang="en-US" dirty="0" smtClean="0"/>
          </a:p>
        </p:txBody>
      </p:sp>
      <p:sp>
        <p:nvSpPr>
          <p:cNvPr id="21508" name="Rectangle 3"/>
          <p:cNvSpPr>
            <a:spLocks noGrp="1" noChangeArrowheads="1"/>
          </p:cNvSpPr>
          <p:nvPr>
            <p:ph idx="1"/>
          </p:nvPr>
        </p:nvSpPr>
        <p:spPr/>
        <p:txBody>
          <a:bodyPr/>
          <a:lstStyle/>
          <a:p>
            <a:pPr eaLnBrk="1" hangingPunct="1">
              <a:buNone/>
            </a:pPr>
            <a:r>
              <a:rPr lang="en-IE" sz="2800" dirty="0"/>
              <a:t>	</a:t>
            </a:r>
            <a:r>
              <a:rPr lang="en-IE" sz="2800" dirty="0" smtClean="0"/>
              <a:t> </a:t>
            </a:r>
            <a:r>
              <a:rPr lang="en-IE" sz="2800" dirty="0"/>
              <a:t>W</a:t>
            </a:r>
            <a:r>
              <a:rPr lang="en-IE" sz="2800" dirty="0" smtClean="0"/>
              <a:t>e will review the operations that the computer is capable of performing and look at how those operations work together to provide the computer with its power.</a:t>
            </a:r>
          </a:p>
          <a:p>
            <a:pPr eaLnBrk="1" hangingPunct="1"/>
            <a:endParaRPr lang="en-IE" sz="2800" dirty="0" smtClean="0"/>
          </a:p>
          <a:p>
            <a:pPr eaLnBrk="1" hangingPunct="1"/>
            <a:r>
              <a:rPr lang="en-IE" sz="2800" dirty="0" smtClean="0"/>
              <a:t>We will begin by introducing a model of the computer (the LMC); a model that operates in a very similar way to real computers but that is easier to understand.</a:t>
            </a:r>
            <a:endParaRPr lang="en-US" sz="2800" dirty="0" smtClean="0"/>
          </a:p>
        </p:txBody>
      </p:sp>
      <p:sp>
        <p:nvSpPr>
          <p:cNvPr id="21506" name="Slide Number Placeholder 5"/>
          <p:cNvSpPr>
            <a:spLocks noGrp="1"/>
          </p:cNvSpPr>
          <p:nvPr>
            <p:ph type="sldNum" sz="quarter" idx="12"/>
          </p:nvPr>
        </p:nvSpPr>
        <p:spPr>
          <a:noFill/>
        </p:spPr>
        <p:txBody>
          <a:bodyPr/>
          <a:lstStyle/>
          <a:p>
            <a:fld id="{52ADE7A8-099F-4FE6-B88E-D00570DD9832}"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LMC Arithmetic Instructions</a:t>
            </a:r>
          </a:p>
        </p:txBody>
      </p:sp>
      <p:pic>
        <p:nvPicPr>
          <p:cNvPr id="44035" name="Picture 37" descr="c06f01"/>
          <p:cNvPicPr>
            <a:picLocks noGrp="1" noChangeAspect="1" noChangeArrowheads="1"/>
          </p:cNvPicPr>
          <p:nvPr>
            <p:ph idx="1"/>
          </p:nvPr>
        </p:nvPicPr>
        <p:blipFill>
          <a:blip r:embed="rId3"/>
          <a:srcRect/>
          <a:stretch>
            <a:fillRect/>
          </a:stretch>
        </p:blipFill>
        <p:spPr>
          <a:xfrm>
            <a:off x="1524000" y="1524000"/>
            <a:ext cx="6096000" cy="4681538"/>
          </a:xfrm>
          <a:noFill/>
        </p:spPr>
      </p:pic>
      <p:sp>
        <p:nvSpPr>
          <p:cNvPr id="44034" name="Slide Number Placeholder 5"/>
          <p:cNvSpPr>
            <a:spLocks noGrp="1"/>
          </p:cNvSpPr>
          <p:nvPr>
            <p:ph type="sldNum" sz="quarter" idx="12"/>
          </p:nvPr>
        </p:nvSpPr>
        <p:spPr>
          <a:noFill/>
        </p:spPr>
        <p:txBody>
          <a:bodyPr/>
          <a:lstStyle/>
          <a:p>
            <a:fld id="{DA14AFFD-5E71-4537-A6DA-FE7F0BEF92F4}" type="slidenum">
              <a:rPr lang="en-US"/>
              <a:pPr/>
              <a:t>20</a:t>
            </a:fld>
            <a:endParaRPr lang="en-US"/>
          </a:p>
        </p:txBody>
      </p:sp>
      <p:sp>
        <p:nvSpPr>
          <p:cNvPr id="44037" name="Text Box 17"/>
          <p:cNvSpPr txBox="1">
            <a:spLocks noChangeArrowheads="1"/>
          </p:cNvSpPr>
          <p:nvPr/>
        </p:nvSpPr>
        <p:spPr bwMode="auto">
          <a:xfrm>
            <a:off x="6934200" y="3352800"/>
            <a:ext cx="17526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44038" name="Line 19"/>
          <p:cNvSpPr>
            <a:spLocks noChangeShapeType="1"/>
          </p:cNvSpPr>
          <p:nvPr/>
        </p:nvSpPr>
        <p:spPr bwMode="auto">
          <a:xfrm flipH="1">
            <a:off x="4876800" y="2590800"/>
            <a:ext cx="1066800" cy="152400"/>
          </a:xfrm>
          <a:prstGeom prst="line">
            <a:avLst/>
          </a:prstGeom>
          <a:noFill/>
          <a:ln w="28575">
            <a:solidFill>
              <a:srgbClr val="000080"/>
            </a:solidFill>
            <a:miter lim="800000"/>
            <a:headEnd/>
            <a:tailEnd type="triangle" w="med" len="med"/>
          </a:ln>
        </p:spPr>
        <p:txBody>
          <a:bodyPr wrap="none"/>
          <a:lstStyle/>
          <a:p>
            <a:endParaRPr lang="en-IE"/>
          </a:p>
        </p:txBody>
      </p:sp>
      <p:sp>
        <p:nvSpPr>
          <p:cNvPr id="44039" name="Text Box 18"/>
          <p:cNvSpPr txBox="1">
            <a:spLocks noChangeArrowheads="1"/>
          </p:cNvSpPr>
          <p:nvPr/>
        </p:nvSpPr>
        <p:spPr bwMode="auto">
          <a:xfrm>
            <a:off x="6934200" y="2286000"/>
            <a:ext cx="1066800" cy="1012825"/>
          </a:xfrm>
          <a:prstGeom prst="rect">
            <a:avLst/>
          </a:prstGeom>
          <a:noFill/>
          <a:ln w="9525">
            <a:noFill/>
            <a:miter lim="800000"/>
            <a:headEnd/>
            <a:tailEnd/>
          </a:ln>
        </p:spPr>
        <p:txBody>
          <a:bodyPr>
            <a:spAutoFit/>
          </a:bodyPr>
          <a:lstStyle/>
          <a:p>
            <a:pPr>
              <a:spcBef>
                <a:spcPct val="50000"/>
              </a:spcBef>
            </a:pPr>
            <a:r>
              <a:rPr lang="en-US" sz="2400" b="1">
                <a:solidFill>
                  <a:srgbClr val="000080"/>
                </a:solidFill>
                <a:latin typeface="Tahoma" charset="0"/>
              </a:rPr>
              <a:t>ADD</a:t>
            </a:r>
          </a:p>
          <a:p>
            <a:pPr>
              <a:spcBef>
                <a:spcPct val="50000"/>
              </a:spcBef>
            </a:pPr>
            <a:r>
              <a:rPr lang="en-US" sz="2400" b="1">
                <a:solidFill>
                  <a:srgbClr val="000080"/>
                </a:solidFill>
                <a:latin typeface="Tahoma" charset="0"/>
              </a:rPr>
              <a:t>SUB</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lnSpc>
                <a:spcPct val="90000"/>
              </a:lnSpc>
            </a:pPr>
            <a:r>
              <a:rPr lang="en-US" sz="3600" smtClean="0"/>
              <a:t>Simple Program:  Add 2 Numbers</a:t>
            </a:r>
          </a:p>
        </p:txBody>
      </p:sp>
      <p:sp>
        <p:nvSpPr>
          <p:cNvPr id="46084" name="Rectangle 3"/>
          <p:cNvSpPr>
            <a:spLocks noGrp="1" noChangeArrowheads="1"/>
          </p:cNvSpPr>
          <p:nvPr>
            <p:ph idx="1"/>
          </p:nvPr>
        </p:nvSpPr>
        <p:spPr>
          <a:xfrm>
            <a:off x="1295400" y="1295400"/>
            <a:ext cx="5257800" cy="4800600"/>
          </a:xfrm>
        </p:spPr>
        <p:txBody>
          <a:bodyPr/>
          <a:lstStyle/>
          <a:p>
            <a:pPr eaLnBrk="1" hangingPunct="1">
              <a:lnSpc>
                <a:spcPct val="90000"/>
              </a:lnSpc>
            </a:pPr>
            <a:r>
              <a:rPr lang="en-US" dirty="0" smtClean="0"/>
              <a:t>The logic for adding two numbers in the LMC is given on the right. Write out the series of LMC instructions that implements this logic.</a:t>
            </a:r>
          </a:p>
          <a:p>
            <a:pPr eaLnBrk="1" hangingPunct="1">
              <a:lnSpc>
                <a:spcPct val="90000"/>
              </a:lnSpc>
            </a:pPr>
            <a:endParaRPr lang="en-US" dirty="0" smtClean="0"/>
          </a:p>
          <a:p>
            <a:pPr eaLnBrk="1" hangingPunct="1">
              <a:lnSpc>
                <a:spcPct val="90000"/>
              </a:lnSpc>
            </a:pPr>
            <a:r>
              <a:rPr lang="en-US" dirty="0" smtClean="0"/>
              <a:t>Assume data is stored in mailboxes with addresses &gt;90</a:t>
            </a:r>
          </a:p>
        </p:txBody>
      </p:sp>
      <p:sp>
        <p:nvSpPr>
          <p:cNvPr id="46082" name="Slide Number Placeholder 5"/>
          <p:cNvSpPr>
            <a:spLocks noGrp="1"/>
          </p:cNvSpPr>
          <p:nvPr>
            <p:ph type="sldNum" sz="quarter" idx="12"/>
          </p:nvPr>
        </p:nvSpPr>
        <p:spPr>
          <a:noFill/>
        </p:spPr>
        <p:txBody>
          <a:bodyPr/>
          <a:lstStyle/>
          <a:p>
            <a:fld id="{5B0A7F7D-C64F-4D27-B059-5D294BA7A7FF}" type="slidenum">
              <a:rPr lang="en-US"/>
              <a:pPr/>
              <a:t>21</a:t>
            </a:fld>
            <a:endParaRPr lang="en-US"/>
          </a:p>
        </p:txBody>
      </p:sp>
      <p:grpSp>
        <p:nvGrpSpPr>
          <p:cNvPr id="46085" name="Group 14"/>
          <p:cNvGrpSpPr>
            <a:grpSpLocks/>
          </p:cNvGrpSpPr>
          <p:nvPr/>
        </p:nvGrpSpPr>
        <p:grpSpPr bwMode="auto">
          <a:xfrm>
            <a:off x="6781800" y="1447800"/>
            <a:ext cx="1295400" cy="4800600"/>
            <a:chOff x="4176" y="816"/>
            <a:chExt cx="816" cy="3168"/>
          </a:xfrm>
        </p:grpSpPr>
        <p:sp useBgFill="1">
          <p:nvSpPr>
            <p:cNvPr id="46086" name="Rectangle 5"/>
            <p:cNvSpPr>
              <a:spLocks noChangeArrowheads="1"/>
            </p:cNvSpPr>
            <p:nvPr/>
          </p:nvSpPr>
          <p:spPr bwMode="auto">
            <a:xfrm>
              <a:off x="4176" y="81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dirty="0">
                  <a:solidFill>
                    <a:srgbClr val="000080"/>
                  </a:solidFill>
                  <a:latin typeface="Book Antiqua" charset="0"/>
                </a:rPr>
                <a:t>Input a #</a:t>
              </a:r>
            </a:p>
          </p:txBody>
        </p:sp>
        <p:sp useBgFill="1">
          <p:nvSpPr>
            <p:cNvPr id="46087" name="Rectangle 6"/>
            <p:cNvSpPr>
              <a:spLocks noChangeArrowheads="1"/>
            </p:cNvSpPr>
            <p:nvPr/>
          </p:nvSpPr>
          <p:spPr bwMode="auto">
            <a:xfrm>
              <a:off x="4176" y="153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Store the #</a:t>
              </a:r>
            </a:p>
          </p:txBody>
        </p:sp>
        <p:sp useBgFill="1">
          <p:nvSpPr>
            <p:cNvPr id="46088" name="Rectangle 7"/>
            <p:cNvSpPr>
              <a:spLocks noChangeArrowheads="1"/>
            </p:cNvSpPr>
            <p:nvPr/>
          </p:nvSpPr>
          <p:spPr bwMode="auto">
            <a:xfrm>
              <a:off x="4176" y="2256"/>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dirty="0">
                  <a:solidFill>
                    <a:srgbClr val="000080"/>
                  </a:solidFill>
                  <a:latin typeface="Book Antiqua" charset="0"/>
                </a:rPr>
                <a:t>Input a #</a:t>
              </a:r>
            </a:p>
          </p:txBody>
        </p:sp>
        <p:sp useBgFill="1">
          <p:nvSpPr>
            <p:cNvPr id="46089" name="Rectangle 8"/>
            <p:cNvSpPr>
              <a:spLocks noChangeArrowheads="1"/>
            </p:cNvSpPr>
            <p:nvPr/>
          </p:nvSpPr>
          <p:spPr bwMode="auto">
            <a:xfrm>
              <a:off x="4176" y="2880"/>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Add </a:t>
              </a:r>
            </a:p>
          </p:txBody>
        </p:sp>
        <p:sp useBgFill="1">
          <p:nvSpPr>
            <p:cNvPr id="46090" name="Rectangle 9"/>
            <p:cNvSpPr>
              <a:spLocks noChangeArrowheads="1"/>
            </p:cNvSpPr>
            <p:nvPr/>
          </p:nvSpPr>
          <p:spPr bwMode="auto">
            <a:xfrm>
              <a:off x="4176" y="3504"/>
              <a:ext cx="816" cy="480"/>
            </a:xfrm>
            <a:prstGeom prst="rect">
              <a:avLst/>
            </a:prstGeom>
            <a:ln w="25400">
              <a:solidFill>
                <a:srgbClr val="000080"/>
              </a:solidFill>
              <a:miter lim="800000"/>
              <a:headEnd/>
              <a:tailEnd/>
            </a:ln>
          </p:spPr>
          <p:txBody>
            <a:bodyPr wrap="none" lIns="92075" tIns="46038" rIns="92075" bIns="46038" anchor="ctr"/>
            <a:lstStyle/>
            <a:p>
              <a:pPr algn="ctr" eaLnBrk="0" hangingPunct="0"/>
              <a:r>
                <a:rPr lang="en-US" b="1">
                  <a:solidFill>
                    <a:srgbClr val="000080"/>
                  </a:solidFill>
                  <a:latin typeface="Book Antiqua" charset="0"/>
                </a:rPr>
                <a:t>Output the</a:t>
              </a:r>
            </a:p>
            <a:p>
              <a:pPr algn="ctr" eaLnBrk="0" hangingPunct="0"/>
              <a:r>
                <a:rPr lang="en-US" b="1">
                  <a:solidFill>
                    <a:srgbClr val="000080"/>
                  </a:solidFill>
                  <a:latin typeface="Book Antiqua" charset="0"/>
                </a:rPr>
                <a:t>number </a:t>
              </a:r>
            </a:p>
          </p:txBody>
        </p:sp>
        <p:sp>
          <p:nvSpPr>
            <p:cNvPr id="46091" name="Line 10"/>
            <p:cNvSpPr>
              <a:spLocks noChangeShapeType="1"/>
            </p:cNvSpPr>
            <p:nvPr/>
          </p:nvSpPr>
          <p:spPr bwMode="auto">
            <a:xfrm>
              <a:off x="4560" y="1296"/>
              <a:ext cx="0" cy="240"/>
            </a:xfrm>
            <a:prstGeom prst="line">
              <a:avLst/>
            </a:prstGeom>
            <a:noFill/>
            <a:ln w="25400">
              <a:solidFill>
                <a:srgbClr val="000080"/>
              </a:solidFill>
              <a:round/>
              <a:headEnd type="none" w="sm" len="sm"/>
              <a:tailEnd type="stealth" w="med" len="med"/>
            </a:ln>
          </p:spPr>
          <p:txBody>
            <a:bodyPr/>
            <a:lstStyle/>
            <a:p>
              <a:endParaRPr lang="en-IE"/>
            </a:p>
          </p:txBody>
        </p:sp>
        <p:sp>
          <p:nvSpPr>
            <p:cNvPr id="46092" name="Line 11"/>
            <p:cNvSpPr>
              <a:spLocks noChangeShapeType="1"/>
            </p:cNvSpPr>
            <p:nvPr/>
          </p:nvSpPr>
          <p:spPr bwMode="auto">
            <a:xfrm>
              <a:off x="4560" y="2016"/>
              <a:ext cx="0" cy="240"/>
            </a:xfrm>
            <a:prstGeom prst="line">
              <a:avLst/>
            </a:prstGeom>
            <a:noFill/>
            <a:ln w="25400">
              <a:solidFill>
                <a:srgbClr val="000080"/>
              </a:solidFill>
              <a:round/>
              <a:headEnd type="none" w="sm" len="sm"/>
              <a:tailEnd type="stealth" w="med" len="med"/>
            </a:ln>
          </p:spPr>
          <p:txBody>
            <a:bodyPr/>
            <a:lstStyle/>
            <a:p>
              <a:endParaRPr lang="en-IE"/>
            </a:p>
          </p:txBody>
        </p:sp>
        <p:sp>
          <p:nvSpPr>
            <p:cNvPr id="46093" name="Line 12"/>
            <p:cNvSpPr>
              <a:spLocks noChangeShapeType="1"/>
            </p:cNvSpPr>
            <p:nvPr/>
          </p:nvSpPr>
          <p:spPr bwMode="auto">
            <a:xfrm>
              <a:off x="4560" y="2736"/>
              <a:ext cx="0" cy="96"/>
            </a:xfrm>
            <a:prstGeom prst="line">
              <a:avLst/>
            </a:prstGeom>
            <a:noFill/>
            <a:ln w="25400">
              <a:solidFill>
                <a:srgbClr val="000080"/>
              </a:solidFill>
              <a:round/>
              <a:headEnd type="none" w="sm" len="sm"/>
              <a:tailEnd type="stealth" w="med" len="med"/>
            </a:ln>
          </p:spPr>
          <p:txBody>
            <a:bodyPr/>
            <a:lstStyle/>
            <a:p>
              <a:endParaRPr lang="en-IE"/>
            </a:p>
          </p:txBody>
        </p:sp>
        <p:sp>
          <p:nvSpPr>
            <p:cNvPr id="46094" name="Line 13"/>
            <p:cNvSpPr>
              <a:spLocks noChangeShapeType="1"/>
            </p:cNvSpPr>
            <p:nvPr/>
          </p:nvSpPr>
          <p:spPr bwMode="auto">
            <a:xfrm>
              <a:off x="4560" y="3360"/>
              <a:ext cx="0" cy="144"/>
            </a:xfrm>
            <a:prstGeom prst="line">
              <a:avLst/>
            </a:prstGeom>
            <a:noFill/>
            <a:ln w="25400">
              <a:solidFill>
                <a:srgbClr val="000080"/>
              </a:solidFill>
              <a:round/>
              <a:headEnd type="none" w="sm" len="sm"/>
              <a:tailEnd type="stealth" w="med" len="med"/>
            </a:ln>
          </p:spPr>
          <p:txBody>
            <a:bodyPr/>
            <a:lstStyle/>
            <a:p>
              <a:endParaRPr lang="en-IE"/>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Program to Add 2 Numbers</a:t>
            </a:r>
          </a:p>
        </p:txBody>
      </p:sp>
      <p:graphicFrame>
        <p:nvGraphicFramePr>
          <p:cNvPr id="58532" name="Group 164"/>
          <p:cNvGraphicFramePr>
            <a:graphicFrameLocks noGrp="1"/>
          </p:cNvGraphicFramePr>
          <p:nvPr>
            <p:ph type="tbl" idx="1"/>
          </p:nvPr>
        </p:nvGraphicFramePr>
        <p:xfrm>
          <a:off x="1295400" y="1295400"/>
          <a:ext cx="7620000" cy="4178302"/>
        </p:xfrm>
        <a:graphic>
          <a:graphicData uri="http://schemas.openxmlformats.org/drawingml/2006/table">
            <a:tbl>
              <a:tblPr/>
              <a:tblGrid>
                <a:gridCol w="1530350"/>
                <a:gridCol w="1046163"/>
                <a:gridCol w="5043487"/>
              </a:tblGrid>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9050" cap="flat" cmpd="sng" algn="ctr">
                      <a:solidFill>
                        <a:srgbClr val="FF9F11"/>
                      </a:solidFill>
                      <a:prstDash val="solid"/>
                      <a:miter lim="800000"/>
                      <a:headEnd type="none" w="med" len="med"/>
                      <a:tailEnd type="none" w="med" len="med"/>
                    </a:lnL>
                    <a:lnR w="19050" cap="flat" cmpd="sng" algn="ctr">
                      <a:solidFill>
                        <a:schemeClr val="bg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ＭＳ Ｐゴシック" charset="-128"/>
                        </a:rPr>
                        <a:t>Code</a:t>
                      </a:r>
                    </a:p>
                  </a:txBody>
                  <a:tcPr horzOverflow="overflow">
                    <a:lnL w="19050" cap="flat" cmpd="sng" algn="ctr">
                      <a:solidFill>
                        <a:schemeClr val="bg1"/>
                      </a:solidFill>
                      <a:prstDash val="solid"/>
                      <a:miter lim="800000"/>
                      <a:headEnd type="none" w="med" len="med"/>
                      <a:tailEnd type="none" w="med" len="med"/>
                    </a:lnL>
                    <a:lnR w="19050" cap="flat" cmpd="sng" algn="ctr">
                      <a:solidFill>
                        <a:schemeClr val="bg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9050" cap="flat" cmpd="sng" algn="ctr">
                      <a:solidFill>
                        <a:schemeClr val="bg1"/>
                      </a:solidFill>
                      <a:prstDash val="solid"/>
                      <a:miter lim="800000"/>
                      <a:headEnd type="none" w="med" len="med"/>
                      <a:tailEnd type="none" w="med" len="med"/>
                    </a:lnL>
                    <a:lnR w="19050" cap="flat" cmpd="sng" algn="ctr">
                      <a:solidFill>
                        <a:srgbClr val="FF9F11"/>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399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901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199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;add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 to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902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92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8130" name="Slide Number Placeholder 5"/>
          <p:cNvSpPr>
            <a:spLocks noGrp="1"/>
          </p:cNvSpPr>
          <p:nvPr>
            <p:ph type="sldNum" sz="quarter" idx="12"/>
          </p:nvPr>
        </p:nvSpPr>
        <p:spPr>
          <a:noFill/>
        </p:spPr>
        <p:txBody>
          <a:bodyPr/>
          <a:lstStyle/>
          <a:p>
            <a:fld id="{1B4CB1E1-DE11-46EA-8812-8A3E0C2E77EA}"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E" dirty="0"/>
          </a:p>
        </p:txBody>
      </p:sp>
      <p:sp>
        <p:nvSpPr>
          <p:cNvPr id="3" name="Content Placeholder 2"/>
          <p:cNvSpPr>
            <a:spLocks noGrp="1"/>
          </p:cNvSpPr>
          <p:nvPr>
            <p:ph idx="1"/>
          </p:nvPr>
        </p:nvSpPr>
        <p:spPr/>
        <p:txBody>
          <a:bodyPr>
            <a:normAutofit/>
          </a:bodyPr>
          <a:lstStyle/>
          <a:p>
            <a:r>
              <a:rPr lang="en-US" dirty="0" smtClean="0"/>
              <a:t>The first computers were  all programmed with numeric codes</a:t>
            </a:r>
          </a:p>
          <a:p>
            <a:r>
              <a:rPr lang="en-US" dirty="0" smtClean="0"/>
              <a:t>Binary numbers were used instead of the decimal numbers used in the LMC model</a:t>
            </a:r>
          </a:p>
          <a:p>
            <a:r>
              <a:rPr lang="en-US" dirty="0" smtClean="0"/>
              <a:t>This can be tedious and error-prone</a:t>
            </a:r>
          </a:p>
          <a:p>
            <a:r>
              <a:rPr lang="en-US" dirty="0" smtClean="0"/>
              <a:t>Assembler programs were developed to simplify the job of writing code</a:t>
            </a:r>
          </a:p>
        </p:txBody>
      </p:sp>
      <p:sp>
        <p:nvSpPr>
          <p:cNvPr id="4" name="Slide Number Placeholder 3"/>
          <p:cNvSpPr>
            <a:spLocks noGrp="1"/>
          </p:cNvSpPr>
          <p:nvPr>
            <p:ph type="sldNum" sz="quarter" idx="12"/>
          </p:nvPr>
        </p:nvSpPr>
        <p:spPr/>
        <p:txBody>
          <a:bodyPr/>
          <a:lstStyle/>
          <a:p>
            <a:fld id="{5AB949C3-1858-4DA8-BF30-886664DAD2E6}"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A mnemonic code is created for each instruction</a:t>
            </a:r>
          </a:p>
          <a:p>
            <a:r>
              <a:rPr lang="en-US" dirty="0" smtClean="0"/>
              <a:t>A programmer writes the program in assembly language using these mnemonics</a:t>
            </a:r>
          </a:p>
          <a:p>
            <a:r>
              <a:rPr lang="en-US" dirty="0" smtClean="0"/>
              <a:t>This is much easier as the mnemonics are easy to remember</a:t>
            </a:r>
          </a:p>
          <a:p>
            <a:r>
              <a:rPr lang="en-US" dirty="0" smtClean="0"/>
              <a:t>The assembly language program is fed into the assembler</a:t>
            </a:r>
          </a:p>
          <a:p>
            <a:r>
              <a:rPr lang="en-US" dirty="0" smtClean="0"/>
              <a:t>The assembler reads the program and produces the machine code as output</a:t>
            </a:r>
            <a:endParaRPr lang="en-IE" dirty="0"/>
          </a:p>
        </p:txBody>
      </p:sp>
      <p:sp>
        <p:nvSpPr>
          <p:cNvPr id="4" name="Slide Number Placeholder 3"/>
          <p:cNvSpPr>
            <a:spLocks noGrp="1"/>
          </p:cNvSpPr>
          <p:nvPr>
            <p:ph type="sldNum" sz="quarter" idx="12"/>
          </p:nvPr>
        </p:nvSpPr>
        <p:spPr/>
        <p:txBody>
          <a:bodyPr/>
          <a:lstStyle/>
          <a:p>
            <a:fld id="{5AB949C3-1858-4DA8-BF30-886664DAD2E6}"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p:txBody>
          <a:bodyPr>
            <a:normAutofit lnSpcReduction="10000"/>
          </a:bodyPr>
          <a:lstStyle/>
          <a:p>
            <a:r>
              <a:rPr lang="en-US" dirty="0" smtClean="0"/>
              <a:t>Programs  can be written much more quickly  when written in assembler</a:t>
            </a:r>
          </a:p>
          <a:p>
            <a:r>
              <a:rPr lang="en-US" dirty="0" smtClean="0"/>
              <a:t> Programs written in assembler are much easier to understand and debug</a:t>
            </a:r>
          </a:p>
          <a:p>
            <a:r>
              <a:rPr lang="en-US" dirty="0" smtClean="0"/>
              <a:t> “Directives”  can be used in the assembler such as “DAT” which tells the compiler to reserve a space in memory to be used for data</a:t>
            </a:r>
            <a:r>
              <a:rPr lang="en-IE" dirty="0" smtClean="0"/>
              <a:t> DAT can also tell the assembler to put a constant into that memory address</a:t>
            </a:r>
            <a:endParaRPr lang="en-US" dirty="0" smtClean="0"/>
          </a:p>
        </p:txBody>
      </p:sp>
      <p:sp>
        <p:nvSpPr>
          <p:cNvPr id="4" name="Slide Number Placeholder 3"/>
          <p:cNvSpPr>
            <a:spLocks noGrp="1"/>
          </p:cNvSpPr>
          <p:nvPr>
            <p:ph type="sldNum" sz="quarter" idx="12"/>
          </p:nvPr>
        </p:nvSpPr>
        <p:spPr/>
        <p:txBody>
          <a:bodyPr/>
          <a:lstStyle/>
          <a:p>
            <a:fld id="{5AB949C3-1858-4DA8-BF30-886664DAD2E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a:xfrm>
            <a:off x="457200" y="1143000"/>
            <a:ext cx="8229600" cy="5105400"/>
          </a:xfrm>
        </p:spPr>
        <p:txBody>
          <a:bodyPr>
            <a:noAutofit/>
          </a:bodyPr>
          <a:lstStyle/>
          <a:p>
            <a:r>
              <a:rPr lang="en-IE" sz="2800" dirty="0" smtClean="0"/>
              <a:t>Most assembly languages allow the use of labels. </a:t>
            </a:r>
          </a:p>
          <a:p>
            <a:r>
              <a:rPr lang="en-IE" sz="2800" dirty="0" smtClean="0"/>
              <a:t>A label is simply a word that is used to either name a memory address where an instruction or data is stored, or to refer to that address in an instruction.</a:t>
            </a:r>
          </a:p>
          <a:p>
            <a:r>
              <a:rPr lang="en-IE" sz="2800" dirty="0" smtClean="0"/>
              <a:t>When a program is assembled.</a:t>
            </a:r>
          </a:p>
          <a:p>
            <a:pPr lvl="1"/>
            <a:r>
              <a:rPr lang="en-IE" dirty="0" smtClean="0"/>
              <a:t>A label to the left of an instruction mnemonic is converted to the memory address the instruction or data is stored at.</a:t>
            </a:r>
          </a:p>
          <a:p>
            <a:pPr lvl="1"/>
            <a:r>
              <a:rPr lang="en-IE" dirty="0" smtClean="0"/>
              <a:t>A label to the right of an instruction mnemonic takes on the value of the memory address referred to above.</a:t>
            </a:r>
          </a:p>
        </p:txBody>
      </p:sp>
      <p:sp>
        <p:nvSpPr>
          <p:cNvPr id="4" name="Slide Number Placeholder 3"/>
          <p:cNvSpPr>
            <a:spLocks noGrp="1"/>
          </p:cNvSpPr>
          <p:nvPr>
            <p:ph type="sldNum" sz="quarter" idx="12"/>
          </p:nvPr>
        </p:nvSpPr>
        <p:spPr/>
        <p:txBody>
          <a:bodyPr/>
          <a:lstStyle/>
          <a:p>
            <a:fld id="{5AB949C3-1858-4DA8-BF30-886664DAD2E6}"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lnSpc>
                <a:spcPct val="85000"/>
              </a:lnSpc>
            </a:pPr>
            <a:r>
              <a:rPr lang="en-US" dirty="0" smtClean="0"/>
              <a:t>Program to Add 2 Numbers:</a:t>
            </a:r>
            <a:br>
              <a:rPr lang="en-US" dirty="0" smtClean="0"/>
            </a:br>
            <a:r>
              <a:rPr lang="en-US" dirty="0" smtClean="0"/>
              <a:t>Using Mnemonics</a:t>
            </a:r>
          </a:p>
        </p:txBody>
      </p:sp>
      <p:graphicFrame>
        <p:nvGraphicFramePr>
          <p:cNvPr id="57445" name="Group 101"/>
          <p:cNvGraphicFramePr>
            <a:graphicFrameLocks noGrp="1"/>
          </p:cNvGraphicFramePr>
          <p:nvPr>
            <p:ph type="tbl" idx="1"/>
          </p:nvPr>
        </p:nvGraphicFramePr>
        <p:xfrm>
          <a:off x="1219200" y="1295400"/>
          <a:ext cx="7772400" cy="3990976"/>
        </p:xfrm>
        <a:graphic>
          <a:graphicData uri="http://schemas.openxmlformats.org/drawingml/2006/table">
            <a:tbl>
              <a:tblPr/>
              <a:tblGrid>
                <a:gridCol w="1560513"/>
                <a:gridCol w="1828800"/>
                <a:gridCol w="4383087"/>
              </a:tblGrid>
              <a:tr h="587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2700" cap="flat" cmpd="sng" algn="ctr">
                      <a:solidFill>
                        <a:srgbClr val="FF9F1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ea typeface="ＭＳ Ｐゴシック" charset="-128"/>
                        </a:rPr>
                        <a:t>Mnemonic</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2700" cap="flat" cmpd="sng" algn="ctr">
                      <a:solidFill>
                        <a:schemeClr val="bg1"/>
                      </a:solidFill>
                      <a:prstDash val="solid"/>
                      <a:miter lim="800000"/>
                      <a:headEnd type="none" w="med" len="med"/>
                      <a:tailEnd type="none" w="med" len="med"/>
                    </a:lnL>
                    <a:lnR w="12700" cap="flat" cmpd="sng" algn="ctr">
                      <a:solidFill>
                        <a:srgbClr val="FF9F1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STA 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99</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1</a:t>
                      </a:r>
                      <a:r>
                        <a:rPr kumimoji="0" lang="en-US" sz="1800" b="0" i="0" u="none" strike="noStrike" cap="none" normalizeH="0" baseline="30000" smtClean="0">
                          <a:ln>
                            <a:noFill/>
                          </a:ln>
                          <a:solidFill>
                            <a:schemeClr val="tx1"/>
                          </a:solidFill>
                          <a:effectLst/>
                          <a:latin typeface="Arial" charset="0"/>
                          <a:ea typeface="ＭＳ Ｐゴシック" charset="-128"/>
                        </a:rPr>
                        <a:t>st</a:t>
                      </a:r>
                      <a:r>
                        <a:rPr kumimoji="0" lang="en-US" sz="1800" b="0" i="0" u="none" strike="noStrike" cap="none" normalizeH="0" baseline="0" smtClean="0">
                          <a:ln>
                            <a:noFill/>
                          </a:ln>
                          <a:solidFill>
                            <a:schemeClr val="tx1"/>
                          </a:solidFill>
                          <a:effectLst/>
                          <a:latin typeface="Arial" charset="0"/>
                          <a:ea typeface="ＭＳ Ｐゴシック" charset="-128"/>
                        </a:rPr>
                        <a:t> # to 2</a:t>
                      </a:r>
                      <a:r>
                        <a:rPr kumimoji="0" lang="en-US" sz="1800" b="0" i="0" u="none" strike="noStrike" cap="none" normalizeH="0" baseline="30000" smtClean="0">
                          <a:ln>
                            <a:noFill/>
                          </a:ln>
                          <a:solidFill>
                            <a:schemeClr val="tx1"/>
                          </a:solidFill>
                          <a:effectLst/>
                          <a:latin typeface="Arial" charset="0"/>
                          <a:ea typeface="ＭＳ Ｐゴシック" charset="-128"/>
                        </a:rPr>
                        <a:t>nd</a:t>
                      </a:r>
                      <a:r>
                        <a:rPr kumimoji="0" lang="en-US" sz="1800" b="0" i="0" u="none" strike="noStrike" cap="none" normalizeH="0" baseline="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7106" name="Slide Number Placeholder 5"/>
          <p:cNvSpPr>
            <a:spLocks noGrp="1"/>
          </p:cNvSpPr>
          <p:nvPr>
            <p:ph type="sldNum" sz="quarter" idx="12"/>
          </p:nvPr>
        </p:nvSpPr>
        <p:spPr>
          <a:noFill/>
        </p:spPr>
        <p:txBody>
          <a:bodyPr/>
          <a:lstStyle/>
          <a:p>
            <a:fld id="{D265C532-4783-427D-B6D4-10F3C1097F6C}"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lnSpc>
                <a:spcPct val="85000"/>
              </a:lnSpc>
            </a:pPr>
            <a:r>
              <a:rPr lang="en-US" dirty="0" smtClean="0"/>
              <a:t>Program to Add 2 Numbers:</a:t>
            </a:r>
            <a:br>
              <a:rPr lang="en-US" dirty="0" smtClean="0"/>
            </a:br>
            <a:r>
              <a:rPr lang="en-US" dirty="0" smtClean="0"/>
              <a:t>Using Mnemonics and Labels</a:t>
            </a:r>
          </a:p>
        </p:txBody>
      </p:sp>
      <p:graphicFrame>
        <p:nvGraphicFramePr>
          <p:cNvPr id="57445" name="Group 101"/>
          <p:cNvGraphicFramePr>
            <a:graphicFrameLocks noGrp="1"/>
          </p:cNvGraphicFramePr>
          <p:nvPr>
            <p:ph type="tbl" idx="1"/>
          </p:nvPr>
        </p:nvGraphicFramePr>
        <p:xfrm>
          <a:off x="1219200" y="1295401"/>
          <a:ext cx="7772400" cy="5181599"/>
        </p:xfrm>
        <a:graphic>
          <a:graphicData uri="http://schemas.openxmlformats.org/drawingml/2006/table">
            <a:tbl>
              <a:tblPr/>
              <a:tblGrid>
                <a:gridCol w="1560513"/>
                <a:gridCol w="1828800"/>
                <a:gridCol w="4383087"/>
              </a:tblGrid>
              <a:tr h="628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Mailbox</a:t>
                      </a:r>
                    </a:p>
                  </a:txBody>
                  <a:tcPr horzOverflow="overflow">
                    <a:lnL w="12700" cap="flat" cmpd="sng" algn="ctr">
                      <a:solidFill>
                        <a:srgbClr val="FF9F1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Mnemonic</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ＭＳ Ｐゴシック" charset="-128"/>
                        </a:rPr>
                        <a:t>Instruction Description</a:t>
                      </a:r>
                    </a:p>
                  </a:txBody>
                  <a:tcPr horzOverflow="overflow">
                    <a:lnL w="12700" cap="flat" cmpd="sng" algn="ctr">
                      <a:solidFill>
                        <a:schemeClr val="bg1"/>
                      </a:solidFill>
                      <a:prstDash val="solid"/>
                      <a:miter lim="800000"/>
                      <a:headEnd type="none" w="med" len="med"/>
                      <a:tailEnd type="none" w="med" len="med"/>
                    </a:lnL>
                    <a:lnR w="12700" cap="flat" cmpd="sng" algn="ctr">
                      <a:solidFill>
                        <a:srgbClr val="FF9F11"/>
                      </a:solidFill>
                      <a:prstDash val="solid"/>
                      <a:miter lim="800000"/>
                      <a:headEnd type="none" w="med" len="med"/>
                      <a:tailEnd type="none" w="med" len="med"/>
                    </a:lnR>
                    <a:lnT w="12700" cap="flat" cmpd="sng" algn="ctr">
                      <a:solidFill>
                        <a:srgbClr val="FF9F11"/>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solidFill>
                      <a:srgbClr val="FF9F11"/>
                    </a:solidFill>
                  </a:tcPr>
                </a:tc>
              </a:tr>
              <a:tr h="6297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1</a:t>
                      </a:r>
                      <a:r>
                        <a:rPr kumimoji="0" lang="en-US" sz="1800" b="0" i="0" u="none" strike="noStrike" cap="none" normalizeH="0" baseline="30000" dirty="0" smtClean="0">
                          <a:ln>
                            <a:noFill/>
                          </a:ln>
                          <a:solidFill>
                            <a:schemeClr val="tx1"/>
                          </a:solidFill>
                          <a:effectLst/>
                          <a:latin typeface="Arial" charset="0"/>
                          <a:ea typeface="ＭＳ Ｐゴシック" charset="-128"/>
                        </a:rPr>
                        <a:t>st</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956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STA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;store data in memory </a:t>
                      </a:r>
                      <a:r>
                        <a:rPr kumimoji="0" lang="en-US" sz="1800" b="0" i="0" u="none" strike="noStrike" cap="none" normalizeH="0" baseline="0" dirty="0" err="1" smtClean="0">
                          <a:ln>
                            <a:noFill/>
                          </a:ln>
                          <a:solidFill>
                            <a:schemeClr val="tx1"/>
                          </a:solidFill>
                          <a:effectLst/>
                          <a:latin typeface="Arial" charset="0"/>
                          <a:ea typeface="ＭＳ Ｐゴシック" charset="-128"/>
                        </a:rPr>
                        <a:t>labelled</a:t>
                      </a:r>
                      <a:r>
                        <a:rPr kumimoji="0" lang="en-US" sz="1800" b="0" i="0" u="none" strike="noStrike" cap="none" normalizeH="0" baseline="0" dirty="0" smtClean="0">
                          <a:ln>
                            <a:noFill/>
                          </a:ln>
                          <a:solidFill>
                            <a:schemeClr val="tx1"/>
                          </a:solidFill>
                          <a:effectLst/>
                          <a:latin typeface="Arial" charset="0"/>
                          <a:ea typeface="ＭＳ Ｐゴシック" charset="-128"/>
                        </a:rPr>
                        <a:t>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02</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;input 2</a:t>
                      </a:r>
                      <a:r>
                        <a:rPr kumimoji="0" lang="en-US" sz="1800" b="0" i="0" u="none" strike="noStrike" cap="none" normalizeH="0" baseline="30000" dirty="0" smtClean="0">
                          <a:ln>
                            <a:noFill/>
                          </a:ln>
                          <a:solidFill>
                            <a:schemeClr val="tx1"/>
                          </a:solidFill>
                          <a:effectLst/>
                          <a:latin typeface="Arial" charset="0"/>
                          <a:ea typeface="ＭＳ Ｐゴシック" charset="-128"/>
                        </a:rPr>
                        <a:t>nd</a:t>
                      </a:r>
                      <a:r>
                        <a:rPr kumimoji="0" lang="en-US" sz="1800" b="0" i="0" u="none" strike="noStrike" cap="none" normalizeH="0" baseline="0" dirty="0" smtClean="0">
                          <a:ln>
                            <a:noFill/>
                          </a:ln>
                          <a:solidFill>
                            <a:schemeClr val="tx1"/>
                          </a:solidFill>
                          <a:effectLst/>
                          <a:latin typeface="Arial" charset="0"/>
                          <a:ea typeface="ＭＳ Ｐゴシック" charset="-128"/>
                        </a:rPr>
                        <a:t> Number</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03</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ADD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;add 1</a:t>
                      </a:r>
                      <a:r>
                        <a:rPr kumimoji="0" lang="en-US" sz="1800" b="0" i="0" u="none" strike="noStrike" cap="none" normalizeH="0" baseline="30000" smtClean="0">
                          <a:ln>
                            <a:noFill/>
                          </a:ln>
                          <a:solidFill>
                            <a:schemeClr val="tx1"/>
                          </a:solidFill>
                          <a:effectLst/>
                          <a:latin typeface="Arial" charset="0"/>
                          <a:ea typeface="ＭＳ Ｐゴシック" charset="-128"/>
                        </a:rPr>
                        <a:t>st</a:t>
                      </a:r>
                      <a:r>
                        <a:rPr kumimoji="0" lang="en-US" sz="1800" b="0" i="0" u="none" strike="noStrike" cap="none" normalizeH="0" baseline="0" smtClean="0">
                          <a:ln>
                            <a:noFill/>
                          </a:ln>
                          <a:solidFill>
                            <a:schemeClr val="tx1"/>
                          </a:solidFill>
                          <a:effectLst/>
                          <a:latin typeface="Arial" charset="0"/>
                          <a:ea typeface="ＭＳ Ｐゴシック" charset="-128"/>
                        </a:rPr>
                        <a:t> # to 2</a:t>
                      </a:r>
                      <a:r>
                        <a:rPr kumimoji="0" lang="en-US" sz="1800" b="0" i="0" u="none" strike="noStrike" cap="none" normalizeH="0" baseline="30000" smtClean="0">
                          <a:ln>
                            <a:noFill/>
                          </a:ln>
                          <a:solidFill>
                            <a:schemeClr val="tx1"/>
                          </a:solidFill>
                          <a:effectLst/>
                          <a:latin typeface="Arial" charset="0"/>
                          <a:ea typeface="ＭＳ Ｐゴシック" charset="-128"/>
                        </a:rPr>
                        <a:t>nd</a:t>
                      </a:r>
                      <a:r>
                        <a:rPr kumimoji="0" lang="en-US" sz="1800" b="0" i="0" u="none" strike="noStrike" cap="none" normalizeH="0" baseline="0" smtClean="0">
                          <a:ln>
                            <a:noFill/>
                          </a:ln>
                          <a:solidFill>
                            <a:schemeClr val="tx1"/>
                          </a:solidFill>
                          <a:effectLst/>
                          <a:latin typeface="Arial" charset="0"/>
                          <a:ea typeface="ＭＳ Ｐゴシック" charset="-128"/>
                        </a:rPr>
                        <a:t> #</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97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04</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OUT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rPr>
                        <a:t>;output result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05</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;stop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6280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DAT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Labelled</a:t>
                      </a:r>
                      <a:r>
                        <a:rPr kumimoji="0" lang="en-US" sz="1800" b="0" i="0" u="none" strike="noStrike" cap="none" normalizeH="0" baseline="0" dirty="0" smtClean="0">
                          <a:ln>
                            <a:noFill/>
                          </a:ln>
                          <a:solidFill>
                            <a:schemeClr val="tx1"/>
                          </a:solidFill>
                          <a:effectLst/>
                          <a:latin typeface="Arial" charset="0"/>
                          <a:ea typeface="ＭＳ Ｐゴシック" charset="-128"/>
                        </a:rPr>
                        <a:t> data area called NUM1</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
        <p:nvSpPr>
          <p:cNvPr id="47106" name="Slide Number Placeholder 5"/>
          <p:cNvSpPr>
            <a:spLocks noGrp="1"/>
          </p:cNvSpPr>
          <p:nvPr>
            <p:ph type="sldNum" sz="quarter" idx="12"/>
          </p:nvPr>
        </p:nvSpPr>
        <p:spPr>
          <a:noFill/>
        </p:spPr>
        <p:txBody>
          <a:bodyPr/>
          <a:lstStyle/>
          <a:p>
            <a:fld id="{D265C532-4783-427D-B6D4-10F3C1097F6C}"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advantages</a:t>
            </a:r>
            <a:endParaRPr lang="en-IE" dirty="0"/>
          </a:p>
        </p:txBody>
      </p:sp>
      <p:sp>
        <p:nvSpPr>
          <p:cNvPr id="3" name="Content Placeholder 2"/>
          <p:cNvSpPr>
            <a:spLocks noGrp="1"/>
          </p:cNvSpPr>
          <p:nvPr>
            <p:ph idx="1"/>
          </p:nvPr>
        </p:nvSpPr>
        <p:spPr>
          <a:xfrm>
            <a:off x="457200" y="1143000"/>
            <a:ext cx="8229600" cy="5105400"/>
          </a:xfrm>
        </p:spPr>
        <p:txBody>
          <a:bodyPr>
            <a:noAutofit/>
          </a:bodyPr>
          <a:lstStyle/>
          <a:p>
            <a:r>
              <a:rPr lang="en-US" sz="2800" dirty="0" smtClean="0"/>
              <a:t>Labels make writing in assembler much easier as the assembler keeps track of the actual memory address</a:t>
            </a:r>
          </a:p>
          <a:p>
            <a:r>
              <a:rPr lang="en-US" sz="2800" dirty="0" smtClean="0"/>
              <a:t>If you insert extra code in a program and therefore cause subsequent instructions and data to be moved to a different address, without labels you would have to adjust any memory references accordingly</a:t>
            </a:r>
          </a:p>
          <a:p>
            <a:r>
              <a:rPr lang="en-US" sz="2800" dirty="0" smtClean="0"/>
              <a:t>With labels, the assembler will automatically re-calculated all labeled addresses when the program is re-assembled.</a:t>
            </a:r>
            <a:endParaRPr lang="en-IE" sz="2800" dirty="0" smtClean="0"/>
          </a:p>
        </p:txBody>
      </p:sp>
      <p:sp>
        <p:nvSpPr>
          <p:cNvPr id="4" name="Slide Number Placeholder 3"/>
          <p:cNvSpPr>
            <a:spLocks noGrp="1"/>
          </p:cNvSpPr>
          <p:nvPr>
            <p:ph type="sldNum" sz="quarter" idx="12"/>
          </p:nvPr>
        </p:nvSpPr>
        <p:spPr/>
        <p:txBody>
          <a:bodyPr/>
          <a:lstStyle/>
          <a:p>
            <a:fld id="{5AB949C3-1858-4DA8-BF30-886664DAD2E6}"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IE" dirty="0" smtClean="0"/>
              <a:t>The Little Man Computer</a:t>
            </a:r>
            <a:endParaRPr lang="en-US" dirty="0" smtClean="0"/>
          </a:p>
        </p:txBody>
      </p:sp>
      <p:sp>
        <p:nvSpPr>
          <p:cNvPr id="22532" name="Rectangle 3"/>
          <p:cNvSpPr>
            <a:spLocks noGrp="1" noChangeArrowheads="1"/>
          </p:cNvSpPr>
          <p:nvPr>
            <p:ph idx="1"/>
          </p:nvPr>
        </p:nvSpPr>
        <p:spPr/>
        <p:txBody>
          <a:bodyPr/>
          <a:lstStyle/>
          <a:p>
            <a:pPr eaLnBrk="1" hangingPunct="1"/>
            <a:r>
              <a:rPr lang="en-IE" smtClean="0"/>
              <a:t>Using this model we will introduce:</a:t>
            </a:r>
          </a:p>
          <a:p>
            <a:pPr lvl="1" eaLnBrk="1" hangingPunct="1"/>
            <a:r>
              <a:rPr lang="en-IE" smtClean="0"/>
              <a:t>a simplified, but typical, set of instructions that a computer can perform.</a:t>
            </a:r>
          </a:p>
          <a:p>
            <a:pPr lvl="1" eaLnBrk="1" hangingPunct="1"/>
            <a:r>
              <a:rPr lang="en-IE" smtClean="0"/>
              <a:t>we will examine how these instructions are executed in the LMC</a:t>
            </a:r>
          </a:p>
          <a:p>
            <a:pPr lvl="1" eaLnBrk="1" hangingPunct="1"/>
            <a:r>
              <a:rPr lang="en-IE" smtClean="0"/>
              <a:t>we will examine how these instructions are combined to form programs.</a:t>
            </a:r>
            <a:endParaRPr lang="en-US" smtClean="0"/>
          </a:p>
        </p:txBody>
      </p:sp>
      <p:sp>
        <p:nvSpPr>
          <p:cNvPr id="22530" name="Slide Number Placeholder 5"/>
          <p:cNvSpPr>
            <a:spLocks noGrp="1"/>
          </p:cNvSpPr>
          <p:nvPr>
            <p:ph type="sldNum" sz="quarter" idx="12"/>
          </p:nvPr>
        </p:nvSpPr>
        <p:spPr>
          <a:noFill/>
        </p:spPr>
        <p:txBody>
          <a:bodyPr/>
          <a:lstStyle/>
          <a:p>
            <a:fld id="{2E0C83C1-F9FC-4EE3-B101-4108F0F95B55}"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dirty="0" smtClean="0"/>
              <a:t>An Extended Instruction Set</a:t>
            </a:r>
          </a:p>
        </p:txBody>
      </p:sp>
      <p:sp>
        <p:nvSpPr>
          <p:cNvPr id="49156" name="Rectangle 3"/>
          <p:cNvSpPr>
            <a:spLocks noGrp="1" noChangeArrowheads="1"/>
          </p:cNvSpPr>
          <p:nvPr>
            <p:ph idx="1"/>
          </p:nvPr>
        </p:nvSpPr>
        <p:spPr/>
        <p:txBody>
          <a:bodyPr/>
          <a:lstStyle/>
          <a:p>
            <a:pPr eaLnBrk="1" hangingPunct="1"/>
            <a:r>
              <a:rPr lang="en-US" dirty="0" smtClean="0"/>
              <a:t>The instruction set we have specified does not provide any means for branching or looping, both of which are very important constructs for programming.</a:t>
            </a:r>
          </a:p>
          <a:p>
            <a:pPr eaLnBrk="1" hangingPunct="1"/>
            <a:endParaRPr lang="en-US" dirty="0" smtClean="0"/>
          </a:p>
          <a:p>
            <a:pPr eaLnBrk="1" hangingPunct="1"/>
            <a:r>
              <a:rPr lang="en-US" dirty="0" smtClean="0"/>
              <a:t>We need to extend the instruction set to provide the LMC to carry out more complex programs.</a:t>
            </a:r>
          </a:p>
        </p:txBody>
      </p:sp>
      <p:sp>
        <p:nvSpPr>
          <p:cNvPr id="49154" name="Slide Number Placeholder 5"/>
          <p:cNvSpPr>
            <a:spLocks noGrp="1"/>
          </p:cNvSpPr>
          <p:nvPr>
            <p:ph type="sldNum" sz="quarter" idx="12"/>
          </p:nvPr>
        </p:nvSpPr>
        <p:spPr>
          <a:noFill/>
        </p:spPr>
        <p:txBody>
          <a:bodyPr/>
          <a:lstStyle/>
          <a:p>
            <a:fld id="{6B3E4065-BB91-4F2F-B97C-2662932D8A12}" type="slidenum">
              <a:rPr lang="en-US"/>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6"/>
          <p:cNvSpPr>
            <a:spLocks noGrp="1" noChangeArrowheads="1"/>
          </p:cNvSpPr>
          <p:nvPr>
            <p:ph type="title"/>
          </p:nvPr>
        </p:nvSpPr>
        <p:spPr/>
        <p:txBody>
          <a:bodyPr/>
          <a:lstStyle/>
          <a:p>
            <a:pPr eaLnBrk="1" hangingPunct="1"/>
            <a:r>
              <a:rPr lang="en-US" smtClean="0"/>
              <a:t>Program Control</a:t>
            </a:r>
          </a:p>
        </p:txBody>
      </p:sp>
      <p:sp>
        <p:nvSpPr>
          <p:cNvPr id="50180" name="Rectangle 57"/>
          <p:cNvSpPr>
            <a:spLocks noGrp="1" noChangeArrowheads="1"/>
          </p:cNvSpPr>
          <p:nvPr>
            <p:ph idx="1"/>
          </p:nvPr>
        </p:nvSpPr>
        <p:spPr>
          <a:xfrm>
            <a:off x="457200" y="1143000"/>
            <a:ext cx="8229600" cy="5486400"/>
          </a:xfrm>
        </p:spPr>
        <p:txBody>
          <a:bodyPr/>
          <a:lstStyle/>
          <a:p>
            <a:pPr eaLnBrk="1" hangingPunct="1"/>
            <a:r>
              <a:rPr lang="en-US" sz="2400" dirty="0" smtClean="0"/>
              <a:t>Branching</a:t>
            </a:r>
          </a:p>
          <a:p>
            <a:pPr lvl="1" eaLnBrk="1" hangingPunct="1"/>
            <a:r>
              <a:rPr lang="en-US" sz="2000" dirty="0" smtClean="0"/>
              <a:t>executing an instruction out of sequence</a:t>
            </a:r>
          </a:p>
          <a:p>
            <a:pPr lvl="1" eaLnBrk="1" hangingPunct="1"/>
            <a:r>
              <a:rPr lang="en-US" sz="2000" dirty="0" smtClean="0"/>
              <a:t>Changes the address in the counter</a:t>
            </a:r>
          </a:p>
          <a:p>
            <a:pPr eaLnBrk="1" hangingPunct="1"/>
            <a:r>
              <a:rPr lang="en-US" sz="2400" dirty="0" smtClean="0"/>
              <a:t>Halt </a:t>
            </a:r>
          </a:p>
          <a:p>
            <a:pPr lvl="1"/>
            <a:r>
              <a:rPr lang="en-US" sz="2000" dirty="0" smtClean="0"/>
              <a:t>Stops the work</a:t>
            </a:r>
          </a:p>
        </p:txBody>
      </p:sp>
      <p:sp>
        <p:nvSpPr>
          <p:cNvPr id="50178" name="Slide Number Placeholder 5"/>
          <p:cNvSpPr>
            <a:spLocks noGrp="1"/>
          </p:cNvSpPr>
          <p:nvPr>
            <p:ph type="sldNum" sz="quarter" idx="12"/>
          </p:nvPr>
        </p:nvSpPr>
        <p:spPr>
          <a:noFill/>
        </p:spPr>
        <p:txBody>
          <a:bodyPr/>
          <a:lstStyle/>
          <a:p>
            <a:fld id="{AB69C38F-DF88-4A51-931E-5AAABBE6D068}" type="slidenum">
              <a:rPr lang="en-US"/>
              <a:pPr/>
              <a:t>31</a:t>
            </a:fld>
            <a:endParaRPr lang="en-US"/>
          </a:p>
        </p:txBody>
      </p:sp>
      <p:graphicFrame>
        <p:nvGraphicFramePr>
          <p:cNvPr id="59486" name="Group 94"/>
          <p:cNvGraphicFramePr>
            <a:graphicFrameLocks noGrp="1"/>
          </p:cNvGraphicFramePr>
          <p:nvPr/>
        </p:nvGraphicFramePr>
        <p:xfrm>
          <a:off x="2057400" y="3048000"/>
          <a:ext cx="6027635" cy="3537204"/>
        </p:xfrm>
        <a:graphic>
          <a:graphicData uri="http://schemas.openxmlformats.org/drawingml/2006/table">
            <a:tbl>
              <a:tblPr/>
              <a:tblGrid>
                <a:gridCol w="2069104"/>
                <a:gridCol w="208280"/>
                <a:gridCol w="1933050"/>
                <a:gridCol w="1817201"/>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hMerge="1">
                  <a:txBody>
                    <a:bodyPr/>
                    <a:lstStyle/>
                    <a:p>
                      <a:endParaRPr lang="en-IE"/>
                    </a:p>
                  </a:txBody>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2"/>
                        </a:solidFill>
                        <a:effectLst/>
                        <a:latin typeface="Arial" charset="0"/>
                        <a:ea typeface="ＭＳ Ｐゴシック" charset="-128"/>
                      </a:endParaRP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Op Code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Operand</a:t>
                      </a:r>
                      <a:br>
                        <a:rPr kumimoji="0" lang="en-US" sz="2000" b="0" i="0" u="none" strike="noStrike" cap="none" normalizeH="0" baseline="0" smtClean="0">
                          <a:ln>
                            <a:noFill/>
                          </a:ln>
                          <a:solidFill>
                            <a:srgbClr val="FD1313"/>
                          </a:solidFill>
                          <a:effectLst/>
                          <a:latin typeface="Arial" charset="0"/>
                          <a:ea typeface="ＭＳ Ｐゴシック" charset="-128"/>
                        </a:rPr>
                      </a:br>
                      <a:r>
                        <a:rPr kumimoji="0" lang="en-US" sz="2000" b="0" i="0" u="none" strike="noStrike" cap="none" normalizeH="0" baseline="0" smtClean="0">
                          <a:ln>
                            <a:noFill/>
                          </a:ln>
                          <a:solidFill>
                            <a:srgbClr val="FD1313"/>
                          </a:solidFill>
                          <a:effectLst/>
                          <a:latin typeface="Arial" charset="0"/>
                          <a:ea typeface="ＭＳ Ｐゴシック" charset="-128"/>
                        </a:rPr>
                        <a:t>(address)</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BR</a:t>
                      </a:r>
                      <a:r>
                        <a:rPr kumimoji="0" lang="en-US" sz="2600" b="0" i="0" u="none" strike="noStrike" cap="none" normalizeH="0" baseline="0" smtClean="0">
                          <a:ln>
                            <a:noFill/>
                          </a:ln>
                          <a:solidFill>
                            <a:srgbClr val="FD1313"/>
                          </a:solidFill>
                          <a:effectLst/>
                          <a:latin typeface="Arial" charset="0"/>
                          <a:ea typeface="ＭＳ Ｐゴシック" charset="-128"/>
                        </a:rPr>
                        <a:t> </a:t>
                      </a:r>
                      <a:r>
                        <a:rPr kumimoji="0" lang="en-US" sz="1800" b="0" i="0" u="none" strike="noStrike" cap="none" normalizeH="0" baseline="0" smtClean="0">
                          <a:ln>
                            <a:noFill/>
                          </a:ln>
                          <a:solidFill>
                            <a:srgbClr val="FD1313"/>
                          </a:solidFill>
                          <a:effectLst/>
                          <a:latin typeface="Arial" charset="0"/>
                          <a:ea typeface="ＭＳ Ｐゴシック" charset="-128"/>
                        </a:rPr>
                        <a:t>(Jump)</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6</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BRZ</a:t>
                      </a:r>
                      <a:r>
                        <a:rPr kumimoji="0" lang="en-US" sz="2600" b="0" i="0" u="none" strike="noStrike" cap="none" normalizeH="0" baseline="0" dirty="0" smtClean="0">
                          <a:ln>
                            <a:noFill/>
                          </a:ln>
                          <a:solidFill>
                            <a:srgbClr val="FD1313"/>
                          </a:solidFill>
                          <a:effectLst/>
                          <a:latin typeface="Arial" charset="0"/>
                          <a:ea typeface="ＭＳ Ｐゴシック" charset="-128"/>
                        </a:rPr>
                        <a:t> </a:t>
                      </a:r>
                      <a:r>
                        <a:rPr kumimoji="0" lang="en-US" sz="1800" b="0" i="0" u="none" strike="noStrike" cap="none" normalizeH="0" baseline="0" dirty="0" smtClean="0">
                          <a:ln>
                            <a:noFill/>
                          </a:ln>
                          <a:solidFill>
                            <a:srgbClr val="FD1313"/>
                          </a:solidFill>
                          <a:effectLst/>
                          <a:latin typeface="Arial" charset="0"/>
                          <a:ea typeface="ＭＳ Ｐゴシック" charset="-128"/>
                        </a:rPr>
                        <a:t>(Branch on Calc=0)</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7</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BRP</a:t>
                      </a:r>
                      <a:r>
                        <a:rPr kumimoji="0" lang="en-US" sz="2600" b="0" i="0" u="none" strike="noStrike" cap="none" normalizeH="0" baseline="0" smtClean="0">
                          <a:ln>
                            <a:noFill/>
                          </a:ln>
                          <a:solidFill>
                            <a:srgbClr val="FD1313"/>
                          </a:solidFill>
                          <a:effectLst/>
                          <a:latin typeface="Arial" charset="0"/>
                          <a:ea typeface="ＭＳ Ｐゴシック" charset="-128"/>
                        </a:rPr>
                        <a:t> </a:t>
                      </a:r>
                      <a:r>
                        <a:rPr kumimoji="0" lang="en-US" sz="1800" b="0" i="0" u="none" strike="noStrike" cap="none" normalizeH="0" baseline="0" smtClean="0">
                          <a:ln>
                            <a:noFill/>
                          </a:ln>
                          <a:solidFill>
                            <a:srgbClr val="FD1313"/>
                          </a:solidFill>
                          <a:effectLst/>
                          <a:latin typeface="Arial" charset="0"/>
                          <a:ea typeface="ＭＳ Ｐゴシック" charset="-128"/>
                        </a:rPr>
                        <a:t>(Branch on Calc=+)</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8</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xx</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HLT</a:t>
                      </a:r>
                      <a:r>
                        <a:rPr kumimoji="0" lang="en-US" sz="2600" b="0" i="0" u="none" strike="noStrike" cap="none" normalizeH="0" baseline="0" dirty="0" smtClean="0">
                          <a:ln>
                            <a:noFill/>
                          </a:ln>
                          <a:solidFill>
                            <a:srgbClr val="FD1313"/>
                          </a:solidFill>
                          <a:effectLst/>
                          <a:latin typeface="Arial" charset="0"/>
                          <a:ea typeface="ＭＳ Ｐゴシック" charset="-128"/>
                        </a:rPr>
                        <a:t> </a:t>
                      </a:r>
                      <a:r>
                        <a:rPr kumimoji="0" lang="en-US" sz="1800" b="0" i="0" u="none" strike="noStrike" cap="none" normalizeH="0" baseline="0" dirty="0" smtClean="0">
                          <a:ln>
                            <a:noFill/>
                          </a:ln>
                          <a:solidFill>
                            <a:srgbClr val="FD1313"/>
                          </a:solidFill>
                          <a:effectLst/>
                          <a:latin typeface="Arial" charset="0"/>
                          <a:ea typeface="ＭＳ Ｐゴシック" charset="-128"/>
                        </a:rPr>
                        <a:t>(stop)</a:t>
                      </a:r>
                    </a:p>
                  </a:txBody>
                  <a:tcPr horzOverflow="overflow">
                    <a:lnL>
                      <a:noFill/>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2"/>
                        </a:solidFill>
                        <a:effectLst/>
                        <a:latin typeface="Arial" charset="0"/>
                        <a:ea typeface="ＭＳ Ｐゴシック" charset="-128"/>
                      </a:endParaRPr>
                    </a:p>
                  </a:txBody>
                  <a:tcPr horzOverflow="overflow">
                    <a:lnL w="12700" cap="flat" cmpd="sng" algn="ctr">
                      <a:solidFill>
                        <a:schemeClr val="bg1"/>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0</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(ignore)</a:t>
                      </a:r>
                    </a:p>
                  </a:txBody>
                  <a:tcPr horzOverflow="overflow">
                    <a:lnL w="19050" cap="flat" cmpd="sng" algn="ctr">
                      <a:solidFill>
                        <a:srgbClr val="000080"/>
                      </a:solidFill>
                      <a:prstDash val="solid"/>
                      <a:miter lim="800000"/>
                      <a:headEnd type="none" w="med" len="med"/>
                      <a:tailEnd type="none" w="med" len="med"/>
                    </a:lnL>
                    <a:lnR w="19050" cap="flat" cmpd="sng" algn="ctr">
                      <a:solidFill>
                        <a:srgbClr val="000080"/>
                      </a:solidFill>
                      <a:prstDash val="solid"/>
                      <a:miter lim="800000"/>
                      <a:headEnd type="none" w="med" len="med"/>
                      <a:tailEnd type="none" w="med" len="med"/>
                    </a:lnR>
                    <a:lnT w="19050" cap="flat" cmpd="sng" algn="ctr">
                      <a:solidFill>
                        <a:srgbClr val="000080"/>
                      </a:solidFill>
                      <a:prstDash val="solid"/>
                      <a:miter lim="800000"/>
                      <a:headEnd type="none" w="med" len="med"/>
                      <a:tailEnd type="none" w="med" len="med"/>
                    </a:lnT>
                    <a:lnB w="19050" cap="flat" cmpd="sng" algn="ctr">
                      <a:solidFill>
                        <a:srgbClr val="00008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Program control	</a:t>
            </a:r>
          </a:p>
        </p:txBody>
      </p:sp>
      <p:sp>
        <p:nvSpPr>
          <p:cNvPr id="51204" name="Rectangle 3"/>
          <p:cNvSpPr>
            <a:spLocks noGrp="1" noChangeArrowheads="1"/>
          </p:cNvSpPr>
          <p:nvPr>
            <p:ph idx="1"/>
          </p:nvPr>
        </p:nvSpPr>
        <p:spPr>
          <a:xfrm>
            <a:off x="3429000" y="1376363"/>
            <a:ext cx="3048000" cy="1454150"/>
          </a:xfrm>
        </p:spPr>
        <p:txBody>
          <a:bodyPr/>
          <a:lstStyle/>
          <a:p>
            <a:pPr algn="r" eaLnBrk="1" hangingPunct="1">
              <a:buFontTx/>
              <a:buNone/>
            </a:pPr>
            <a:r>
              <a:rPr lang="en-US" sz="2400" smtClean="0"/>
              <a:t>While value = 0 Do </a:t>
            </a:r>
          </a:p>
          <a:p>
            <a:pPr algn="r" eaLnBrk="1" hangingPunct="1">
              <a:buFontTx/>
              <a:buNone/>
            </a:pPr>
            <a:r>
              <a:rPr lang="en-US" sz="2400" smtClean="0"/>
              <a:t>Task;</a:t>
            </a:r>
          </a:p>
          <a:p>
            <a:pPr algn="r" eaLnBrk="1" hangingPunct="1">
              <a:buFontTx/>
              <a:buNone/>
            </a:pPr>
            <a:r>
              <a:rPr lang="en-US" sz="2400" smtClean="0"/>
              <a:t>NextStatement</a:t>
            </a:r>
          </a:p>
        </p:txBody>
      </p:sp>
      <p:sp>
        <p:nvSpPr>
          <p:cNvPr id="51202" name="Slide Number Placeholder 5"/>
          <p:cNvSpPr>
            <a:spLocks noGrp="1"/>
          </p:cNvSpPr>
          <p:nvPr>
            <p:ph type="sldNum" sz="quarter" idx="12"/>
          </p:nvPr>
        </p:nvSpPr>
        <p:spPr>
          <a:noFill/>
        </p:spPr>
        <p:txBody>
          <a:bodyPr/>
          <a:lstStyle/>
          <a:p>
            <a:fld id="{57962465-FAF0-491A-B35E-29FCE3BF73EE}" type="slidenum">
              <a:rPr lang="en-US"/>
              <a:pPr/>
              <a:t>32</a:t>
            </a:fld>
            <a:endParaRPr lang="en-US"/>
          </a:p>
        </p:txBody>
      </p:sp>
      <p:graphicFrame>
        <p:nvGraphicFramePr>
          <p:cNvPr id="108607" name="Group 63"/>
          <p:cNvGraphicFramePr>
            <a:graphicFrameLocks noGrp="1"/>
          </p:cNvGraphicFramePr>
          <p:nvPr/>
        </p:nvGraphicFramePr>
        <p:xfrm>
          <a:off x="1295400" y="2971800"/>
          <a:ext cx="7696200" cy="3169920"/>
        </p:xfrm>
        <a:graphic>
          <a:graphicData uri="http://schemas.openxmlformats.org/drawingml/2006/table">
            <a:tbl>
              <a:tblPr/>
              <a:tblGrid>
                <a:gridCol w="615950"/>
                <a:gridCol w="1436688"/>
                <a:gridCol w="820737"/>
                <a:gridCol w="4822825"/>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LDA 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590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 is assumed to contain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BRZ 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Branch if the value is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 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Exit loop; jump to NextStatement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48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ＭＳ Ｐゴシック" charset="-128"/>
                        </a:rPr>
                        <a:t>.</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 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End of Task; loop to test again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Next 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0" y="274638"/>
            <a:ext cx="8382000" cy="1143000"/>
          </a:xfrm>
        </p:spPr>
        <p:txBody>
          <a:bodyPr/>
          <a:lstStyle/>
          <a:p>
            <a:pPr eaLnBrk="1" hangingPunct="1"/>
            <a:r>
              <a:rPr lang="en-US" sz="3200" dirty="0" smtClean="0"/>
              <a:t>Extended Instruction Set + Mnemonics</a:t>
            </a:r>
            <a:endParaRPr lang="en-US" sz="4000" dirty="0" smtClean="0"/>
          </a:p>
        </p:txBody>
      </p:sp>
      <p:graphicFrame>
        <p:nvGraphicFramePr>
          <p:cNvPr id="77888" name="Group 64"/>
          <p:cNvGraphicFramePr>
            <a:graphicFrameLocks noGrp="1"/>
          </p:cNvGraphicFramePr>
          <p:nvPr>
            <p:ph type="tbl" idx="1"/>
          </p:nvPr>
        </p:nvGraphicFramePr>
        <p:xfrm>
          <a:off x="1447800" y="1376363"/>
          <a:ext cx="7315200" cy="4676776"/>
        </p:xfrm>
        <a:graphic>
          <a:graphicData uri="http://schemas.openxmlformats.org/drawingml/2006/table">
            <a:tbl>
              <a:tblPr/>
              <a:tblGrid>
                <a:gridCol w="2514600"/>
                <a:gridCol w="838200"/>
                <a:gridCol w="3962400"/>
              </a:tblGrid>
              <a:tr h="425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0"/>
                          </a:solidFill>
                          <a:effectLst/>
                          <a:latin typeface="Arial" charset="0"/>
                          <a:ea typeface="ＭＳ Ｐゴシック" charset="-128"/>
                        </a:rPr>
                        <a:t>Arithmetic</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1xx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ADD</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000080"/>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2xx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0"/>
                          </a:solidFill>
                          <a:effectLst/>
                          <a:latin typeface="Arial" charset="0"/>
                          <a:ea typeface="ＭＳ Ｐゴシック" charset="-128"/>
                        </a:rPr>
                        <a:t>SUB</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Data Movement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3xx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9F11"/>
                          </a:solidFill>
                          <a:effectLst/>
                          <a:latin typeface="Arial" charset="0"/>
                          <a:ea typeface="ＭＳ Ｐゴシック" charset="-128"/>
                        </a:rPr>
                        <a:t>STORE (Calc Data to Mailbox)</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FF9F11"/>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5xx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9F11"/>
                          </a:solidFill>
                          <a:effectLst/>
                          <a:latin typeface="Arial" charset="0"/>
                          <a:ea typeface="ＭＳ Ｐゴシック" charset="-128"/>
                        </a:rPr>
                        <a:t>LOAD (Mailbox Data to Calc)</a:t>
                      </a:r>
                    </a:p>
                  </a:txBody>
                  <a:tcP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6xx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JUMP</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BRZ</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7xx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BRANCH ON 0</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8xx</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BRANCH ON +</a:t>
                      </a:r>
                    </a:p>
                  </a:txBody>
                  <a:tcPr horzOverflow="overflow">
                    <a:lnL>
                      <a:noFill/>
                    </a:lnL>
                    <a:lnR>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D1313"/>
                          </a:solidFill>
                          <a:effectLst/>
                          <a:latin typeface="Arial" charset="0"/>
                          <a:ea typeface="ＭＳ Ｐゴシック" charset="-128"/>
                        </a:rPr>
                        <a:t>Input/Output</a:t>
                      </a:r>
                      <a:endParaRPr kumimoji="0" lang="en-US" sz="2000" b="0" i="0" u="none" strike="noStrike" cap="none" normalizeH="0" baseline="0" dirty="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901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D1313"/>
                          </a:solidFill>
                          <a:effectLst/>
                          <a:latin typeface="Arial" charset="0"/>
                          <a:ea typeface="ＭＳ Ｐゴシック" charset="-128"/>
                        </a:rPr>
                        <a:t>INPUT</a:t>
                      </a:r>
                    </a:p>
                  </a:txBody>
                  <a:tcPr horzOverflow="overflow">
                    <a:lnL>
                      <a:noFill/>
                    </a:lnL>
                    <a:lnR>
                      <a:noFill/>
                    </a:lnR>
                    <a:lnT>
                      <a:noFill/>
                    </a:lnT>
                    <a:lnB>
                      <a:noFill/>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rgbClr val="FD1313"/>
                        </a:solidFill>
                        <a:effectLst/>
                        <a:latin typeface="Arial"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902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D1313"/>
                          </a:solidFill>
                          <a:effectLst/>
                          <a:latin typeface="Arial" charset="0"/>
                          <a:ea typeface="ＭＳ Ｐゴシック" charset="-128"/>
                        </a:rPr>
                        <a:t>OUTPUT</a:t>
                      </a:r>
                    </a:p>
                  </a:txBody>
                  <a:tcPr horzOverflow="overflow">
                    <a:lnL>
                      <a:noFill/>
                    </a:lnL>
                    <a:lnR>
                      <a:noFill/>
                    </a:lnR>
                    <a:lnT>
                      <a:noFill/>
                    </a:lnT>
                    <a:lnB>
                      <a:noFill/>
                    </a:lnB>
                    <a:lnTlToBr>
                      <a:noFill/>
                    </a:lnTlToBr>
                    <a:lnBlToTr>
                      <a:noFill/>
                    </a:lnBlToTr>
                    <a:noFill/>
                  </a:tcPr>
                </a:tc>
              </a:tr>
              <a:tr h="806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Machine Control</a:t>
                      </a:r>
                      <a:br>
                        <a:rPr kumimoji="0" lang="en-US" sz="2000" b="0" i="0" u="none" strike="noStrike" cap="none" normalizeH="0" baseline="0" dirty="0" smtClean="0">
                          <a:ln>
                            <a:noFill/>
                          </a:ln>
                          <a:solidFill>
                            <a:srgbClr val="555FFF"/>
                          </a:solidFill>
                          <a:effectLst/>
                          <a:latin typeface="Arial" charset="0"/>
                          <a:ea typeface="ＭＳ Ｐゴシック" charset="-128"/>
                        </a:rPr>
                      </a:br>
                      <a:r>
                        <a:rPr kumimoji="0" lang="en-US" sz="2000" b="0" i="0" u="none" strike="noStrike" cap="none" normalizeH="0" baseline="0" dirty="0" smtClean="0">
                          <a:ln>
                            <a:noFill/>
                          </a:ln>
                          <a:solidFill>
                            <a:srgbClr val="555FFF"/>
                          </a:solidFill>
                          <a:effectLst/>
                          <a:latin typeface="Arial" charset="0"/>
                          <a:ea typeface="ＭＳ Ｐゴシック" charset="-128"/>
                        </a:rPr>
                        <a:t>(coffee break)</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555FFF"/>
                          </a:solidFill>
                          <a:effectLst/>
                          <a:latin typeface="Arial" charset="0"/>
                          <a:ea typeface="ＭＳ Ｐゴシック" charset="-128"/>
                        </a:rPr>
                        <a:t>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HALT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FFF"/>
                          </a:solidFill>
                          <a:effectLst/>
                          <a:latin typeface="Arial" charset="0"/>
                          <a:ea typeface="ＭＳ Ｐゴシック" charset="-128"/>
                        </a:rPr>
                        <a:t>HLT</a:t>
                      </a:r>
                    </a:p>
                  </a:txBody>
                  <a:tcPr horzOverflow="overflow">
                    <a:lnL>
                      <a:noFill/>
                    </a:lnL>
                    <a:lnR>
                      <a:noFill/>
                    </a:lnR>
                    <a:lnT>
                      <a:noFill/>
                    </a:lnT>
                    <a:lnB>
                      <a:noFill/>
                    </a:lnB>
                    <a:lnTlToBr>
                      <a:noFill/>
                    </a:lnTlToBr>
                    <a:lnBlToTr>
                      <a:noFill/>
                    </a:lnBlToTr>
                    <a:noFill/>
                  </a:tcPr>
                </a:tc>
              </a:tr>
            </a:tbl>
          </a:graphicData>
        </a:graphic>
      </p:graphicFrame>
      <p:sp>
        <p:nvSpPr>
          <p:cNvPr id="53250" name="Slide Number Placeholder 5"/>
          <p:cNvSpPr>
            <a:spLocks noGrp="1"/>
          </p:cNvSpPr>
          <p:nvPr>
            <p:ph type="sldNum" sz="quarter" idx="12"/>
          </p:nvPr>
        </p:nvSpPr>
        <p:spPr>
          <a:noFill/>
        </p:spPr>
        <p:txBody>
          <a:bodyPr/>
          <a:lstStyle/>
          <a:p>
            <a:fld id="{664463E5-ACFE-4D66-AE5D-B1F38DC76667}"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smtClean="0"/>
              <a:t>Find Positive Difference of 2 Numbers</a:t>
            </a:r>
          </a:p>
        </p:txBody>
      </p:sp>
      <p:graphicFrame>
        <p:nvGraphicFramePr>
          <p:cNvPr id="61443" name="Group 3"/>
          <p:cNvGraphicFramePr>
            <a:graphicFrameLocks noGrp="1"/>
          </p:cNvGraphicFramePr>
          <p:nvPr>
            <p:ph type="tbl" idx="1"/>
          </p:nvPr>
        </p:nvGraphicFramePr>
        <p:xfrm>
          <a:off x="1219200" y="1295400"/>
          <a:ext cx="7772400" cy="4800600"/>
        </p:xfrm>
        <a:graphic>
          <a:graphicData uri="http://schemas.openxmlformats.org/drawingml/2006/table">
            <a:tbl>
              <a:tblPr/>
              <a:tblGrid>
                <a:gridCol w="685800"/>
                <a:gridCol w="1219200"/>
                <a:gridCol w="990600"/>
                <a:gridCol w="48768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03</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04</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SUB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05</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BRP 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808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;test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06</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LDA 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510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;if negative, reverse order</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07</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SUB 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OUT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;print result and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09</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bl>
          </a:graphicData>
        </a:graphic>
      </p:graphicFrame>
      <p:sp>
        <p:nvSpPr>
          <p:cNvPr id="54274" name="Slide Number Placeholder 5"/>
          <p:cNvSpPr>
            <a:spLocks noGrp="1"/>
          </p:cNvSpPr>
          <p:nvPr>
            <p:ph type="sldNum" sz="quarter" idx="12"/>
          </p:nvPr>
        </p:nvSpPr>
        <p:spPr>
          <a:noFill/>
        </p:spPr>
        <p:txBody>
          <a:bodyPr/>
          <a:lstStyle/>
          <a:p>
            <a:fld id="{DDBD9270-5037-4CAA-80B6-383E53BE400B}"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smtClean="0"/>
              <a:t>Find Positive Difference of 2 Numbers</a:t>
            </a:r>
            <a:br>
              <a:rPr lang="en-US" sz="3200" dirty="0" smtClean="0"/>
            </a:br>
            <a:r>
              <a:rPr lang="en-US" sz="3200" dirty="0" smtClean="0"/>
              <a:t>Using Labels</a:t>
            </a:r>
          </a:p>
        </p:txBody>
      </p:sp>
      <p:graphicFrame>
        <p:nvGraphicFramePr>
          <p:cNvPr id="61443" name="Group 3"/>
          <p:cNvGraphicFramePr>
            <a:graphicFrameLocks noGrp="1"/>
          </p:cNvGraphicFramePr>
          <p:nvPr>
            <p:ph type="tbl" idx="1"/>
          </p:nvPr>
        </p:nvGraphicFramePr>
        <p:xfrm>
          <a:off x="304800" y="1371600"/>
          <a:ext cx="7772400" cy="4800600"/>
        </p:xfrm>
        <a:graphic>
          <a:graphicData uri="http://schemas.openxmlformats.org/drawingml/2006/table">
            <a:tbl>
              <a:tblPr/>
              <a:tblGrid>
                <a:gridCol w="685800"/>
                <a:gridCol w="2057400"/>
                <a:gridCol w="838200"/>
                <a:gridCol w="41910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INP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03</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STA SECOND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311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04</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SUB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05</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BRP OUTPUT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808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;test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06</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LDA FIRST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510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;if negative, reverse order</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07</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SUB SECOND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211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a typeface="ＭＳ Ｐゴシック" charset="-128"/>
                      </a:endParaRP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08</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OUTPUT OUT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902</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;print result and</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09</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HLT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;stop</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FIRST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11</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 SECOND DAT</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000</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;used for data</a:t>
                      </a:r>
                    </a:p>
                  </a:txBody>
                  <a:tcPr horzOverflow="overflow">
                    <a:lnL w="9525" cap="flat" cmpd="sng" algn="ctr">
                      <a:solidFill>
                        <a:srgbClr val="8C8CE2"/>
                      </a:solidFill>
                      <a:prstDash val="solid"/>
                      <a:miter lim="800000"/>
                      <a:headEnd type="none" w="med" len="med"/>
                      <a:tailEnd type="none" w="med" len="med"/>
                    </a:lnL>
                    <a:lnR w="9525" cap="flat" cmpd="sng" algn="ctr">
                      <a:solidFill>
                        <a:srgbClr val="8C8CE2"/>
                      </a:solidFill>
                      <a:prstDash val="solid"/>
                      <a:miter lim="800000"/>
                      <a:headEnd type="none" w="med" len="med"/>
                      <a:tailEnd type="none" w="med" len="med"/>
                    </a:lnR>
                    <a:lnT w="9525" cap="flat" cmpd="sng" algn="ctr">
                      <a:solidFill>
                        <a:srgbClr val="8C8CE2"/>
                      </a:solidFill>
                      <a:prstDash val="solid"/>
                      <a:miter lim="800000"/>
                      <a:headEnd type="none" w="med" len="med"/>
                      <a:tailEnd type="none" w="med" len="med"/>
                    </a:lnT>
                    <a:lnB w="9525" cap="flat" cmpd="sng" algn="ctr">
                      <a:solidFill>
                        <a:srgbClr val="8C8CE2"/>
                      </a:solidFill>
                      <a:prstDash val="solid"/>
                      <a:miter lim="800000"/>
                      <a:headEnd type="none" w="med" len="med"/>
                      <a:tailEnd type="none" w="med" len="med"/>
                    </a:lnB>
                    <a:lnTlToBr>
                      <a:noFill/>
                    </a:lnTlToBr>
                    <a:lnBlToTr>
                      <a:noFill/>
                    </a:lnBlToTr>
                    <a:noFill/>
                  </a:tcPr>
                </a:tc>
              </a:tr>
            </a:tbl>
          </a:graphicData>
        </a:graphic>
      </p:graphicFrame>
      <p:sp>
        <p:nvSpPr>
          <p:cNvPr id="54274" name="Slide Number Placeholder 5"/>
          <p:cNvSpPr>
            <a:spLocks noGrp="1"/>
          </p:cNvSpPr>
          <p:nvPr>
            <p:ph type="sldNum" sz="quarter" idx="12"/>
          </p:nvPr>
        </p:nvSpPr>
        <p:spPr>
          <a:noFill/>
        </p:spPr>
        <p:txBody>
          <a:bodyPr/>
          <a:lstStyle/>
          <a:p>
            <a:fld id="{DDBD9270-5037-4CAA-80B6-383E53BE400B}"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dirty="0" smtClean="0"/>
              <a:t>Instruction Cycle</a:t>
            </a:r>
          </a:p>
        </p:txBody>
      </p:sp>
      <p:sp>
        <p:nvSpPr>
          <p:cNvPr id="55300" name="Rectangle 3"/>
          <p:cNvSpPr>
            <a:spLocks noGrp="1" noChangeArrowheads="1"/>
          </p:cNvSpPr>
          <p:nvPr>
            <p:ph idx="1"/>
          </p:nvPr>
        </p:nvSpPr>
        <p:spPr/>
        <p:txBody>
          <a:bodyPr/>
          <a:lstStyle/>
          <a:p>
            <a:pPr eaLnBrk="1" hangingPunct="1"/>
            <a:endParaRPr lang="en-US" i="1" dirty="0" smtClean="0">
              <a:solidFill>
                <a:srgbClr val="000080"/>
              </a:solidFill>
            </a:endParaRPr>
          </a:p>
          <a:p>
            <a:pPr eaLnBrk="1" hangingPunct="1"/>
            <a:r>
              <a:rPr lang="en-US" i="1" dirty="0" smtClean="0">
                <a:solidFill>
                  <a:srgbClr val="000080"/>
                </a:solidFill>
              </a:rPr>
              <a:t>Fetch</a:t>
            </a:r>
            <a:r>
              <a:rPr lang="en-US" dirty="0" smtClean="0"/>
              <a:t>: Little Man finds out what instruction he is to execute</a:t>
            </a:r>
          </a:p>
          <a:p>
            <a:pPr eaLnBrk="1" hangingPunct="1"/>
            <a:endParaRPr lang="en-US" i="1" dirty="0" smtClean="0">
              <a:solidFill>
                <a:srgbClr val="000080"/>
              </a:solidFill>
            </a:endParaRPr>
          </a:p>
          <a:p>
            <a:pPr eaLnBrk="1" hangingPunct="1"/>
            <a:r>
              <a:rPr lang="en-US" i="1" dirty="0" smtClean="0">
                <a:solidFill>
                  <a:srgbClr val="000080"/>
                </a:solidFill>
              </a:rPr>
              <a:t>Execute</a:t>
            </a:r>
            <a:r>
              <a:rPr lang="en-US" dirty="0" smtClean="0"/>
              <a:t>:  Little Man performs the work.</a:t>
            </a:r>
          </a:p>
        </p:txBody>
      </p:sp>
      <p:sp>
        <p:nvSpPr>
          <p:cNvPr id="55298" name="Slide Number Placeholder 5"/>
          <p:cNvSpPr>
            <a:spLocks noGrp="1"/>
          </p:cNvSpPr>
          <p:nvPr>
            <p:ph type="sldNum" sz="quarter" idx="12"/>
          </p:nvPr>
        </p:nvSpPr>
        <p:spPr>
          <a:noFill/>
        </p:spPr>
        <p:txBody>
          <a:bodyPr/>
          <a:lstStyle/>
          <a:p>
            <a:fld id="{FE48E5D3-7FE0-4858-BFF5-B4C0DBA46A95}" type="slidenum">
              <a:rPr lang="en-US"/>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fontScale="90000"/>
          </a:bodyPr>
          <a:lstStyle/>
          <a:p>
            <a:pPr eaLnBrk="1" hangingPunct="1">
              <a:lnSpc>
                <a:spcPct val="90000"/>
              </a:lnSpc>
            </a:pPr>
            <a:r>
              <a:rPr lang="en-US" sz="4000" smtClean="0"/>
              <a:t>Fetch Portion of</a:t>
            </a:r>
            <a:br>
              <a:rPr lang="en-US" sz="4000" smtClean="0"/>
            </a:br>
            <a:r>
              <a:rPr lang="en-US" sz="4000" smtClean="0"/>
              <a:t>Fetch and Execute Cycle</a:t>
            </a:r>
          </a:p>
        </p:txBody>
      </p:sp>
      <p:pic>
        <p:nvPicPr>
          <p:cNvPr id="56326" name="Picture 10" descr="c06f05a"/>
          <p:cNvPicPr>
            <a:picLocks noGrp="1" noChangeAspect="1" noChangeArrowheads="1"/>
          </p:cNvPicPr>
          <p:nvPr>
            <p:ph idx="1"/>
          </p:nvPr>
        </p:nvPicPr>
        <p:blipFill>
          <a:blip r:embed="rId2"/>
          <a:srcRect r="44540" b="32655"/>
          <a:stretch>
            <a:fillRect/>
          </a:stretch>
        </p:blipFill>
        <p:spPr>
          <a:xfrm>
            <a:off x="1295400" y="1524000"/>
            <a:ext cx="3276600" cy="4724400"/>
          </a:xfrm>
          <a:noFill/>
        </p:spPr>
      </p:pic>
      <p:sp>
        <p:nvSpPr>
          <p:cNvPr id="56322" name="Slide Number Placeholder 5"/>
          <p:cNvSpPr>
            <a:spLocks noGrp="1"/>
          </p:cNvSpPr>
          <p:nvPr>
            <p:ph type="sldNum" sz="quarter" idx="12"/>
          </p:nvPr>
        </p:nvSpPr>
        <p:spPr>
          <a:noFill/>
        </p:spPr>
        <p:txBody>
          <a:bodyPr/>
          <a:lstStyle/>
          <a:p>
            <a:fld id="{D348B2A5-F8CD-48E8-BA0A-057EFD540311}" type="slidenum">
              <a:rPr lang="en-US"/>
              <a:pPr/>
              <a:t>37</a:t>
            </a:fld>
            <a:endParaRPr lang="en-US"/>
          </a:p>
        </p:txBody>
      </p:sp>
      <p:sp>
        <p:nvSpPr>
          <p:cNvPr id="56324" name="Text Box 4"/>
          <p:cNvSpPr txBox="1">
            <a:spLocks noChangeArrowheads="1"/>
          </p:cNvSpPr>
          <p:nvPr/>
        </p:nvSpPr>
        <p:spPr bwMode="auto">
          <a:xfrm>
            <a:off x="4800600" y="2133600"/>
            <a:ext cx="3276600" cy="119697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1.</a:t>
            </a:r>
            <a:r>
              <a:rPr lang="en-US" sz="2400" dirty="0">
                <a:solidFill>
                  <a:schemeClr val="tx2"/>
                </a:solidFill>
                <a:latin typeface="Tahoma" charset="0"/>
              </a:rPr>
              <a:t> Little Man reads the address from the location counter</a:t>
            </a:r>
          </a:p>
        </p:txBody>
      </p:sp>
      <p:sp>
        <p:nvSpPr>
          <p:cNvPr id="56325" name="Text Box 5"/>
          <p:cNvSpPr txBox="1">
            <a:spLocks noChangeArrowheads="1"/>
          </p:cNvSpPr>
          <p:nvPr/>
        </p:nvSpPr>
        <p:spPr bwMode="auto">
          <a:xfrm>
            <a:off x="4876800" y="4191000"/>
            <a:ext cx="3276600" cy="156527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a:solidFill>
                  <a:srgbClr val="000080"/>
                </a:solidFill>
                <a:latin typeface="Tahoma" charset="0"/>
              </a:rPr>
              <a:t>2.</a:t>
            </a:r>
            <a:r>
              <a:rPr lang="en-US" sz="2400">
                <a:solidFill>
                  <a:schemeClr val="tx2"/>
                </a:solidFill>
                <a:latin typeface="Tahoma" charset="0"/>
              </a:rPr>
              <a:t> He walks over to the mailbox that corresponds to the  location counter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Fetch, </a:t>
            </a:r>
            <a:r>
              <a:rPr lang="en-US" sz="2800" smtClean="0"/>
              <a:t>cont.</a:t>
            </a:r>
          </a:p>
        </p:txBody>
      </p:sp>
      <p:pic>
        <p:nvPicPr>
          <p:cNvPr id="57349" name="Picture 8" descr="c06f05a"/>
          <p:cNvPicPr>
            <a:picLocks noGrp="1" noChangeAspect="1" noChangeArrowheads="1"/>
          </p:cNvPicPr>
          <p:nvPr>
            <p:ph idx="1"/>
          </p:nvPr>
        </p:nvPicPr>
        <p:blipFill>
          <a:blip r:embed="rId2"/>
          <a:srcRect t="65662" r="41988"/>
          <a:stretch>
            <a:fillRect/>
          </a:stretch>
        </p:blipFill>
        <p:spPr>
          <a:xfrm>
            <a:off x="1524000" y="1860550"/>
            <a:ext cx="3581400" cy="2516188"/>
          </a:xfrm>
          <a:noFill/>
        </p:spPr>
      </p:pic>
      <p:sp>
        <p:nvSpPr>
          <p:cNvPr id="57346" name="Slide Number Placeholder 5"/>
          <p:cNvSpPr>
            <a:spLocks noGrp="1"/>
          </p:cNvSpPr>
          <p:nvPr>
            <p:ph type="sldNum" sz="quarter" idx="12"/>
          </p:nvPr>
        </p:nvSpPr>
        <p:spPr>
          <a:noFill/>
        </p:spPr>
        <p:txBody>
          <a:bodyPr/>
          <a:lstStyle/>
          <a:p>
            <a:fld id="{1BC700C1-EA24-488C-9D27-C3698D20CFA3}" type="slidenum">
              <a:rPr lang="en-US"/>
              <a:pPr/>
              <a:t>38</a:t>
            </a:fld>
            <a:endParaRPr lang="en-US"/>
          </a:p>
        </p:txBody>
      </p:sp>
      <p:sp>
        <p:nvSpPr>
          <p:cNvPr id="57348" name="Text Box 4"/>
          <p:cNvSpPr txBox="1">
            <a:spLocks noChangeArrowheads="1"/>
          </p:cNvSpPr>
          <p:nvPr/>
        </p:nvSpPr>
        <p:spPr bwMode="auto">
          <a:xfrm>
            <a:off x="5029200" y="1981200"/>
            <a:ext cx="3276600" cy="2854325"/>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3.</a:t>
            </a:r>
            <a:r>
              <a:rPr lang="en-US" sz="2400" dirty="0">
                <a:solidFill>
                  <a:schemeClr val="tx2"/>
                </a:solidFill>
                <a:latin typeface="Tahoma" charset="0"/>
              </a:rPr>
              <a:t> And reads the number on the slip of paper (he puts the slip back in case he needs to read it again later)</a:t>
            </a:r>
          </a:p>
          <a:p>
            <a:pPr marL="339725" indent="-339725">
              <a:spcBef>
                <a:spcPct val="50000"/>
              </a:spcBef>
            </a:pPr>
            <a:endParaRPr lang="en-US" sz="2400" dirty="0">
              <a:solidFill>
                <a:schemeClr val="tx2"/>
              </a:solidFill>
              <a:latin typeface="Taho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pPr eaLnBrk="1" hangingPunct="1"/>
            <a:r>
              <a:rPr lang="en-US" dirty="0" smtClean="0"/>
              <a:t>Execute Portion</a:t>
            </a:r>
          </a:p>
        </p:txBody>
      </p:sp>
      <p:sp>
        <p:nvSpPr>
          <p:cNvPr id="58370" name="Slide Number Placeholder 5"/>
          <p:cNvSpPr>
            <a:spLocks noGrp="1"/>
          </p:cNvSpPr>
          <p:nvPr>
            <p:ph type="sldNum" sz="quarter" idx="12"/>
          </p:nvPr>
        </p:nvSpPr>
        <p:spPr>
          <a:noFill/>
        </p:spPr>
        <p:txBody>
          <a:bodyPr/>
          <a:lstStyle/>
          <a:p>
            <a:fld id="{F4FABAA8-1E55-4A66-822B-C955D520C685}" type="slidenum">
              <a:rPr lang="en-US"/>
              <a:pPr/>
              <a:t>39</a:t>
            </a:fld>
            <a:endParaRPr lang="en-US"/>
          </a:p>
        </p:txBody>
      </p:sp>
      <p:sp>
        <p:nvSpPr>
          <p:cNvPr id="58372" name="Text Box 4"/>
          <p:cNvSpPr txBox="1">
            <a:spLocks noChangeArrowheads="1"/>
          </p:cNvSpPr>
          <p:nvPr/>
        </p:nvSpPr>
        <p:spPr bwMode="auto">
          <a:xfrm>
            <a:off x="4191000" y="2438400"/>
            <a:ext cx="29718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58373" name="Text Box 10"/>
          <p:cNvSpPr txBox="1">
            <a:spLocks noChangeArrowheads="1"/>
          </p:cNvSpPr>
          <p:nvPr/>
        </p:nvSpPr>
        <p:spPr bwMode="auto">
          <a:xfrm>
            <a:off x="4648200" y="4114800"/>
            <a:ext cx="533400" cy="366713"/>
          </a:xfrm>
          <a:prstGeom prst="rect">
            <a:avLst/>
          </a:prstGeom>
          <a:solidFill>
            <a:schemeClr val="bg1"/>
          </a:solidFill>
          <a:ln w="9525">
            <a:noFill/>
            <a:miter lim="800000"/>
            <a:headEnd/>
            <a:tailEnd/>
          </a:ln>
        </p:spPr>
        <p:txBody>
          <a:bodyPr>
            <a:spAutoFit/>
          </a:bodyPr>
          <a:lstStyle/>
          <a:p>
            <a:pPr>
              <a:spcBef>
                <a:spcPct val="50000"/>
              </a:spcBef>
            </a:pPr>
            <a:r>
              <a:rPr lang="en-US"/>
              <a:t>   </a:t>
            </a:r>
          </a:p>
        </p:txBody>
      </p:sp>
      <p:sp>
        <p:nvSpPr>
          <p:cNvPr id="58374" name="Text Box 14"/>
          <p:cNvSpPr txBox="1">
            <a:spLocks noChangeArrowheads="1"/>
          </p:cNvSpPr>
          <p:nvPr/>
        </p:nvSpPr>
        <p:spPr bwMode="auto">
          <a:xfrm>
            <a:off x="1219200" y="1524000"/>
            <a:ext cx="7848600" cy="3938588"/>
          </a:xfrm>
          <a:prstGeom prst="rect">
            <a:avLst/>
          </a:prstGeom>
          <a:noFill/>
          <a:ln w="9525">
            <a:noFill/>
            <a:miter lim="800000"/>
            <a:headEnd/>
            <a:tailEnd/>
          </a:ln>
        </p:spPr>
        <p:txBody>
          <a:bodyPr>
            <a:spAutoFit/>
          </a:bodyPr>
          <a:lstStyle/>
          <a:p>
            <a:pPr marL="288925" indent="-288925">
              <a:spcBef>
                <a:spcPct val="50000"/>
              </a:spcBef>
              <a:buFontTx/>
              <a:buChar char="•"/>
            </a:pPr>
            <a:r>
              <a:rPr lang="en-US" sz="2800" dirty="0"/>
              <a:t>The execution portion of each instruction is, of course</a:t>
            </a:r>
            <a:r>
              <a:rPr lang="en-US" sz="2800" dirty="0" smtClean="0"/>
              <a:t>, different </a:t>
            </a:r>
            <a:r>
              <a:rPr lang="en-US" sz="2800" dirty="0"/>
              <a:t>for each instruction.</a:t>
            </a:r>
          </a:p>
          <a:p>
            <a:pPr marL="288925" indent="-288925">
              <a:spcBef>
                <a:spcPct val="50000"/>
              </a:spcBef>
              <a:buFontTx/>
              <a:buChar char="•"/>
            </a:pPr>
            <a:endParaRPr lang="en-US" sz="2800" dirty="0"/>
          </a:p>
          <a:p>
            <a:pPr marL="288925" indent="-288925">
              <a:spcBef>
                <a:spcPct val="50000"/>
              </a:spcBef>
              <a:buFontTx/>
              <a:buChar char="•"/>
            </a:pPr>
            <a:r>
              <a:rPr lang="en-US" sz="2800" dirty="0"/>
              <a:t>However, even here, there are many similarities.</a:t>
            </a:r>
          </a:p>
          <a:p>
            <a:pPr marL="288925" indent="-288925">
              <a:spcBef>
                <a:spcPct val="50000"/>
              </a:spcBef>
              <a:buFontTx/>
              <a:buChar char="•"/>
            </a:pPr>
            <a:endParaRPr lang="en-US" sz="2800" dirty="0"/>
          </a:p>
          <a:p>
            <a:pPr marL="288925" indent="-288925">
              <a:spcBef>
                <a:spcPct val="50000"/>
              </a:spcBef>
              <a:buFontTx/>
              <a:buChar char="•"/>
            </a:pPr>
            <a:r>
              <a:rPr lang="en-US" sz="2800" dirty="0"/>
              <a:t>The load instruction </a:t>
            </a:r>
            <a:r>
              <a:rPr lang="en-US" sz="2800" dirty="0" smtClean="0"/>
              <a:t> (LDA) is </a:t>
            </a:r>
            <a:r>
              <a:rPr lang="en-US" sz="2800" dirty="0"/>
              <a:t>typical.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7"/>
          <p:cNvSpPr>
            <a:spLocks noGrp="1" noChangeArrowheads="1"/>
          </p:cNvSpPr>
          <p:nvPr>
            <p:ph type="title"/>
          </p:nvPr>
        </p:nvSpPr>
        <p:spPr/>
        <p:txBody>
          <a:bodyPr/>
          <a:lstStyle/>
          <a:p>
            <a:pPr eaLnBrk="1" hangingPunct="1"/>
            <a:r>
              <a:rPr lang="en-US" dirty="0" smtClean="0"/>
              <a:t>The Little Man Computer</a:t>
            </a:r>
          </a:p>
        </p:txBody>
      </p:sp>
      <p:sp>
        <p:nvSpPr>
          <p:cNvPr id="23554" name="Slide Number Placeholder 4"/>
          <p:cNvSpPr>
            <a:spLocks noGrp="1"/>
          </p:cNvSpPr>
          <p:nvPr>
            <p:ph type="sldNum" sz="quarter" idx="12"/>
          </p:nvPr>
        </p:nvSpPr>
        <p:spPr>
          <a:noFill/>
        </p:spPr>
        <p:txBody>
          <a:bodyPr/>
          <a:lstStyle/>
          <a:p>
            <a:fld id="{91CBD327-CF2B-4A98-8E3C-CE871F18DA06}" type="slidenum">
              <a:rPr lang="en-US"/>
              <a:pPr/>
              <a:t>4</a:t>
            </a:fld>
            <a:endParaRPr lang="en-US"/>
          </a:p>
        </p:txBody>
      </p:sp>
      <p:pic>
        <p:nvPicPr>
          <p:cNvPr id="23556" name="Picture 19" descr="c06f01"/>
          <p:cNvPicPr>
            <a:picLocks noChangeAspect="1" noChangeArrowheads="1"/>
          </p:cNvPicPr>
          <p:nvPr/>
        </p:nvPicPr>
        <p:blipFill>
          <a:blip r:embed="rId3"/>
          <a:srcRect/>
          <a:stretch>
            <a:fillRect/>
          </a:stretch>
        </p:blipFill>
        <p:spPr bwMode="auto">
          <a:xfrm>
            <a:off x="1295400" y="1524000"/>
            <a:ext cx="6477000" cy="449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dirty="0" smtClean="0"/>
              <a:t>Execute Portion (LDA)</a:t>
            </a:r>
          </a:p>
        </p:txBody>
      </p:sp>
      <p:pic>
        <p:nvPicPr>
          <p:cNvPr id="60421" name="Picture 7" descr="c06f05b"/>
          <p:cNvPicPr>
            <a:picLocks noGrp="1" noChangeAspect="1" noChangeArrowheads="1"/>
          </p:cNvPicPr>
          <p:nvPr>
            <p:ph sz="half" idx="1"/>
          </p:nvPr>
        </p:nvPicPr>
        <p:blipFill>
          <a:blip r:embed="rId3"/>
          <a:srcRect r="53885" b="68011"/>
          <a:stretch>
            <a:fillRect/>
          </a:stretch>
        </p:blipFill>
        <p:spPr>
          <a:xfrm>
            <a:off x="1295400" y="1338263"/>
            <a:ext cx="3657600" cy="2543175"/>
          </a:xfrm>
          <a:noFill/>
        </p:spPr>
      </p:pic>
      <p:pic>
        <p:nvPicPr>
          <p:cNvPr id="60419" name="Picture 9" descr="c06f05b"/>
          <p:cNvPicPr>
            <a:picLocks noGrp="1" noChangeAspect="1" noChangeArrowheads="1"/>
          </p:cNvPicPr>
          <p:nvPr>
            <p:ph sz="half" idx="2"/>
          </p:nvPr>
        </p:nvPicPr>
        <p:blipFill>
          <a:blip r:embed="rId3"/>
          <a:srcRect l="54088" t="22322" b="43782"/>
          <a:stretch>
            <a:fillRect/>
          </a:stretch>
        </p:blipFill>
        <p:spPr>
          <a:xfrm>
            <a:off x="4953000" y="3581400"/>
            <a:ext cx="3657600" cy="2652713"/>
          </a:xfrm>
          <a:noFill/>
        </p:spPr>
      </p:pic>
      <p:sp>
        <p:nvSpPr>
          <p:cNvPr id="60418" name="Slide Number Placeholder 6"/>
          <p:cNvSpPr>
            <a:spLocks noGrp="1"/>
          </p:cNvSpPr>
          <p:nvPr>
            <p:ph type="sldNum" sz="quarter" idx="12"/>
          </p:nvPr>
        </p:nvSpPr>
        <p:spPr>
          <a:noFill/>
        </p:spPr>
        <p:txBody>
          <a:bodyPr/>
          <a:lstStyle/>
          <a:p>
            <a:fld id="{F48C924D-1C1A-4928-85BA-75FE7B62A953}" type="slidenum">
              <a:rPr lang="en-US"/>
              <a:pPr/>
              <a:t>40</a:t>
            </a:fld>
            <a:endParaRPr lang="en-US"/>
          </a:p>
        </p:txBody>
      </p:sp>
      <p:sp>
        <p:nvSpPr>
          <p:cNvPr id="60422" name="Text Box 3"/>
          <p:cNvSpPr txBox="1">
            <a:spLocks noChangeArrowheads="1"/>
          </p:cNvSpPr>
          <p:nvPr/>
        </p:nvSpPr>
        <p:spPr bwMode="auto">
          <a:xfrm>
            <a:off x="4191000" y="2438400"/>
            <a:ext cx="2971800" cy="460375"/>
          </a:xfrm>
          <a:prstGeom prst="rect">
            <a:avLst/>
          </a:prstGeom>
          <a:noFill/>
          <a:ln w="9525">
            <a:noFill/>
            <a:miter lim="800000"/>
            <a:headEnd/>
            <a:tailEnd/>
          </a:ln>
        </p:spPr>
        <p:txBody>
          <a:bodyPr>
            <a:spAutoFit/>
          </a:bodyPr>
          <a:lstStyle/>
          <a:p>
            <a:pPr>
              <a:spcBef>
                <a:spcPct val="50000"/>
              </a:spcBef>
            </a:pPr>
            <a:endParaRPr lang="en-GB" sz="2400">
              <a:latin typeface="Tahoma" charset="0"/>
            </a:endParaRPr>
          </a:p>
        </p:txBody>
      </p:sp>
      <p:sp>
        <p:nvSpPr>
          <p:cNvPr id="60423" name="Text Box 4"/>
          <p:cNvSpPr txBox="1">
            <a:spLocks noChangeArrowheads="1"/>
          </p:cNvSpPr>
          <p:nvPr/>
        </p:nvSpPr>
        <p:spPr bwMode="auto">
          <a:xfrm>
            <a:off x="4953000" y="1828800"/>
            <a:ext cx="3581400" cy="1379538"/>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1.</a:t>
            </a:r>
            <a:r>
              <a:rPr lang="en-US" sz="2400" dirty="0">
                <a:solidFill>
                  <a:schemeClr val="tx2"/>
                </a:solidFill>
                <a:latin typeface="Tahoma" charset="0"/>
              </a:rPr>
              <a:t> </a:t>
            </a:r>
            <a:r>
              <a:rPr lang="en-US" sz="2000" dirty="0">
                <a:solidFill>
                  <a:schemeClr val="tx2"/>
                </a:solidFill>
                <a:latin typeface="Tahoma" charset="0"/>
              </a:rPr>
              <a:t>The Little Man goes to the mailbox address specified in the instruction he just fetched.</a:t>
            </a:r>
          </a:p>
        </p:txBody>
      </p:sp>
      <p:sp>
        <p:nvSpPr>
          <p:cNvPr id="60424" name="Text Box 5"/>
          <p:cNvSpPr txBox="1">
            <a:spLocks noChangeArrowheads="1"/>
          </p:cNvSpPr>
          <p:nvPr/>
        </p:nvSpPr>
        <p:spPr bwMode="auto">
          <a:xfrm>
            <a:off x="1219200" y="4343400"/>
            <a:ext cx="3733800" cy="1379538"/>
          </a:xfrm>
          <a:prstGeom prst="rect">
            <a:avLst/>
          </a:prstGeom>
          <a:solidFill>
            <a:srgbClr val="FFFFFF"/>
          </a:solidFill>
          <a:ln w="9525">
            <a:noFill/>
            <a:miter lim="800000"/>
            <a:headEnd/>
            <a:tailEnd/>
          </a:ln>
        </p:spPr>
        <p:txBody>
          <a:bodyPr>
            <a:spAutoFit/>
          </a:bodyPr>
          <a:lstStyle/>
          <a:p>
            <a:pPr marL="339725" indent="-339725">
              <a:spcBef>
                <a:spcPct val="50000"/>
              </a:spcBef>
            </a:pPr>
            <a:r>
              <a:rPr lang="en-US" sz="2400" dirty="0">
                <a:solidFill>
                  <a:srgbClr val="000080"/>
                </a:solidFill>
                <a:latin typeface="Tahoma" charset="0"/>
              </a:rPr>
              <a:t>2.</a:t>
            </a:r>
            <a:r>
              <a:rPr lang="en-US" sz="2400" dirty="0">
                <a:solidFill>
                  <a:schemeClr val="tx2"/>
                </a:solidFill>
                <a:latin typeface="Tahoma" charset="0"/>
              </a:rPr>
              <a:t> </a:t>
            </a:r>
            <a:r>
              <a:rPr lang="en-US" sz="2000" dirty="0">
                <a:solidFill>
                  <a:schemeClr val="tx2"/>
                </a:solidFill>
                <a:latin typeface="Tahoma" charset="0"/>
              </a:rPr>
              <a:t>He reads the number in that mailbox (he remembers to replace it in case he needs it later).</a:t>
            </a:r>
          </a:p>
        </p:txBody>
      </p:sp>
      <p:sp>
        <p:nvSpPr>
          <p:cNvPr id="60425" name="Rectangle 11"/>
          <p:cNvSpPr>
            <a:spLocks noChangeArrowheads="1"/>
          </p:cNvSpPr>
          <p:nvPr/>
        </p:nvSpPr>
        <p:spPr bwMode="auto">
          <a:xfrm>
            <a:off x="5029200" y="4267200"/>
            <a:ext cx="228600" cy="609600"/>
          </a:xfrm>
          <a:prstGeom prst="rect">
            <a:avLst/>
          </a:prstGeom>
          <a:noFill/>
          <a:ln w="9525">
            <a:noFill/>
            <a:miter lim="800000"/>
            <a:headEnd/>
            <a:tailEnd/>
          </a:ln>
        </p:spPr>
        <p:txBody>
          <a:bodyPr wrap="none" anchor="ctr"/>
          <a:lstStyle/>
          <a:p>
            <a:endParaRPr lang="en-US"/>
          </a:p>
        </p:txBody>
      </p:sp>
      <p:sp>
        <p:nvSpPr>
          <p:cNvPr id="60426" name="Rectangle 12"/>
          <p:cNvSpPr>
            <a:spLocks noChangeArrowheads="1"/>
          </p:cNvSpPr>
          <p:nvPr/>
        </p:nvSpPr>
        <p:spPr bwMode="auto">
          <a:xfrm>
            <a:off x="4876800" y="4191000"/>
            <a:ext cx="304800" cy="762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smtClean="0"/>
              <a:t>Execute, cont. </a:t>
            </a:r>
          </a:p>
        </p:txBody>
      </p:sp>
      <p:pic>
        <p:nvPicPr>
          <p:cNvPr id="62468" name="Picture 10" descr="c06f05b"/>
          <p:cNvPicPr>
            <a:picLocks noGrp="1" noChangeAspect="1" noChangeArrowheads="1"/>
          </p:cNvPicPr>
          <p:nvPr>
            <p:ph sz="half" idx="1"/>
          </p:nvPr>
        </p:nvPicPr>
        <p:blipFill>
          <a:blip r:embed="rId2"/>
          <a:srcRect t="43774" r="54681" b="19186"/>
          <a:stretch>
            <a:fillRect/>
          </a:stretch>
        </p:blipFill>
        <p:spPr>
          <a:xfrm>
            <a:off x="1295400" y="1549400"/>
            <a:ext cx="3581400" cy="2736850"/>
          </a:xfrm>
          <a:noFill/>
        </p:spPr>
      </p:pic>
      <p:pic>
        <p:nvPicPr>
          <p:cNvPr id="62472" name="Picture 12" descr="c06f05b"/>
          <p:cNvPicPr>
            <a:picLocks noGrp="1" noChangeAspect="1" noChangeArrowheads="1"/>
          </p:cNvPicPr>
          <p:nvPr>
            <p:ph sz="half" idx="2"/>
          </p:nvPr>
        </p:nvPicPr>
        <p:blipFill>
          <a:blip r:embed="rId2"/>
          <a:srcRect l="53999" t="65916"/>
          <a:stretch>
            <a:fillRect/>
          </a:stretch>
        </p:blipFill>
        <p:spPr>
          <a:xfrm>
            <a:off x="5181600" y="3810000"/>
            <a:ext cx="3048000" cy="2398713"/>
          </a:xfrm>
          <a:noFill/>
        </p:spPr>
      </p:pic>
      <p:sp>
        <p:nvSpPr>
          <p:cNvPr id="62466" name="Slide Number Placeholder 6"/>
          <p:cNvSpPr>
            <a:spLocks noGrp="1"/>
          </p:cNvSpPr>
          <p:nvPr>
            <p:ph type="sldNum" sz="quarter" idx="12"/>
          </p:nvPr>
        </p:nvSpPr>
        <p:spPr>
          <a:noFill/>
        </p:spPr>
        <p:txBody>
          <a:bodyPr/>
          <a:lstStyle/>
          <a:p>
            <a:fld id="{C9003C0B-B8EB-4A29-9D3E-E18D711025C7}" type="slidenum">
              <a:rPr lang="en-US"/>
              <a:pPr/>
              <a:t>41</a:t>
            </a:fld>
            <a:endParaRPr lang="en-US"/>
          </a:p>
        </p:txBody>
      </p:sp>
      <p:sp>
        <p:nvSpPr>
          <p:cNvPr id="62469" name="Text Box 4"/>
          <p:cNvSpPr txBox="1">
            <a:spLocks noChangeArrowheads="1"/>
          </p:cNvSpPr>
          <p:nvPr/>
        </p:nvSpPr>
        <p:spPr bwMode="auto">
          <a:xfrm>
            <a:off x="4953000" y="2133600"/>
            <a:ext cx="3581400" cy="1073150"/>
          </a:xfrm>
          <a:prstGeom prst="rect">
            <a:avLst/>
          </a:prstGeom>
          <a:solidFill>
            <a:srgbClr val="FFFFFF"/>
          </a:solidFill>
          <a:ln w="9525">
            <a:noFill/>
            <a:miter lim="800000"/>
            <a:headEnd/>
            <a:tailEnd/>
          </a:ln>
        </p:spPr>
        <p:txBody>
          <a:bodyPr>
            <a:spAutoFit/>
          </a:bodyPr>
          <a:lstStyle/>
          <a:p>
            <a:pPr marL="342900" indent="-342900">
              <a:spcBef>
                <a:spcPct val="50000"/>
              </a:spcBef>
            </a:pPr>
            <a:r>
              <a:rPr lang="en-US" sz="2400" dirty="0">
                <a:solidFill>
                  <a:srgbClr val="000080"/>
                </a:solidFill>
                <a:latin typeface="Tahoma" charset="0"/>
              </a:rPr>
              <a:t>3.</a:t>
            </a:r>
            <a:r>
              <a:rPr lang="en-US" sz="2400" dirty="0">
                <a:solidFill>
                  <a:schemeClr val="tx2"/>
                </a:solidFill>
                <a:latin typeface="Tahoma" charset="0"/>
              </a:rPr>
              <a:t> </a:t>
            </a:r>
            <a:r>
              <a:rPr lang="en-US" sz="2000" dirty="0">
                <a:solidFill>
                  <a:schemeClr val="tx2"/>
                </a:solidFill>
                <a:latin typeface="Tahoma" charset="0"/>
              </a:rPr>
              <a:t>He walks over to the calculator and punches the number in.</a:t>
            </a:r>
          </a:p>
        </p:txBody>
      </p:sp>
      <p:sp>
        <p:nvSpPr>
          <p:cNvPr id="62470" name="Text Box 5"/>
          <p:cNvSpPr txBox="1">
            <a:spLocks noChangeArrowheads="1"/>
          </p:cNvSpPr>
          <p:nvPr/>
        </p:nvSpPr>
        <p:spPr bwMode="auto">
          <a:xfrm>
            <a:off x="1219200" y="4495800"/>
            <a:ext cx="3810000" cy="1379538"/>
          </a:xfrm>
          <a:prstGeom prst="rect">
            <a:avLst/>
          </a:prstGeom>
          <a:solidFill>
            <a:srgbClr val="FFFFFF"/>
          </a:solidFill>
          <a:ln w="9525">
            <a:noFill/>
            <a:miter lim="800000"/>
            <a:headEnd/>
            <a:tailEnd/>
          </a:ln>
        </p:spPr>
        <p:txBody>
          <a:bodyPr>
            <a:spAutoFit/>
          </a:bodyPr>
          <a:lstStyle/>
          <a:p>
            <a:pPr marL="342900" indent="-342900">
              <a:spcBef>
                <a:spcPct val="50000"/>
              </a:spcBef>
            </a:pPr>
            <a:r>
              <a:rPr lang="en-US" sz="2400" dirty="0">
                <a:solidFill>
                  <a:srgbClr val="000080"/>
                </a:solidFill>
                <a:latin typeface="Tahoma" charset="0"/>
              </a:rPr>
              <a:t>4.</a:t>
            </a:r>
            <a:r>
              <a:rPr lang="en-US" sz="2400" dirty="0">
                <a:solidFill>
                  <a:schemeClr val="tx2"/>
                </a:solidFill>
                <a:latin typeface="Tahoma" charset="0"/>
              </a:rPr>
              <a:t> </a:t>
            </a:r>
            <a:r>
              <a:rPr lang="en-US" sz="2000" dirty="0">
                <a:solidFill>
                  <a:schemeClr val="tx2"/>
                </a:solidFill>
                <a:latin typeface="Tahoma" charset="0"/>
              </a:rPr>
              <a:t>He walks over to the location counter and clicks it, which gets him ready to fetch the next instruction.</a:t>
            </a:r>
          </a:p>
        </p:txBody>
      </p:sp>
      <p:sp>
        <p:nvSpPr>
          <p:cNvPr id="62471" name="Text Box 9"/>
          <p:cNvSpPr txBox="1">
            <a:spLocks noChangeArrowheads="1"/>
          </p:cNvSpPr>
          <p:nvPr/>
        </p:nvSpPr>
        <p:spPr bwMode="auto">
          <a:xfrm>
            <a:off x="4724400" y="4953000"/>
            <a:ext cx="381000" cy="184150"/>
          </a:xfrm>
          <a:prstGeom prst="rect">
            <a:avLst/>
          </a:prstGeom>
          <a:solidFill>
            <a:schemeClr val="bg1"/>
          </a:solidFill>
          <a:ln w="9525">
            <a:noFill/>
            <a:miter lim="800000"/>
            <a:headEnd/>
            <a:tailEnd/>
          </a:ln>
        </p:spPr>
        <p:txBody>
          <a:bodyPr>
            <a:spAutoFit/>
          </a:bodyPr>
          <a:lstStyle/>
          <a:p>
            <a:pPr>
              <a:spcBef>
                <a:spcPct val="50000"/>
              </a:spcBef>
            </a:pPr>
            <a:r>
              <a:rPr lang="en-US" sz="600"/>
              <a:t>   </a:t>
            </a:r>
          </a:p>
        </p:txBody>
      </p:sp>
      <p:sp>
        <p:nvSpPr>
          <p:cNvPr id="62473" name="Rectangle 14"/>
          <p:cNvSpPr>
            <a:spLocks noChangeArrowheads="1"/>
          </p:cNvSpPr>
          <p:nvPr/>
        </p:nvSpPr>
        <p:spPr bwMode="auto">
          <a:xfrm>
            <a:off x="4953000" y="5181600"/>
            <a:ext cx="381000" cy="2286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z="4000" smtClean="0"/>
              <a:t>von Neumann Architecture</a:t>
            </a:r>
            <a:r>
              <a:rPr lang="en-US" smtClean="0"/>
              <a:t> </a:t>
            </a:r>
            <a:r>
              <a:rPr lang="en-US" sz="2800" smtClean="0"/>
              <a:t>(1945)</a:t>
            </a:r>
            <a:endParaRPr lang="en-US" sz="2800" smtClean="0">
              <a:latin typeface="Times New Roman" charset="0"/>
            </a:endParaRPr>
          </a:p>
        </p:txBody>
      </p:sp>
      <p:sp>
        <p:nvSpPr>
          <p:cNvPr id="63492" name="Rectangle 3"/>
          <p:cNvSpPr>
            <a:spLocks noGrp="1" noChangeArrowheads="1"/>
          </p:cNvSpPr>
          <p:nvPr>
            <p:ph idx="1"/>
          </p:nvPr>
        </p:nvSpPr>
        <p:spPr/>
        <p:txBody>
          <a:bodyPr>
            <a:normAutofit lnSpcReduction="10000"/>
          </a:bodyPr>
          <a:lstStyle/>
          <a:p>
            <a:pPr>
              <a:buClr>
                <a:schemeClr val="tx2"/>
              </a:buClr>
            </a:pPr>
            <a:r>
              <a:rPr lang="en-US" sz="2800" dirty="0" smtClean="0"/>
              <a:t>John Von Neumann is usually considered to be the developer of modern computer architecture.</a:t>
            </a:r>
          </a:p>
          <a:p>
            <a:pPr>
              <a:buClr>
                <a:schemeClr val="tx2"/>
              </a:buClr>
            </a:pPr>
            <a:endParaRPr lang="en-US" sz="2800" dirty="0" smtClean="0"/>
          </a:p>
          <a:p>
            <a:pPr>
              <a:buClr>
                <a:schemeClr val="tx2"/>
              </a:buClr>
            </a:pPr>
            <a:r>
              <a:rPr lang="en-US" sz="2800" dirty="0" smtClean="0"/>
              <a:t>The major guidelines that define a Von Neumann architecture are:</a:t>
            </a:r>
          </a:p>
          <a:p>
            <a:pPr lvl="1">
              <a:buClr>
                <a:schemeClr val="tx2"/>
              </a:buClr>
            </a:pPr>
            <a:r>
              <a:rPr lang="en-US" sz="2400" dirty="0" smtClean="0"/>
              <a:t>Stored program concept - memory holds both programs and data. </a:t>
            </a:r>
          </a:p>
          <a:p>
            <a:pPr lvl="1">
              <a:buClr>
                <a:schemeClr val="tx2"/>
              </a:buClr>
            </a:pPr>
            <a:r>
              <a:rPr lang="en-US" sz="2400" dirty="0" smtClean="0"/>
              <a:t>Memory is addressed linearly – </a:t>
            </a:r>
            <a:r>
              <a:rPr lang="en-US" sz="2400" dirty="0" err="1" smtClean="0"/>
              <a:t>i.e</a:t>
            </a:r>
            <a:r>
              <a:rPr lang="en-US" sz="2400" dirty="0" smtClean="0"/>
              <a:t> address consists of a single number</a:t>
            </a:r>
          </a:p>
          <a:p>
            <a:pPr lvl="1">
              <a:buClr>
                <a:schemeClr val="tx2"/>
              </a:buClr>
            </a:pPr>
            <a:r>
              <a:rPr lang="en-US" sz="2400" dirty="0" smtClean="0"/>
              <a:t>Memory is addressed without regard to content (instruction or data)</a:t>
            </a:r>
            <a:endParaRPr lang="en-US" sz="2400" baseline="30000" dirty="0" smtClean="0"/>
          </a:p>
        </p:txBody>
      </p:sp>
      <p:sp>
        <p:nvSpPr>
          <p:cNvPr id="63490" name="Slide Number Placeholder 5"/>
          <p:cNvSpPr>
            <a:spLocks noGrp="1"/>
          </p:cNvSpPr>
          <p:nvPr>
            <p:ph type="sldNum" sz="quarter" idx="12"/>
          </p:nvPr>
        </p:nvSpPr>
        <p:spPr>
          <a:noFill/>
        </p:spPr>
        <p:txBody>
          <a:bodyPr/>
          <a:lstStyle/>
          <a:p>
            <a:fld id="{462C0142-327E-4D7B-BEEF-2D1144242460}"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z="4000" dirty="0" smtClean="0"/>
              <a:t>Von Neumann Architecture</a:t>
            </a:r>
            <a:r>
              <a:rPr lang="en-US" dirty="0" smtClean="0"/>
              <a:t> </a:t>
            </a:r>
            <a:r>
              <a:rPr lang="en-US" sz="2800" dirty="0" smtClean="0"/>
              <a:t>(1945)</a:t>
            </a:r>
            <a:endParaRPr lang="en-US" sz="2800" dirty="0" smtClean="0">
              <a:latin typeface="Times New Roman" charset="0"/>
            </a:endParaRPr>
          </a:p>
        </p:txBody>
      </p:sp>
      <p:sp>
        <p:nvSpPr>
          <p:cNvPr id="64516" name="Rectangle 3"/>
          <p:cNvSpPr>
            <a:spLocks noGrp="1" noChangeArrowheads="1"/>
          </p:cNvSpPr>
          <p:nvPr>
            <p:ph idx="1"/>
          </p:nvPr>
        </p:nvSpPr>
        <p:spPr/>
        <p:txBody>
          <a:bodyPr/>
          <a:lstStyle/>
          <a:p>
            <a:pPr>
              <a:buClr>
                <a:schemeClr val="tx2"/>
              </a:buClr>
            </a:pPr>
            <a:r>
              <a:rPr lang="en-US" sz="3600" dirty="0" smtClean="0"/>
              <a:t>Instructions are executed sequentially unless an instruction or an outside event cause a branch to occur.</a:t>
            </a:r>
          </a:p>
        </p:txBody>
      </p:sp>
      <p:sp>
        <p:nvSpPr>
          <p:cNvPr id="64514" name="Slide Number Placeholder 5"/>
          <p:cNvSpPr>
            <a:spLocks noGrp="1"/>
          </p:cNvSpPr>
          <p:nvPr>
            <p:ph type="sldNum" sz="quarter" idx="12"/>
          </p:nvPr>
        </p:nvSpPr>
        <p:spPr>
          <a:noFill/>
        </p:spPr>
        <p:txBody>
          <a:bodyPr/>
          <a:lstStyle/>
          <a:p>
            <a:fld id="{F3536246-82EA-4E92-AECD-8BE85458F475}"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dirty="0" smtClean="0"/>
              <a:t>Von Neumann Architecture</a:t>
            </a:r>
          </a:p>
        </p:txBody>
      </p:sp>
      <p:sp>
        <p:nvSpPr>
          <p:cNvPr id="65541" name="Rectangle 3"/>
          <p:cNvSpPr>
            <a:spLocks noGrp="1" noChangeArrowheads="1"/>
          </p:cNvSpPr>
          <p:nvPr>
            <p:ph type="body" sz="half" idx="1"/>
          </p:nvPr>
        </p:nvSpPr>
        <p:spPr>
          <a:xfrm>
            <a:off x="762000" y="1371600"/>
            <a:ext cx="7162800" cy="4800600"/>
          </a:xfrm>
        </p:spPr>
        <p:txBody>
          <a:bodyPr>
            <a:normAutofit/>
          </a:bodyPr>
          <a:lstStyle/>
          <a:p>
            <a:pPr eaLnBrk="1" hangingPunct="1"/>
            <a:r>
              <a:rPr lang="en-US" sz="2800" dirty="0" smtClean="0"/>
              <a:t>John Von Neumann defined the functional </a:t>
            </a:r>
            <a:r>
              <a:rPr lang="en-US" sz="2800" dirty="0" err="1" smtClean="0"/>
              <a:t>organisation</a:t>
            </a:r>
            <a:r>
              <a:rPr lang="en-US" sz="2800" dirty="0" smtClean="0"/>
              <a:t> of the computer to be made up of:</a:t>
            </a:r>
          </a:p>
          <a:p>
            <a:pPr lvl="1" eaLnBrk="1" hangingPunct="1"/>
            <a:r>
              <a:rPr lang="en-US" dirty="0" smtClean="0"/>
              <a:t>A control unit that executes instructions</a:t>
            </a:r>
          </a:p>
          <a:p>
            <a:pPr lvl="1" eaLnBrk="1" hangingPunct="1"/>
            <a:r>
              <a:rPr lang="en-US" dirty="0" smtClean="0"/>
              <a:t>An arithmetic logic unit that performs arithmetic and logical calculations,</a:t>
            </a:r>
          </a:p>
          <a:p>
            <a:pPr lvl="1" eaLnBrk="1" hangingPunct="1"/>
            <a:r>
              <a:rPr lang="en-US" dirty="0" smtClean="0"/>
              <a:t>Memory</a:t>
            </a:r>
            <a:endParaRPr lang="en-US" sz="3600" dirty="0" smtClean="0"/>
          </a:p>
        </p:txBody>
      </p:sp>
      <p:sp>
        <p:nvSpPr>
          <p:cNvPr id="65539" name="Slide Number Placeholder 6"/>
          <p:cNvSpPr>
            <a:spLocks noGrp="1"/>
          </p:cNvSpPr>
          <p:nvPr>
            <p:ph type="sldNum" sz="quarter" idx="12"/>
          </p:nvPr>
        </p:nvSpPr>
        <p:spPr>
          <a:noFill/>
        </p:spPr>
        <p:txBody>
          <a:bodyPr/>
          <a:lstStyle/>
          <a:p>
            <a:fld id="{90C4F8CB-5807-4646-AF58-183B3D4F488C}"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4992C7E-3AFB-430E-A773-D83AD5FB059E}" type="slidenum">
              <a:rPr lang="en-US" smtClean="0"/>
              <a:pPr/>
              <a:t>45</a:t>
            </a:fld>
            <a:endParaRPr lang="en-US"/>
          </a:p>
        </p:txBody>
      </p:sp>
      <p:graphicFrame>
        <p:nvGraphicFramePr>
          <p:cNvPr id="131074" name="Object 2"/>
          <p:cNvGraphicFramePr>
            <a:graphicFrameLocks noChangeAspect="1"/>
          </p:cNvGraphicFramePr>
          <p:nvPr/>
        </p:nvGraphicFramePr>
        <p:xfrm>
          <a:off x="609600" y="457200"/>
          <a:ext cx="8126413" cy="6116638"/>
        </p:xfrm>
        <a:graphic>
          <a:graphicData uri="http://schemas.openxmlformats.org/presentationml/2006/ole">
            <p:oleObj spid="_x0000_s131074" r:id="rId3" imgW="5819048" imgH="4382112" progId="">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pic>
        <p:nvPicPr>
          <p:cNvPr id="66566" name="Picture 7" descr="c06f01"/>
          <p:cNvPicPr>
            <a:picLocks noGrp="1" noChangeAspect="1" noChangeArrowheads="1"/>
          </p:cNvPicPr>
          <p:nvPr>
            <p:ph sz="quarter" idx="1"/>
          </p:nvPr>
        </p:nvPicPr>
        <p:blipFill>
          <a:blip r:embed="rId3"/>
          <a:srcRect/>
          <a:stretch>
            <a:fillRect/>
          </a:stretch>
        </p:blipFill>
        <p:spPr>
          <a:xfrm>
            <a:off x="1776413" y="1295400"/>
            <a:ext cx="2846387" cy="2319338"/>
          </a:xfrm>
          <a:noFill/>
        </p:spPr>
      </p:pic>
      <p:graphicFrame>
        <p:nvGraphicFramePr>
          <p:cNvPr id="66562" name="Object 2"/>
          <p:cNvGraphicFramePr>
            <a:graphicFrameLocks noChangeAspect="1"/>
          </p:cNvGraphicFramePr>
          <p:nvPr>
            <p:ph sz="quarter" idx="2"/>
          </p:nvPr>
        </p:nvGraphicFramePr>
        <p:xfrm>
          <a:off x="5711825" y="1362075"/>
          <a:ext cx="2901950" cy="2184400"/>
        </p:xfrm>
        <a:graphic>
          <a:graphicData uri="http://schemas.openxmlformats.org/presentationml/2006/ole">
            <p:oleObj spid="_x0000_s66562" r:id="rId4" imgW="5819048" imgH="4382112" progId="">
              <p:embed/>
            </p:oleObj>
          </a:graphicData>
        </a:graphic>
      </p:graphicFrame>
      <p:sp>
        <p:nvSpPr>
          <p:cNvPr id="66565" name="Rectangle 5"/>
          <p:cNvSpPr>
            <a:spLocks noGrp="1" noChangeArrowheads="1"/>
          </p:cNvSpPr>
          <p:nvPr>
            <p:ph type="body" sz="half" idx="3"/>
          </p:nvPr>
        </p:nvSpPr>
        <p:spPr>
          <a:xfrm>
            <a:off x="1295400" y="3775075"/>
            <a:ext cx="7772400" cy="2320925"/>
          </a:xfrm>
        </p:spPr>
        <p:txBody>
          <a:bodyPr/>
          <a:lstStyle/>
          <a:p>
            <a:pPr eaLnBrk="1" hangingPunct="1"/>
            <a:r>
              <a:rPr lang="en-US" sz="2800" dirty="0" smtClean="0"/>
              <a:t>If you check over the guidelines and organization just described, you will observe that the LMC is an example of a von Neumann architecture :)</a:t>
            </a:r>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sp>
        <p:nvSpPr>
          <p:cNvPr id="66565" name="Rectangle 5"/>
          <p:cNvSpPr>
            <a:spLocks noGrp="1" noChangeArrowheads="1"/>
          </p:cNvSpPr>
          <p:nvPr>
            <p:ph type="body" sz="half" idx="3"/>
          </p:nvPr>
        </p:nvSpPr>
        <p:spPr>
          <a:xfrm>
            <a:off x="685800" y="1219201"/>
            <a:ext cx="8382000" cy="4876800"/>
          </a:xfrm>
        </p:spPr>
        <p:txBody>
          <a:bodyPr>
            <a:normAutofit fontScale="92500" lnSpcReduction="20000"/>
          </a:bodyPr>
          <a:lstStyle/>
          <a:p>
            <a:pPr eaLnBrk="1" hangingPunct="1"/>
            <a:r>
              <a:rPr lang="en-US" sz="2800" dirty="0" smtClean="0"/>
              <a:t>LMC is an example of a von Neumann architecture</a:t>
            </a:r>
          </a:p>
          <a:p>
            <a:pPr eaLnBrk="1" hangingPunct="1"/>
            <a:r>
              <a:rPr lang="en-US" sz="2800" dirty="0" smtClean="0"/>
              <a:t>The Little Man carries out the functions of the control unit  fetching, interpreting and carrying out instructions from memory one-at-a-time </a:t>
            </a:r>
          </a:p>
          <a:p>
            <a:pPr eaLnBrk="1" hangingPunct="1"/>
            <a:r>
              <a:rPr lang="en-US" sz="2800" dirty="0" smtClean="0"/>
              <a:t>The Little Man also moves the data around which is the function of the communication bus</a:t>
            </a:r>
          </a:p>
          <a:p>
            <a:pPr eaLnBrk="1" hangingPunct="1"/>
            <a:r>
              <a:rPr lang="en-US" sz="2800" dirty="0" smtClean="0"/>
              <a:t>Registers are electronic storage internal to the central processing unit and are much faster than main memory storage </a:t>
            </a:r>
          </a:p>
          <a:p>
            <a:pPr eaLnBrk="1" hangingPunct="1"/>
            <a:r>
              <a:rPr lang="en-US" sz="2800" dirty="0" smtClean="0"/>
              <a:t>The LMC has 4 registers, the in-tray, the out-tray the counter and  an accumulator register (</a:t>
            </a:r>
            <a:r>
              <a:rPr lang="en-US" sz="2800" smtClean="0"/>
              <a:t>in calculator)</a:t>
            </a:r>
            <a:endParaRPr lang="en-US" sz="2800" dirty="0" smtClean="0"/>
          </a:p>
          <a:p>
            <a:pPr eaLnBrk="1" hangingPunct="1"/>
            <a:r>
              <a:rPr lang="en-US" sz="2800" dirty="0" smtClean="0"/>
              <a:t>The mail boxes act as main memory, containers for instructions and also for data</a:t>
            </a:r>
          </a:p>
          <a:p>
            <a:pPr eaLnBrk="1" hangingPunct="1"/>
            <a:endParaRPr lang="en-US" sz="2800" dirty="0" smtClean="0"/>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LMC &amp; von Neumann</a:t>
            </a:r>
          </a:p>
        </p:txBody>
      </p:sp>
      <p:sp>
        <p:nvSpPr>
          <p:cNvPr id="66565" name="Rectangle 5"/>
          <p:cNvSpPr>
            <a:spLocks noGrp="1" noChangeArrowheads="1"/>
          </p:cNvSpPr>
          <p:nvPr>
            <p:ph type="body" sz="half" idx="3"/>
          </p:nvPr>
        </p:nvSpPr>
        <p:spPr>
          <a:xfrm>
            <a:off x="685800" y="1219201"/>
            <a:ext cx="8382000" cy="4876800"/>
          </a:xfrm>
        </p:spPr>
        <p:txBody>
          <a:bodyPr>
            <a:normAutofit/>
          </a:bodyPr>
          <a:lstStyle/>
          <a:p>
            <a:pPr eaLnBrk="1" hangingPunct="1"/>
            <a:r>
              <a:rPr lang="en-US" sz="2800" dirty="0" smtClean="0"/>
              <a:t>The counter acts as a program counter which holds the address of the next instruction to be executed</a:t>
            </a:r>
          </a:p>
          <a:p>
            <a:pPr eaLnBrk="1" hangingPunct="1"/>
            <a:r>
              <a:rPr lang="en-US" sz="2800" dirty="0" smtClean="0"/>
              <a:t>The calculator acts as the arithmetic and logical unit which can carry out the actual processing of the data</a:t>
            </a:r>
          </a:p>
          <a:p>
            <a:pPr eaLnBrk="1" hangingPunct="1"/>
            <a:r>
              <a:rPr lang="en-US" sz="2800" dirty="0" smtClean="0"/>
              <a:t>The calculator also has the accumulator register which it uses to hold the value of the last calculation as well as one operand of an operation (e.g. add)</a:t>
            </a:r>
          </a:p>
        </p:txBody>
      </p:sp>
      <p:sp>
        <p:nvSpPr>
          <p:cNvPr id="66563" name="Slide Number Placeholder 7"/>
          <p:cNvSpPr>
            <a:spLocks noGrp="1"/>
          </p:cNvSpPr>
          <p:nvPr>
            <p:ph type="sldNum" sz="quarter" idx="12"/>
          </p:nvPr>
        </p:nvSpPr>
        <p:spPr>
          <a:noFill/>
        </p:spPr>
        <p:txBody>
          <a:bodyPr/>
          <a:lstStyle/>
          <a:p>
            <a:fld id="{83E38BF7-B6C8-4797-913A-C730E852C893}"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smtClean="0"/>
              <a:t>Summary</a:t>
            </a:r>
          </a:p>
        </p:txBody>
      </p:sp>
      <p:sp>
        <p:nvSpPr>
          <p:cNvPr id="67588" name="Rectangle 3"/>
          <p:cNvSpPr>
            <a:spLocks noGrp="1" noChangeArrowheads="1"/>
          </p:cNvSpPr>
          <p:nvPr>
            <p:ph idx="1"/>
          </p:nvPr>
        </p:nvSpPr>
        <p:spPr>
          <a:xfrm>
            <a:off x="609600" y="1524000"/>
            <a:ext cx="8229600" cy="4525963"/>
          </a:xfrm>
        </p:spPr>
        <p:txBody>
          <a:bodyPr>
            <a:normAutofit lnSpcReduction="10000"/>
          </a:bodyPr>
          <a:lstStyle/>
          <a:p>
            <a:pPr eaLnBrk="1" hangingPunct="1">
              <a:lnSpc>
                <a:spcPct val="90000"/>
              </a:lnSpc>
            </a:pPr>
            <a:r>
              <a:rPr lang="en-US" sz="2300" dirty="0" smtClean="0"/>
              <a:t>The LMC provides a model of the workings of a computer.</a:t>
            </a:r>
          </a:p>
          <a:p>
            <a:pPr eaLnBrk="1" hangingPunct="1">
              <a:lnSpc>
                <a:spcPct val="90000"/>
              </a:lnSpc>
            </a:pPr>
            <a:r>
              <a:rPr lang="en-US" sz="2300" dirty="0" smtClean="0"/>
              <a:t>The LMC works by following simple instructions, which are described by numbers.</a:t>
            </a:r>
          </a:p>
          <a:p>
            <a:pPr eaLnBrk="1" hangingPunct="1">
              <a:lnSpc>
                <a:spcPct val="90000"/>
              </a:lnSpc>
            </a:pPr>
            <a:r>
              <a:rPr lang="en-US" sz="2300" dirty="0" smtClean="0"/>
              <a:t>Some of these instructions cause the LMC to change the order in which instructions are executed.</a:t>
            </a:r>
          </a:p>
          <a:p>
            <a:pPr eaLnBrk="1" hangingPunct="1">
              <a:lnSpc>
                <a:spcPct val="90000"/>
              </a:lnSpc>
            </a:pPr>
            <a:r>
              <a:rPr lang="en-US" sz="2300" dirty="0" smtClean="0"/>
              <a:t>Both data and instructions are stored in individual mail slots. There is no differentiation between the two except in the context of the particular operation taking place.</a:t>
            </a:r>
          </a:p>
          <a:p>
            <a:pPr eaLnBrk="1" hangingPunct="1">
              <a:lnSpc>
                <a:spcPct val="90000"/>
              </a:lnSpc>
            </a:pPr>
            <a:r>
              <a:rPr lang="en-US" sz="2300" dirty="0" smtClean="0"/>
              <a:t>The LMC follows the fetch-execute cycle.</a:t>
            </a:r>
          </a:p>
          <a:p>
            <a:pPr eaLnBrk="1" hangingPunct="1">
              <a:lnSpc>
                <a:spcPct val="90000"/>
              </a:lnSpc>
            </a:pPr>
            <a:r>
              <a:rPr lang="en-US" sz="2300" dirty="0" smtClean="0"/>
              <a:t>Normally the LMC executes instructions sequentially from the mail slots except when he encounters a branching instruction. </a:t>
            </a:r>
          </a:p>
          <a:p>
            <a:pPr eaLnBrk="1" hangingPunct="1">
              <a:lnSpc>
                <a:spcPct val="90000"/>
              </a:lnSpc>
            </a:pPr>
            <a:r>
              <a:rPr lang="en-US" sz="2300" dirty="0" smtClean="0"/>
              <a:t>An assembler makes </a:t>
            </a:r>
            <a:r>
              <a:rPr lang="en-US" sz="2300" smtClean="0"/>
              <a:t>program development  </a:t>
            </a:r>
            <a:r>
              <a:rPr lang="en-US" sz="2300" dirty="0" smtClean="0"/>
              <a:t>and maintenance much easier</a:t>
            </a:r>
          </a:p>
        </p:txBody>
      </p:sp>
      <p:sp>
        <p:nvSpPr>
          <p:cNvPr id="67586" name="Slide Number Placeholder 5"/>
          <p:cNvSpPr>
            <a:spLocks noGrp="1"/>
          </p:cNvSpPr>
          <p:nvPr>
            <p:ph type="sldNum" sz="quarter" idx="12"/>
          </p:nvPr>
        </p:nvSpPr>
        <p:spPr>
          <a:noFill/>
        </p:spPr>
        <p:txBody>
          <a:bodyPr/>
          <a:lstStyle/>
          <a:p>
            <a:fld id="{2D84988E-47FA-4A4E-AB1D-6D6E902570E2}"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4000" smtClean="0"/>
              <a:t>Mailboxes: Address vs. Content</a:t>
            </a:r>
          </a:p>
        </p:txBody>
      </p:sp>
      <p:sp>
        <p:nvSpPr>
          <p:cNvPr id="25604" name="Rectangle 3"/>
          <p:cNvSpPr>
            <a:spLocks noGrp="1" noChangeArrowheads="1"/>
          </p:cNvSpPr>
          <p:nvPr>
            <p:ph type="body" sz="half" idx="1"/>
          </p:nvPr>
        </p:nvSpPr>
        <p:spPr>
          <a:xfrm>
            <a:off x="1295400" y="1295400"/>
            <a:ext cx="7620000" cy="4800600"/>
          </a:xfrm>
        </p:spPr>
        <p:txBody>
          <a:bodyPr/>
          <a:lstStyle/>
          <a:p>
            <a:pPr eaLnBrk="1" hangingPunct="1"/>
            <a:r>
              <a:rPr lang="en-US" sz="2800" smtClean="0"/>
              <a:t>Addresses are consecutive</a:t>
            </a:r>
          </a:p>
          <a:p>
            <a:pPr eaLnBrk="1" hangingPunct="1"/>
            <a:endParaRPr lang="en-US" sz="2800" smtClean="0"/>
          </a:p>
          <a:p>
            <a:pPr eaLnBrk="1" hangingPunct="1"/>
            <a:r>
              <a:rPr lang="en-US" sz="2800" smtClean="0"/>
              <a:t>Content may be</a:t>
            </a:r>
          </a:p>
          <a:p>
            <a:pPr lvl="1" eaLnBrk="1" hangingPunct="1"/>
            <a:r>
              <a:rPr lang="en-US" sz="2400" smtClean="0"/>
              <a:t>Data or</a:t>
            </a:r>
          </a:p>
          <a:p>
            <a:pPr lvl="1" eaLnBrk="1" hangingPunct="1"/>
            <a:r>
              <a:rPr lang="en-US" sz="2400" smtClean="0"/>
              <a:t>Instructions</a:t>
            </a:r>
          </a:p>
        </p:txBody>
      </p:sp>
      <p:graphicFrame>
        <p:nvGraphicFramePr>
          <p:cNvPr id="41001" name="Group 41"/>
          <p:cNvGraphicFramePr>
            <a:graphicFrameLocks noGrp="1"/>
          </p:cNvGraphicFramePr>
          <p:nvPr>
            <p:ph sz="half" idx="2"/>
          </p:nvPr>
        </p:nvGraphicFramePr>
        <p:xfrm>
          <a:off x="3200400" y="4175125"/>
          <a:ext cx="3810000" cy="1646238"/>
        </p:xfrm>
        <a:graphic>
          <a:graphicData uri="http://schemas.openxmlformats.org/drawingml/2006/table">
            <a:tbl>
              <a:tblPr/>
              <a:tblGrid>
                <a:gridCol w="1905000"/>
                <a:gridCol w="1905000"/>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
        <p:nvSpPr>
          <p:cNvPr id="25602" name="Slide Number Placeholder 6"/>
          <p:cNvSpPr>
            <a:spLocks noGrp="1"/>
          </p:cNvSpPr>
          <p:nvPr>
            <p:ph type="sldNum" sz="quarter" idx="12"/>
          </p:nvPr>
        </p:nvSpPr>
        <p:spPr>
          <a:noFill/>
        </p:spPr>
        <p:txBody>
          <a:bodyPr/>
          <a:lstStyle/>
          <a:p>
            <a:fld id="{14712922-E5E5-412A-B820-D41B6CC22273}"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Mailboxes</a:t>
            </a:r>
            <a:endParaRPr lang="en-IE" dirty="0"/>
          </a:p>
        </p:txBody>
      </p:sp>
      <p:sp>
        <p:nvSpPr>
          <p:cNvPr id="3" name="Text Placeholder 2"/>
          <p:cNvSpPr>
            <a:spLocks noGrp="1"/>
          </p:cNvSpPr>
          <p:nvPr>
            <p:ph type="body" sz="half" idx="1"/>
          </p:nvPr>
        </p:nvSpPr>
        <p:spPr>
          <a:xfrm>
            <a:off x="381000" y="1295400"/>
            <a:ext cx="8077200" cy="4800600"/>
          </a:xfrm>
        </p:spPr>
        <p:txBody>
          <a:bodyPr/>
          <a:lstStyle/>
          <a:p>
            <a:r>
              <a:rPr lang="en-IE" dirty="0" smtClean="0"/>
              <a:t>At one end of the room, there are 100 mailboxes (memory) numbered 0 to 99, that can each contain a 3 digit instruction or data</a:t>
            </a:r>
          </a:p>
          <a:p>
            <a:r>
              <a:rPr lang="en-US" dirty="0" smtClean="0"/>
              <a:t>The boss can place instructions in sequence in the mailboxes before the Little Man comes to work</a:t>
            </a:r>
          </a:p>
          <a:p>
            <a:r>
              <a:rPr lang="en-US" dirty="0" smtClean="0"/>
              <a:t>The Little Man’s job is to read these  instructions one by one and carry them out</a:t>
            </a:r>
            <a:endParaRPr lang="en-IE" dirty="0"/>
          </a:p>
        </p:txBody>
      </p:sp>
      <p:sp>
        <p:nvSpPr>
          <p:cNvPr id="5" name="Slide Number Placeholder 4"/>
          <p:cNvSpPr>
            <a:spLocks noGrp="1"/>
          </p:cNvSpPr>
          <p:nvPr>
            <p:ph type="sldNum" sz="quarter" idx="12"/>
          </p:nvPr>
        </p:nvSpPr>
        <p:spPr/>
        <p:txBody>
          <a:bodyPr/>
          <a:lstStyle/>
          <a:p>
            <a:fld id="{0A4FAD93-BD8C-4AEE-B19E-E84F4447AD3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0" y="274638"/>
            <a:ext cx="8382000" cy="1143000"/>
          </a:xfrm>
        </p:spPr>
        <p:txBody>
          <a:bodyPr/>
          <a:lstStyle/>
          <a:p>
            <a:pPr eaLnBrk="1" hangingPunct="1"/>
            <a:r>
              <a:rPr lang="en-US" sz="4000" smtClean="0"/>
              <a:t>Mailboxes: Content - Instructions</a:t>
            </a:r>
          </a:p>
        </p:txBody>
      </p:sp>
      <p:sp>
        <p:nvSpPr>
          <p:cNvPr id="26628" name="Rectangle 3"/>
          <p:cNvSpPr>
            <a:spLocks noGrp="1" noChangeArrowheads="1"/>
          </p:cNvSpPr>
          <p:nvPr>
            <p:ph type="body" sz="half" idx="1"/>
          </p:nvPr>
        </p:nvSpPr>
        <p:spPr>
          <a:xfrm>
            <a:off x="1295400" y="1295400"/>
            <a:ext cx="7696200" cy="4800600"/>
          </a:xfrm>
        </p:spPr>
        <p:txBody>
          <a:bodyPr/>
          <a:lstStyle/>
          <a:p>
            <a:pPr eaLnBrk="1" hangingPunct="1"/>
            <a:r>
              <a:rPr lang="en-US" sz="2800" smtClean="0"/>
              <a:t>Op code</a:t>
            </a:r>
          </a:p>
          <a:p>
            <a:pPr lvl="1" eaLnBrk="1" hangingPunct="1"/>
            <a:r>
              <a:rPr lang="en-US" sz="2400" smtClean="0"/>
              <a:t>Operation code</a:t>
            </a:r>
          </a:p>
          <a:p>
            <a:pPr lvl="1" eaLnBrk="1" hangingPunct="1"/>
            <a:r>
              <a:rPr lang="en-US" sz="2400" smtClean="0"/>
              <a:t>Arbitrary mnemonic</a:t>
            </a:r>
          </a:p>
          <a:p>
            <a:pPr eaLnBrk="1" hangingPunct="1"/>
            <a:r>
              <a:rPr lang="en-US" sz="2800" smtClean="0"/>
              <a:t>Operand</a:t>
            </a:r>
          </a:p>
          <a:p>
            <a:pPr lvl="1" eaLnBrk="1" hangingPunct="1"/>
            <a:r>
              <a:rPr lang="en-US" sz="2400" smtClean="0"/>
              <a:t>Object to be manipulated</a:t>
            </a:r>
          </a:p>
          <a:p>
            <a:pPr lvl="2" eaLnBrk="1" hangingPunct="1"/>
            <a:r>
              <a:rPr lang="en-US" sz="2000" smtClean="0"/>
              <a:t>Data or</a:t>
            </a:r>
          </a:p>
          <a:p>
            <a:pPr lvl="2" eaLnBrk="1" hangingPunct="1"/>
            <a:r>
              <a:rPr lang="en-US" sz="2000" smtClean="0"/>
              <a:t>Address of data</a:t>
            </a:r>
          </a:p>
        </p:txBody>
      </p:sp>
      <p:graphicFrame>
        <p:nvGraphicFramePr>
          <p:cNvPr id="42043" name="Group 59"/>
          <p:cNvGraphicFramePr>
            <a:graphicFrameLocks noGrp="1"/>
          </p:cNvGraphicFramePr>
          <p:nvPr>
            <p:ph sz="half" idx="2"/>
          </p:nvPr>
        </p:nvGraphicFramePr>
        <p:xfrm>
          <a:off x="1981200" y="4572000"/>
          <a:ext cx="5715000" cy="1097280"/>
        </p:xfrm>
        <a:graphic>
          <a:graphicData uri="http://schemas.openxmlformats.org/drawingml/2006/table">
            <a:tbl>
              <a:tblPr/>
              <a:tblGrid>
                <a:gridCol w="1905000"/>
                <a:gridCol w="1905000"/>
                <a:gridCol w="1905000"/>
              </a:tblGrid>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80"/>
                          </a:solidFill>
                          <a:effectLst/>
                          <a:latin typeface="Arial" charset="0"/>
                          <a:ea typeface="ＭＳ Ｐゴシック" charset="-128"/>
                        </a:rPr>
                        <a:t>Address</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Content</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hMerge="1">
                  <a:txBody>
                    <a:bodyPr/>
                    <a:lstStyle/>
                    <a:p>
                      <a:endParaRPr lang="en-IE"/>
                    </a:p>
                  </a:txBody>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 code</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9F11"/>
                          </a:solidFill>
                          <a:effectLst/>
                          <a:latin typeface="Arial" charset="0"/>
                          <a:ea typeface="ＭＳ Ｐゴシック" charset="-128"/>
                        </a:rPr>
                        <a:t>Operand</a:t>
                      </a: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a typeface="ＭＳ Ｐゴシック" charset="-128"/>
                      </a:endParaRPr>
                    </a:p>
                  </a:txBody>
                  <a:tcPr horzOverflow="overflow">
                    <a:lnL w="19050" cap="flat" cmpd="sng" algn="ctr">
                      <a:solidFill>
                        <a:srgbClr val="000080"/>
                      </a:solidFill>
                      <a:prstDash val="solid"/>
                      <a:round/>
                      <a:headEnd type="none" w="med" len="med"/>
                      <a:tailEnd type="none" w="med" len="med"/>
                    </a:lnL>
                    <a:lnR w="19050" cap="flat" cmpd="sng" algn="ctr">
                      <a:solidFill>
                        <a:srgbClr val="000080"/>
                      </a:solidFill>
                      <a:prstDash val="solid"/>
                      <a:round/>
                      <a:headEnd type="none" w="med" len="med"/>
                      <a:tailEnd type="none" w="med" len="med"/>
                    </a:lnR>
                    <a:lnT w="19050" cap="flat" cmpd="sng" algn="ctr">
                      <a:solidFill>
                        <a:srgbClr val="000080"/>
                      </a:solidFill>
                      <a:prstDash val="solid"/>
                      <a:round/>
                      <a:headEnd type="none" w="med" len="med"/>
                      <a:tailEnd type="none" w="med" len="med"/>
                    </a:lnT>
                    <a:lnB w="1905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
        <p:nvSpPr>
          <p:cNvPr id="26626" name="Slide Number Placeholder 6"/>
          <p:cNvSpPr>
            <a:spLocks noGrp="1"/>
          </p:cNvSpPr>
          <p:nvPr>
            <p:ph type="sldNum" sz="quarter" idx="12"/>
          </p:nvPr>
        </p:nvSpPr>
        <p:spPr>
          <a:noFill/>
        </p:spPr>
        <p:txBody>
          <a:bodyPr/>
          <a:lstStyle/>
          <a:p>
            <a:fld id="{8EAFE197-2134-493C-8D9D-CD629AE49C82}"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IE" smtClean="0"/>
              <a:t>Calculator</a:t>
            </a:r>
            <a:endParaRPr lang="en-US" smtClean="0"/>
          </a:p>
        </p:txBody>
      </p:sp>
      <p:sp>
        <p:nvSpPr>
          <p:cNvPr id="27652" name="Rectangle 3"/>
          <p:cNvSpPr>
            <a:spLocks noGrp="1" noChangeArrowheads="1"/>
          </p:cNvSpPr>
          <p:nvPr>
            <p:ph idx="1"/>
          </p:nvPr>
        </p:nvSpPr>
        <p:spPr/>
        <p:txBody>
          <a:bodyPr/>
          <a:lstStyle/>
          <a:p>
            <a:pPr eaLnBrk="1" hangingPunct="1"/>
            <a:r>
              <a:rPr lang="en-IE" sz="2800" smtClean="0"/>
              <a:t>The calculator can be used to enter and temporarily hold numbers, and also to add and subtract.</a:t>
            </a:r>
          </a:p>
          <a:p>
            <a:pPr eaLnBrk="1" hangingPunct="1"/>
            <a:endParaRPr lang="en-IE" sz="2800" smtClean="0"/>
          </a:p>
          <a:p>
            <a:pPr eaLnBrk="1" hangingPunct="1"/>
            <a:r>
              <a:rPr lang="en-IE" sz="2800" smtClean="0"/>
              <a:t>The display on the calculator is three digits wide.</a:t>
            </a:r>
          </a:p>
          <a:p>
            <a:pPr eaLnBrk="1" hangingPunct="1">
              <a:buFontTx/>
              <a:buNone/>
            </a:pPr>
            <a:endParaRPr lang="en-IE" sz="2800" smtClean="0"/>
          </a:p>
          <a:p>
            <a:pPr eaLnBrk="1" hangingPunct="1"/>
            <a:r>
              <a:rPr lang="en-IE" sz="2800" smtClean="0"/>
              <a:t>For this discussion there is no provision made for negative numbers, or for numbers larger than three digits.</a:t>
            </a:r>
            <a:endParaRPr lang="en-US" sz="2800" smtClean="0"/>
          </a:p>
        </p:txBody>
      </p:sp>
      <p:sp>
        <p:nvSpPr>
          <p:cNvPr id="27650" name="Slide Number Placeholder 5"/>
          <p:cNvSpPr>
            <a:spLocks noGrp="1"/>
          </p:cNvSpPr>
          <p:nvPr>
            <p:ph type="sldNum" sz="quarter" idx="12"/>
          </p:nvPr>
        </p:nvSpPr>
        <p:spPr>
          <a:noFill/>
        </p:spPr>
        <p:txBody>
          <a:bodyPr/>
          <a:lstStyle/>
          <a:p>
            <a:fld id="{C59B0E55-569D-44A0-9054-7388DB19F773}"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IE" smtClean="0"/>
              <a:t>Hand Counter</a:t>
            </a:r>
            <a:endParaRPr lang="en-US" smtClean="0"/>
          </a:p>
        </p:txBody>
      </p:sp>
      <p:sp>
        <p:nvSpPr>
          <p:cNvPr id="28676" name="Rectangle 3"/>
          <p:cNvSpPr>
            <a:spLocks noGrp="1" noChangeArrowheads="1"/>
          </p:cNvSpPr>
          <p:nvPr>
            <p:ph idx="1"/>
          </p:nvPr>
        </p:nvSpPr>
        <p:spPr/>
        <p:txBody>
          <a:bodyPr/>
          <a:lstStyle/>
          <a:p>
            <a:pPr eaLnBrk="1" hangingPunct="1">
              <a:lnSpc>
                <a:spcPct val="90000"/>
              </a:lnSpc>
            </a:pPr>
            <a:r>
              <a:rPr lang="en-IE" dirty="0" smtClean="0"/>
              <a:t>There is a two-digit hand counter, the type that you can click to increment the count.</a:t>
            </a:r>
          </a:p>
          <a:p>
            <a:pPr eaLnBrk="1" hangingPunct="1">
              <a:lnSpc>
                <a:spcPct val="90000"/>
              </a:lnSpc>
            </a:pPr>
            <a:endParaRPr lang="en-IE" dirty="0" smtClean="0"/>
          </a:p>
          <a:p>
            <a:pPr eaLnBrk="1" hangingPunct="1">
              <a:lnSpc>
                <a:spcPct val="90000"/>
              </a:lnSpc>
            </a:pPr>
            <a:r>
              <a:rPr lang="en-IE" dirty="0" smtClean="0"/>
              <a:t>The reset button for the hand counter is located outside the mailroom.</a:t>
            </a:r>
          </a:p>
          <a:p>
            <a:pPr eaLnBrk="1" hangingPunct="1">
              <a:lnSpc>
                <a:spcPct val="90000"/>
              </a:lnSpc>
            </a:pPr>
            <a:endParaRPr lang="en-IE" dirty="0" smtClean="0"/>
          </a:p>
          <a:p>
            <a:pPr eaLnBrk="1" hangingPunct="1">
              <a:lnSpc>
                <a:spcPct val="90000"/>
              </a:lnSpc>
            </a:pPr>
            <a:r>
              <a:rPr lang="en-IE" dirty="0" smtClean="0"/>
              <a:t>We will call the hand counter an instruction location counter. It is used to hold mailbox addresses.</a:t>
            </a:r>
            <a:endParaRPr lang="en-US" dirty="0" smtClean="0"/>
          </a:p>
        </p:txBody>
      </p:sp>
      <p:sp>
        <p:nvSpPr>
          <p:cNvPr id="28674" name="Slide Number Placeholder 5"/>
          <p:cNvSpPr>
            <a:spLocks noGrp="1"/>
          </p:cNvSpPr>
          <p:nvPr>
            <p:ph type="sldNum" sz="quarter" idx="12"/>
          </p:nvPr>
        </p:nvSpPr>
        <p:spPr>
          <a:noFill/>
        </p:spPr>
        <p:txBody>
          <a:bodyPr/>
          <a:lstStyle/>
          <a:p>
            <a:fld id="{461B33FB-2025-4D62-969F-BA0420EBDF18}"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1809</TotalTime>
  <Words>2278</Words>
  <Application>Microsoft Office PowerPoint</Application>
  <PresentationFormat>On-screen Show (4:3)</PresentationFormat>
  <Paragraphs>524</Paragraphs>
  <Slides>49</Slides>
  <Notes>9</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0" baseType="lpstr">
      <vt:lpstr>Office Theme</vt:lpstr>
      <vt:lpstr>The Little Man Computer</vt:lpstr>
      <vt:lpstr>The Little Man Computer</vt:lpstr>
      <vt:lpstr>The Little Man Computer</vt:lpstr>
      <vt:lpstr>The Little Man Computer</vt:lpstr>
      <vt:lpstr>Mailboxes: Address vs. Content</vt:lpstr>
      <vt:lpstr>Mailboxes</vt:lpstr>
      <vt:lpstr>Mailboxes: Content - Instructions</vt:lpstr>
      <vt:lpstr>Calculator</vt:lpstr>
      <vt:lpstr>Hand Counter</vt:lpstr>
      <vt:lpstr>In and Out Basket</vt:lpstr>
      <vt:lpstr>Little Man</vt:lpstr>
      <vt:lpstr>The Little Man Computer</vt:lpstr>
      <vt:lpstr>LMC – Instruction Set</vt:lpstr>
      <vt:lpstr>Instruction Set</vt:lpstr>
      <vt:lpstr>Input/Output </vt:lpstr>
      <vt:lpstr>LMC Input/Output</vt:lpstr>
      <vt:lpstr>Internal Data Movement</vt:lpstr>
      <vt:lpstr>LMC Internal Data</vt:lpstr>
      <vt:lpstr>Arithmetic Instructions</vt:lpstr>
      <vt:lpstr>LMC Arithmetic Instructions</vt:lpstr>
      <vt:lpstr>Simple Program:  Add 2 Numbers</vt:lpstr>
      <vt:lpstr>Program to Add 2 Numbers</vt:lpstr>
      <vt:lpstr>Assembler</vt:lpstr>
      <vt:lpstr>Assembler</vt:lpstr>
      <vt:lpstr>Assembler Advantages</vt:lpstr>
      <vt:lpstr>Assembler advantages</vt:lpstr>
      <vt:lpstr>Program to Add 2 Numbers: Using Mnemonics</vt:lpstr>
      <vt:lpstr>Program to Add 2 Numbers: Using Mnemonics and Labels</vt:lpstr>
      <vt:lpstr>Assembler advantages</vt:lpstr>
      <vt:lpstr>An Extended Instruction Set</vt:lpstr>
      <vt:lpstr>Program Control</vt:lpstr>
      <vt:lpstr>Program control </vt:lpstr>
      <vt:lpstr>Extended Instruction Set + Mnemonics</vt:lpstr>
      <vt:lpstr>Find Positive Difference of 2 Numbers</vt:lpstr>
      <vt:lpstr>Find Positive Difference of 2 Numbers Using Labels</vt:lpstr>
      <vt:lpstr>Instruction Cycle</vt:lpstr>
      <vt:lpstr>Fetch Portion of Fetch and Execute Cycle</vt:lpstr>
      <vt:lpstr>Fetch, cont.</vt:lpstr>
      <vt:lpstr>Execute Portion</vt:lpstr>
      <vt:lpstr>Execute Portion (LDA)</vt:lpstr>
      <vt:lpstr>Execute, cont. </vt:lpstr>
      <vt:lpstr>von Neumann Architecture (1945)</vt:lpstr>
      <vt:lpstr>Von Neumann Architecture (1945)</vt:lpstr>
      <vt:lpstr>Von Neumann Architecture</vt:lpstr>
      <vt:lpstr>Slide 45</vt:lpstr>
      <vt:lpstr>LMC &amp; von Neumann</vt:lpstr>
      <vt:lpstr>LMC &amp; von Neumann</vt:lpstr>
      <vt:lpstr>LMC &amp; von Neumann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 Man Computer</dc:title>
  <dc:creator>Ken OBrien</dc:creator>
  <cp:lastModifiedBy>User3</cp:lastModifiedBy>
  <cp:revision>98</cp:revision>
  <cp:lastPrinted>2008-11-18T17:46:21Z</cp:lastPrinted>
  <dcterms:created xsi:type="dcterms:W3CDTF">2008-11-18T17:19:35Z</dcterms:created>
  <dcterms:modified xsi:type="dcterms:W3CDTF">2020-09-28T12:40:07Z</dcterms:modified>
</cp:coreProperties>
</file>