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  <p:sldMasterId id="2147483837" r:id="rId2"/>
  </p:sldMasterIdLst>
  <p:notesMasterIdLst>
    <p:notesMasterId r:id="rId41"/>
  </p:notesMasterIdLst>
  <p:handoutMasterIdLst>
    <p:handoutMasterId r:id="rId42"/>
  </p:handoutMasterIdLst>
  <p:sldIdLst>
    <p:sldId id="503" r:id="rId3"/>
    <p:sldId id="553" r:id="rId4"/>
    <p:sldId id="552" r:id="rId5"/>
    <p:sldId id="554" r:id="rId6"/>
    <p:sldId id="555" r:id="rId7"/>
    <p:sldId id="556" r:id="rId8"/>
    <p:sldId id="557" r:id="rId9"/>
    <p:sldId id="558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520" r:id="rId27"/>
    <p:sldId id="521" r:id="rId28"/>
    <p:sldId id="522" r:id="rId29"/>
    <p:sldId id="523" r:id="rId30"/>
    <p:sldId id="524" r:id="rId31"/>
    <p:sldId id="525" r:id="rId32"/>
    <p:sldId id="560" r:id="rId33"/>
    <p:sldId id="559" r:id="rId34"/>
    <p:sldId id="526" r:id="rId35"/>
    <p:sldId id="527" r:id="rId36"/>
    <p:sldId id="528" r:id="rId37"/>
    <p:sldId id="529" r:id="rId38"/>
    <p:sldId id="530" r:id="rId39"/>
    <p:sldId id="531" r:id="rId4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wner" initials="O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8" autoAdjust="0"/>
    <p:restoredTop sz="93619" autoAdjust="0"/>
  </p:normalViewPr>
  <p:slideViewPr>
    <p:cSldViewPr>
      <p:cViewPr varScale="1">
        <p:scale>
          <a:sx n="99" d="100"/>
          <a:sy n="99" d="100"/>
        </p:scale>
        <p:origin x="140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18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/>
          <a:lstStyle>
            <a:lvl1pPr algn="r">
              <a:defRPr sz="1200"/>
            </a:lvl1pPr>
          </a:lstStyle>
          <a:p>
            <a:fld id="{E5A28DA0-B1EE-4AF8-B611-01D4A10E9726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5" tIns="46588" rIns="93175" bIns="46588" rtlCol="0" anchor="b"/>
          <a:lstStyle>
            <a:lvl1pPr algn="r">
              <a:defRPr sz="1200"/>
            </a:lvl1pPr>
          </a:lstStyle>
          <a:p>
            <a:fld id="{71253A34-4D39-42F6-8CDF-AAFE3E20D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18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D4B62BDC-60CE-4B5A-BC9B-3B5B998F1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91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62BDC-60CE-4B5A-BC9B-3B5B998F1F1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1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6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method of describing limiting behavior.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5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62BDC-60CE-4B5A-BC9B-3B5B998F1F1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7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exponential:</a:t>
            </a:r>
            <a:r>
              <a:rPr lang="en-US" baseline="0" dirty="0"/>
              <a:t> break a binary password of length n (brute force)</a:t>
            </a:r>
          </a:p>
          <a:p>
            <a:r>
              <a:rPr lang="en-US" baseline="0" dirty="0"/>
              <a:t>factorial: traveling salesman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62BDC-60CE-4B5A-BC9B-3B5B998F1F1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7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Quintillion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B62BDC-60CE-4B5A-BC9B-3B5B998F1F1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file://localhost/Users/jasonrodriguez/Projects/Power%20Points/FINAL%20Template/images/images/CoverSlide_Header_01.png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5738070-722F-4517-B3D6-11547505B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48645-36A0-45E4-8647-3EE06A2B73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199DB-67CA-4FB4-8FC4-878C44E8F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mpus Aeri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>
                <a:latin typeface="+mj-lt"/>
                <a:cs typeface="Century Gothic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lt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i="1" baseline="0">
                <a:latin typeface="+mj-lt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1</a:t>
            </a:r>
            <a:br>
              <a:rPr lang="en-US" dirty="0"/>
            </a:br>
            <a:r>
              <a:rPr lang="en-US" dirty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27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>
                <a:latin typeface="+mj-lt"/>
                <a:cs typeface="Century Gothic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lt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i="1" baseline="0">
                <a:latin typeface="+mj-lt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1</a:t>
            </a:r>
            <a:br>
              <a:rPr lang="en-US" dirty="0"/>
            </a:br>
            <a:r>
              <a:rPr lang="en-US" dirty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bbio Center Skyli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1</a:t>
            </a:r>
            <a:br>
              <a:rPr lang="en-US" dirty="0"/>
            </a:br>
            <a:r>
              <a:rPr lang="en-US" dirty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1</a:t>
            </a:r>
            <a:br>
              <a:rPr lang="en-US" dirty="0"/>
            </a:br>
            <a:r>
              <a:rPr lang="en-US" dirty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1</a:t>
            </a:r>
            <a:br>
              <a:rPr lang="en-US" dirty="0"/>
            </a:br>
            <a:r>
              <a:rPr lang="en-US" dirty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1</a:t>
            </a:r>
            <a:br>
              <a:rPr lang="en-US" dirty="0"/>
            </a:br>
            <a:r>
              <a:rPr lang="en-US" dirty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1"/>
            <a:ext cx="5776232" cy="20102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8" y="4898571"/>
            <a:ext cx="5784169" cy="12561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</a:p>
        </p:txBody>
      </p:sp>
      <p:sp>
        <p:nvSpPr>
          <p:cNvPr id="14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12457"/>
            <a:ext cx="5776232" cy="1204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1</a:t>
            </a:r>
            <a:br>
              <a:rPr lang="en-US" dirty="0"/>
            </a:br>
            <a:r>
              <a:rPr lang="en-US" dirty="0"/>
              <a:t>Subtitle Line 2</a:t>
            </a:r>
          </a:p>
        </p:txBody>
      </p:sp>
      <p:pic>
        <p:nvPicPr>
          <p:cNvPr id="15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16" name="Picture 15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pic>
        <p:nvPicPr>
          <p:cNvPr id="17" name="Picture 16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tr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CoverSlide_Header_01.png" descr="/Users/jasonrodriguez/Projects/Power Points/FINAL Template/images/images/CoverSlide_Header_01.pn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75360"/>
          </a:xfrm>
          <a:prstGeom prst="rect">
            <a:avLst/>
          </a:prstGeom>
        </p:spPr>
      </p:pic>
      <p:pic>
        <p:nvPicPr>
          <p:cNvPr id="9" name="Picture 8" descr="CoverSlide_Footer_03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2784"/>
            <a:ext cx="9144000" cy="585216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364340"/>
            <a:ext cx="6284232" cy="27141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Presentation Title Line 2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6" y="4209142"/>
            <a:ext cx="5014232" cy="1908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i="1" baseline="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1</a:t>
            </a:r>
            <a:br>
              <a:rPr lang="en-US" dirty="0"/>
            </a:br>
            <a:r>
              <a:rPr lang="en-US" dirty="0"/>
              <a:t>Subtitle Line 2</a:t>
            </a:r>
          </a:p>
        </p:txBody>
      </p:sp>
      <p:pic>
        <p:nvPicPr>
          <p:cNvPr id="10" name="Picture 9" descr="Stevens-Official-PMSColor-R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7" y="283029"/>
            <a:ext cx="1934029" cy="82887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5275943" y="4209143"/>
            <a:ext cx="3708400" cy="190930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latin typeface="Century Gothic"/>
                <a:cs typeface="Century Gothic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6047030" y="6520372"/>
            <a:ext cx="2938212" cy="201103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35FC8-0A52-48C8-819E-F1CAB9C08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733" y="4227578"/>
            <a:ext cx="15421639" cy="291709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1466" y="7711705"/>
            <a:ext cx="12700174" cy="34778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14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21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2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35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43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50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57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7155" y="12613427"/>
            <a:ext cx="4233391" cy="724547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2DECF847-5E34-CA47-BC4C-B20EBF36E5ED}" type="datetime1">
              <a:rPr lang="en-US" smtClean="0">
                <a:solidFill>
                  <a:prstClr val="black"/>
                </a:solidFill>
                <a:latin typeface="Calibri"/>
                <a:cs typeface="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1/5/2023</a:t>
            </a:fld>
            <a:endParaRPr lang="en-US">
              <a:solidFill>
                <a:prstClr val="black"/>
              </a:solidFill>
              <a:latin typeface="Calibri"/>
              <a:cs typeface="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002559" y="12613427"/>
            <a:ext cx="4233391" cy="724547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prstClr val="black"/>
                </a:solidFill>
                <a:latin typeface="Calibri"/>
                <a:cs typeface="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Calibri"/>
              <a:cs typeface="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5C0450-49B7-44D4-99A7-D9BE87D84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1CD8FC1-6F08-4851-BD46-849B7C7B4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C2A2623-99E1-4011-8C4B-85F3DFDB3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563B0-09FD-4165-B239-BB94EF40C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BD25E64-447F-443B-8168-705256DF2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3326B-DD9F-4CE4-B550-B32CBA7E4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A8D2CCC-8A91-4ED5-AA7E-6DCC9F758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69AEA7C5-9D1E-4208-83ED-A6910C2CA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25" r:id="rId2"/>
    <p:sldLayoutId id="2147483830" r:id="rId3"/>
    <p:sldLayoutId id="2147483831" r:id="rId4"/>
    <p:sldLayoutId id="2147483832" r:id="rId5"/>
    <p:sldLayoutId id="2147483826" r:id="rId6"/>
    <p:sldLayoutId id="2147483833" r:id="rId7"/>
    <p:sldLayoutId id="2147483827" r:id="rId8"/>
    <p:sldLayoutId id="2147483834" r:id="rId9"/>
    <p:sldLayoutId id="2147483828" r:id="rId10"/>
    <p:sldLayoutId id="2147483835" r:id="rId11"/>
    <p:sldLayoutId id="214748383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047030" y="6520372"/>
            <a:ext cx="2938212" cy="2011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51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CS 570: Data Structures</a:t>
            </a:r>
          </a:p>
          <a:p>
            <a:r>
              <a:rPr lang="en-US"/>
              <a:t>Computational Complexity</a:t>
            </a:r>
            <a:endParaRPr lang="en-US" sz="3600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1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7575" cy="990600"/>
          </a:xfrm>
        </p:spPr>
        <p:txBody>
          <a:bodyPr/>
          <a:lstStyle/>
          <a:p>
            <a:pPr eaLnBrk="1" hangingPunct="1"/>
            <a:r>
              <a:rPr lang="en-US" b="1" dirty="0"/>
              <a:t>Algorithm Efficiency and Big-O</a:t>
            </a:r>
          </a:p>
        </p:txBody>
      </p:sp>
      <p:sp>
        <p:nvSpPr>
          <p:cNvPr id="58371" name="Content Placeholder 4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dirty="0"/>
              <a:t>Getting a precise measure of the performance of an algorithm is difficult</a:t>
            </a:r>
          </a:p>
          <a:p>
            <a:pPr eaLnBrk="1" hangingPunct="1"/>
            <a:r>
              <a:rPr lang="en-US" dirty="0"/>
              <a:t>Big-O notation expresses the performance of an algorithm as a function of the number of items to be processed</a:t>
            </a:r>
          </a:p>
          <a:p>
            <a:pPr eaLnBrk="1" hangingPunct="1"/>
            <a:r>
              <a:rPr lang="en-US" dirty="0"/>
              <a:t>This permits algorithms to be compared for efficiency</a:t>
            </a:r>
          </a:p>
          <a:p>
            <a:pPr eaLnBrk="1" hangingPunct="1"/>
            <a:r>
              <a:rPr lang="en-US" dirty="0"/>
              <a:t>For more than a certain number of data items, some problems cannot be solved by any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7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Linear Growth Rate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375" cy="4800600"/>
          </a:xfrm>
        </p:spPr>
        <p:txBody>
          <a:bodyPr>
            <a:normAutofit fontScale="92500"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If processing time increases in proportion to the number of inputs </a:t>
            </a:r>
            <a:r>
              <a:rPr lang="en-US" i="1" dirty="0"/>
              <a:t>n</a:t>
            </a:r>
            <a:r>
              <a:rPr lang="en-US" dirty="0"/>
              <a:t>, the algorithm grows at a linear rate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public static int search(int[] x, int target)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for(int i=0; i&lt;x.length; i++)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(x[i]==target)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return i;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return -1; // target not found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7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Linear Growth Rate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If processing time increases in proportion to the number of inputs </a:t>
            </a:r>
            <a:r>
              <a:rPr lang="en-US" i="1" dirty="0"/>
              <a:t>n</a:t>
            </a:r>
            <a:r>
              <a:rPr lang="en-US" dirty="0"/>
              <a:t>, the algorithm grows at a linear rate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public static int search(int[] x, int target)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for(int i=0; i&lt;x.length; i++)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if (x[i]==target)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return i;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return -1; // target not found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Line Callout 1 1"/>
          <p:cNvSpPr/>
          <p:nvPr/>
        </p:nvSpPr>
        <p:spPr>
          <a:xfrm>
            <a:off x="3962400" y="381000"/>
            <a:ext cx="4800600" cy="3200400"/>
          </a:xfrm>
          <a:prstGeom prst="borderCallout1">
            <a:avLst>
              <a:gd name="adj1" fmla="val 44394"/>
              <a:gd name="adj2" fmla="val -2783"/>
              <a:gd name="adj3" fmla="val 107363"/>
              <a:gd name="adj4" fmla="val -386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b="0" dirty="0"/>
              <a:t>If the target is not present, the 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0" dirty="0"/>
              <a:t> loop will execute 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x.length</a:t>
            </a:r>
            <a:r>
              <a:rPr lang="en-US" sz="2000" b="0" dirty="0"/>
              <a:t> times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b="0" dirty="0"/>
              <a:t>If the target is present the 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0" dirty="0"/>
              <a:t> loop will execute (on average) (</a:t>
            </a:r>
            <a:r>
              <a:rPr lang="en-US" sz="2000" b="0" dirty="0" err="1">
                <a:latin typeface="Courier New" pitchFamily="49" charset="0"/>
                <a:cs typeface="Courier New" pitchFamily="49" charset="0"/>
              </a:rPr>
              <a:t>x.length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 + 1)/2 </a:t>
            </a:r>
            <a:r>
              <a:rPr lang="en-US" sz="2000" b="0" dirty="0"/>
              <a:t>times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b="0" dirty="0"/>
              <a:t>Therefore, the total execution time is directly proportional to </a:t>
            </a:r>
            <a:r>
              <a:rPr lang="en-US" sz="2000" b="0" dirty="0">
                <a:latin typeface="Courier New" pitchFamily="49" charset="0"/>
                <a:cs typeface="Courier New" pitchFamily="49" charset="0"/>
              </a:rPr>
              <a:t>x.length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b="0" dirty="0">
                <a:cs typeface="Courier New" pitchFamily="49" charset="0"/>
              </a:rPr>
              <a:t>This is described as a growth rate of order </a:t>
            </a:r>
            <a:r>
              <a:rPr lang="en-US" sz="2000" b="0" i="1" dirty="0">
                <a:cs typeface="Courier New" pitchFamily="49" charset="0"/>
              </a:rPr>
              <a:t>n </a:t>
            </a:r>
            <a:r>
              <a:rPr lang="en-US" sz="2000" b="0" dirty="0">
                <a:cs typeface="Courier New" pitchFamily="49" charset="0"/>
              </a:rPr>
              <a:t> OR O(n)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91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n x m Growth Rate</a:t>
            </a:r>
          </a:p>
        </p:txBody>
      </p:sp>
      <p:sp>
        <p:nvSpPr>
          <p:cNvPr id="61443" name="Content Placeholder 4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/>
              <a:t>Processing time can be dependent on two different inputs</a:t>
            </a:r>
          </a:p>
          <a:p>
            <a:pPr eaLnBrk="1" hangingPunct="1"/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400050" lvl="1" indent="0" eaLnBrk="1" hangingPunct="1">
              <a:buFont typeface="Wingdings 2" pitchFamily="18" charset="2"/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L="400050" lvl="1" indent="0" eaLnBrk="1" hangingPunct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public static boolean areDifferent(int[] x, int[] y) {</a:t>
            </a:r>
          </a:p>
          <a:p>
            <a:pPr marL="400050" lvl="1" indent="0" eaLnBrk="1" hangingPunct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for(int i=0; i&lt;x.length; i++) {</a:t>
            </a:r>
          </a:p>
          <a:p>
            <a:pPr marL="400050" lvl="1" indent="0" eaLnBrk="1" hangingPunct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if (search(y, x[i]) != -1)</a:t>
            </a:r>
          </a:p>
          <a:p>
            <a:pPr marL="400050" lvl="1" indent="0" eaLnBrk="1" hangingPunct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return false;</a:t>
            </a:r>
          </a:p>
          <a:p>
            <a:pPr marL="400050" lvl="1" indent="0" eaLnBrk="1" hangingPunct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400050" lvl="1" indent="0" eaLnBrk="1" hangingPunct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return true;</a:t>
            </a:r>
          </a:p>
          <a:p>
            <a:pPr marL="400050" lvl="1" indent="0" eaLnBrk="1" hangingPunct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41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n x m Growth Rate </a:t>
            </a:r>
            <a:r>
              <a:rPr lang="en-US"/>
              <a:t>(cont.)</a:t>
            </a:r>
          </a:p>
        </p:txBody>
      </p:sp>
      <p:sp>
        <p:nvSpPr>
          <p:cNvPr id="62467" name="Content Placeholder 4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/>
              <a:t>Processing time can be dependent on two different inputs.</a:t>
            </a:r>
          </a:p>
          <a:p>
            <a:pPr eaLnBrk="1" hangingPunct="1"/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400050" lvl="1" indent="0" eaLnBrk="1" hangingPunct="1">
              <a:buFont typeface="Wingdings 2" pitchFamily="18" charset="2"/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L="400050" lvl="1" indent="0" eaLnBrk="1" hangingPunct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public static boolean areDifferent(int[] x, int[] y) {</a:t>
            </a:r>
          </a:p>
          <a:p>
            <a:pPr marL="400050" lvl="1" indent="0" eaLnBrk="1" hangingPunct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for(int i=0; i&lt;x.length; i++) {</a:t>
            </a:r>
          </a:p>
          <a:p>
            <a:pPr marL="400050" lvl="1" indent="0" eaLnBrk="1" hangingPunct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if (search(y, x[i]) != -1)</a:t>
            </a:r>
          </a:p>
          <a:p>
            <a:pPr marL="400050" lvl="1" indent="0" eaLnBrk="1" hangingPunct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return false;</a:t>
            </a:r>
          </a:p>
          <a:p>
            <a:pPr marL="400050" lvl="1" indent="0" eaLnBrk="1" hangingPunct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400050" lvl="1" indent="0" eaLnBrk="1" hangingPunct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return true;</a:t>
            </a:r>
          </a:p>
          <a:p>
            <a:pPr marL="400050" lvl="1" indent="0" eaLnBrk="1" hangingPunct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Line Callout 1 1"/>
          <p:cNvSpPr/>
          <p:nvPr/>
        </p:nvSpPr>
        <p:spPr>
          <a:xfrm>
            <a:off x="3428999" y="1066800"/>
            <a:ext cx="5337175" cy="2209800"/>
          </a:xfrm>
          <a:prstGeom prst="borderCallout1">
            <a:avLst>
              <a:gd name="adj1" fmla="val 44394"/>
              <a:gd name="adj2" fmla="val -2783"/>
              <a:gd name="adj3" fmla="val 121825"/>
              <a:gd name="adj4" fmla="val -23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 will execute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x.length</a:t>
            </a:r>
            <a:r>
              <a:rPr lang="en-US" dirty="0"/>
              <a:t> times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But it will call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search</a:t>
            </a:r>
            <a:r>
              <a:rPr lang="en-US" dirty="0"/>
              <a:t>, which will execute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y.length</a:t>
            </a:r>
            <a:r>
              <a:rPr lang="en-US" dirty="0"/>
              <a:t> times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The total execution time is proportional to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x.length </a:t>
            </a:r>
            <a:r>
              <a:rPr lang="en-US" dirty="0">
                <a:cs typeface="Courier New" pitchFamily="49" charset="0"/>
              </a:rPr>
              <a:t>*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y.length)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>
                <a:cs typeface="Courier New" pitchFamily="49" charset="0"/>
              </a:rPr>
              <a:t>The growth rate has an order of </a:t>
            </a:r>
            <a:r>
              <a:rPr lang="en-US" dirty="0"/>
              <a:t>n x</a:t>
            </a:r>
            <a:r>
              <a:rPr lang="en-US" dirty="0">
                <a:cs typeface="Courier New" pitchFamily="49" charset="0"/>
              </a:rPr>
              <a:t> m or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O(n x m)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86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Quadratic Growth Rate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85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If processing time is proportional to the square of the number of inputs </a:t>
            </a:r>
            <a:r>
              <a:rPr lang="en-US" i="1" dirty="0"/>
              <a:t>n</a:t>
            </a:r>
            <a:r>
              <a:rPr lang="en-US" dirty="0"/>
              <a:t>, the algorithm grows at a quadratic rate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public static boolean areUnique(int[] x)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x.length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j=0; j&lt;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x.length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 j++)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if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!= j &amp;&amp; x[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 == x[j])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return false;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return true;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43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Quadratic Growth Rate </a:t>
            </a:r>
            <a:r>
              <a:rPr lang="en-US"/>
              <a:t>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85000"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If processing time is proportional to the square of the number of inputs </a:t>
            </a:r>
            <a:r>
              <a:rPr lang="en-US" i="1" dirty="0"/>
              <a:t>n</a:t>
            </a:r>
            <a:r>
              <a:rPr lang="en-US" dirty="0"/>
              <a:t>, the algorithm grows at a quadratic rate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public static boolean areUnique(int[] x)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for(int i=0; i&lt;x.length; i++)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for(int j=0; j&lt;x.length; j++)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if (i != j &amp;&amp; x[i] == x[j])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return false;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return true;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Line Callout 1 1"/>
          <p:cNvSpPr/>
          <p:nvPr/>
        </p:nvSpPr>
        <p:spPr>
          <a:xfrm>
            <a:off x="3429000" y="990600"/>
            <a:ext cx="5486400" cy="2590800"/>
          </a:xfrm>
          <a:prstGeom prst="borderCallout1">
            <a:avLst>
              <a:gd name="adj1" fmla="val 44394"/>
              <a:gd name="adj2" fmla="val -2783"/>
              <a:gd name="adj3" fmla="val 114143"/>
              <a:gd name="adj4" fmla="val -23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/>
              <a:t> loop with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/>
              <a:t> as index will execute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x.length</a:t>
            </a:r>
            <a:r>
              <a:rPr lang="en-US" sz="2000" dirty="0"/>
              <a:t> times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/>
              <a:t> loop with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j </a:t>
            </a:r>
            <a:r>
              <a:rPr lang="en-US" sz="2000" dirty="0"/>
              <a:t>as index will execute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x.length</a:t>
            </a:r>
            <a:r>
              <a:rPr lang="en-US" sz="2000" dirty="0"/>
              <a:t> times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/>
              <a:t>The total number of times the inner loop will execute is 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x.length)</a:t>
            </a:r>
            <a:r>
              <a:rPr lang="en-US" sz="2000" baseline="3000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2000" dirty="0">
                <a:cs typeface="Courier New" pitchFamily="49" charset="0"/>
              </a:rPr>
              <a:t>The growth rate has an order of </a:t>
            </a:r>
            <a:r>
              <a:rPr lang="en-US" sz="2000" dirty="0"/>
              <a:t> n</a:t>
            </a:r>
            <a:r>
              <a:rPr lang="en-US" sz="2000" baseline="30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2000" dirty="0"/>
              <a:t>or O(n</a:t>
            </a:r>
            <a:r>
              <a:rPr lang="en-US" sz="2000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/>
              <a:t>)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endParaRPr lang="en-US" sz="2000" baseline="30000" dirty="0">
              <a:cs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52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Big-O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The O() in the previous examples can be thought of as an abbreviation of "order of magnitude"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A simple way to determine the big-O notation of an algorithm is to look at the loops and to see whether the loops are nested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Assuming a loop body consists only of simple statements,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a single loop is O(n)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a pair of nested loops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a nested pair of loops inside another is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and so on . . 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5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Big-O Notation </a:t>
            </a:r>
            <a:r>
              <a:rPr lang="en-US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953000"/>
          </a:xfrm>
        </p:spPr>
        <p:txBody>
          <a:bodyPr>
            <a:normAutofit fontScale="850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You must also examine the </a:t>
            </a:r>
            <a:r>
              <a:rPr lang="en-US" i="1" dirty="0"/>
              <a:t>number of times</a:t>
            </a:r>
            <a:r>
              <a:rPr lang="en-US" dirty="0"/>
              <a:t> a loop is executed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for(i=1; i &lt; x.length; i *= 2)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// Do something with x[i]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-1 times, with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until 2</a:t>
            </a:r>
            <a:r>
              <a:rPr lang="en-US" i="1" baseline="30000" dirty="0"/>
              <a:t>k</a:t>
            </a:r>
            <a:r>
              <a:rPr lang="en-US" dirty="0"/>
              <a:t> is greater than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x.length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Since 2</a:t>
            </a:r>
            <a:r>
              <a:rPr lang="en-US" i="1" baseline="30000" dirty="0"/>
              <a:t>k</a:t>
            </a:r>
            <a:r>
              <a:rPr lang="en-US" baseline="30000" dirty="0"/>
              <a:t>-1</a:t>
            </a:r>
            <a:r>
              <a:rPr lang="en-US" dirty="0"/>
              <a:t> 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x.length</a:t>
            </a:r>
            <a:r>
              <a:rPr lang="en-US" dirty="0"/>
              <a:t> &lt; 2</a:t>
            </a:r>
            <a:r>
              <a:rPr lang="en-US" i="1" baseline="30000" dirty="0"/>
              <a:t>k</a:t>
            </a:r>
            <a:r>
              <a:rPr lang="en-US" baseline="30000" dirty="0"/>
              <a:t> </a:t>
            </a:r>
            <a:r>
              <a:rPr lang="en-US" dirty="0"/>
              <a:t>and log</a:t>
            </a:r>
            <a:r>
              <a:rPr lang="en-US" baseline="-25000" dirty="0"/>
              <a:t>2</a:t>
            </a:r>
            <a:r>
              <a:rPr lang="en-US" dirty="0"/>
              <a:t>2</a:t>
            </a:r>
            <a:r>
              <a:rPr lang="en-US" i="1" baseline="30000" dirty="0"/>
              <a:t>k</a:t>
            </a:r>
            <a:r>
              <a:rPr lang="en-US" dirty="0"/>
              <a:t> is </a:t>
            </a:r>
            <a:r>
              <a:rPr lang="en-US" i="1" dirty="0"/>
              <a:t>k</a:t>
            </a:r>
            <a:r>
              <a:rPr lang="en-US" dirty="0"/>
              <a:t>, we know that </a:t>
            </a:r>
            <a:r>
              <a:rPr lang="en-US" i="1" dirty="0"/>
              <a:t>k</a:t>
            </a:r>
            <a:r>
              <a:rPr lang="en-US" dirty="0"/>
              <a:t>-1 = log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x.length</a:t>
            </a:r>
            <a:r>
              <a:rPr lang="en-US" dirty="0"/>
              <a:t>) &lt; </a:t>
            </a:r>
            <a:r>
              <a:rPr lang="en-US" i="1" dirty="0"/>
              <a:t>k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Thus we say the loop is O(log </a:t>
            </a:r>
            <a:r>
              <a:rPr lang="en-US" i="1" dirty="0"/>
              <a:t>n</a:t>
            </a:r>
            <a:r>
              <a:rPr lang="en-US" dirty="0"/>
              <a:t>)  (in analyzing algorithms, we use logarithms to the base 2)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Logarithmic functions grow slowly as the number of data items n increases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Formal Definition of Big-O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375" cy="5029200"/>
          </a:xfrm>
        </p:spPr>
        <p:txBody>
          <a:bodyPr>
            <a:normAutofit fontScale="62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Consider the following program structure: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(int i = 0; i &lt; n; i++)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for (int j = 0; j &lt; n; j++)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          </a:t>
            </a:r>
            <a:r>
              <a:rPr lang="en-US" i="1" dirty="0">
                <a:cs typeface="Courier New" pitchFamily="49" charset="0"/>
              </a:rPr>
              <a:t>Simple Statement</a:t>
            </a:r>
            <a:endParaRPr lang="en-US" dirty="0">
              <a:cs typeface="Courier New" pitchFamily="49" charset="0"/>
            </a:endParaRP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(int i = 0; i &lt; n; i++)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    </a:t>
            </a:r>
            <a:r>
              <a:rPr lang="en-US" i="1" dirty="0">
                <a:cs typeface="Courier New" pitchFamily="49" charset="0"/>
              </a:rPr>
              <a:t>Simple Statement  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    </a:t>
            </a:r>
            <a:r>
              <a:rPr lang="en-US" i="1" dirty="0">
                <a:cs typeface="Courier New" pitchFamily="49" charset="0"/>
              </a:rPr>
              <a:t>Simple Statement 2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3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4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6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7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30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8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0423" y="348737"/>
            <a:ext cx="2982548" cy="4124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fontAlgn="auto">
              <a:lnSpc>
                <a:spcPts val="238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Data structure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87852" y="1461922"/>
            <a:ext cx="1789529" cy="3005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fontAlgn="auto">
              <a:lnSpc>
                <a:spcPts val="1786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structure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042225" y="1965897"/>
            <a:ext cx="7783221" cy="610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342900" indent="-342900" fontAlgn="auto">
              <a:lnSpc>
                <a:spcPts val="1786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way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store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organize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order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facilitate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access</a:t>
            </a:r>
          </a:p>
          <a:p>
            <a:pPr fontAlgn="auto">
              <a:lnSpc>
                <a:spcPts val="2579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modiﬁcation.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42226" y="2721859"/>
            <a:ext cx="6398803" cy="6660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342900" indent="-342900" fontAlgn="auto">
              <a:lnSpc>
                <a:spcPts val="1786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no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data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structure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optimal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for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all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purposes.</a:t>
            </a:r>
          </a:p>
          <a:p>
            <a:pPr marL="342900" indent="-342900" fontAlgn="auto">
              <a:lnSpc>
                <a:spcPts val="3175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usually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optimized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for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speciﬁc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problem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setting.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42225" y="3553419"/>
            <a:ext cx="7811177" cy="610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342900" indent="-342900" fontAlgn="auto">
              <a:lnSpc>
                <a:spcPts val="1786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important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know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strength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limitations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several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of</a:t>
            </a:r>
          </a:p>
          <a:p>
            <a:pPr fontAlgn="auto">
              <a:lnSpc>
                <a:spcPts val="2579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them.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87852" y="4435376"/>
            <a:ext cx="1259255" cy="3005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fontAlgn="auto">
              <a:lnSpc>
                <a:spcPts val="1786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Examples: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42225" y="4888953"/>
            <a:ext cx="7535140" cy="10207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342900" indent="-342900" fontAlgn="auto">
              <a:lnSpc>
                <a:spcPts val="1786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Trees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(binary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search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trees,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red-black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trees,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b-trees,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...).</a:t>
            </a:r>
          </a:p>
          <a:p>
            <a:pPr marL="342900" indent="-342900" fontAlgn="auto">
              <a:lnSpc>
                <a:spcPts val="3175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Stacks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(last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in,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ﬁrst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out),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queues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(ﬁrst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in,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ﬁrst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out),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priority</a:t>
            </a:r>
          </a:p>
          <a:p>
            <a:pPr fontAlgn="auto">
              <a:lnSpc>
                <a:spcPts val="2579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queues.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04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15400" cy="990600"/>
          </a:xfrm>
        </p:spPr>
        <p:txBody>
          <a:bodyPr/>
          <a:lstStyle/>
          <a:p>
            <a:pPr eaLnBrk="1" hangingPunct="1"/>
            <a:r>
              <a:rPr lang="en-US" b="1" dirty="0"/>
              <a:t>Formal Definition of Big-O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029200"/>
          </a:xfrm>
        </p:spPr>
        <p:txBody>
          <a:bodyPr>
            <a:normAutofit fontScale="62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Consider the following program structure: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(int i = 0; i &lt; n; i++)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for (int j = 0; j &lt; n; j++)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          </a:t>
            </a:r>
            <a:r>
              <a:rPr lang="en-US" i="1" dirty="0">
                <a:cs typeface="Courier New" pitchFamily="49" charset="0"/>
              </a:rPr>
              <a:t>Simple Statement</a:t>
            </a:r>
            <a:endParaRPr lang="en-US" dirty="0">
              <a:cs typeface="Courier New" pitchFamily="49" charset="0"/>
            </a:endParaRP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(int i = 0; i &lt; n; i++)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    </a:t>
            </a:r>
            <a:r>
              <a:rPr lang="en-US" i="1" dirty="0">
                <a:cs typeface="Courier New" pitchFamily="49" charset="0"/>
              </a:rPr>
              <a:t>Simple Statement  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    </a:t>
            </a:r>
            <a:r>
              <a:rPr lang="en-US" i="1" dirty="0">
                <a:cs typeface="Courier New" pitchFamily="49" charset="0"/>
              </a:rPr>
              <a:t>Simple Statement 2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3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4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6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7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30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5791200" y="1714500"/>
            <a:ext cx="2590800" cy="1447800"/>
          </a:xfrm>
          <a:prstGeom prst="borderCallout1">
            <a:avLst>
              <a:gd name="adj1" fmla="val 18750"/>
              <a:gd name="adj2" fmla="val -8333"/>
              <a:gd name="adj3" fmla="val 36888"/>
              <a:gd name="adj4" fmla="val -41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This nested loop executes a </a:t>
            </a:r>
            <a:r>
              <a:rPr lang="en-US" i="1" dirty="0"/>
              <a:t>Simple Statement</a:t>
            </a:r>
            <a:r>
              <a:rPr lang="en-US" dirty="0"/>
              <a:t>  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 times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13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599" cy="990600"/>
          </a:xfrm>
        </p:spPr>
        <p:txBody>
          <a:bodyPr/>
          <a:lstStyle/>
          <a:p>
            <a:pPr eaLnBrk="1" hangingPunct="1"/>
            <a:r>
              <a:rPr lang="en-US" b="1" dirty="0"/>
              <a:t>Formal Definition of Big-O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953000"/>
          </a:xfrm>
        </p:spPr>
        <p:txBody>
          <a:bodyPr>
            <a:normAutofit fontScale="62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Consider the following program structure: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(int i = 0; i &lt; n; i++)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for (int j = 0; j &lt; n; j++)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          </a:t>
            </a:r>
            <a:r>
              <a:rPr lang="en-US" i="1" dirty="0">
                <a:cs typeface="Courier New" pitchFamily="49" charset="0"/>
              </a:rPr>
              <a:t>Simple Statement</a:t>
            </a:r>
            <a:endParaRPr lang="en-US" dirty="0">
              <a:cs typeface="Courier New" pitchFamily="49" charset="0"/>
            </a:endParaRP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(int i = 0; i &lt; n; i++)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    </a:t>
            </a:r>
            <a:r>
              <a:rPr lang="en-US" i="1" dirty="0">
                <a:cs typeface="Courier New" pitchFamily="49" charset="0"/>
              </a:rPr>
              <a:t>Simple Statement  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    </a:t>
            </a:r>
            <a:r>
              <a:rPr lang="en-US" i="1" dirty="0">
                <a:cs typeface="Courier New" pitchFamily="49" charset="0"/>
              </a:rPr>
              <a:t>Simple Statement 2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3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4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6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7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30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5562600" y="3352800"/>
            <a:ext cx="2590800" cy="1447800"/>
          </a:xfrm>
          <a:prstGeom prst="borderCallout1">
            <a:avLst>
              <a:gd name="adj1" fmla="val 18750"/>
              <a:gd name="adj2" fmla="val -8333"/>
              <a:gd name="adj3" fmla="val 25324"/>
              <a:gd name="adj4" fmla="val -51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This loop executes 5 </a:t>
            </a:r>
            <a:r>
              <a:rPr lang="en-US" i="1" dirty="0"/>
              <a:t>Simple Statements</a:t>
            </a:r>
            <a:r>
              <a:rPr lang="en-US" dirty="0"/>
              <a:t>  </a:t>
            </a:r>
            <a:r>
              <a:rPr lang="en-US" i="1" dirty="0"/>
              <a:t>n</a:t>
            </a:r>
            <a:r>
              <a:rPr lang="en-US" dirty="0"/>
              <a:t> times (5</a:t>
            </a:r>
            <a:r>
              <a:rPr lang="en-US" i="1" dirty="0"/>
              <a:t>n</a:t>
            </a:r>
            <a:r>
              <a:rPr lang="en-US" dirty="0"/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067800" cy="990600"/>
          </a:xfrm>
        </p:spPr>
        <p:txBody>
          <a:bodyPr/>
          <a:lstStyle/>
          <a:p>
            <a:pPr eaLnBrk="1" hangingPunct="1"/>
            <a:r>
              <a:rPr lang="en-US" b="1" dirty="0"/>
              <a:t>Formal Definition of Big-O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029200"/>
          </a:xfrm>
        </p:spPr>
        <p:txBody>
          <a:bodyPr>
            <a:normAutofit fontScale="62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Consider the following program structure: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(int i = 0; i &lt; n; i++)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for (int j = 0; j &lt; n; j++)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          </a:t>
            </a:r>
            <a:r>
              <a:rPr lang="en-US" i="1" dirty="0">
                <a:cs typeface="Courier New" pitchFamily="49" charset="0"/>
              </a:rPr>
              <a:t>Simple Statement</a:t>
            </a:r>
            <a:endParaRPr lang="en-US" dirty="0">
              <a:cs typeface="Courier New" pitchFamily="49" charset="0"/>
            </a:endParaRP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(int i = 0; i &lt; n; i++)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    </a:t>
            </a:r>
            <a:r>
              <a:rPr lang="en-US" i="1" dirty="0">
                <a:cs typeface="Courier New" pitchFamily="49" charset="0"/>
              </a:rPr>
              <a:t>Simple Statement  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    </a:t>
            </a:r>
            <a:r>
              <a:rPr lang="en-US" i="1" dirty="0">
                <a:cs typeface="Courier New" pitchFamily="49" charset="0"/>
              </a:rPr>
              <a:t>Simple Statement 2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3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4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6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7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30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5562600" y="4267200"/>
            <a:ext cx="2590800" cy="1447800"/>
          </a:xfrm>
          <a:prstGeom prst="borderCallout1">
            <a:avLst>
              <a:gd name="adj1" fmla="val 18750"/>
              <a:gd name="adj2" fmla="val -8333"/>
              <a:gd name="adj3" fmla="val 80476"/>
              <a:gd name="adj4" fmla="val -106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Finally, 25 </a:t>
            </a:r>
            <a:r>
              <a:rPr lang="en-US" i="1" dirty="0"/>
              <a:t>Simple Statements</a:t>
            </a:r>
            <a:r>
              <a:rPr lang="en-US" dirty="0"/>
              <a:t>  are executed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21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15399" cy="990600"/>
          </a:xfrm>
        </p:spPr>
        <p:txBody>
          <a:bodyPr/>
          <a:lstStyle/>
          <a:p>
            <a:pPr eaLnBrk="1" hangingPunct="1"/>
            <a:r>
              <a:rPr lang="en-US" b="1" dirty="0"/>
              <a:t>Formal Definition of Big-O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953000"/>
          </a:xfrm>
        </p:spPr>
        <p:txBody>
          <a:bodyPr>
            <a:normAutofit fontScale="62500" lnSpcReduction="2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Consider the following program structure: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(int i = 0; i &lt; n; i++)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for (int j = 0; j &lt; n; j++)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          </a:t>
            </a:r>
            <a:r>
              <a:rPr lang="en-US" i="1" dirty="0">
                <a:cs typeface="Courier New" pitchFamily="49" charset="0"/>
              </a:rPr>
              <a:t>Simple Statement</a:t>
            </a:r>
            <a:endParaRPr lang="en-US" dirty="0">
              <a:cs typeface="Courier New" pitchFamily="49" charset="0"/>
            </a:endParaRP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(int i = 0; i &lt; n; i++) {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    </a:t>
            </a:r>
            <a:r>
              <a:rPr lang="en-US" i="1" dirty="0">
                <a:cs typeface="Courier New" pitchFamily="49" charset="0"/>
              </a:rPr>
              <a:t>Simple Statement  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    </a:t>
            </a:r>
            <a:r>
              <a:rPr lang="en-US" i="1" dirty="0">
                <a:cs typeface="Courier New" pitchFamily="49" charset="0"/>
              </a:rPr>
              <a:t>Simple Statement 2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3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4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6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7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00050" lvl="1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cs typeface="Courier New" pitchFamily="49" charset="0"/>
              </a:rPr>
              <a:t>Simple Statement 30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0600" y="2514600"/>
            <a:ext cx="3810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We can conclude that the relationship between processing time and </a:t>
            </a:r>
            <a:r>
              <a:rPr lang="en-US" i="1" dirty="0"/>
              <a:t>n</a:t>
            </a:r>
            <a:r>
              <a:rPr lang="en-US" dirty="0"/>
              <a:t> (the number of date items processed)  is: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r>
              <a:rPr lang="en-US" sz="2400" dirty="0"/>
              <a:t>T(</a:t>
            </a:r>
            <a:r>
              <a:rPr lang="en-US" sz="2400" i="1" dirty="0"/>
              <a:t>n</a:t>
            </a:r>
            <a:r>
              <a:rPr lang="en-US" sz="2400" dirty="0"/>
              <a:t>) = 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+ 5</a:t>
            </a:r>
            <a:r>
              <a:rPr lang="en-US" sz="2400" i="1" dirty="0"/>
              <a:t>n</a:t>
            </a:r>
            <a:r>
              <a:rPr lang="en-US" sz="2400" dirty="0"/>
              <a:t> + 25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59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15399" cy="990600"/>
          </a:xfrm>
        </p:spPr>
        <p:txBody>
          <a:bodyPr/>
          <a:lstStyle/>
          <a:p>
            <a:pPr eaLnBrk="1" hangingPunct="1"/>
            <a:r>
              <a:rPr lang="en-US" b="1" dirty="0"/>
              <a:t>Formal Definition of Big-O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762999" cy="4953000"/>
          </a:xfrm>
        </p:spPr>
        <p:txBody>
          <a:bodyPr>
            <a:normAutofit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In terms of T(</a:t>
            </a:r>
            <a:r>
              <a:rPr lang="en-US" i="1" dirty="0"/>
              <a:t>n</a:t>
            </a:r>
            <a:r>
              <a:rPr lang="en-US" dirty="0"/>
              <a:t>),</a:t>
            </a:r>
          </a:p>
          <a:p>
            <a:pPr marL="0" indent="0" algn="ct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/>
              <a:t>T(</a:t>
            </a:r>
            <a:r>
              <a:rPr lang="en-US" i="1" dirty="0"/>
              <a:t>n</a:t>
            </a:r>
            <a:r>
              <a:rPr lang="en-US" dirty="0"/>
              <a:t>) = O(f(</a:t>
            </a:r>
            <a:r>
              <a:rPr lang="en-US" i="1" dirty="0"/>
              <a:t>n</a:t>
            </a:r>
            <a:r>
              <a:rPr lang="en-US" dirty="0"/>
              <a:t>))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means that there exist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two constants, </a:t>
            </a:r>
            <a:r>
              <a:rPr lang="en-US" i="1" dirty="0"/>
              <a:t>n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dirty="0"/>
              <a:t>, greater than zero, and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/>
              <a:t>a function, f(</a:t>
            </a:r>
            <a:r>
              <a:rPr lang="en-US" i="1" dirty="0"/>
              <a:t>n</a:t>
            </a:r>
            <a:r>
              <a:rPr lang="en-US" dirty="0"/>
              <a:t>),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such that for all </a:t>
            </a:r>
            <a:r>
              <a:rPr lang="en-US" i="1" dirty="0"/>
              <a:t>n &gt; n</a:t>
            </a:r>
            <a:r>
              <a:rPr lang="en-US" baseline="-25000" dirty="0"/>
              <a:t>0</a:t>
            </a:r>
            <a:r>
              <a:rPr lang="en-US" dirty="0"/>
              <a:t>,    </a:t>
            </a:r>
            <a:r>
              <a:rPr lang="en-US" i="1" dirty="0" err="1"/>
              <a:t>c</a:t>
            </a:r>
            <a:r>
              <a:rPr lang="en-US" dirty="0" err="1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&gt;= T(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In other words, as </a:t>
            </a:r>
            <a:r>
              <a:rPr lang="en-US" i="1" dirty="0"/>
              <a:t>n</a:t>
            </a:r>
            <a:r>
              <a:rPr lang="en-US" dirty="0"/>
              <a:t> gets sufficiently large (larger than </a:t>
            </a:r>
            <a:r>
              <a:rPr lang="en-US" i="1" dirty="0"/>
              <a:t>n</a:t>
            </a:r>
            <a:r>
              <a:rPr lang="en-US" baseline="-25000" dirty="0"/>
              <a:t>0</a:t>
            </a:r>
            <a:r>
              <a:rPr lang="en-US" dirty="0"/>
              <a:t>), there is some constant </a:t>
            </a:r>
            <a:r>
              <a:rPr lang="en-US" i="1" dirty="0"/>
              <a:t>c</a:t>
            </a:r>
            <a:r>
              <a:rPr lang="en-US" dirty="0"/>
              <a:t> for which the processing time will always be less than or equal to </a:t>
            </a:r>
            <a:r>
              <a:rPr lang="en-US" i="1" dirty="0"/>
              <a:t>c</a:t>
            </a:r>
            <a:r>
              <a:rPr lang="en-US" dirty="0"/>
              <a:t>f(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i="1" dirty="0"/>
              <a:t>c</a:t>
            </a:r>
            <a:r>
              <a:rPr lang="en-US" dirty="0"/>
              <a:t>f(</a:t>
            </a:r>
            <a:r>
              <a:rPr lang="en-US" i="1" dirty="0"/>
              <a:t>n</a:t>
            </a:r>
            <a:r>
              <a:rPr lang="en-US" dirty="0"/>
              <a:t>) is an upper bound on performance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067800" cy="990600"/>
          </a:xfrm>
        </p:spPr>
        <p:txBody>
          <a:bodyPr/>
          <a:lstStyle/>
          <a:p>
            <a:pPr eaLnBrk="1" hangingPunct="1"/>
            <a:r>
              <a:rPr lang="en-US" b="1" dirty="0"/>
              <a:t>Formal Definition of Big-O </a:t>
            </a:r>
            <a:r>
              <a:rPr lang="en-US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The growth rate of f(</a:t>
            </a:r>
            <a:r>
              <a:rPr lang="en-US" i="1" dirty="0"/>
              <a:t>n</a:t>
            </a:r>
            <a:r>
              <a:rPr lang="en-US" dirty="0"/>
              <a:t>) will be determined by the fastest growing term, which is the one with the largest exponent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In the example, an algorithm of </a:t>
            </a:r>
          </a:p>
          <a:p>
            <a:pPr marL="0" indent="0" algn="ct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/>
              <a:t>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+ 5</a:t>
            </a:r>
            <a:r>
              <a:rPr lang="en-US" i="1" dirty="0"/>
              <a:t>n</a:t>
            </a:r>
            <a:r>
              <a:rPr lang="en-US" dirty="0"/>
              <a:t> + 25) 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tabLst>
                <a:tab pos="347663" algn="l"/>
              </a:tabLst>
              <a:defRPr/>
            </a:pPr>
            <a:r>
              <a:rPr lang="en-US" dirty="0"/>
              <a:t>	is more simply expressed as </a:t>
            </a:r>
          </a:p>
          <a:p>
            <a:pPr marL="0" indent="0" algn="ct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/>
              <a:t>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/>
              <a:t>In general, it is safe to ignore all constants and to drop the lower-order terms when determining the order of magnitude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37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Big-O Example 1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575" cy="4495800"/>
          </a:xfrm>
        </p:spPr>
        <p:txBody>
          <a:bodyPr/>
          <a:lstStyle/>
          <a:p>
            <a:pPr eaLnBrk="1" hangingPunct="1"/>
            <a:r>
              <a:rPr lang="en-US" dirty="0"/>
              <a:t>Given T(n) = 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+ 5</a:t>
            </a:r>
            <a:r>
              <a:rPr lang="en-US" i="1" dirty="0"/>
              <a:t>n</a:t>
            </a:r>
            <a:r>
              <a:rPr lang="en-US" dirty="0"/>
              <a:t> + 25, show that this is 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/>
              <a:t>Find constants </a:t>
            </a:r>
            <a:r>
              <a:rPr lang="en-US" i="1" dirty="0"/>
              <a:t>n</a:t>
            </a:r>
            <a:r>
              <a:rPr lang="en-US" baseline="-25000" dirty="0"/>
              <a:t>0</a:t>
            </a:r>
            <a:r>
              <a:rPr lang="en-US" dirty="0"/>
              <a:t> and c so that, for all </a:t>
            </a:r>
            <a:r>
              <a:rPr lang="en-US" i="1" dirty="0"/>
              <a:t>n</a:t>
            </a:r>
            <a:r>
              <a:rPr lang="en-US" dirty="0"/>
              <a:t> &gt; </a:t>
            </a:r>
            <a:r>
              <a:rPr lang="en-US" i="1" dirty="0"/>
              <a:t>n</a:t>
            </a:r>
            <a:r>
              <a:rPr lang="en-US" baseline="-25000" dirty="0"/>
              <a:t>0</a:t>
            </a:r>
            <a:r>
              <a:rPr lang="en-US" dirty="0"/>
              <a:t>, c</a:t>
            </a:r>
            <a:r>
              <a:rPr lang="en-US" i="1" dirty="0"/>
              <a:t>n</a:t>
            </a:r>
            <a:r>
              <a:rPr lang="en-US" baseline="30000" dirty="0"/>
              <a:t>2  </a:t>
            </a:r>
            <a:r>
              <a:rPr lang="en-US" i="1" dirty="0"/>
              <a:t>&gt; n</a:t>
            </a:r>
            <a:r>
              <a:rPr lang="en-US" baseline="30000" dirty="0"/>
              <a:t>2</a:t>
            </a:r>
            <a:r>
              <a:rPr lang="en-US" dirty="0"/>
              <a:t> + 5</a:t>
            </a:r>
            <a:r>
              <a:rPr lang="en-US" i="1" dirty="0"/>
              <a:t>n</a:t>
            </a:r>
            <a:r>
              <a:rPr lang="en-US" dirty="0"/>
              <a:t> + 25</a:t>
            </a:r>
          </a:p>
          <a:p>
            <a:pPr lvl="1" eaLnBrk="1" hangingPunct="1"/>
            <a:r>
              <a:rPr lang="en-US" dirty="0"/>
              <a:t>Find the point where c</a:t>
            </a:r>
            <a:r>
              <a:rPr lang="en-US" i="1" dirty="0"/>
              <a:t>n</a:t>
            </a:r>
            <a:r>
              <a:rPr lang="en-US" baseline="30000" dirty="0"/>
              <a:t>2  </a:t>
            </a:r>
            <a:r>
              <a:rPr lang="en-US" i="1" dirty="0"/>
              <a:t>= n</a:t>
            </a:r>
            <a:r>
              <a:rPr lang="en-US" baseline="30000" dirty="0"/>
              <a:t>2</a:t>
            </a:r>
            <a:r>
              <a:rPr lang="en-US" dirty="0"/>
              <a:t> + 5</a:t>
            </a:r>
            <a:r>
              <a:rPr lang="en-US" i="1" dirty="0"/>
              <a:t>n</a:t>
            </a:r>
            <a:r>
              <a:rPr lang="en-US" dirty="0"/>
              <a:t> + 25</a:t>
            </a:r>
          </a:p>
          <a:p>
            <a:pPr lvl="1" eaLnBrk="1" hangingPunct="1"/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baseline="-25000" dirty="0"/>
              <a:t>0</a:t>
            </a:r>
            <a:r>
              <a:rPr lang="en-US" dirty="0"/>
              <a:t>, and solve for c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/>
              <a:t>c = 1 + 5/</a:t>
            </a:r>
            <a:r>
              <a:rPr lang="en-US" i="1" dirty="0"/>
              <a:t> n</a:t>
            </a:r>
            <a:r>
              <a:rPr lang="en-US" baseline="-25000" dirty="0"/>
              <a:t>0</a:t>
            </a:r>
            <a:r>
              <a:rPr lang="en-US" dirty="0"/>
              <a:t> + 25/</a:t>
            </a:r>
            <a:r>
              <a:rPr lang="en-US" i="1" dirty="0"/>
              <a:t> n</a:t>
            </a:r>
            <a:r>
              <a:rPr lang="en-US" baseline="-25000" dirty="0"/>
              <a:t>0</a:t>
            </a:r>
            <a:r>
              <a:rPr lang="en-US" baseline="30000" dirty="0"/>
              <a:t> 2</a:t>
            </a:r>
            <a:r>
              <a:rPr lang="en-US" dirty="0"/>
              <a:t> </a:t>
            </a:r>
          </a:p>
          <a:p>
            <a:pPr eaLnBrk="1" hangingPunct="1"/>
            <a:r>
              <a:rPr lang="en-US" dirty="0"/>
              <a:t>When </a:t>
            </a:r>
            <a:r>
              <a:rPr lang="en-US" i="1" dirty="0"/>
              <a:t>n</a:t>
            </a:r>
            <a:r>
              <a:rPr lang="en-US" baseline="-25000" dirty="0"/>
              <a:t>0</a:t>
            </a:r>
            <a:r>
              <a:rPr lang="en-US" dirty="0"/>
              <a:t> is 5, the RHS is (1 + 5/5 + 25/25), c is 3</a:t>
            </a:r>
          </a:p>
          <a:p>
            <a:pPr eaLnBrk="1" hangingPunct="1"/>
            <a:r>
              <a:rPr lang="en-US" dirty="0"/>
              <a:t>So, 3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&gt; 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+ 5</a:t>
            </a:r>
            <a:r>
              <a:rPr lang="en-US" i="1" dirty="0"/>
              <a:t>n</a:t>
            </a:r>
            <a:r>
              <a:rPr lang="en-US" dirty="0"/>
              <a:t> + 25 for all </a:t>
            </a:r>
            <a:r>
              <a:rPr lang="en-US" i="1" dirty="0"/>
              <a:t>n</a:t>
            </a:r>
            <a:r>
              <a:rPr lang="en-US" dirty="0"/>
              <a:t> &gt; 5</a:t>
            </a:r>
          </a:p>
          <a:p>
            <a:pPr eaLnBrk="1" hangingPunct="1"/>
            <a:r>
              <a:rPr lang="en-US" dirty="0"/>
              <a:t>Other values of </a:t>
            </a:r>
            <a:r>
              <a:rPr lang="en-US" i="1" dirty="0"/>
              <a:t>n</a:t>
            </a:r>
            <a:r>
              <a:rPr lang="en-US" baseline="-25000" dirty="0"/>
              <a:t>0</a:t>
            </a:r>
            <a:r>
              <a:rPr lang="en-US" dirty="0"/>
              <a:t> and c also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61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Big-O Example 1 </a:t>
            </a:r>
            <a:r>
              <a:rPr lang="en-US"/>
              <a:t>(cont.)</a:t>
            </a:r>
          </a:p>
        </p:txBody>
      </p:sp>
      <p:pic>
        <p:nvPicPr>
          <p:cNvPr id="75779" name="Picture 2" descr="C:\Documents and Settings\Administrator\My Documents\Koffman\PPTs\JPEGS\JWCL233_Koffman JPG files\ch02\w0021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09738"/>
            <a:ext cx="6934200" cy="514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43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Big-O Example 2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375" cy="4953000"/>
          </a:xfrm>
        </p:spPr>
        <p:txBody>
          <a:bodyPr/>
          <a:lstStyle/>
          <a:p>
            <a:pPr eaLnBrk="1" hangingPunct="1"/>
            <a:r>
              <a:rPr lang="en-US" dirty="0"/>
              <a:t>Consider the following loop</a:t>
            </a:r>
          </a:p>
          <a:p>
            <a:pPr marL="400050" lvl="1" indent="0" eaLnBrk="1" hangingPunct="1"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marL="400050" lvl="1" indent="0" eaLnBrk="1" hangingPunct="1"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+ 1; j &lt; n; j++) {</a:t>
            </a:r>
          </a:p>
          <a:p>
            <a:pPr marL="400050" lvl="1" indent="0" eaLnBrk="1" hangingPunct="1">
              <a:buFont typeface="Wingdings 2" pitchFamily="18" charset="2"/>
              <a:buNone/>
            </a:pPr>
            <a:r>
              <a:rPr lang="en-US" sz="2000" dirty="0">
                <a:cs typeface="Courier New" pitchFamily="49" charset="0"/>
              </a:rPr>
              <a:t>           </a:t>
            </a:r>
            <a:r>
              <a:rPr lang="en-US" sz="2000" i="1" dirty="0">
                <a:cs typeface="Courier New" pitchFamily="49" charset="0"/>
              </a:rPr>
              <a:t>3 simple statements</a:t>
            </a:r>
            <a:endParaRPr lang="en-US" sz="2000" dirty="0">
              <a:cs typeface="Courier New" pitchFamily="49" charset="0"/>
            </a:endParaRPr>
          </a:p>
          <a:p>
            <a:pPr marL="400050" lvl="1" indent="0" eaLnBrk="1" hangingPunct="1"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400050" lvl="1" indent="0" eaLnBrk="1" hangingPunct="1">
              <a:buFont typeface="Wingdings 2" pitchFamily="18" charset="2"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/>
          </a:p>
          <a:p>
            <a:pPr eaLnBrk="1" hangingPunct="1"/>
            <a:r>
              <a:rPr lang="en-US" dirty="0"/>
              <a:t>T(</a:t>
            </a:r>
            <a:r>
              <a:rPr lang="en-US" i="1" dirty="0"/>
              <a:t>n</a:t>
            </a:r>
            <a:r>
              <a:rPr lang="en-US" dirty="0"/>
              <a:t>) = 3(</a:t>
            </a:r>
            <a:r>
              <a:rPr lang="en-US" i="1" dirty="0"/>
              <a:t>n</a:t>
            </a:r>
            <a:r>
              <a:rPr lang="en-US" dirty="0"/>
              <a:t> – 1) + 3 (</a:t>
            </a:r>
            <a:r>
              <a:rPr lang="en-US" i="1" dirty="0"/>
              <a:t>n</a:t>
            </a:r>
            <a:r>
              <a:rPr lang="en-US" dirty="0"/>
              <a:t> – 2) + … + 3</a:t>
            </a:r>
          </a:p>
          <a:p>
            <a:pPr eaLnBrk="1" hangingPunct="1"/>
            <a:r>
              <a:rPr lang="en-US" dirty="0"/>
              <a:t>Factoring out the 3,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3(</a:t>
            </a:r>
            <a:r>
              <a:rPr lang="en-US" i="1" dirty="0"/>
              <a:t>n</a:t>
            </a:r>
            <a:r>
              <a:rPr lang="en-US" dirty="0"/>
              <a:t> – 1 + </a:t>
            </a:r>
            <a:r>
              <a:rPr lang="en-US" i="1" dirty="0"/>
              <a:t>n</a:t>
            </a:r>
            <a:r>
              <a:rPr lang="en-US" dirty="0"/>
              <a:t> – 2  + … + 1)</a:t>
            </a:r>
          </a:p>
          <a:p>
            <a:pPr eaLnBrk="1" hangingPunct="1"/>
            <a:r>
              <a:rPr lang="en-US" dirty="0"/>
              <a:t>1 + 2 + … + </a:t>
            </a:r>
            <a:r>
              <a:rPr lang="en-US" i="1" dirty="0"/>
              <a:t>n</a:t>
            </a:r>
            <a:r>
              <a:rPr lang="en-US" dirty="0"/>
              <a:t> – 1 = (</a:t>
            </a:r>
            <a:r>
              <a:rPr lang="en-US" i="1" dirty="0"/>
              <a:t>n</a:t>
            </a:r>
            <a:r>
              <a:rPr lang="en-US" dirty="0"/>
              <a:t> x (</a:t>
            </a:r>
            <a:r>
              <a:rPr lang="en-US" i="1" dirty="0"/>
              <a:t>n</a:t>
            </a:r>
            <a:r>
              <a:rPr lang="en-US" dirty="0"/>
              <a:t>-1))/2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9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Big-O Example 2 </a:t>
            </a:r>
            <a:r>
              <a:rPr lang="en-US"/>
              <a:t>(cont.)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dirty="0"/>
              <a:t>Therefore T(</a:t>
            </a:r>
            <a:r>
              <a:rPr lang="en-US" i="1" dirty="0"/>
              <a:t>n</a:t>
            </a:r>
            <a:r>
              <a:rPr lang="en-US" dirty="0"/>
              <a:t>) = 1.5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– 1.5</a:t>
            </a:r>
            <a:r>
              <a:rPr lang="en-US" i="1" dirty="0"/>
              <a:t>n</a:t>
            </a:r>
          </a:p>
          <a:p>
            <a:pPr eaLnBrk="1" hangingPunct="1"/>
            <a:r>
              <a:rPr lang="en-US" dirty="0"/>
              <a:t>When </a:t>
            </a:r>
            <a:r>
              <a:rPr lang="en-US" i="1" dirty="0"/>
              <a:t>n</a:t>
            </a:r>
            <a:r>
              <a:rPr lang="en-US" dirty="0"/>
              <a:t> = 1, the polynomial has value 0</a:t>
            </a:r>
          </a:p>
          <a:p>
            <a:pPr eaLnBrk="1" hangingPunct="1"/>
            <a:r>
              <a:rPr lang="en-US" dirty="0"/>
              <a:t>For values of </a:t>
            </a:r>
            <a:r>
              <a:rPr lang="en-US" i="1" dirty="0"/>
              <a:t>n</a:t>
            </a:r>
            <a:r>
              <a:rPr lang="en-US" dirty="0"/>
              <a:t> &gt; 1, 1.5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&gt; 1.5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– 1.5</a:t>
            </a:r>
            <a:r>
              <a:rPr lang="en-US" i="1" dirty="0"/>
              <a:t>n</a:t>
            </a:r>
          </a:p>
          <a:p>
            <a:pPr eaLnBrk="1" hangingPunct="1"/>
            <a:r>
              <a:rPr lang="en-US" dirty="0"/>
              <a:t>Therefore T(</a:t>
            </a:r>
            <a:r>
              <a:rPr lang="en-US" i="1" dirty="0"/>
              <a:t>n</a:t>
            </a:r>
            <a:r>
              <a:rPr lang="en-US" dirty="0"/>
              <a:t>)  is 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when </a:t>
            </a:r>
            <a:r>
              <a:rPr lang="en-US" i="1" dirty="0"/>
              <a:t>n</a:t>
            </a:r>
            <a:r>
              <a:rPr lang="en-US" baseline="-25000" dirty="0"/>
              <a:t>0</a:t>
            </a:r>
            <a:r>
              <a:rPr lang="en-US" dirty="0"/>
              <a:t> is 1 and c is 1.5</a:t>
            </a:r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5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7939" y="388785"/>
            <a:ext cx="2271584" cy="4124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fontAlgn="auto">
              <a:lnSpc>
                <a:spcPts val="238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Algorithms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74937" y="1159537"/>
            <a:ext cx="1442446" cy="3005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fontAlgn="auto">
              <a:lnSpc>
                <a:spcPts val="1786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Algorithms: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129309" y="1663511"/>
            <a:ext cx="5230343" cy="6873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342900" indent="-342900" fontAlgn="auto">
              <a:lnSpc>
                <a:spcPts val="1786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well-deﬁned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computational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procedure.</a:t>
            </a:r>
          </a:p>
          <a:p>
            <a:pPr marL="342900" indent="-342900" fontAlgn="auto">
              <a:lnSpc>
                <a:spcPts val="3175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takes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value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or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set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values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as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input.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29310" y="2469873"/>
            <a:ext cx="5539337" cy="3005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342900" indent="-342900" fontAlgn="auto">
              <a:lnSpc>
                <a:spcPts val="1786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produces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value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or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set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values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as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output.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29309" y="2839218"/>
            <a:ext cx="7302127" cy="10207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342900" indent="-342900" fontAlgn="auto">
              <a:lnSpc>
                <a:spcPts val="1786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tool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for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solving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well-speciﬁed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computational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problem.</a:t>
            </a:r>
          </a:p>
          <a:p>
            <a:pPr marL="342900" indent="-342900" fontAlgn="auto">
              <a:lnSpc>
                <a:spcPts val="3175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instance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problem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consists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input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needed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to</a:t>
            </a:r>
          </a:p>
          <a:p>
            <a:pPr fontAlgn="auto">
              <a:lnSpc>
                <a:spcPts val="2579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compute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solution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problem.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29310" y="4082593"/>
            <a:ext cx="7657161" cy="3005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342900" indent="-342900" fontAlgn="auto">
              <a:lnSpc>
                <a:spcPts val="1786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correct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algorithm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solves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given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computational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problem.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74938" y="4863755"/>
            <a:ext cx="2098203" cy="3005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fontAlgn="auto">
              <a:lnSpc>
                <a:spcPts val="1786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Sorting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problem: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330900" y="5292134"/>
            <a:ext cx="5374420" cy="31976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fontAlgn="auto">
              <a:lnSpc>
                <a:spcPts val="1984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800000"/>
                </a:solidFill>
                <a:latin typeface="Calibri" charset="0"/>
                <a:ea typeface="Calibri" charset="0"/>
                <a:cs typeface="Calibri" charset="0"/>
              </a:rPr>
              <a:t>Input: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sequence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numbers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,...,a</a:t>
            </a:r>
            <a:r>
              <a:rPr lang="en-US" altLang="zh-CN" sz="1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04111" y="5695314"/>
            <a:ext cx="6974602" cy="3582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fontAlgn="auto">
              <a:lnSpc>
                <a:spcPts val="238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800000"/>
                </a:solidFill>
                <a:latin typeface="Calibri" charset="0"/>
                <a:ea typeface="Calibri" charset="0"/>
                <a:cs typeface="Calibri" charset="0"/>
              </a:rPr>
              <a:t>Output: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permutation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,...,a</a:t>
            </a:r>
            <a:r>
              <a:rPr lang="en-US" altLang="zh-CN" sz="1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of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input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sequence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137260" y="6022898"/>
            <a:ext cx="2621359" cy="3582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fontAlgn="auto">
              <a:lnSpc>
                <a:spcPts val="238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such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that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≤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···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≤</a:t>
            </a:r>
            <a:r>
              <a:rPr lang="en-US" altLang="zh-CN" sz="240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983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Big-O Example 2 </a:t>
            </a:r>
            <a:r>
              <a:rPr lang="en-US"/>
              <a:t>(cont.)</a:t>
            </a:r>
          </a:p>
        </p:txBody>
      </p:sp>
      <p:pic>
        <p:nvPicPr>
          <p:cNvPr id="78851" name="Picture 2" descr="C:\Documents and Settings\Administrator\My Documents\Koffman\PPTs\JPEGS\JWCL233_Koffman JPG files\ch02\w0022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79740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65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of polynomials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tabLst>
                <a:tab pos="2390775" algn="l"/>
              </a:tabLst>
            </a:pPr>
            <a:r>
              <a:rPr lang="en-US" altLang="x-none" sz="2400" dirty="0"/>
              <a:t>Suppose runtime is  an</a:t>
            </a:r>
            <a:r>
              <a:rPr lang="en-US" altLang="x-none" sz="2400" baseline="30000" dirty="0"/>
              <a:t>2</a:t>
            </a:r>
            <a:r>
              <a:rPr lang="en-US" altLang="x-none" sz="2400" dirty="0"/>
              <a:t> + </a:t>
            </a:r>
            <a:r>
              <a:rPr lang="en-US" altLang="x-none" sz="2400" dirty="0" err="1"/>
              <a:t>bn</a:t>
            </a:r>
            <a:r>
              <a:rPr lang="en-US" altLang="x-none" sz="2400" dirty="0"/>
              <a:t> + c </a:t>
            </a:r>
          </a:p>
          <a:p>
            <a:pPr lvl="2">
              <a:tabLst>
                <a:tab pos="2390775" algn="l"/>
              </a:tabLst>
            </a:pPr>
            <a:r>
              <a:rPr lang="en-US" altLang="x-none" sz="2000" dirty="0"/>
              <a:t>If any of  a, b, and c are less than 0 replace the constant with its absolute value</a:t>
            </a:r>
          </a:p>
          <a:p>
            <a:pPr lvl="1">
              <a:tabLst>
                <a:tab pos="2390775" algn="l"/>
              </a:tabLst>
            </a:pPr>
            <a:r>
              <a:rPr lang="en-US" altLang="x-none" sz="2000" dirty="0"/>
              <a:t>an</a:t>
            </a:r>
            <a:r>
              <a:rPr lang="en-US" altLang="x-none" sz="2000" baseline="30000" dirty="0"/>
              <a:t>2</a:t>
            </a:r>
            <a:r>
              <a:rPr lang="en-US" altLang="x-none" sz="2000" dirty="0"/>
              <a:t> + </a:t>
            </a:r>
            <a:r>
              <a:rPr lang="en-US" altLang="x-none" sz="2000" dirty="0" err="1"/>
              <a:t>bn</a:t>
            </a:r>
            <a:r>
              <a:rPr lang="en-US" altLang="x-none" sz="2000" dirty="0"/>
              <a:t> + c 	</a:t>
            </a:r>
            <a:r>
              <a:rPr lang="en-US" altLang="x-none" sz="2000" dirty="0">
                <a:sym typeface="Symbol" charset="2"/>
              </a:rPr>
              <a:t></a:t>
            </a:r>
            <a:r>
              <a:rPr lang="en-US" altLang="x-none" sz="2000" dirty="0"/>
              <a:t> (a + b + c)n</a:t>
            </a:r>
            <a:r>
              <a:rPr lang="en-US" altLang="x-none" sz="2000" baseline="30000" dirty="0"/>
              <a:t>2</a:t>
            </a:r>
            <a:r>
              <a:rPr lang="en-US" altLang="x-none" sz="2000" dirty="0"/>
              <a:t> + (a + b + c)n + (a + b + c)</a:t>
            </a:r>
          </a:p>
          <a:p>
            <a:pPr lvl="1">
              <a:tabLst>
                <a:tab pos="2390775" algn="l"/>
              </a:tabLst>
            </a:pPr>
            <a:r>
              <a:rPr lang="en-US" altLang="x-none" sz="2000" dirty="0"/>
              <a:t>	</a:t>
            </a:r>
            <a:r>
              <a:rPr lang="en-US" altLang="x-none" sz="2000" dirty="0">
                <a:sym typeface="Symbol" charset="2"/>
              </a:rPr>
              <a:t></a:t>
            </a:r>
            <a:r>
              <a:rPr lang="en-US" altLang="x-none" sz="2000" dirty="0"/>
              <a:t> 3(a + b + c)n</a:t>
            </a:r>
            <a:r>
              <a:rPr lang="en-US" altLang="x-none" sz="2000" baseline="30000" dirty="0"/>
              <a:t>2</a:t>
            </a:r>
            <a:r>
              <a:rPr lang="en-US" altLang="x-none" sz="2000" dirty="0"/>
              <a:t> for n </a:t>
            </a:r>
            <a:r>
              <a:rPr lang="en-US" altLang="x-none" sz="2000" dirty="0">
                <a:sym typeface="Symbol" charset="2"/>
              </a:rPr>
              <a:t></a:t>
            </a:r>
            <a:r>
              <a:rPr lang="en-US" altLang="x-none" sz="2000" dirty="0"/>
              <a:t> 1</a:t>
            </a:r>
          </a:p>
          <a:p>
            <a:pPr lvl="1">
              <a:tabLst>
                <a:tab pos="2390775" algn="l"/>
              </a:tabLst>
            </a:pPr>
            <a:r>
              <a:rPr lang="en-US" altLang="x-none" sz="2000" dirty="0"/>
              <a:t>Let c’ = 3(a + b + c) and let </a:t>
            </a:r>
            <a:r>
              <a:rPr lang="en-US" altLang="x-none" sz="2000" i="1" dirty="0"/>
              <a:t>n</a:t>
            </a:r>
            <a:r>
              <a:rPr lang="en-US" altLang="x-none" sz="2000" i="1" baseline="-25000" dirty="0"/>
              <a:t>0</a:t>
            </a:r>
            <a:r>
              <a:rPr lang="en-US" altLang="x-none" sz="200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88113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of polynomials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x-none" sz="2800" b="1" dirty="0"/>
              <a:t>A polynomial of degree k is O(</a:t>
            </a:r>
            <a:r>
              <a:rPr lang="en-US" altLang="x-none" sz="2800" b="1" dirty="0" err="1"/>
              <a:t>n</a:t>
            </a:r>
            <a:r>
              <a:rPr lang="en-US" altLang="x-none" sz="2800" b="1" baseline="30000" dirty="0" err="1"/>
              <a:t>k</a:t>
            </a:r>
            <a:r>
              <a:rPr lang="en-US" altLang="x-none" sz="2800" b="1" dirty="0"/>
              <a:t>)</a:t>
            </a:r>
          </a:p>
          <a:p>
            <a:r>
              <a:rPr lang="en-US" altLang="x-none" sz="2800" dirty="0"/>
              <a:t>Proof:</a:t>
            </a:r>
          </a:p>
          <a:p>
            <a:pPr lvl="1"/>
            <a:r>
              <a:rPr lang="en-US" altLang="x-none" sz="2400" dirty="0"/>
              <a:t>Suppose f(n) = </a:t>
            </a:r>
            <a:r>
              <a:rPr lang="en-US" altLang="x-none" sz="2400" dirty="0" err="1"/>
              <a:t>b</a:t>
            </a:r>
            <a:r>
              <a:rPr lang="en-US" altLang="x-none" sz="2400" baseline="-25000" dirty="0" err="1"/>
              <a:t>k</a:t>
            </a:r>
            <a:r>
              <a:rPr lang="en-US" altLang="x-none" sz="2400" dirty="0" err="1"/>
              <a:t>n</a:t>
            </a:r>
            <a:r>
              <a:rPr lang="en-US" altLang="x-none" sz="2400" baseline="30000" dirty="0" err="1"/>
              <a:t>k</a:t>
            </a:r>
            <a:r>
              <a:rPr lang="en-US" altLang="x-none" sz="2400" dirty="0"/>
              <a:t> + b</a:t>
            </a:r>
            <a:r>
              <a:rPr lang="en-US" altLang="x-none" sz="2400" baseline="-25000" dirty="0"/>
              <a:t>k-1</a:t>
            </a:r>
            <a:r>
              <a:rPr lang="en-US" altLang="x-none" sz="2400" dirty="0"/>
              <a:t>n</a:t>
            </a:r>
            <a:r>
              <a:rPr lang="en-US" altLang="x-none" sz="2400" baseline="30000" dirty="0"/>
              <a:t>k-1</a:t>
            </a:r>
            <a:r>
              <a:rPr lang="en-US" altLang="x-none" sz="2400" dirty="0"/>
              <a:t> + … + b</a:t>
            </a:r>
            <a:r>
              <a:rPr lang="en-US" altLang="x-none" sz="2400" baseline="-25000" dirty="0"/>
              <a:t>1</a:t>
            </a:r>
            <a:r>
              <a:rPr lang="en-US" altLang="x-none" sz="2400" dirty="0"/>
              <a:t>n + b</a:t>
            </a:r>
            <a:r>
              <a:rPr lang="en-US" altLang="x-none" sz="2400" baseline="-25000" dirty="0"/>
              <a:t>0</a:t>
            </a:r>
            <a:endParaRPr lang="en-US" altLang="x-none" sz="2400" dirty="0"/>
          </a:p>
          <a:p>
            <a:pPr lvl="2"/>
            <a:r>
              <a:rPr lang="en-US" altLang="x-none" sz="2000" dirty="0"/>
              <a:t>Let </a:t>
            </a:r>
            <a:r>
              <a:rPr lang="en-US" altLang="x-none" sz="2000" dirty="0" err="1"/>
              <a:t>a</a:t>
            </a:r>
            <a:r>
              <a:rPr lang="en-US" altLang="x-none" sz="2000" baseline="-25000" dirty="0" err="1"/>
              <a:t>i</a:t>
            </a:r>
            <a:r>
              <a:rPr lang="en-US" altLang="x-none" sz="2000" dirty="0"/>
              <a:t> = | b</a:t>
            </a:r>
            <a:r>
              <a:rPr lang="en-US" altLang="x-none" sz="2000" baseline="-25000" dirty="0"/>
              <a:t>i </a:t>
            </a:r>
            <a:r>
              <a:rPr lang="en-US" altLang="x-none" sz="2000" dirty="0"/>
              <a:t>|</a:t>
            </a:r>
          </a:p>
          <a:p>
            <a:pPr lvl="1"/>
            <a:r>
              <a:rPr lang="en-US" altLang="x-none" sz="2400" dirty="0"/>
              <a:t>f(n) </a:t>
            </a:r>
            <a:r>
              <a:rPr lang="en-US" altLang="x-none" sz="2400" dirty="0">
                <a:sym typeface="Symbol" charset="2"/>
              </a:rPr>
              <a:t> </a:t>
            </a:r>
            <a:r>
              <a:rPr lang="en-US" altLang="x-none" sz="2400" dirty="0" err="1">
                <a:sym typeface="Symbol" charset="2"/>
              </a:rPr>
              <a:t>a</a:t>
            </a:r>
            <a:r>
              <a:rPr lang="en-US" altLang="x-none" sz="2400" baseline="-25000" dirty="0" err="1">
                <a:sym typeface="Symbol" charset="2"/>
              </a:rPr>
              <a:t>k</a:t>
            </a:r>
            <a:r>
              <a:rPr lang="en-US" altLang="x-none" sz="2400" dirty="0" err="1">
                <a:sym typeface="Symbol" charset="2"/>
              </a:rPr>
              <a:t>n</a:t>
            </a:r>
            <a:r>
              <a:rPr lang="en-US" altLang="x-none" sz="2400" baseline="30000" dirty="0" err="1">
                <a:sym typeface="Symbol" charset="2"/>
              </a:rPr>
              <a:t>k</a:t>
            </a:r>
            <a:r>
              <a:rPr lang="en-US" altLang="x-none" sz="2400" dirty="0">
                <a:sym typeface="Symbol" charset="2"/>
              </a:rPr>
              <a:t> + a</a:t>
            </a:r>
            <a:r>
              <a:rPr lang="en-US" altLang="x-none" sz="2400" baseline="-25000" dirty="0">
                <a:sym typeface="Symbol" charset="2"/>
              </a:rPr>
              <a:t>k-1</a:t>
            </a:r>
            <a:r>
              <a:rPr lang="en-US" altLang="x-none" sz="2400" dirty="0">
                <a:sym typeface="Symbol" charset="2"/>
              </a:rPr>
              <a:t>n</a:t>
            </a:r>
            <a:r>
              <a:rPr lang="en-US" altLang="x-none" sz="2400" baseline="30000" dirty="0">
                <a:sym typeface="Symbol" charset="2"/>
              </a:rPr>
              <a:t>k-1</a:t>
            </a:r>
            <a:r>
              <a:rPr lang="en-US" altLang="x-none" sz="2400" dirty="0">
                <a:sym typeface="Symbol" charset="2"/>
              </a:rPr>
              <a:t> + … + a</a:t>
            </a:r>
            <a:r>
              <a:rPr lang="en-US" altLang="x-none" sz="2400" baseline="-25000" dirty="0">
                <a:sym typeface="Symbol" charset="2"/>
              </a:rPr>
              <a:t>1</a:t>
            </a:r>
            <a:r>
              <a:rPr lang="en-US" altLang="x-none" sz="2400" dirty="0">
                <a:sym typeface="Symbol" charset="2"/>
              </a:rPr>
              <a:t>n + a</a:t>
            </a:r>
            <a:r>
              <a:rPr lang="en-US" altLang="x-none" sz="2400" baseline="-25000" dirty="0">
                <a:sym typeface="Symbol" charset="2"/>
              </a:rPr>
              <a:t>0</a:t>
            </a:r>
            <a:endParaRPr lang="en-US" altLang="x-none" sz="2400" dirty="0">
              <a:sym typeface="Symbol" charset="2"/>
            </a:endParaRP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43091"/>
              </p:ext>
            </p:extLst>
          </p:nvPr>
        </p:nvGraphicFramePr>
        <p:xfrm>
          <a:off x="1409700" y="4278313"/>
          <a:ext cx="666750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480" imgH="419040" progId="Equation.3">
                  <p:embed/>
                </p:oleObj>
              </mc:Choice>
              <mc:Fallback>
                <p:oleObj name="Equation" r:id="rId2" imgW="246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4278313"/>
                        <a:ext cx="6667500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608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2999" cy="9906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/>
              <a:t>Symbols Used in Quantifying Performance</a:t>
            </a:r>
          </a:p>
        </p:txBody>
      </p:sp>
      <p:pic>
        <p:nvPicPr>
          <p:cNvPr id="79875" name="Picture 2" descr="C:\Documents and Settings\Administrator\My Documents\Koffman\PPTs\Koffman_Digital Request 150 DPI JPEG\Ch02\Table_2.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" y="2362199"/>
            <a:ext cx="8920163" cy="284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79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Common Growth Rates</a:t>
            </a:r>
          </a:p>
        </p:txBody>
      </p:sp>
      <p:pic>
        <p:nvPicPr>
          <p:cNvPr id="80899" name="Picture 2" descr="C:\Documents and Settings\Administrator\My Documents\Koffman\PPTs\Koffman_Digital Request 150 DPI JPEG\Ch02\Table_2.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828800"/>
            <a:ext cx="446563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Different Growth Rates</a:t>
            </a:r>
          </a:p>
        </p:txBody>
      </p:sp>
      <p:pic>
        <p:nvPicPr>
          <p:cNvPr id="81923" name="Picture 2" descr="C:\Documents and Settings\Administrator\My Documents\Koffman\PPTs\JPEGS\JWCL233_Koffman JPG files\ch02\w0023-n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77120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92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Effects of Different Growth Rates</a:t>
            </a:r>
          </a:p>
        </p:txBody>
      </p:sp>
      <p:pic>
        <p:nvPicPr>
          <p:cNvPr id="82947" name="Picture 2" descr="C:\Documents and Settings\Administrator\My Documents\Koffman\PPTs\Koffman_Digital Request 150 DPI JPEG\Ch02\Table_2.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33600"/>
            <a:ext cx="868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6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Algorithms with Exponential and Factorial Growth Rates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/>
              <a:t>Algorithms with exponential and factorial growth rates have an effective practical limit on the size of the problem they can be used to solve</a:t>
            </a:r>
          </a:p>
          <a:p>
            <a:pPr eaLnBrk="1" hangingPunct="1"/>
            <a:r>
              <a:rPr lang="en-US"/>
              <a:t>With an O(2</a:t>
            </a:r>
            <a:r>
              <a:rPr lang="en-US" i="1" baseline="30000"/>
              <a:t>n</a:t>
            </a:r>
            <a:r>
              <a:rPr lang="en-US"/>
              <a:t>) algorithm, if 100 inputs takes an hour then, </a:t>
            </a:r>
          </a:p>
          <a:p>
            <a:pPr lvl="1" eaLnBrk="1" hangingPunct="1"/>
            <a:r>
              <a:rPr lang="en-US"/>
              <a:t>101 inputs will take 2 hours</a:t>
            </a:r>
          </a:p>
          <a:p>
            <a:pPr lvl="1" eaLnBrk="1" hangingPunct="1"/>
            <a:r>
              <a:rPr lang="en-US"/>
              <a:t>105 inputs will take 32 hours</a:t>
            </a:r>
          </a:p>
          <a:p>
            <a:pPr lvl="1" eaLnBrk="1" hangingPunct="1"/>
            <a:r>
              <a:rPr lang="en-US"/>
              <a:t>114 inputs will take 16,384 hours (almost 2 years!)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88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Algorithms with Exponential and Factorial Growth Rates </a:t>
            </a:r>
            <a:r>
              <a:rPr lang="en-US" dirty="0"/>
              <a:t>(cont.)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/>
              <a:t>Encryption algorithms take advantage of this characteristic</a:t>
            </a:r>
          </a:p>
          <a:p>
            <a:pPr eaLnBrk="1" hangingPunct="1"/>
            <a:r>
              <a:rPr lang="en-US"/>
              <a:t>Some cryptographic algorithms can be broken in O(2</a:t>
            </a:r>
            <a:r>
              <a:rPr lang="en-US" i="1" baseline="30000"/>
              <a:t>n</a:t>
            </a:r>
            <a:r>
              <a:rPr lang="en-US"/>
              <a:t>) time, where </a:t>
            </a:r>
            <a:r>
              <a:rPr lang="en-US" i="1"/>
              <a:t>n</a:t>
            </a:r>
            <a:r>
              <a:rPr lang="en-US"/>
              <a:t> is the number of bits in the key </a:t>
            </a:r>
          </a:p>
          <a:p>
            <a:pPr eaLnBrk="1" hangingPunct="1"/>
            <a:r>
              <a:rPr lang="en-US"/>
              <a:t>A key length of 40 is considered breakable by a modern computer, </a:t>
            </a:r>
          </a:p>
          <a:p>
            <a:pPr eaLnBrk="1" hangingPunct="1"/>
            <a:r>
              <a:rPr lang="en-US"/>
              <a:t>but a key length of 100 bits will take a billion-billion (10</a:t>
            </a:r>
            <a:r>
              <a:rPr lang="en-US" baseline="30000"/>
              <a:t>18</a:t>
            </a:r>
            <a:r>
              <a:rPr lang="en-US"/>
              <a:t>) times longer than a key length of 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96AF3B89-03D7-4786-8A1A-2BCFA1F0F69C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1111" y="685245"/>
            <a:ext cx="1954189" cy="4124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81"/>
              </a:lnSpc>
            </a:pPr>
            <a:r>
              <a:rPr lang="en-US" altLang="zh-CN" sz="4000" dirty="0">
                <a:latin typeface="Calibri" charset="0"/>
                <a:ea typeface="Calibri" charset="0"/>
                <a:cs typeface="Calibri" charset="0"/>
              </a:rPr>
              <a:t>Eﬃciency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76967" y="1663512"/>
            <a:ext cx="6700745" cy="3005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86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Computing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time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memory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are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bounded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resources.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76966" y="2293481"/>
            <a:ext cx="1256819" cy="3005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86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Eﬃciency: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31338" y="2797456"/>
            <a:ext cx="7968528" cy="6104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342900" indent="-342900">
              <a:lnSpc>
                <a:spcPts val="1786"/>
              </a:lnSpc>
              <a:buFont typeface="Arial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Diﬀerent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algorithms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that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solve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same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problem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often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diﬀer</a:t>
            </a:r>
          </a:p>
          <a:p>
            <a:pPr>
              <a:lnSpc>
                <a:spcPts val="2579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their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eﬃciency.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31338" y="3578617"/>
            <a:ext cx="7581178" cy="9438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342900" indent="-342900">
              <a:lnSpc>
                <a:spcPts val="1786"/>
              </a:lnSpc>
              <a:buFont typeface="Arial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More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signiﬁcant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than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diﬀerences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due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hardware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(CPU,</a:t>
            </a:r>
          </a:p>
          <a:p>
            <a:pPr>
              <a:lnSpc>
                <a:spcPts val="2579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memory,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disks,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...)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software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(OS,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programming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language,</a:t>
            </a:r>
          </a:p>
          <a:p>
            <a:pPr>
              <a:lnSpc>
                <a:spcPts val="2579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compiler,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...).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76967" y="4813357"/>
            <a:ext cx="1139030" cy="3005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86"/>
              </a:lnSpc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Example: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31339" y="5241736"/>
            <a:ext cx="5679825" cy="3582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342900" indent="-342900">
              <a:lnSpc>
                <a:spcPts val="2381"/>
              </a:lnSpc>
              <a:buFont typeface="Arial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Insertion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sort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(c</a:t>
            </a:r>
            <a:r>
              <a:rPr lang="en-US" altLang="zh-CN" sz="1600" baseline="-25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altLang="zh-CN" sz="1600" baseline="30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vs.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merge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sort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(c</a:t>
            </a:r>
            <a:r>
              <a:rPr lang="en-US" altLang="zh-CN" sz="1600" baseline="-250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nlgn).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1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4000" dirty="0">
                <a:latin typeface="Calibri" charset="0"/>
                <a:ea typeface="Calibri" charset="0"/>
                <a:cs typeface="Calibri" charset="0"/>
              </a:rPr>
              <a:t>Asymptotic Performance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800" dirty="0">
                <a:latin typeface="Calibri" charset="0"/>
                <a:ea typeface="Calibri" charset="0"/>
                <a:cs typeface="Calibri" charset="0"/>
              </a:rPr>
              <a:t>In this course, we care most about </a:t>
            </a:r>
            <a:r>
              <a:rPr lang="en-US" altLang="x-none" sz="2800" i="1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asymptotic performance</a:t>
            </a:r>
            <a:endParaRPr lang="en-US" altLang="x-none" sz="28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altLang="x-none" sz="2400" dirty="0">
                <a:latin typeface="Calibri" charset="0"/>
                <a:ea typeface="Calibri" charset="0"/>
                <a:cs typeface="Calibri" charset="0"/>
              </a:rPr>
              <a:t>How does the algorithm behave as the problem size gets very large?</a:t>
            </a:r>
          </a:p>
          <a:p>
            <a:pPr lvl="2"/>
            <a:r>
              <a:rPr lang="en-US" altLang="x-none" sz="2000" dirty="0">
                <a:latin typeface="Calibri" charset="0"/>
                <a:ea typeface="Calibri" charset="0"/>
                <a:cs typeface="Calibri" charset="0"/>
              </a:rPr>
              <a:t>Running time</a:t>
            </a:r>
          </a:p>
          <a:p>
            <a:pPr lvl="2"/>
            <a:r>
              <a:rPr lang="en-US" altLang="x-none" sz="2000" dirty="0">
                <a:latin typeface="Calibri" charset="0"/>
                <a:ea typeface="Calibri" charset="0"/>
                <a:cs typeface="Calibri" charset="0"/>
              </a:rPr>
              <a:t>Memory/storage requirements</a:t>
            </a:r>
          </a:p>
          <a:p>
            <a:pPr lvl="2"/>
            <a:r>
              <a:rPr lang="en-US" altLang="x-none" sz="2000" dirty="0">
                <a:latin typeface="Calibri" charset="0"/>
                <a:ea typeface="Calibri" charset="0"/>
                <a:cs typeface="Calibri" charset="0"/>
              </a:rPr>
              <a:t>Bandwidth/power requirements/logic gates/etc.</a:t>
            </a:r>
          </a:p>
        </p:txBody>
      </p:sp>
    </p:spTree>
    <p:extLst>
      <p:ext uri="{BB962C8B-B14F-4D97-AF65-F5344CB8AC3E}">
        <p14:creationId xmlns:p14="http://schemas.microsoft.com/office/powerpoint/2010/main" val="115210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3028"/>
            <a:ext cx="8229600" cy="990600"/>
          </a:xfrm>
        </p:spPr>
        <p:txBody>
          <a:bodyPr/>
          <a:lstStyle/>
          <a:p>
            <a:r>
              <a:rPr lang="en-US" altLang="x-none" sz="4000" dirty="0">
                <a:latin typeface="Calibri" charset="0"/>
                <a:ea typeface="Calibri" charset="0"/>
                <a:cs typeface="Calibri" charset="0"/>
              </a:rPr>
              <a:t>Asymptotic Notation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400" dirty="0">
                <a:latin typeface="Calibri" charset="0"/>
                <a:ea typeface="Calibri" charset="0"/>
                <a:cs typeface="Calibri" charset="0"/>
              </a:rPr>
              <a:t>By now you should have an intuitive feel for asymptotic (big-O) notation:</a:t>
            </a:r>
          </a:p>
          <a:p>
            <a:pPr lvl="1"/>
            <a:r>
              <a:rPr lang="en-US" altLang="x-none" sz="2000" i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What does O(n) running time mean?  O(n</a:t>
            </a:r>
            <a:r>
              <a:rPr lang="en-US" altLang="x-none" sz="2000" i="1" baseline="30000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altLang="x-none" sz="2000" i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)?</a:t>
            </a:r>
            <a:br>
              <a:rPr lang="en-US" altLang="x-none" sz="2000" i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altLang="x-none" sz="2000" i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O(n </a:t>
            </a:r>
            <a:r>
              <a:rPr lang="en-US" altLang="x-none" sz="2000" i="1" dirty="0" err="1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lg</a:t>
            </a:r>
            <a:r>
              <a:rPr lang="en-US" altLang="x-none" sz="2000" i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 n)? </a:t>
            </a:r>
            <a:endParaRPr lang="en-US" altLang="x-none" sz="2000" dirty="0">
              <a:solidFill>
                <a:schemeClr val="accent1"/>
              </a:solidFill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altLang="x-none" sz="2000" i="1" dirty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rPr>
              <a:t>How does asymptotic running time relate to asymptotic memory usage?</a:t>
            </a:r>
          </a:p>
          <a:p>
            <a:r>
              <a:rPr lang="en-US" altLang="x-none" sz="2400" dirty="0">
                <a:latin typeface="Calibri" charset="0"/>
                <a:ea typeface="Calibri" charset="0"/>
                <a:cs typeface="Calibri" charset="0"/>
              </a:rPr>
              <a:t>Our first task is to define this notation more formally and completely </a:t>
            </a:r>
            <a:endParaRPr lang="en-US" altLang="x-none" sz="2400" i="1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0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4000" dirty="0"/>
              <a:t>Input Size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800" dirty="0"/>
              <a:t>Time and space complexity</a:t>
            </a:r>
          </a:p>
          <a:p>
            <a:pPr lvl="1"/>
            <a:r>
              <a:rPr lang="en-US" altLang="x-none" sz="2400" dirty="0"/>
              <a:t>This is generally a function of the input size</a:t>
            </a:r>
          </a:p>
          <a:p>
            <a:pPr lvl="2"/>
            <a:r>
              <a:rPr lang="en-US" altLang="x-none" sz="2000" dirty="0"/>
              <a:t>E.g., sorting, multiplication</a:t>
            </a:r>
          </a:p>
          <a:p>
            <a:pPr lvl="1"/>
            <a:r>
              <a:rPr lang="en-US" altLang="x-none" sz="2400" dirty="0"/>
              <a:t>How we characterize input size depends:</a:t>
            </a:r>
          </a:p>
          <a:p>
            <a:pPr lvl="2"/>
            <a:r>
              <a:rPr lang="en-US" altLang="x-none" sz="2000" dirty="0"/>
              <a:t>Sorting: number of input items</a:t>
            </a:r>
          </a:p>
          <a:p>
            <a:pPr lvl="2"/>
            <a:r>
              <a:rPr lang="en-US" altLang="x-none" sz="2000" dirty="0"/>
              <a:t>Multiplication: total number of bits</a:t>
            </a:r>
          </a:p>
          <a:p>
            <a:pPr lvl="2"/>
            <a:r>
              <a:rPr lang="en-US" altLang="x-none" sz="2000" dirty="0"/>
              <a:t>Graph algorithms: number of nodes &amp; edges</a:t>
            </a:r>
          </a:p>
          <a:p>
            <a:pPr lvl="2"/>
            <a:r>
              <a:rPr lang="en-US" altLang="x-none" sz="2000" dirty="0" err="1"/>
              <a:t>Etc</a:t>
            </a:r>
            <a:endParaRPr lang="en-US" altLang="x-none" sz="2000" dirty="0"/>
          </a:p>
        </p:txBody>
      </p:sp>
    </p:spTree>
    <p:extLst>
      <p:ext uri="{BB962C8B-B14F-4D97-AF65-F5344CB8AC3E}">
        <p14:creationId xmlns:p14="http://schemas.microsoft.com/office/powerpoint/2010/main" val="40211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4000" dirty="0"/>
              <a:t>Running Time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2400" dirty="0"/>
              <a:t>Number of primitive steps that are executed</a:t>
            </a:r>
          </a:p>
          <a:p>
            <a:pPr lvl="1"/>
            <a:r>
              <a:rPr lang="en-US" altLang="x-none" sz="2000" dirty="0"/>
              <a:t>Except for time of executing a function call most statements roughly require the same amount of time</a:t>
            </a:r>
          </a:p>
          <a:p>
            <a:pPr lvl="2"/>
            <a:r>
              <a:rPr lang="en-US" altLang="x-none" sz="1800" dirty="0"/>
              <a:t>y = m * x + b</a:t>
            </a:r>
          </a:p>
          <a:p>
            <a:pPr lvl="2"/>
            <a:r>
              <a:rPr lang="en-US" altLang="x-none" sz="1800" dirty="0"/>
              <a:t>c = 5 / 9 * (t - 32 )</a:t>
            </a:r>
          </a:p>
          <a:p>
            <a:pPr lvl="2"/>
            <a:r>
              <a:rPr lang="en-US" altLang="x-none" sz="1800" dirty="0"/>
              <a:t>z = f(x) + g(y)</a:t>
            </a:r>
          </a:p>
          <a:p>
            <a:r>
              <a:rPr lang="en-US" altLang="x-none" sz="2400" dirty="0"/>
              <a:t>We can be more exact if need be</a:t>
            </a:r>
          </a:p>
          <a:p>
            <a:r>
              <a:rPr lang="en-US" altLang="x-none" sz="2400" dirty="0"/>
              <a:t>Worst case vs. average case</a:t>
            </a:r>
          </a:p>
        </p:txBody>
      </p:sp>
    </p:spTree>
    <p:extLst>
      <p:ext uri="{BB962C8B-B14F-4D97-AF65-F5344CB8AC3E}">
        <p14:creationId xmlns:p14="http://schemas.microsoft.com/office/powerpoint/2010/main" val="28706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Algorithm Efficiency and Big-O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29BC0-03D0-9D0D-B94F-88A04FCF2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02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ver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13348</TotalTime>
  <Words>2826</Words>
  <Application>Microsoft Office PowerPoint</Application>
  <PresentationFormat>On-screen Show (4:3)</PresentationFormat>
  <Paragraphs>381</Paragraphs>
  <Slides>38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Century Gothic</vt:lpstr>
      <vt:lpstr>Courier New</vt:lpstr>
      <vt:lpstr>Tw Cen MT</vt:lpstr>
      <vt:lpstr>Wingdings</vt:lpstr>
      <vt:lpstr>Wingdings 2</vt:lpstr>
      <vt:lpstr>Median</vt:lpstr>
      <vt:lpstr>Cover Slides</vt:lpstr>
      <vt:lpstr>Equation</vt:lpstr>
      <vt:lpstr>PowerPoint Presentation</vt:lpstr>
      <vt:lpstr>PowerPoint Presentation</vt:lpstr>
      <vt:lpstr>PowerPoint Presentation</vt:lpstr>
      <vt:lpstr>PowerPoint Presentation</vt:lpstr>
      <vt:lpstr>Asymptotic Performance</vt:lpstr>
      <vt:lpstr>Asymptotic Notation</vt:lpstr>
      <vt:lpstr>Input Size</vt:lpstr>
      <vt:lpstr>Running Time</vt:lpstr>
      <vt:lpstr>Algorithm Efficiency and Big-O</vt:lpstr>
      <vt:lpstr>Algorithm Efficiency and Big-O</vt:lpstr>
      <vt:lpstr>Linear Growth Rate</vt:lpstr>
      <vt:lpstr>Linear Growth Rate</vt:lpstr>
      <vt:lpstr>n x m Growth Rate</vt:lpstr>
      <vt:lpstr>n x m Growth Rate (cont.)</vt:lpstr>
      <vt:lpstr>Quadratic Growth Rate</vt:lpstr>
      <vt:lpstr>Quadratic Growth Rate (cont.)</vt:lpstr>
      <vt:lpstr>Big-O Notation</vt:lpstr>
      <vt:lpstr>Big-O Notation (cont.)</vt:lpstr>
      <vt:lpstr>Formal Definition of Big-O</vt:lpstr>
      <vt:lpstr>Formal Definition of Big-O (cont.)</vt:lpstr>
      <vt:lpstr>Formal Definition of Big-O (cont.)</vt:lpstr>
      <vt:lpstr>Formal Definition of Big-O (cont.)</vt:lpstr>
      <vt:lpstr>Formal Definition of Big-O (cont.)</vt:lpstr>
      <vt:lpstr>Formal Definition of Big-O (cont.)</vt:lpstr>
      <vt:lpstr>Formal Definition of Big-O (cont.)</vt:lpstr>
      <vt:lpstr>Big-O Example 1</vt:lpstr>
      <vt:lpstr>Big-O Example 1 (cont.)</vt:lpstr>
      <vt:lpstr>Big-O Example 2</vt:lpstr>
      <vt:lpstr>Big-O Example 2 (cont.)</vt:lpstr>
      <vt:lpstr>Big-O Example 2 (cont.)</vt:lpstr>
      <vt:lpstr>Big-O of polynomials</vt:lpstr>
      <vt:lpstr>Big-O of polynomials</vt:lpstr>
      <vt:lpstr>Symbols Used in Quantifying Performance</vt:lpstr>
      <vt:lpstr>Common Growth Rates</vt:lpstr>
      <vt:lpstr>Different Growth Rates</vt:lpstr>
      <vt:lpstr>Effects of Different Growth Rates</vt:lpstr>
      <vt:lpstr>Algorithms with Exponential and Factorial Growth Rates</vt:lpstr>
      <vt:lpstr>Algorithms with Exponential and Factorial Growth Rates (cont.)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elliot</dc:creator>
  <cp:lastModifiedBy>Reza Peyrovian</cp:lastModifiedBy>
  <cp:revision>911</cp:revision>
  <cp:lastPrinted>2019-01-30T21:51:19Z</cp:lastPrinted>
  <dcterms:created xsi:type="dcterms:W3CDTF">2009-08-26T14:55:55Z</dcterms:created>
  <dcterms:modified xsi:type="dcterms:W3CDTF">2023-01-05T15:03:48Z</dcterms:modified>
</cp:coreProperties>
</file>