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37" r:id="rId2"/>
  </p:sldMasterIdLst>
  <p:notesMasterIdLst>
    <p:notesMasterId r:id="rId45"/>
  </p:notesMasterIdLst>
  <p:handoutMasterIdLst>
    <p:handoutMasterId r:id="rId46"/>
  </p:handoutMasterIdLst>
  <p:sldIdLst>
    <p:sldId id="503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5" autoAdjust="0"/>
    <p:restoredTop sz="93681" autoAdjust="0"/>
  </p:normalViewPr>
  <p:slideViewPr>
    <p:cSldViewPr>
      <p:cViewPr varScale="1">
        <p:scale>
          <a:sx n="100" d="100"/>
          <a:sy n="100" d="100"/>
        </p:scale>
        <p:origin x="12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5A28DA0-B1EE-4AF8-B611-01D4A10E9726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71253A34-4D39-42F6-8CDF-AAFE3E20D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4B62BDC-60CE-4B5A-BC9B-3B5B998F1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rest of the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738070-722F-4517-B3D6-11547505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8645-36A0-45E4-8647-3EE06A2B7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99DB-67CA-4FB4-8FC4-878C44E8F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bbio Center Sky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FC8-0A52-48C8-819E-F1CAB9C0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5C0450-49B7-44D4-99A7-D9BE87D8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CD8FC1-6F08-4851-BD46-849B7C7B4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A2623-99E1-4011-8C4B-85F3DFDB3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563B0-09FD-4165-B239-BB94EF40C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D25E64-447F-443B-8168-705256DF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326B-DD9F-4CE4-B550-B32CBA7E4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A8D2CCC-8A91-4ED5-AA7E-6DCC9F75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69AEA7C5-9D1E-4208-83ED-A6910C2CA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5" r:id="rId2"/>
    <p:sldLayoutId id="2147483830" r:id="rId3"/>
    <p:sldLayoutId id="2147483831" r:id="rId4"/>
    <p:sldLayoutId id="2147483832" r:id="rId5"/>
    <p:sldLayoutId id="2147483826" r:id="rId6"/>
    <p:sldLayoutId id="2147483833" r:id="rId7"/>
    <p:sldLayoutId id="2147483827" r:id="rId8"/>
    <p:sldLayoutId id="2147483834" r:id="rId9"/>
    <p:sldLayoutId id="2147483828" r:id="rId10"/>
    <p:sldLayoutId id="2147483835" r:id="rId11"/>
    <p:sldLayoutId id="21474838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CS 570: Data Structures</a:t>
            </a:r>
            <a:endParaRPr lang="en-US" dirty="0"/>
          </a:p>
          <a:p>
            <a:r>
              <a:rPr lang="en-US" dirty="0"/>
              <a:t>Heaps and Priority Queues</a:t>
            </a:r>
          </a:p>
          <a:p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129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29031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66</a:t>
              </a:r>
            </a:p>
          </p:txBody>
        </p:sp>
        <p:sp>
          <p:nvSpPr>
            <p:cNvPr id="129032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9033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9059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9060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9057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9058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9055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9056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9053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9054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9051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9052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129031" idx="1"/>
              <a:endCxn id="129032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9031" idx="3"/>
              <a:endCxn id="129033" idx="0"/>
            </p:cNvCxnSpPr>
            <p:nvPr/>
          </p:nvCxnSpPr>
          <p:spPr>
            <a:xfrm>
              <a:off x="7295699" y="3247733"/>
              <a:ext cx="69663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9053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9054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9052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9059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9060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9057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9058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9055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9056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b="26276"/>
          <a:stretch>
            <a:fillRect/>
          </a:stretch>
        </p:blipFill>
        <p:spPr bwMode="auto">
          <a:xfrm>
            <a:off x="304800" y="1524000"/>
            <a:ext cx="87266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5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1300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30055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0056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30057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66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0083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0084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0081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0082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0079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0080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0077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30078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0075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0076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130055" idx="1"/>
              <a:endCxn id="130056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0055" idx="3"/>
              <a:endCxn id="130057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30077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30078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30076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0083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0084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0081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30082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0079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30080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b="26276"/>
          <a:stretch>
            <a:fillRect/>
          </a:stretch>
        </p:blipFill>
        <p:spPr bwMode="auto">
          <a:xfrm>
            <a:off x="304800" y="1524000"/>
            <a:ext cx="87266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1310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31079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1080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31081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1107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1108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1105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1106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1103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1104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1101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31102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1099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1100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66</a:t>
                </a:r>
              </a:p>
            </p:txBody>
          </p:sp>
        </p:grpSp>
        <p:cxnSp>
          <p:nvCxnSpPr>
            <p:cNvPr id="52" name="Straight Connector 51"/>
            <p:cNvCxnSpPr>
              <a:stCxn id="131079" idx="1"/>
              <a:endCxn id="131080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1079" idx="3"/>
              <a:endCxn id="131081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31101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31102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31100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1107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1108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1105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31106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1103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31104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b="26276"/>
          <a:stretch>
            <a:fillRect/>
          </a:stretch>
        </p:blipFill>
        <p:spPr bwMode="auto">
          <a:xfrm>
            <a:off x="304800" y="1524000"/>
            <a:ext cx="87266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</a:t>
            </a:r>
          </a:p>
        </p:txBody>
      </p:sp>
      <p:sp>
        <p:nvSpPr>
          <p:cNvPr id="1331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33125" name="Content Placeholder 7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/>
              <a:t>Because a heap is a complete binary tree, it can be implemented efficiently using an array rather than a linked data structure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213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4214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4215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4216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4217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4218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4219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4220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4221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4222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4223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4224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4225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14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51350" y="1925638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530600" y="24749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392738" y="247015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4153" name="TextBox 84"/>
          <p:cNvSpPr txBox="1">
            <a:spLocks noChangeArrowheads="1"/>
          </p:cNvSpPr>
          <p:nvPr/>
        </p:nvSpPr>
        <p:spPr bwMode="auto">
          <a:xfrm>
            <a:off x="2819400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134154" name="TextBox 85"/>
          <p:cNvSpPr txBox="1">
            <a:spLocks noChangeArrowheads="1"/>
          </p:cNvSpPr>
          <p:nvPr/>
        </p:nvSpPr>
        <p:spPr bwMode="auto">
          <a:xfrm>
            <a:off x="3260725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26</a:t>
            </a:r>
          </a:p>
        </p:txBody>
      </p:sp>
      <p:sp>
        <p:nvSpPr>
          <p:cNvPr id="134155" name="TextBox 80"/>
          <p:cNvSpPr txBox="1">
            <a:spLocks noChangeArrowheads="1"/>
          </p:cNvSpPr>
          <p:nvPr/>
        </p:nvSpPr>
        <p:spPr bwMode="auto">
          <a:xfrm>
            <a:off x="3805238" y="35591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76</a:t>
            </a:r>
          </a:p>
        </p:txBody>
      </p:sp>
      <p:sp>
        <p:nvSpPr>
          <p:cNvPr id="134156" name="TextBox 81"/>
          <p:cNvSpPr txBox="1">
            <a:spLocks noChangeArrowheads="1"/>
          </p:cNvSpPr>
          <p:nvPr/>
        </p:nvSpPr>
        <p:spPr bwMode="auto">
          <a:xfrm>
            <a:off x="4237038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34157" name="TextBox 78"/>
          <p:cNvSpPr txBox="1">
            <a:spLocks noChangeArrowheads="1"/>
          </p:cNvSpPr>
          <p:nvPr/>
        </p:nvSpPr>
        <p:spPr bwMode="auto">
          <a:xfrm>
            <a:off x="4779963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134158" name="TextBox 79"/>
          <p:cNvSpPr txBox="1">
            <a:spLocks noChangeArrowheads="1"/>
          </p:cNvSpPr>
          <p:nvPr/>
        </p:nvSpPr>
        <p:spPr bwMode="auto">
          <a:xfrm>
            <a:off x="5221288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040063" y="301466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035425" y="30210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000625" y="30099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39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883275" y="30099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52" name="Straight Connector 51"/>
          <p:cNvCxnSpPr>
            <a:stCxn id="40" idx="1"/>
            <a:endCxn id="42" idx="0"/>
          </p:cNvCxnSpPr>
          <p:nvPr/>
        </p:nvCxnSpPr>
        <p:spPr>
          <a:xfrm flipH="1">
            <a:off x="3751263" y="2109788"/>
            <a:ext cx="700087" cy="3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3"/>
            <a:endCxn id="44" idx="0"/>
          </p:cNvCxnSpPr>
          <p:nvPr/>
        </p:nvCxnSpPr>
        <p:spPr>
          <a:xfrm>
            <a:off x="4764088" y="2109788"/>
            <a:ext cx="849312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6" idx="0"/>
          </p:cNvCxnSpPr>
          <p:nvPr/>
        </p:nvCxnSpPr>
        <p:spPr>
          <a:xfrm flipH="1">
            <a:off x="3260725" y="2840038"/>
            <a:ext cx="26987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34183" idx="0"/>
          </p:cNvCxnSpPr>
          <p:nvPr/>
        </p:nvCxnSpPr>
        <p:spPr>
          <a:xfrm flipH="1">
            <a:off x="5221288" y="2840038"/>
            <a:ext cx="171450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8" idx="0"/>
          </p:cNvCxnSpPr>
          <p:nvPr/>
        </p:nvCxnSpPr>
        <p:spPr>
          <a:xfrm flipH="1" flipV="1">
            <a:off x="3971925" y="2840038"/>
            <a:ext cx="284163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4" idx="0"/>
          </p:cNvCxnSpPr>
          <p:nvPr/>
        </p:nvCxnSpPr>
        <p:spPr>
          <a:xfrm flipH="1" flipV="1">
            <a:off x="5818188" y="2840038"/>
            <a:ext cx="285750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4153" idx="0"/>
          </p:cNvCxnSpPr>
          <p:nvPr/>
        </p:nvCxnSpPr>
        <p:spPr>
          <a:xfrm flipV="1">
            <a:off x="3040063" y="3379788"/>
            <a:ext cx="128587" cy="1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4154" idx="0"/>
          </p:cNvCxnSpPr>
          <p:nvPr/>
        </p:nvCxnSpPr>
        <p:spPr>
          <a:xfrm flipH="1" flipV="1">
            <a:off x="3395663" y="3379788"/>
            <a:ext cx="85725" cy="1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4155" idx="0"/>
          </p:cNvCxnSpPr>
          <p:nvPr/>
        </p:nvCxnSpPr>
        <p:spPr>
          <a:xfrm flipV="1">
            <a:off x="4025900" y="3389313"/>
            <a:ext cx="8096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4156" idx="0"/>
          </p:cNvCxnSpPr>
          <p:nvPr/>
        </p:nvCxnSpPr>
        <p:spPr>
          <a:xfrm flipH="1" flipV="1">
            <a:off x="4349750" y="3379788"/>
            <a:ext cx="107950" cy="1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34157" idx="0"/>
          </p:cNvCxnSpPr>
          <p:nvPr/>
        </p:nvCxnSpPr>
        <p:spPr>
          <a:xfrm flipV="1">
            <a:off x="5000625" y="3379788"/>
            <a:ext cx="92075" cy="1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4158" idx="0"/>
          </p:cNvCxnSpPr>
          <p:nvPr/>
        </p:nvCxnSpPr>
        <p:spPr>
          <a:xfrm flipH="1" flipV="1">
            <a:off x="5376863" y="3389313"/>
            <a:ext cx="65087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4176" name="TextBox 92"/>
          <p:cNvSpPr txBox="1">
            <a:spLocks noChangeArrowheads="1"/>
          </p:cNvSpPr>
          <p:nvPr/>
        </p:nvSpPr>
        <p:spPr bwMode="auto">
          <a:xfrm>
            <a:off x="4387850" y="19256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4179" name="TextBox 95"/>
          <p:cNvSpPr txBox="1">
            <a:spLocks noChangeArrowheads="1"/>
          </p:cNvSpPr>
          <p:nvPr/>
        </p:nvSpPr>
        <p:spPr bwMode="auto">
          <a:xfrm>
            <a:off x="3530600" y="24749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34180" name="TextBox 96"/>
          <p:cNvSpPr txBox="1">
            <a:spLocks noChangeArrowheads="1"/>
          </p:cNvSpPr>
          <p:nvPr/>
        </p:nvSpPr>
        <p:spPr bwMode="auto">
          <a:xfrm>
            <a:off x="5392738" y="24701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4181" name="TextBox 97"/>
          <p:cNvSpPr txBox="1">
            <a:spLocks noChangeArrowheads="1"/>
          </p:cNvSpPr>
          <p:nvPr/>
        </p:nvSpPr>
        <p:spPr bwMode="auto">
          <a:xfrm>
            <a:off x="3040063" y="301466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4182" name="TextBox 98"/>
          <p:cNvSpPr txBox="1">
            <a:spLocks noChangeArrowheads="1"/>
          </p:cNvSpPr>
          <p:nvPr/>
        </p:nvSpPr>
        <p:spPr bwMode="auto">
          <a:xfrm>
            <a:off x="4035425" y="30210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</a:t>
            </a:r>
          </a:p>
        </p:txBody>
      </p:sp>
      <p:sp>
        <p:nvSpPr>
          <p:cNvPr id="134183" name="TextBox 99"/>
          <p:cNvSpPr txBox="1">
            <a:spLocks noChangeArrowheads="1"/>
          </p:cNvSpPr>
          <p:nvPr/>
        </p:nvSpPr>
        <p:spPr bwMode="auto">
          <a:xfrm>
            <a:off x="5000625" y="30210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39</a:t>
            </a:r>
          </a:p>
        </p:txBody>
      </p:sp>
      <p:sp>
        <p:nvSpPr>
          <p:cNvPr id="134184" name="TextBox 100"/>
          <p:cNvSpPr txBox="1">
            <a:spLocks noChangeArrowheads="1"/>
          </p:cNvSpPr>
          <p:nvPr/>
        </p:nvSpPr>
        <p:spPr bwMode="auto">
          <a:xfrm>
            <a:off x="5883275" y="30099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819400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260725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26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805238" y="35591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76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4237038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779963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221288" y="35591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9639E-6 L -0.33003 0.435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217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99075E-7 L -0.18524 0.357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99075E-7 L -0.32882 0.357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01758E-7 L -0.01493 0.278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034E-6 L -0.06389 0.276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138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1758E-7 L -0.11268 0.278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1758E-7 L -0.15086 0.2784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037E-6 L 0.2342 0.1984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1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60037E-6 L 0.24427 0.198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60037E-6 L 0.24323 0.198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037E-6 L 0.25417 0.1984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037E-6 L 0.25313 0.1984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0037E-6 L 0.26319 0.198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76" grpId="0"/>
      <p:bldP spid="78" grpId="0"/>
      <p:bldP spid="73" grpId="0"/>
      <p:bldP spid="74" grpId="0"/>
      <p:bldP spid="92" grpId="0"/>
      <p:bldP spid="94" grpId="0"/>
      <p:bldP spid="95" grpId="0"/>
      <p:bldP spid="109" grpId="0"/>
      <p:bldP spid="110" grpId="0"/>
      <p:bldP spid="111" grpId="0"/>
      <p:bldP spid="112" grpId="0"/>
      <p:bldP spid="114" grpId="0"/>
      <p:bldP spid="115" grpId="0"/>
      <p:bldP spid="117" grpId="0"/>
      <p:bldP spid="118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236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5237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5238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5239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5240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5241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5242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5243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5244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5245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5246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5247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5248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17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5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35174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5175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35176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5177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5178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35179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35180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35181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35182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35183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35184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35185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35186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35194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5195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35196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5222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5223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5220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5221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5218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5219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5216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35217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5214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5215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35194" idx="1"/>
              <a:endCxn id="135195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5194" idx="3"/>
              <a:endCxn id="135196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5216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5217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5215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5222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5223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5220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5221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5218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5219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stCxn id="135174" idx="2"/>
            <a:endCxn id="135176" idx="2"/>
          </p:cNvCxnSpPr>
          <p:nvPr/>
        </p:nvCxnSpPr>
        <p:spPr>
          <a:xfrm rot="16200000" flipH="1">
            <a:off x="2038350" y="4789488"/>
            <a:ext cx="1588" cy="1001712"/>
          </a:xfrm>
          <a:prstGeom prst="bentConnector3">
            <a:avLst>
              <a:gd name="adj1" fmla="val 232094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5175" idx="2"/>
          </p:cNvCxnSpPr>
          <p:nvPr/>
        </p:nvCxnSpPr>
        <p:spPr>
          <a:xfrm flipV="1">
            <a:off x="2014538" y="5291138"/>
            <a:ext cx="0" cy="42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5721350"/>
            <a:ext cx="400050" cy="620713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838325" y="5721350"/>
            <a:ext cx="401638" cy="700088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339975" y="5721350"/>
            <a:ext cx="400050" cy="7302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R. Child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9713" y="1474788"/>
            <a:ext cx="2799553" cy="154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For a node at position </a:t>
            </a:r>
            <a:r>
              <a:rPr lang="en-US" i="1" dirty="0"/>
              <a:t>p,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L. child position:   2</a:t>
            </a:r>
            <a:r>
              <a:rPr lang="en-US" i="1" dirty="0"/>
              <a:t>p</a:t>
            </a:r>
            <a:r>
              <a:rPr lang="en-US" dirty="0"/>
              <a:t> + 1</a:t>
            </a:r>
          </a:p>
          <a:p>
            <a:pPr>
              <a:defRPr/>
            </a:pPr>
            <a:r>
              <a:rPr lang="en-US" dirty="0"/>
              <a:t>  R. child position:  2</a:t>
            </a:r>
            <a:r>
              <a:rPr lang="en-US" i="1" dirty="0"/>
              <a:t>p + 2</a:t>
            </a:r>
            <a:endParaRPr lang="en-US" dirty="0"/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261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6262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6263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6264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6265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6266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6267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6268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6269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6270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6271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6272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6273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19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61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36198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6199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36200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6201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6202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203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36204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36205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36206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36207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36208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36209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36210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36219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6220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36221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6247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6248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6245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6246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6243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6244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6241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136242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6239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6240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36219" idx="1"/>
              <a:endCxn id="136220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6219" idx="3"/>
              <a:endCxn id="136221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6241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6242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6240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6247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6248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6245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6246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6243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6244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36202" idx="2"/>
          </p:cNvCxnSpPr>
          <p:nvPr/>
        </p:nvCxnSpPr>
        <p:spPr>
          <a:xfrm flipV="1">
            <a:off x="2014538" y="5278438"/>
            <a:ext cx="1614487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6201" idx="2"/>
          </p:cNvCxnSpPr>
          <p:nvPr/>
        </p:nvCxnSpPr>
        <p:spPr>
          <a:xfrm flipV="1">
            <a:off x="3105150" y="5275263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850" y="5722938"/>
            <a:ext cx="400050" cy="6191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905125" y="5722938"/>
            <a:ext cx="400050" cy="69850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5188" y="5722938"/>
            <a:ext cx="400050" cy="7302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>
            <a:stCxn id="136199" idx="2"/>
          </p:cNvCxnSpPr>
          <p:nvPr/>
        </p:nvCxnSpPr>
        <p:spPr>
          <a:xfrm>
            <a:off x="2014538" y="5291138"/>
            <a:ext cx="0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39712" y="1474788"/>
            <a:ext cx="2799553" cy="154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For a node at position </a:t>
            </a:r>
            <a:r>
              <a:rPr lang="en-US" i="1" dirty="0"/>
              <a:t>p,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L. child position:   2</a:t>
            </a:r>
            <a:r>
              <a:rPr lang="en-US" i="1" dirty="0"/>
              <a:t>p</a:t>
            </a:r>
            <a:r>
              <a:rPr lang="en-US" dirty="0"/>
              <a:t> + 1</a:t>
            </a:r>
          </a:p>
          <a:p>
            <a:pPr>
              <a:defRPr/>
            </a:pPr>
            <a:r>
              <a:rPr lang="en-US" dirty="0"/>
              <a:t>  R. child position:  2</a:t>
            </a:r>
            <a:r>
              <a:rPr lang="en-US" i="1" dirty="0"/>
              <a:t>p + 2</a:t>
            </a:r>
            <a:endParaRPr lang="en-US" dirty="0"/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85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7286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7287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7288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7289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7290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7291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7292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7293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7294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7295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7296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7297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21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72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37222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7223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37224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225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7226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7227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37228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37229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37230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37231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37232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37233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37234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37243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7244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37245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7271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7272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7269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7270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7267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7268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7265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37266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7263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39</a:t>
                </a:r>
              </a:p>
            </p:txBody>
          </p:sp>
          <p:sp>
            <p:nvSpPr>
              <p:cNvPr id="137264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37243" idx="1"/>
              <a:endCxn id="137244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7243" idx="3"/>
              <a:endCxn id="137245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7265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7266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7264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7271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7272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7269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7270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7267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7268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/>
          <p:nvPr/>
        </p:nvCxnSpPr>
        <p:spPr>
          <a:xfrm flipV="1">
            <a:off x="2540000" y="5291138"/>
            <a:ext cx="16129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29025" y="5289550"/>
            <a:ext cx="0" cy="44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3313" y="5735638"/>
            <a:ext cx="400050" cy="6191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29000" y="5735638"/>
            <a:ext cx="400050" cy="700087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930650" y="5735638"/>
            <a:ext cx="400050" cy="7302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540000" y="5305425"/>
            <a:ext cx="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9713" y="1474788"/>
            <a:ext cx="2799553" cy="154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For a node at position </a:t>
            </a:r>
            <a:r>
              <a:rPr lang="en-US" i="1" dirty="0"/>
              <a:t>p,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L. child position:   2</a:t>
            </a:r>
            <a:r>
              <a:rPr lang="en-US" i="1" dirty="0"/>
              <a:t>p</a:t>
            </a:r>
            <a:r>
              <a:rPr lang="en-US" dirty="0"/>
              <a:t> + 1</a:t>
            </a:r>
          </a:p>
          <a:p>
            <a:pPr>
              <a:defRPr/>
            </a:pPr>
            <a:r>
              <a:rPr lang="en-US" dirty="0"/>
              <a:t>  R. child position:  2</a:t>
            </a:r>
            <a:r>
              <a:rPr lang="en-US" i="1" dirty="0"/>
              <a:t>p + 2</a:t>
            </a:r>
            <a:endParaRPr lang="en-US" dirty="0"/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08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8309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8310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8311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8312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8313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8314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8315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8316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8317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8318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8319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8320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24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8245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8246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38247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8248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8249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38250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38251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38252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38253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38254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38255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38256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38257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38266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8267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38268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8294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37</a:t>
                </a:r>
              </a:p>
            </p:txBody>
          </p:sp>
          <p:sp>
            <p:nvSpPr>
              <p:cNvPr id="138295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26</a:t>
                </a:r>
              </a:p>
            </p:txBody>
          </p:sp>
        </p:grp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8292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38293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8290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8291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8288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138289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8286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8287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38266" idx="1"/>
              <a:endCxn id="138267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8266" idx="3"/>
              <a:endCxn id="138268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8288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8289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8287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8294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8295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8292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8293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8290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8291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38253" idx="2"/>
          </p:cNvCxnSpPr>
          <p:nvPr/>
        </p:nvCxnSpPr>
        <p:spPr>
          <a:xfrm flipV="1">
            <a:off x="3087688" y="5278438"/>
            <a:ext cx="2617787" cy="442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21288" y="5289550"/>
            <a:ext cx="0" cy="44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38463" y="5732463"/>
            <a:ext cx="400050" cy="620712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999038" y="5732463"/>
            <a:ext cx="400050" cy="700087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499100" y="5732463"/>
            <a:ext cx="400050" cy="7302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87688" y="5289550"/>
            <a:ext cx="0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9713" y="1474788"/>
            <a:ext cx="2847975" cy="154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For a node at position </a:t>
            </a:r>
            <a:r>
              <a:rPr lang="en-US" i="1" dirty="0"/>
              <a:t>p,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L. child position:   2</a:t>
            </a:r>
            <a:r>
              <a:rPr lang="en-US" i="1" dirty="0"/>
              <a:t>p</a:t>
            </a:r>
            <a:r>
              <a:rPr lang="en-US" dirty="0"/>
              <a:t> + 1</a:t>
            </a:r>
          </a:p>
          <a:p>
            <a:pPr>
              <a:defRPr/>
            </a:pPr>
            <a:r>
              <a:rPr lang="en-US" dirty="0"/>
              <a:t>  R. child position:  2</a:t>
            </a:r>
            <a:r>
              <a:rPr lang="en-US" i="1" dirty="0"/>
              <a:t>p + 2</a:t>
            </a:r>
            <a:endParaRPr lang="en-US" dirty="0"/>
          </a:p>
        </p:txBody>
      </p:sp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7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331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9332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9333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9334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39335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39336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39337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39338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39339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39340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9341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39342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9343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26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39268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9269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39270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39271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9272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9273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39274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39275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39276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39277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139278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39279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39280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39289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9290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39291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39317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39318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5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39315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76</a:t>
                </a:r>
              </a:p>
            </p:txBody>
          </p:sp>
          <p:sp>
            <p:nvSpPr>
              <p:cNvPr id="139316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  <p:grpSp>
          <p:nvGrpSpPr>
            <p:cNvPr id="8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39313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39314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0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39311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39312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  <p:grpSp>
          <p:nvGrpSpPr>
            <p:cNvPr id="11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39309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39310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39289" idx="1"/>
              <a:endCxn id="139290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9289" idx="3"/>
              <a:endCxn id="139291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9311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9312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9310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9317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318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9315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9316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9313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9314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39278" idx="2"/>
          </p:cNvCxnSpPr>
          <p:nvPr/>
        </p:nvCxnSpPr>
        <p:spPr>
          <a:xfrm flipV="1">
            <a:off x="3621088" y="5275263"/>
            <a:ext cx="3154362" cy="4492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88088" y="5294313"/>
            <a:ext cx="0" cy="446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1863" y="5737225"/>
            <a:ext cx="400050" cy="6191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049963" y="5737225"/>
            <a:ext cx="400050" cy="700088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550025" y="5737225"/>
            <a:ext cx="400050" cy="7302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621088" y="5294313"/>
            <a:ext cx="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9712" y="1474788"/>
            <a:ext cx="2849169" cy="154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For a node at position </a:t>
            </a:r>
            <a:r>
              <a:rPr lang="en-US" i="1" dirty="0"/>
              <a:t>p,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L. child position:   2</a:t>
            </a:r>
            <a:r>
              <a:rPr lang="en-US" i="1" dirty="0"/>
              <a:t>p</a:t>
            </a:r>
            <a:r>
              <a:rPr lang="en-US" dirty="0"/>
              <a:t> + 1</a:t>
            </a:r>
          </a:p>
          <a:p>
            <a:pPr>
              <a:defRPr/>
            </a:pPr>
            <a:r>
              <a:rPr lang="en-US" dirty="0"/>
              <a:t>  R. child position:  2</a:t>
            </a:r>
            <a:r>
              <a:rPr lang="en-US" i="1" dirty="0"/>
              <a:t>p + 2</a:t>
            </a:r>
            <a:endParaRPr lang="en-US" dirty="0"/>
          </a:p>
        </p:txBody>
      </p:sp>
      <p:sp>
        <p:nvSpPr>
          <p:cNvPr id="8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 and Priority Queues</a:t>
            </a:r>
          </a:p>
        </p:txBody>
      </p:sp>
      <p:sp>
        <p:nvSpPr>
          <p:cNvPr id="1198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1981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17625" y="4584700"/>
            <a:ext cx="6683375" cy="722313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6670484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8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1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8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43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0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22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5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8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353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0354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0355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40356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40357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40358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40359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40360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40361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40362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40363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40364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40365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13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29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Implementing a Heap </a:t>
            </a:r>
            <a:r>
              <a:rPr lang="en-US"/>
              <a:t>(cont.)</a:t>
            </a:r>
          </a:p>
        </p:txBody>
      </p:sp>
      <p:sp>
        <p:nvSpPr>
          <p:cNvPr id="140292" name="TextBox 91"/>
          <p:cNvSpPr txBox="1">
            <a:spLocks noChangeArrowheads="1"/>
          </p:cNvSpPr>
          <p:nvPr/>
        </p:nvSpPr>
        <p:spPr bwMode="auto">
          <a:xfrm>
            <a:off x="13176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40293" name="TextBox 93"/>
          <p:cNvSpPr txBox="1">
            <a:spLocks noChangeArrowheads="1"/>
          </p:cNvSpPr>
          <p:nvPr/>
        </p:nvSpPr>
        <p:spPr bwMode="auto">
          <a:xfrm>
            <a:off x="17938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0294" name="TextBox 94"/>
          <p:cNvSpPr txBox="1">
            <a:spLocks noChangeArrowheads="1"/>
          </p:cNvSpPr>
          <p:nvPr/>
        </p:nvSpPr>
        <p:spPr bwMode="auto">
          <a:xfrm>
            <a:off x="23193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0295" name="TextBox 108"/>
          <p:cNvSpPr txBox="1">
            <a:spLocks noChangeArrowheads="1"/>
          </p:cNvSpPr>
          <p:nvPr/>
        </p:nvSpPr>
        <p:spPr bwMode="auto">
          <a:xfrm>
            <a:off x="28844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0296" name="TextBox 109"/>
          <p:cNvSpPr txBox="1">
            <a:spLocks noChangeArrowheads="1"/>
          </p:cNvSpPr>
          <p:nvPr/>
        </p:nvSpPr>
        <p:spPr bwMode="auto">
          <a:xfrm>
            <a:off x="34083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0297" name="TextBox 110"/>
          <p:cNvSpPr txBox="1">
            <a:spLocks noChangeArrowheads="1"/>
          </p:cNvSpPr>
          <p:nvPr/>
        </p:nvSpPr>
        <p:spPr bwMode="auto">
          <a:xfrm>
            <a:off x="39163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40298" name="TextBox 111"/>
          <p:cNvSpPr txBox="1">
            <a:spLocks noChangeArrowheads="1"/>
          </p:cNvSpPr>
          <p:nvPr/>
        </p:nvSpPr>
        <p:spPr bwMode="auto">
          <a:xfrm>
            <a:off x="44450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40299" name="TextBox 121"/>
          <p:cNvSpPr txBox="1">
            <a:spLocks noChangeArrowheads="1"/>
          </p:cNvSpPr>
          <p:nvPr/>
        </p:nvSpPr>
        <p:spPr bwMode="auto">
          <a:xfrm>
            <a:off x="50006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0300" name="TextBox 122"/>
          <p:cNvSpPr txBox="1">
            <a:spLocks noChangeArrowheads="1"/>
          </p:cNvSpPr>
          <p:nvPr/>
        </p:nvSpPr>
        <p:spPr bwMode="auto">
          <a:xfrm>
            <a:off x="54848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0301" name="TextBox 123"/>
          <p:cNvSpPr txBox="1">
            <a:spLocks noChangeArrowheads="1"/>
          </p:cNvSpPr>
          <p:nvPr/>
        </p:nvSpPr>
        <p:spPr bwMode="auto">
          <a:xfrm>
            <a:off x="60452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0302" name="TextBox 124"/>
          <p:cNvSpPr txBox="1">
            <a:spLocks noChangeArrowheads="1"/>
          </p:cNvSpPr>
          <p:nvPr/>
        </p:nvSpPr>
        <p:spPr bwMode="auto">
          <a:xfrm>
            <a:off x="65547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0303" name="TextBox 125"/>
          <p:cNvSpPr txBox="1">
            <a:spLocks noChangeArrowheads="1"/>
          </p:cNvSpPr>
          <p:nvPr/>
        </p:nvSpPr>
        <p:spPr bwMode="auto">
          <a:xfrm>
            <a:off x="70818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74</a:t>
            </a:r>
          </a:p>
        </p:txBody>
      </p:sp>
      <p:sp>
        <p:nvSpPr>
          <p:cNvPr id="140304" name="TextBox 126"/>
          <p:cNvSpPr txBox="1">
            <a:spLocks noChangeArrowheads="1"/>
          </p:cNvSpPr>
          <p:nvPr/>
        </p:nvSpPr>
        <p:spPr bwMode="auto">
          <a:xfrm>
            <a:off x="75596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819400" y="1930400"/>
            <a:ext cx="3505200" cy="1998663"/>
            <a:chOff x="5213726" y="3063501"/>
            <a:chExt cx="3503808" cy="1997965"/>
          </a:xfrm>
        </p:grpSpPr>
        <p:sp>
          <p:nvSpPr>
            <p:cNvPr id="140311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40312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40313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40339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40340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5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40337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40338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8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40335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74</a:t>
                </a:r>
              </a:p>
            </p:txBody>
          </p:sp>
          <p:sp>
            <p:nvSpPr>
              <p:cNvPr id="140336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10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0333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40334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11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0331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39</a:t>
                </a:r>
              </a:p>
            </p:txBody>
          </p:sp>
          <p:sp>
            <p:nvSpPr>
              <p:cNvPr id="140332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40311" idx="1"/>
              <a:endCxn id="140312" idx="0"/>
            </p:cNvCxnSpPr>
            <p:nvPr/>
          </p:nvCxnSpPr>
          <p:spPr>
            <a:xfrm flipH="1">
              <a:off x="6145219" y="3247587"/>
              <a:ext cx="710918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40311" idx="3"/>
              <a:endCxn id="140313" idx="0"/>
            </p:cNvCxnSpPr>
            <p:nvPr/>
          </p:nvCxnSpPr>
          <p:spPr>
            <a:xfrm>
              <a:off x="7168749" y="3247587"/>
              <a:ext cx="823586" cy="35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0333" idx="0"/>
            </p:cNvCxnSpPr>
            <p:nvPr/>
          </p:nvCxnSpPr>
          <p:spPr>
            <a:xfrm flipH="1">
              <a:off x="5654876" y="3972821"/>
              <a:ext cx="269768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679" y="3972821"/>
              <a:ext cx="2205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0334" idx="0"/>
            </p:cNvCxnSpPr>
            <p:nvPr/>
          </p:nvCxnSpPr>
          <p:spPr>
            <a:xfrm flipH="1" flipV="1">
              <a:off x="6365793" y="3972821"/>
              <a:ext cx="269768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0332" idx="0"/>
            </p:cNvCxnSpPr>
            <p:nvPr/>
          </p:nvCxnSpPr>
          <p:spPr>
            <a:xfrm flipH="1" flipV="1">
              <a:off x="8212909" y="3972821"/>
              <a:ext cx="284050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0339" idx="0"/>
            </p:cNvCxnSpPr>
            <p:nvPr/>
          </p:nvCxnSpPr>
          <p:spPr>
            <a:xfrm flipV="1">
              <a:off x="5434301" y="4512383"/>
              <a:ext cx="12853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0340" idx="0"/>
            </p:cNvCxnSpPr>
            <p:nvPr/>
          </p:nvCxnSpPr>
          <p:spPr>
            <a:xfrm flipH="1" flipV="1">
              <a:off x="5789760" y="4512383"/>
              <a:ext cx="85691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0337" idx="0"/>
            </p:cNvCxnSpPr>
            <p:nvPr/>
          </p:nvCxnSpPr>
          <p:spPr>
            <a:xfrm flipV="1">
              <a:off x="6418160" y="4521904"/>
              <a:ext cx="82517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0338" idx="0"/>
            </p:cNvCxnSpPr>
            <p:nvPr/>
          </p:nvCxnSpPr>
          <p:spPr>
            <a:xfrm flipH="1" flipV="1">
              <a:off x="6743468" y="4512383"/>
              <a:ext cx="107907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0335" idx="0"/>
            </p:cNvCxnSpPr>
            <p:nvPr/>
          </p:nvCxnSpPr>
          <p:spPr>
            <a:xfrm flipV="1">
              <a:off x="7394085" y="4512383"/>
              <a:ext cx="93626" cy="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40336" idx="0"/>
            </p:cNvCxnSpPr>
            <p:nvPr/>
          </p:nvCxnSpPr>
          <p:spPr>
            <a:xfrm flipH="1" flipV="1">
              <a:off x="7771760" y="4521904"/>
              <a:ext cx="63475" cy="16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40297" idx="2"/>
          </p:cNvCxnSpPr>
          <p:nvPr/>
        </p:nvCxnSpPr>
        <p:spPr>
          <a:xfrm rot="10800000">
            <a:off x="4137025" y="5295900"/>
            <a:ext cx="3165475" cy="420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9700" y="5737225"/>
            <a:ext cx="400050" cy="6191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Parent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132638" y="5726113"/>
            <a:ext cx="400050" cy="50165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/>
              <a:t>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302500" y="5295900"/>
            <a:ext cx="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54788" y="2655888"/>
            <a:ext cx="2249487" cy="1190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 node at position </a:t>
            </a:r>
            <a:r>
              <a:rPr lang="en-US" i="1" dirty="0"/>
              <a:t>c </a:t>
            </a:r>
            <a:br>
              <a:rPr lang="en-US" i="1" dirty="0"/>
            </a:br>
            <a:r>
              <a:rPr lang="en-US" dirty="0"/>
              <a:t>can find its parent at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 – 1)/2</a:t>
            </a:r>
            <a:br>
              <a:rPr lang="en-US" i="1" dirty="0"/>
            </a:br>
            <a:endParaRPr lang="en-US" dirty="0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Inserting into a Heap Implemented as an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ArrayList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814388" y="2206625"/>
            <a:ext cx="3503612" cy="1997075"/>
            <a:chOff x="5213726" y="3063501"/>
            <a:chExt cx="3503808" cy="1997965"/>
          </a:xfrm>
        </p:grpSpPr>
        <p:sp>
          <p:nvSpPr>
            <p:cNvPr id="141359" name="TextBox 11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41360" name="TextBox 118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41361" name="TextBox 127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41387" name="TextBox 153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41388" name="TextBox 154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5" name="Group 129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41385" name="TextBox 151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41386" name="TextBox 152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130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41383" name="TextBox 149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41384" name="TextBox 150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1381" name="TextBox 147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41382" name="TextBox 148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10" name="Group 132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1379" name="TextBox 145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41380" name="TextBox 14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41359" idx="1"/>
              <a:endCxn id="141360" idx="0"/>
            </p:cNvCxnSpPr>
            <p:nvPr/>
          </p:nvCxnSpPr>
          <p:spPr>
            <a:xfrm flipH="1">
              <a:off x="6144053" y="3247733"/>
              <a:ext cx="711240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41359" idx="3"/>
              <a:endCxn id="141361" idx="0"/>
            </p:cNvCxnSpPr>
            <p:nvPr/>
          </p:nvCxnSpPr>
          <p:spPr>
            <a:xfrm>
              <a:off x="7168047" y="3247733"/>
              <a:ext cx="823959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1381" idx="0"/>
            </p:cNvCxnSpPr>
            <p:nvPr/>
          </p:nvCxnSpPr>
          <p:spPr>
            <a:xfrm flipH="1">
              <a:off x="5655076" y="3971956"/>
              <a:ext cx="269890" cy="16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200" y="3971956"/>
              <a:ext cx="220675" cy="16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1382" idx="0"/>
            </p:cNvCxnSpPr>
            <p:nvPr/>
          </p:nvCxnSpPr>
          <p:spPr>
            <a:xfrm flipH="1" flipV="1">
              <a:off x="6364727" y="3971956"/>
              <a:ext cx="269890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1380" idx="0"/>
            </p:cNvCxnSpPr>
            <p:nvPr/>
          </p:nvCxnSpPr>
          <p:spPr>
            <a:xfrm flipH="1" flipV="1">
              <a:off x="8212681" y="3971956"/>
              <a:ext cx="284179" cy="16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1387" idx="0"/>
            </p:cNvCxnSpPr>
            <p:nvPr/>
          </p:nvCxnSpPr>
          <p:spPr>
            <a:xfrm flipV="1">
              <a:off x="5434400" y="4511946"/>
              <a:ext cx="128595" cy="179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1388" idx="0"/>
            </p:cNvCxnSpPr>
            <p:nvPr/>
          </p:nvCxnSpPr>
          <p:spPr>
            <a:xfrm flipH="1" flipV="1">
              <a:off x="5790020" y="4511946"/>
              <a:ext cx="85730" cy="179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1385" idx="0"/>
            </p:cNvCxnSpPr>
            <p:nvPr/>
          </p:nvCxnSpPr>
          <p:spPr>
            <a:xfrm flipV="1">
              <a:off x="6418705" y="4521475"/>
              <a:ext cx="80968" cy="16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1386" idx="0"/>
            </p:cNvCxnSpPr>
            <p:nvPr/>
          </p:nvCxnSpPr>
          <p:spPr>
            <a:xfrm flipH="1" flipV="1">
              <a:off x="6742574" y="4511946"/>
              <a:ext cx="107956" cy="179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1383" idx="0"/>
            </p:cNvCxnSpPr>
            <p:nvPr/>
          </p:nvCxnSpPr>
          <p:spPr>
            <a:xfrm flipV="1">
              <a:off x="7393485" y="4511946"/>
              <a:ext cx="93668" cy="179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41384" idx="0"/>
            </p:cNvCxnSpPr>
            <p:nvPr/>
          </p:nvCxnSpPr>
          <p:spPr>
            <a:xfrm flipH="1" flipV="1">
              <a:off x="7771331" y="4521475"/>
              <a:ext cx="63504" cy="16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000125" y="4584700"/>
            <a:ext cx="7143750" cy="722313"/>
            <a:chOff x="1317816" y="4584643"/>
            <a:chExt cx="7143566" cy="723036"/>
          </a:xfrm>
        </p:grpSpPr>
        <p:sp>
          <p:nvSpPr>
            <p:cNvPr id="6" name="Rectangle 5"/>
            <p:cNvSpPr/>
            <p:nvPr/>
          </p:nvSpPr>
          <p:spPr>
            <a:xfrm>
              <a:off x="1330516" y="4908817"/>
              <a:ext cx="7127691" cy="381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829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13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8866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49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4527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50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774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881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7434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471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3095" y="4908817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30" name="TextBox 82"/>
            <p:cNvSpPr txBox="1">
              <a:spLocks noChangeArrowheads="1"/>
            </p:cNvSpPr>
            <p:nvPr/>
          </p:nvSpPr>
          <p:spPr bwMode="auto"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1331" name="TextBox 83"/>
            <p:cNvSpPr txBox="1">
              <a:spLocks noChangeArrowheads="1"/>
            </p:cNvSpPr>
            <p:nvPr/>
          </p:nvSpPr>
          <p:spPr bwMode="auto"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1332" name="TextBox 86"/>
            <p:cNvSpPr txBox="1">
              <a:spLocks noChangeArrowheads="1"/>
            </p:cNvSpPr>
            <p:nvPr/>
          </p:nvSpPr>
          <p:spPr bwMode="auto"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41333" name="TextBox 87"/>
            <p:cNvSpPr txBox="1">
              <a:spLocks noChangeArrowheads="1"/>
            </p:cNvSpPr>
            <p:nvPr/>
          </p:nvSpPr>
          <p:spPr bwMode="auto"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141334" name="TextBox 88"/>
            <p:cNvSpPr txBox="1">
              <a:spLocks noChangeArrowheads="1"/>
            </p:cNvSpPr>
            <p:nvPr/>
          </p:nvSpPr>
          <p:spPr bwMode="auto"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141335" name="TextBox 89"/>
            <p:cNvSpPr txBox="1">
              <a:spLocks noChangeArrowheads="1"/>
            </p:cNvSpPr>
            <p:nvPr/>
          </p:nvSpPr>
          <p:spPr bwMode="auto"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41336" name="TextBox 90"/>
            <p:cNvSpPr txBox="1">
              <a:spLocks noChangeArrowheads="1"/>
            </p:cNvSpPr>
            <p:nvPr/>
          </p:nvSpPr>
          <p:spPr bwMode="auto"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41337" name="TextBox 101"/>
            <p:cNvSpPr txBox="1">
              <a:spLocks noChangeArrowheads="1"/>
            </p:cNvSpPr>
            <p:nvPr/>
          </p:nvSpPr>
          <p:spPr bwMode="auto"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41338" name="TextBox 102"/>
            <p:cNvSpPr txBox="1">
              <a:spLocks noChangeArrowheads="1"/>
            </p:cNvSpPr>
            <p:nvPr/>
          </p:nvSpPr>
          <p:spPr bwMode="auto"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41339" name="TextBox 103"/>
            <p:cNvSpPr txBox="1">
              <a:spLocks noChangeArrowheads="1"/>
            </p:cNvSpPr>
            <p:nvPr/>
          </p:nvSpPr>
          <p:spPr bwMode="auto"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41340" name="TextBox 104"/>
            <p:cNvSpPr txBox="1">
              <a:spLocks noChangeArrowheads="1"/>
            </p:cNvSpPr>
            <p:nvPr/>
          </p:nvSpPr>
          <p:spPr bwMode="auto"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41341" name="TextBox 105"/>
            <p:cNvSpPr txBox="1">
              <a:spLocks noChangeArrowheads="1"/>
            </p:cNvSpPr>
            <p:nvPr/>
          </p:nvSpPr>
          <p:spPr bwMode="auto"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41342" name="TextBox 106"/>
            <p:cNvSpPr txBox="1">
              <a:spLocks noChangeArrowheads="1"/>
            </p:cNvSpPr>
            <p:nvPr/>
          </p:nvSpPr>
          <p:spPr bwMode="auto"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31" y="4926298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44" name="TextBox 91"/>
            <p:cNvSpPr txBox="1">
              <a:spLocks noChangeArrowheads="1"/>
            </p:cNvSpPr>
            <p:nvPr/>
          </p:nvSpPr>
          <p:spPr bwMode="auto">
            <a:xfrm>
              <a:off x="1317816" y="4920526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1345" name="TextBox 93"/>
            <p:cNvSpPr txBox="1">
              <a:spLocks noChangeArrowheads="1"/>
            </p:cNvSpPr>
            <p:nvPr/>
          </p:nvSpPr>
          <p:spPr bwMode="auto">
            <a:xfrm>
              <a:off x="1794525" y="4922342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1346" name="TextBox 94"/>
            <p:cNvSpPr txBox="1">
              <a:spLocks noChangeArrowheads="1"/>
            </p:cNvSpPr>
            <p:nvPr/>
          </p:nvSpPr>
          <p:spPr bwMode="auto">
            <a:xfrm>
              <a:off x="2319269" y="4922342"/>
              <a:ext cx="441147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29</a:t>
              </a:r>
            </a:p>
          </p:txBody>
        </p:sp>
        <p:sp>
          <p:nvSpPr>
            <p:cNvPr id="141347" name="TextBox 108"/>
            <p:cNvSpPr txBox="1">
              <a:spLocks noChangeArrowheads="1"/>
            </p:cNvSpPr>
            <p:nvPr/>
          </p:nvSpPr>
          <p:spPr bwMode="auto">
            <a:xfrm>
              <a:off x="2884246" y="490655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1348" name="TextBox 109"/>
            <p:cNvSpPr txBox="1">
              <a:spLocks noChangeArrowheads="1"/>
            </p:cNvSpPr>
            <p:nvPr/>
          </p:nvSpPr>
          <p:spPr bwMode="auto">
            <a:xfrm>
              <a:off x="3407883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28</a:t>
              </a:r>
            </a:p>
          </p:txBody>
        </p:sp>
        <p:sp>
          <p:nvSpPr>
            <p:cNvPr id="141349" name="TextBox 110"/>
            <p:cNvSpPr txBox="1">
              <a:spLocks noChangeArrowheads="1"/>
            </p:cNvSpPr>
            <p:nvPr/>
          </p:nvSpPr>
          <p:spPr bwMode="auto">
            <a:xfrm>
              <a:off x="3916391" y="4926516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39</a:t>
              </a:r>
            </a:p>
          </p:txBody>
        </p:sp>
        <p:sp>
          <p:nvSpPr>
            <p:cNvPr id="141350" name="TextBox 111"/>
            <p:cNvSpPr txBox="1">
              <a:spLocks noChangeArrowheads="1"/>
            </p:cNvSpPr>
            <p:nvPr/>
          </p:nvSpPr>
          <p:spPr bwMode="auto">
            <a:xfrm>
              <a:off x="4445071" y="4906715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66</a:t>
              </a:r>
            </a:p>
          </p:txBody>
        </p:sp>
        <p:sp>
          <p:nvSpPr>
            <p:cNvPr id="141351" name="TextBox 121"/>
            <p:cNvSpPr txBox="1">
              <a:spLocks noChangeArrowheads="1"/>
            </p:cNvSpPr>
            <p:nvPr/>
          </p:nvSpPr>
          <p:spPr bwMode="auto">
            <a:xfrm>
              <a:off x="5000466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37</a:t>
              </a:r>
            </a:p>
          </p:txBody>
        </p:sp>
        <p:sp>
          <p:nvSpPr>
            <p:cNvPr id="141352" name="TextBox 122"/>
            <p:cNvSpPr txBox="1">
              <a:spLocks noChangeArrowheads="1"/>
            </p:cNvSpPr>
            <p:nvPr/>
          </p:nvSpPr>
          <p:spPr bwMode="auto">
            <a:xfrm>
              <a:off x="5485553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41353" name="TextBox 123"/>
            <p:cNvSpPr txBox="1">
              <a:spLocks noChangeArrowheads="1"/>
            </p:cNvSpPr>
            <p:nvPr/>
          </p:nvSpPr>
          <p:spPr bwMode="auto">
            <a:xfrm>
              <a:off x="6045768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76</a:t>
              </a:r>
            </a:p>
          </p:txBody>
        </p:sp>
        <p:sp>
          <p:nvSpPr>
            <p:cNvPr id="141354" name="TextBox 124"/>
            <p:cNvSpPr txBox="1">
              <a:spLocks noChangeArrowheads="1"/>
            </p:cNvSpPr>
            <p:nvPr/>
          </p:nvSpPr>
          <p:spPr bwMode="auto">
            <a:xfrm>
              <a:off x="6554874" y="4906553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41355" name="TextBox 125"/>
            <p:cNvSpPr txBox="1">
              <a:spLocks noChangeArrowheads="1"/>
            </p:cNvSpPr>
            <p:nvPr/>
          </p:nvSpPr>
          <p:spPr bwMode="auto">
            <a:xfrm>
              <a:off x="7082536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74</a:t>
              </a:r>
            </a:p>
          </p:txBody>
        </p:sp>
        <p:sp>
          <p:nvSpPr>
            <p:cNvPr id="141356" name="TextBox 126"/>
            <p:cNvSpPr txBox="1">
              <a:spLocks noChangeArrowheads="1"/>
            </p:cNvSpPr>
            <p:nvPr/>
          </p:nvSpPr>
          <p:spPr bwMode="auto">
            <a:xfrm>
              <a:off x="7559854" y="4908858"/>
              <a:ext cx="441146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89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8001019" y="4900872"/>
              <a:ext cx="0" cy="381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58" name="TextBox 79"/>
            <p:cNvSpPr txBox="1">
              <a:spLocks noChangeArrowheads="1"/>
            </p:cNvSpPr>
            <p:nvPr/>
          </p:nvSpPr>
          <p:spPr bwMode="auto">
            <a:xfrm>
              <a:off x="8001000" y="4586406"/>
              <a:ext cx="460382" cy="3693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</p:grpSp>
      <p:sp>
        <p:nvSpPr>
          <p:cNvPr id="141317" name="TextBox 3"/>
          <p:cNvSpPr txBox="1">
            <a:spLocks noChangeArrowheads="1"/>
          </p:cNvSpPr>
          <p:nvPr/>
        </p:nvSpPr>
        <p:spPr bwMode="auto">
          <a:xfrm>
            <a:off x="4864100" y="2006600"/>
            <a:ext cx="380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/>
              <a:t>1. Insert the new element at the end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/>
              <a:t> and set </a:t>
            </a:r>
            <a:r>
              <a:rPr lang="en-US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/>
              <a:t>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table.size() - 1</a:t>
            </a:r>
          </a:p>
        </p:txBody>
      </p:sp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0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</a:p>
        </p:txBody>
      </p:sp>
      <p:sp>
        <p:nvSpPr>
          <p:cNvPr id="142339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2340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2341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2415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2416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2413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2414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2411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2412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2409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2410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8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42407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2408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cxnSp>
        <p:nvCxnSpPr>
          <p:cNvPr id="134" name="Straight Connector 133"/>
          <p:cNvCxnSpPr>
            <a:stCxn id="142339" idx="1"/>
            <a:endCxn id="142340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2339" idx="3"/>
            <a:endCxn id="142341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2409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2410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2408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2415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2416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2413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2414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2411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2412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71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2372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2373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2374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2375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2376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2377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2378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2379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2380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2381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2382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2383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85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2386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2387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2388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2389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2390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2391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142392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2393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2394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2395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2396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2397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99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142400" name="TextBox 3"/>
          <p:cNvSpPr txBox="1">
            <a:spLocks noChangeArrowheads="1"/>
          </p:cNvSpPr>
          <p:nvPr/>
        </p:nvSpPr>
        <p:spPr bwMode="auto">
          <a:xfrm>
            <a:off x="4864100" y="2006600"/>
            <a:ext cx="380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/>
              <a:t>1. Insert the new element at the end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/>
              <a:t> and set </a:t>
            </a:r>
            <a:r>
              <a:rPr lang="en-US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/>
              <a:t>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table.size() - 1</a:t>
            </a:r>
          </a:p>
        </p:txBody>
      </p:sp>
      <p:sp>
        <p:nvSpPr>
          <p:cNvPr id="142401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" name="Straight Connector 6"/>
          <p:cNvCxnSpPr>
            <a:stCxn id="142401" idx="0"/>
          </p:cNvCxnSpPr>
          <p:nvPr/>
        </p:nvCxnSpPr>
        <p:spPr>
          <a:xfrm flipV="1">
            <a:off x="3876675" y="3654425"/>
            <a:ext cx="1031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03" name="TextBox 81"/>
          <p:cNvSpPr txBox="1">
            <a:spLocks noChangeArrowheads="1"/>
          </p:cNvSpPr>
          <p:nvPr/>
        </p:nvSpPr>
        <p:spPr bwMode="auto">
          <a:xfrm>
            <a:off x="7766050" y="4908550"/>
            <a:ext cx="314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7702550" y="5294313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3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3364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3365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3443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3444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3441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3442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3439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3440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3437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3438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43435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3436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66</a:t>
              </a:r>
            </a:p>
          </p:txBody>
        </p:sp>
      </p:grpSp>
      <p:cxnSp>
        <p:nvCxnSpPr>
          <p:cNvPr id="134" name="Straight Connector 133"/>
          <p:cNvCxnSpPr>
            <a:stCxn id="143363" idx="1"/>
            <a:endCxn id="143364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3363" idx="3"/>
            <a:endCxn id="143365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3437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3438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3436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3443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3444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3441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3442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3439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3440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5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3396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3397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3398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3399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3400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3401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3402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3403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3404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3405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3406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3407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9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3410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3411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3412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3413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3414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3415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143416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3417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3418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3419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3420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3421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3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143424" name="TextBox 3"/>
          <p:cNvSpPr txBox="1">
            <a:spLocks noChangeArrowheads="1"/>
          </p:cNvSpPr>
          <p:nvPr/>
        </p:nvSpPr>
        <p:spPr bwMode="auto">
          <a:xfrm>
            <a:off x="4864100" y="2006600"/>
            <a:ext cx="3975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/>
              <a:t>2. Set </a:t>
            </a:r>
            <a:r>
              <a:rPr lang="en-US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/>
              <a:t>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(child – 1)/ 2</a:t>
            </a:r>
          </a:p>
        </p:txBody>
      </p:sp>
      <p:sp>
        <p:nvSpPr>
          <p:cNvPr id="143425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" name="Straight Connector 6"/>
          <p:cNvCxnSpPr>
            <a:stCxn id="143425" idx="0"/>
          </p:cNvCxnSpPr>
          <p:nvPr/>
        </p:nvCxnSpPr>
        <p:spPr>
          <a:xfrm flipV="1">
            <a:off x="3876675" y="3654425"/>
            <a:ext cx="1031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7" name="TextBox 81"/>
          <p:cNvSpPr txBox="1">
            <a:spLocks noChangeArrowheads="1"/>
          </p:cNvSpPr>
          <p:nvPr/>
        </p:nvSpPr>
        <p:spPr bwMode="auto">
          <a:xfrm>
            <a:off x="7766050" y="4908550"/>
            <a:ext cx="314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702550" y="5294313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4146550" y="5307013"/>
            <a:ext cx="430213" cy="1252537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8"/>
              <a:ext cx="430887" cy="832919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8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0863" y="5713413"/>
            <a:ext cx="3557587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387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4388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4389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4467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4468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4465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4466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4463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4464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4461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4462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44459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4460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66</a:t>
              </a:r>
            </a:p>
          </p:txBody>
        </p:sp>
      </p:grpSp>
      <p:cxnSp>
        <p:nvCxnSpPr>
          <p:cNvPr id="134" name="Straight Connector 133"/>
          <p:cNvCxnSpPr>
            <a:stCxn id="144387" idx="1"/>
            <a:endCxn id="144388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4387" idx="3"/>
            <a:endCxn id="144389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4461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4462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4460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4467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4468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4465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4466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4463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4464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19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4420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4421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4422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4423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4424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4425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4426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4427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4428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4429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4430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4431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33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4434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4435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4436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4437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4438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4439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144440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4441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4442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4443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4444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4445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47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4449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" name="Straight Connector 6"/>
          <p:cNvCxnSpPr>
            <a:stCxn id="144449" idx="0"/>
          </p:cNvCxnSpPr>
          <p:nvPr/>
        </p:nvCxnSpPr>
        <p:spPr>
          <a:xfrm flipV="1">
            <a:off x="3876675" y="3654425"/>
            <a:ext cx="1031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51" name="TextBox 81"/>
          <p:cNvSpPr txBox="1">
            <a:spLocks noChangeArrowheads="1"/>
          </p:cNvSpPr>
          <p:nvPr/>
        </p:nvSpPr>
        <p:spPr bwMode="auto">
          <a:xfrm>
            <a:off x="7766050" y="4908550"/>
            <a:ext cx="314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702550" y="5294313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4146550" y="5307013"/>
            <a:ext cx="430213" cy="1252537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8"/>
              <a:ext cx="430887" cy="832919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8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0863" y="5713413"/>
            <a:ext cx="3557587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411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5412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5413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5491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5492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5489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5490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5487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5488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5485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5486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195387" cy="369887"/>
            <a:chOff x="7394096" y="4142433"/>
            <a:chExt cx="1195198" cy="369332"/>
          </a:xfrm>
        </p:grpSpPr>
        <p:sp>
          <p:nvSpPr>
            <p:cNvPr id="145483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5484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34" name="Straight Connector 133"/>
          <p:cNvCxnSpPr>
            <a:stCxn id="145411" idx="1"/>
            <a:endCxn id="145412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5411" idx="3"/>
            <a:endCxn id="145413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5485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5486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5484" idx="0"/>
          </p:cNvCxnSpPr>
          <p:nvPr/>
        </p:nvCxnSpPr>
        <p:spPr>
          <a:xfrm flipH="1" flipV="1">
            <a:off x="3813175" y="3114675"/>
            <a:ext cx="2206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5491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5492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5489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5490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5487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5488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43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5444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5445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5446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5447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5448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5449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5450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5451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5452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5453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5454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5455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57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5458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5459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5460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5461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5462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5463" name="TextBox 111"/>
          <p:cNvSpPr txBox="1">
            <a:spLocks noChangeArrowheads="1"/>
          </p:cNvSpPr>
          <p:nvPr/>
        </p:nvSpPr>
        <p:spPr bwMode="auto">
          <a:xfrm>
            <a:off x="4191000" y="4906963"/>
            <a:ext cx="312738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5464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5465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5466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5467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5468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5469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71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5473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66</a:t>
            </a:r>
          </a:p>
        </p:txBody>
      </p:sp>
      <p:cxnSp>
        <p:nvCxnSpPr>
          <p:cNvPr id="7" name="Straight Connector 6"/>
          <p:cNvCxnSpPr>
            <a:stCxn id="145473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75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66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702550" y="5294313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4146550" y="5307013"/>
            <a:ext cx="430213" cy="1252537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8"/>
              <a:ext cx="430887" cy="832919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8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0863" y="5713413"/>
            <a:ext cx="3557587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7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435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6436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6437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6514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6515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6512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6513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6510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6511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6508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6509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2995613" y="3284538"/>
            <a:ext cx="1195387" cy="369887"/>
            <a:chOff x="7394096" y="4142433"/>
            <a:chExt cx="1195198" cy="369332"/>
          </a:xfrm>
        </p:grpSpPr>
        <p:sp>
          <p:nvSpPr>
            <p:cNvPr id="146506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6507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34" name="Straight Connector 133"/>
          <p:cNvCxnSpPr>
            <a:stCxn id="146435" idx="1"/>
            <a:endCxn id="146436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6435" idx="3"/>
            <a:endCxn id="146437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6508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6509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6507" idx="0"/>
          </p:cNvCxnSpPr>
          <p:nvPr/>
        </p:nvCxnSpPr>
        <p:spPr>
          <a:xfrm flipH="1" flipV="1">
            <a:off x="3813175" y="3114675"/>
            <a:ext cx="2206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6514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6515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6512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6513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6510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6511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67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6468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6469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6470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6471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6472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6473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6474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6475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6476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6477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6478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6479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81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6482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6483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46484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6485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6486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6487" name="TextBox 111"/>
          <p:cNvSpPr txBox="1">
            <a:spLocks noChangeArrowheads="1"/>
          </p:cNvSpPr>
          <p:nvPr/>
        </p:nvSpPr>
        <p:spPr bwMode="auto">
          <a:xfrm>
            <a:off x="4191000" y="4906963"/>
            <a:ext cx="312738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6488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6489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6490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6491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6492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6493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95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6497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46497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99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5292725"/>
            <a:ext cx="430213" cy="1128713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3781425" y="5307013"/>
            <a:ext cx="430213" cy="1238250"/>
            <a:chOff x="7226201" y="5322261"/>
            <a:chExt cx="430887" cy="1237176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722"/>
              <a:ext cx="430887" cy="832715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22261"/>
              <a:ext cx="214649" cy="40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459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7460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7461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7539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7540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7537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7538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7535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7536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7533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7534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195387" cy="369887"/>
            <a:chOff x="7394096" y="4142433"/>
            <a:chExt cx="1195198" cy="369332"/>
          </a:xfrm>
        </p:grpSpPr>
        <p:sp>
          <p:nvSpPr>
            <p:cNvPr id="147531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7532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34" name="Straight Connector 133"/>
          <p:cNvCxnSpPr>
            <a:stCxn id="147459" idx="1"/>
            <a:endCxn id="147460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7459" idx="3"/>
            <a:endCxn id="147461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7533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7534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532" idx="0"/>
          </p:cNvCxnSpPr>
          <p:nvPr/>
        </p:nvCxnSpPr>
        <p:spPr>
          <a:xfrm flipH="1" flipV="1">
            <a:off x="3813175" y="3114675"/>
            <a:ext cx="2206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7539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7540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7537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7538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7535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7536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491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7492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7493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7494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7495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7496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7497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7498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7499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7500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7501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7502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7503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05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7506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7507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47508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7509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7510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7511" name="TextBox 111"/>
          <p:cNvSpPr txBox="1">
            <a:spLocks noChangeArrowheads="1"/>
          </p:cNvSpPr>
          <p:nvPr/>
        </p:nvSpPr>
        <p:spPr bwMode="auto">
          <a:xfrm>
            <a:off x="4191000" y="4906963"/>
            <a:ext cx="312738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7512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7513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7514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7515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7516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7517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19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7521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47521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23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141788" y="5307013"/>
            <a:ext cx="430212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40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2025650" y="5295900"/>
            <a:ext cx="430213" cy="1250950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7050"/>
              <a:ext cx="430887" cy="832387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9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1550" y="5715000"/>
            <a:ext cx="2116138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483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8484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8485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8563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8564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8561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8562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8559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8560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8557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8558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195387" cy="369887"/>
            <a:chOff x="7394096" y="4142433"/>
            <a:chExt cx="1195198" cy="369332"/>
          </a:xfrm>
        </p:grpSpPr>
        <p:sp>
          <p:nvSpPr>
            <p:cNvPr id="148555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8556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34" name="Straight Connector 133"/>
          <p:cNvCxnSpPr>
            <a:stCxn id="148483" idx="1"/>
            <a:endCxn id="148484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8483" idx="3"/>
            <a:endCxn id="148485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557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8558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8556" idx="0"/>
          </p:cNvCxnSpPr>
          <p:nvPr/>
        </p:nvCxnSpPr>
        <p:spPr>
          <a:xfrm flipH="1" flipV="1">
            <a:off x="3813175" y="3114675"/>
            <a:ext cx="2206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8563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8564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8561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8562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8559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8560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15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8516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8517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8518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8519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8520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8521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8522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8523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8524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8525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8526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8527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29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8530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8531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48532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8533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8534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8535" name="TextBox 111"/>
          <p:cNvSpPr txBox="1">
            <a:spLocks noChangeArrowheads="1"/>
          </p:cNvSpPr>
          <p:nvPr/>
        </p:nvSpPr>
        <p:spPr bwMode="auto">
          <a:xfrm>
            <a:off x="4191000" y="4906963"/>
            <a:ext cx="312738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536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8537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8538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8539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8540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8541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43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8545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48545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47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141788" y="5307013"/>
            <a:ext cx="430212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40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2025650" y="5295900"/>
            <a:ext cx="430213" cy="1250950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7050"/>
              <a:ext cx="430887" cy="832387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9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1550" y="5715000"/>
            <a:ext cx="2116138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73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507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9508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49509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49587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49588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49585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49586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49583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49584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49581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49582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49579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49580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29</a:t>
              </a:r>
            </a:p>
          </p:txBody>
        </p:sp>
      </p:grpSp>
      <p:cxnSp>
        <p:nvCxnSpPr>
          <p:cNvPr id="134" name="Straight Connector 133"/>
          <p:cNvCxnSpPr>
            <a:stCxn id="149507" idx="1"/>
            <a:endCxn id="149508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9507" idx="3"/>
            <a:endCxn id="149509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9581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582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9580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9587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9588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9585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9586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9583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9584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39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9540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9541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49542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49543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49544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49545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49546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49547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49548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49549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49550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49551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53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9554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49555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9556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49557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49558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49559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49560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49561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49562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49563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49564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49565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67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49569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49569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71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141788" y="5307013"/>
            <a:ext cx="430212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40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2025650" y="5295900"/>
            <a:ext cx="430213" cy="1250950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7050"/>
              <a:ext cx="430887" cy="832387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439" y="5307679"/>
              <a:ext cx="0" cy="419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1550" y="5715000"/>
            <a:ext cx="2116138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Heaps and Priority Queues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153400" cy="4495800"/>
          </a:xfrm>
        </p:spPr>
        <p:txBody>
          <a:bodyPr/>
          <a:lstStyle/>
          <a:p>
            <a:r>
              <a:rPr lang="en-US" dirty="0"/>
              <a:t>A (min) heap is a complete binary tree with the following properties</a:t>
            </a:r>
          </a:p>
          <a:p>
            <a:pPr lvl="1"/>
            <a:r>
              <a:rPr lang="en-US" dirty="0"/>
              <a:t>The value in the root is </a:t>
            </a:r>
            <a:br>
              <a:rPr lang="en-US" dirty="0"/>
            </a:br>
            <a:r>
              <a:rPr lang="en-US" dirty="0"/>
              <a:t>the smallest item in the </a:t>
            </a:r>
            <a:br>
              <a:rPr lang="en-US" dirty="0"/>
            </a:br>
            <a:r>
              <a:rPr lang="en-US" dirty="0"/>
              <a:t>tree</a:t>
            </a:r>
          </a:p>
          <a:p>
            <a:pPr lvl="1"/>
            <a:r>
              <a:rPr lang="en-US" dirty="0"/>
              <a:t>Every </a:t>
            </a:r>
            <a:r>
              <a:rPr lang="en-US" dirty="0" err="1"/>
              <a:t>subtree</a:t>
            </a:r>
            <a:r>
              <a:rPr lang="en-US" dirty="0"/>
              <a:t> is a heap</a:t>
            </a:r>
          </a:p>
        </p:txBody>
      </p:sp>
      <p:pic>
        <p:nvPicPr>
          <p:cNvPr id="120836" name="Picture 2" descr="C:\Documents and Settings\Administrator\My Documents\Koffman\PPTs\JPEGS\JWCL233_Koffman JPG files\ch06\w0144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0010" y="2286000"/>
            <a:ext cx="39787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4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531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0532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50533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50610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50611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50608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50609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50606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50607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50604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50605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50602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50603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</p:grpSp>
      <p:cxnSp>
        <p:nvCxnSpPr>
          <p:cNvPr id="134" name="Straight Connector 133"/>
          <p:cNvCxnSpPr>
            <a:stCxn id="150531" idx="1"/>
            <a:endCxn id="150532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50531" idx="3"/>
            <a:endCxn id="150533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50604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0605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0603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0610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0611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0608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0609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606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0607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63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50564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50565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50566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50567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50568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50569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50570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50571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50572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50573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50574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50575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77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0578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50579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0580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0581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50582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50583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50584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50585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50586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50587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50588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50589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91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50593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50593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95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025650" y="5307013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1651000" y="5307013"/>
            <a:ext cx="571500" cy="1239837"/>
            <a:chOff x="7226201" y="5319510"/>
            <a:chExt cx="571666" cy="1239927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5940"/>
              <a:ext cx="430338" cy="833497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2164" y="5319510"/>
              <a:ext cx="355703" cy="40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5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5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1556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51557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51635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51636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51633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51634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51631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51632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51629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51630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51627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51628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</p:grpSp>
      <p:cxnSp>
        <p:nvCxnSpPr>
          <p:cNvPr id="134" name="Straight Connector 133"/>
          <p:cNvCxnSpPr>
            <a:stCxn id="151555" idx="1"/>
            <a:endCxn id="151556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51555" idx="3"/>
            <a:endCxn id="151557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51629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1630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1628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1635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1636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1633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1634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1631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632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87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51588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51589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51590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51591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51592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51593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51594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51595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51596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51597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51598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51599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601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1602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51603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1604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1605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51606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51607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51608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51609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51610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51611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51612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51613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615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51617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51617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619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025650" y="5310188"/>
            <a:ext cx="430213" cy="1128712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636"/>
              <a:ext cx="430887" cy="709371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Child</a:t>
              </a: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2439" y="5307679"/>
              <a:ext cx="0" cy="418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957263" y="5310188"/>
            <a:ext cx="431800" cy="1250950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7050"/>
              <a:ext cx="430887" cy="832387"/>
            </a:xfrm>
            <a:prstGeom prst="rect">
              <a:avLst/>
            </a:prstGeom>
            <a:noFill/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Parent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9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>
            <a:off x="1173163" y="5729288"/>
            <a:ext cx="106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/>
              <a:t>Inserting into a Heap Implemented as an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/>
              <a:t>(cont.)</a:t>
            </a:r>
            <a:endParaRPr lang="en-US" sz="3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579" name="TextBox 115"/>
          <p:cNvSpPr txBox="1">
            <a:spLocks noChangeArrowheads="1"/>
          </p:cNvSpPr>
          <p:nvPr/>
        </p:nvSpPr>
        <p:spPr bwMode="auto">
          <a:xfrm>
            <a:off x="2455863" y="22066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2580" name="TextBox 118"/>
          <p:cNvSpPr txBox="1">
            <a:spLocks noChangeArrowheads="1"/>
          </p:cNvSpPr>
          <p:nvPr/>
        </p:nvSpPr>
        <p:spPr bwMode="auto">
          <a:xfrm>
            <a:off x="1525588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52581" name="TextBox 127"/>
          <p:cNvSpPr txBox="1">
            <a:spLocks noChangeArrowheads="1"/>
          </p:cNvSpPr>
          <p:nvPr/>
        </p:nvSpPr>
        <p:spPr bwMode="auto">
          <a:xfrm>
            <a:off x="3371850" y="27447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14388" y="3833813"/>
            <a:ext cx="882650" cy="369887"/>
            <a:chOff x="4590254" y="5277977"/>
            <a:chExt cx="882292" cy="369332"/>
          </a:xfrm>
        </p:grpSpPr>
        <p:sp>
          <p:nvSpPr>
            <p:cNvPr id="152652" name="TextBox 153"/>
            <p:cNvSpPr txBox="1">
              <a:spLocks noChangeArrowheads="1"/>
            </p:cNvSpPr>
            <p:nvPr/>
          </p:nvSpPr>
          <p:spPr bwMode="auto">
            <a:xfrm>
              <a:off x="4590254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152653" name="TextBox 154"/>
            <p:cNvSpPr txBox="1">
              <a:spLocks noChangeArrowheads="1"/>
            </p:cNvSpPr>
            <p:nvPr/>
          </p:nvSpPr>
          <p:spPr bwMode="auto">
            <a:xfrm>
              <a:off x="5031400" y="527797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798638" y="3833813"/>
            <a:ext cx="873125" cy="369887"/>
            <a:chOff x="2571515" y="5410200"/>
            <a:chExt cx="873193" cy="369332"/>
          </a:xfrm>
        </p:grpSpPr>
        <p:sp>
          <p:nvSpPr>
            <p:cNvPr id="152650" name="TextBox 151"/>
            <p:cNvSpPr txBox="1">
              <a:spLocks noChangeArrowheads="1"/>
            </p:cNvSpPr>
            <p:nvPr/>
          </p:nvSpPr>
          <p:spPr bwMode="auto">
            <a:xfrm>
              <a:off x="2571515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76</a:t>
              </a:r>
            </a:p>
          </p:txBody>
        </p:sp>
        <p:sp>
          <p:nvSpPr>
            <p:cNvPr id="152651" name="TextBox 152"/>
            <p:cNvSpPr txBox="1">
              <a:spLocks noChangeArrowheads="1"/>
            </p:cNvSpPr>
            <p:nvPr/>
          </p:nvSpPr>
          <p:spPr bwMode="auto">
            <a:xfrm>
              <a:off x="3003562" y="54102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</p:grp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2774950" y="3833813"/>
            <a:ext cx="882650" cy="369887"/>
            <a:chOff x="2571515" y="5943600"/>
            <a:chExt cx="882292" cy="369332"/>
          </a:xfrm>
        </p:grpSpPr>
        <p:sp>
          <p:nvSpPr>
            <p:cNvPr id="152648" name="TextBox 149"/>
            <p:cNvSpPr txBox="1">
              <a:spLocks noChangeArrowheads="1"/>
            </p:cNvSpPr>
            <p:nvPr/>
          </p:nvSpPr>
          <p:spPr bwMode="auto">
            <a:xfrm>
              <a:off x="2571515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74</a:t>
              </a:r>
            </a:p>
          </p:txBody>
        </p:sp>
        <p:sp>
          <p:nvSpPr>
            <p:cNvPr id="152649" name="TextBox 150"/>
            <p:cNvSpPr txBox="1">
              <a:spLocks noChangeArrowheads="1"/>
            </p:cNvSpPr>
            <p:nvPr/>
          </p:nvSpPr>
          <p:spPr bwMode="auto">
            <a:xfrm>
              <a:off x="3012661" y="594360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89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035050" y="3284538"/>
            <a:ext cx="1420813" cy="379412"/>
            <a:chOff x="5434299" y="4142433"/>
            <a:chExt cx="1421044" cy="379568"/>
          </a:xfrm>
        </p:grpSpPr>
        <p:sp>
          <p:nvSpPr>
            <p:cNvPr id="152646" name="TextBox 147"/>
            <p:cNvSpPr txBox="1">
              <a:spLocks noChangeArrowheads="1"/>
            </p:cNvSpPr>
            <p:nvPr/>
          </p:nvSpPr>
          <p:spPr bwMode="auto">
            <a:xfrm>
              <a:off x="5434299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52647" name="TextBox 148"/>
            <p:cNvSpPr txBox="1">
              <a:spLocks noChangeArrowheads="1"/>
            </p:cNvSpPr>
            <p:nvPr/>
          </p:nvSpPr>
          <p:spPr bwMode="auto">
            <a:xfrm>
              <a:off x="6414197" y="415266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2995613" y="3284538"/>
            <a:ext cx="1322387" cy="369887"/>
            <a:chOff x="7394096" y="4142433"/>
            <a:chExt cx="1323438" cy="369332"/>
          </a:xfrm>
        </p:grpSpPr>
        <p:sp>
          <p:nvSpPr>
            <p:cNvPr id="152644" name="TextBox 145"/>
            <p:cNvSpPr txBox="1">
              <a:spLocks noChangeArrowheads="1"/>
            </p:cNvSpPr>
            <p:nvPr/>
          </p:nvSpPr>
          <p:spPr bwMode="auto">
            <a:xfrm>
              <a:off x="7394096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152645" name="TextBox 146"/>
            <p:cNvSpPr txBox="1">
              <a:spLocks noChangeArrowheads="1"/>
            </p:cNvSpPr>
            <p:nvPr/>
          </p:nvSpPr>
          <p:spPr bwMode="auto">
            <a:xfrm>
              <a:off x="8276388" y="414243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</p:grpSp>
      <p:cxnSp>
        <p:nvCxnSpPr>
          <p:cNvPr id="134" name="Straight Connector 133"/>
          <p:cNvCxnSpPr>
            <a:stCxn id="152579" idx="1"/>
            <a:endCxn id="152580" idx="0"/>
          </p:cNvCxnSpPr>
          <p:nvPr/>
        </p:nvCxnSpPr>
        <p:spPr>
          <a:xfrm flipH="1">
            <a:off x="1746250" y="2390775"/>
            <a:ext cx="7096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52579" idx="3"/>
            <a:endCxn id="152581" idx="0"/>
          </p:cNvCxnSpPr>
          <p:nvPr/>
        </p:nvCxnSpPr>
        <p:spPr>
          <a:xfrm>
            <a:off x="2768600" y="2390775"/>
            <a:ext cx="823913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52646" idx="0"/>
          </p:cNvCxnSpPr>
          <p:nvPr/>
        </p:nvCxnSpPr>
        <p:spPr>
          <a:xfrm flipH="1">
            <a:off x="1255713" y="3114675"/>
            <a:ext cx="269875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2313" y="3114675"/>
            <a:ext cx="22066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2647" idx="0"/>
          </p:cNvCxnSpPr>
          <p:nvPr/>
        </p:nvCxnSpPr>
        <p:spPr>
          <a:xfrm flipH="1" flipV="1">
            <a:off x="1966913" y="3114675"/>
            <a:ext cx="268287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645" idx="0"/>
          </p:cNvCxnSpPr>
          <p:nvPr/>
        </p:nvCxnSpPr>
        <p:spPr>
          <a:xfrm flipH="1" flipV="1">
            <a:off x="3813175" y="3114675"/>
            <a:ext cx="284163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2652" idx="0"/>
          </p:cNvCxnSpPr>
          <p:nvPr/>
        </p:nvCxnSpPr>
        <p:spPr>
          <a:xfrm flipV="1">
            <a:off x="1035050" y="3654425"/>
            <a:ext cx="128588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2653" idx="0"/>
          </p:cNvCxnSpPr>
          <p:nvPr/>
        </p:nvCxnSpPr>
        <p:spPr>
          <a:xfrm flipH="1" flipV="1">
            <a:off x="1390650" y="3654425"/>
            <a:ext cx="8572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650" idx="0"/>
          </p:cNvCxnSpPr>
          <p:nvPr/>
        </p:nvCxnSpPr>
        <p:spPr>
          <a:xfrm flipV="1">
            <a:off x="2019300" y="3663950"/>
            <a:ext cx="82550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2651" idx="0"/>
          </p:cNvCxnSpPr>
          <p:nvPr/>
        </p:nvCxnSpPr>
        <p:spPr>
          <a:xfrm flipH="1" flipV="1">
            <a:off x="2343150" y="3654425"/>
            <a:ext cx="10795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2648" idx="0"/>
          </p:cNvCxnSpPr>
          <p:nvPr/>
        </p:nvCxnSpPr>
        <p:spPr>
          <a:xfrm flipV="1">
            <a:off x="2995613" y="3654425"/>
            <a:ext cx="92075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2649" idx="0"/>
          </p:cNvCxnSpPr>
          <p:nvPr/>
        </p:nvCxnSpPr>
        <p:spPr>
          <a:xfrm flipH="1" flipV="1">
            <a:off x="3371850" y="3663950"/>
            <a:ext cx="65088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825" y="4908550"/>
            <a:ext cx="712787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41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25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2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8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688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25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416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213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85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6900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538" y="4908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11" name="TextBox 82"/>
          <p:cNvSpPr txBox="1">
            <a:spLocks noChangeArrowheads="1"/>
          </p:cNvSpPr>
          <p:nvPr/>
        </p:nvSpPr>
        <p:spPr bwMode="auto">
          <a:xfrm>
            <a:off x="1000125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52612" name="TextBox 83"/>
          <p:cNvSpPr txBox="1">
            <a:spLocks noChangeArrowheads="1"/>
          </p:cNvSpPr>
          <p:nvPr/>
        </p:nvSpPr>
        <p:spPr bwMode="auto">
          <a:xfrm>
            <a:off x="15367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52613" name="TextBox 86"/>
          <p:cNvSpPr txBox="1">
            <a:spLocks noChangeArrowheads="1"/>
          </p:cNvSpPr>
          <p:nvPr/>
        </p:nvSpPr>
        <p:spPr bwMode="auto">
          <a:xfrm>
            <a:off x="2001838" y="458470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52614" name="TextBox 87"/>
          <p:cNvSpPr txBox="1">
            <a:spLocks noChangeArrowheads="1"/>
          </p:cNvSpPr>
          <p:nvPr/>
        </p:nvSpPr>
        <p:spPr bwMode="auto">
          <a:xfrm>
            <a:off x="47244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52615" name="TextBox 88"/>
          <p:cNvSpPr txBox="1">
            <a:spLocks noChangeArrowheads="1"/>
          </p:cNvSpPr>
          <p:nvPr/>
        </p:nvSpPr>
        <p:spPr bwMode="auto">
          <a:xfrm>
            <a:off x="5227638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52616" name="TextBox 89"/>
          <p:cNvSpPr txBox="1">
            <a:spLocks noChangeArrowheads="1"/>
          </p:cNvSpPr>
          <p:nvPr/>
        </p:nvSpPr>
        <p:spPr bwMode="auto">
          <a:xfrm>
            <a:off x="5757863" y="4584700"/>
            <a:ext cx="322262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52617" name="TextBox 90"/>
          <p:cNvSpPr txBox="1">
            <a:spLocks noChangeArrowheads="1"/>
          </p:cNvSpPr>
          <p:nvPr/>
        </p:nvSpPr>
        <p:spPr bwMode="auto">
          <a:xfrm>
            <a:off x="6208713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152618" name="TextBox 101"/>
          <p:cNvSpPr txBox="1">
            <a:spLocks noChangeArrowheads="1"/>
          </p:cNvSpPr>
          <p:nvPr/>
        </p:nvSpPr>
        <p:spPr bwMode="auto">
          <a:xfrm>
            <a:off x="674687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152619" name="TextBox 102"/>
          <p:cNvSpPr txBox="1">
            <a:spLocks noChangeArrowheads="1"/>
          </p:cNvSpPr>
          <p:nvPr/>
        </p:nvSpPr>
        <p:spPr bwMode="auto">
          <a:xfrm>
            <a:off x="7223125" y="4584700"/>
            <a:ext cx="46037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152620" name="TextBox 103"/>
          <p:cNvSpPr txBox="1">
            <a:spLocks noChangeArrowheads="1"/>
          </p:cNvSpPr>
          <p:nvPr/>
        </p:nvSpPr>
        <p:spPr bwMode="auto">
          <a:xfrm>
            <a:off x="259715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52621" name="TextBox 104"/>
          <p:cNvSpPr txBox="1">
            <a:spLocks noChangeArrowheads="1"/>
          </p:cNvSpPr>
          <p:nvPr/>
        </p:nvSpPr>
        <p:spPr bwMode="auto">
          <a:xfrm>
            <a:off x="3149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52622" name="TextBox 105"/>
          <p:cNvSpPr txBox="1">
            <a:spLocks noChangeArrowheads="1"/>
          </p:cNvSpPr>
          <p:nvPr/>
        </p:nvSpPr>
        <p:spPr bwMode="auto">
          <a:xfrm>
            <a:off x="3657600" y="4584700"/>
            <a:ext cx="32226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52623" name="TextBox 106"/>
          <p:cNvSpPr txBox="1">
            <a:spLocks noChangeArrowheads="1"/>
          </p:cNvSpPr>
          <p:nvPr/>
        </p:nvSpPr>
        <p:spPr bwMode="auto">
          <a:xfrm>
            <a:off x="4187825" y="4584700"/>
            <a:ext cx="32385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300" y="49260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25" name="TextBox 91"/>
          <p:cNvSpPr txBox="1">
            <a:spLocks noChangeArrowheads="1"/>
          </p:cNvSpPr>
          <p:nvPr/>
        </p:nvSpPr>
        <p:spPr bwMode="auto">
          <a:xfrm>
            <a:off x="1000125" y="4921250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2626" name="TextBox 93"/>
          <p:cNvSpPr txBox="1">
            <a:spLocks noChangeArrowheads="1"/>
          </p:cNvSpPr>
          <p:nvPr/>
        </p:nvSpPr>
        <p:spPr bwMode="auto">
          <a:xfrm>
            <a:off x="1476375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152627" name="TextBox 94"/>
          <p:cNvSpPr txBox="1">
            <a:spLocks noChangeArrowheads="1"/>
          </p:cNvSpPr>
          <p:nvPr/>
        </p:nvSpPr>
        <p:spPr bwMode="auto">
          <a:xfrm>
            <a:off x="2001838" y="4922838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2628" name="TextBox 108"/>
          <p:cNvSpPr txBox="1">
            <a:spLocks noChangeArrowheads="1"/>
          </p:cNvSpPr>
          <p:nvPr/>
        </p:nvSpPr>
        <p:spPr bwMode="auto">
          <a:xfrm>
            <a:off x="25669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2629" name="TextBox 109"/>
          <p:cNvSpPr txBox="1">
            <a:spLocks noChangeArrowheads="1"/>
          </p:cNvSpPr>
          <p:nvPr/>
        </p:nvSpPr>
        <p:spPr bwMode="auto">
          <a:xfrm>
            <a:off x="309086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152630" name="TextBox 110"/>
          <p:cNvSpPr txBox="1">
            <a:spLocks noChangeArrowheads="1"/>
          </p:cNvSpPr>
          <p:nvPr/>
        </p:nvSpPr>
        <p:spPr bwMode="auto">
          <a:xfrm>
            <a:off x="3598863" y="4926013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152631" name="TextBox 111"/>
          <p:cNvSpPr txBox="1">
            <a:spLocks noChangeArrowheads="1"/>
          </p:cNvSpPr>
          <p:nvPr/>
        </p:nvSpPr>
        <p:spPr bwMode="auto">
          <a:xfrm>
            <a:off x="4127500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52632" name="TextBox 121"/>
          <p:cNvSpPr txBox="1">
            <a:spLocks noChangeArrowheads="1"/>
          </p:cNvSpPr>
          <p:nvPr/>
        </p:nvSpPr>
        <p:spPr bwMode="auto">
          <a:xfrm>
            <a:off x="468312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152633" name="TextBox 122"/>
          <p:cNvSpPr txBox="1">
            <a:spLocks noChangeArrowheads="1"/>
          </p:cNvSpPr>
          <p:nvPr/>
        </p:nvSpPr>
        <p:spPr bwMode="auto">
          <a:xfrm>
            <a:off x="5167313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52634" name="TextBox 123"/>
          <p:cNvSpPr txBox="1">
            <a:spLocks noChangeArrowheads="1"/>
          </p:cNvSpPr>
          <p:nvPr/>
        </p:nvSpPr>
        <p:spPr bwMode="auto">
          <a:xfrm>
            <a:off x="572770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76</a:t>
            </a:r>
          </a:p>
        </p:txBody>
      </p:sp>
      <p:sp>
        <p:nvSpPr>
          <p:cNvPr id="152635" name="TextBox 124"/>
          <p:cNvSpPr txBox="1">
            <a:spLocks noChangeArrowheads="1"/>
          </p:cNvSpPr>
          <p:nvPr/>
        </p:nvSpPr>
        <p:spPr bwMode="auto">
          <a:xfrm>
            <a:off x="6237288" y="4906963"/>
            <a:ext cx="441325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152636" name="TextBox 125"/>
          <p:cNvSpPr txBox="1">
            <a:spLocks noChangeArrowheads="1"/>
          </p:cNvSpPr>
          <p:nvPr/>
        </p:nvSpPr>
        <p:spPr bwMode="auto">
          <a:xfrm>
            <a:off x="6764338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74</a:t>
            </a:r>
          </a:p>
        </p:txBody>
      </p:sp>
      <p:sp>
        <p:nvSpPr>
          <p:cNvPr id="152637" name="TextBox 126"/>
          <p:cNvSpPr txBox="1">
            <a:spLocks noChangeArrowheads="1"/>
          </p:cNvSpPr>
          <p:nvPr/>
        </p:nvSpPr>
        <p:spPr bwMode="auto">
          <a:xfrm>
            <a:off x="7242175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500" y="490061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39" name="TextBox 79"/>
          <p:cNvSpPr txBox="1">
            <a:spLocks noChangeArrowheads="1"/>
          </p:cNvSpPr>
          <p:nvPr/>
        </p:nvSpPr>
        <p:spPr bwMode="auto">
          <a:xfrm>
            <a:off x="7683500" y="4586288"/>
            <a:ext cx="46037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9925" y="1824038"/>
            <a:ext cx="4794250" cy="226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>
              <a:spcAft>
                <a:spcPts val="600"/>
              </a:spcAft>
              <a:defRPr/>
            </a:pPr>
            <a:r>
              <a:rPr lang="en-US" dirty="0"/>
              <a:t>3. while 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table[child]</a:t>
            </a:r>
            <a:endParaRPr lang="en-US" dirty="0"/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FontTx/>
              <a:buAutoNum type="arabicPeriod" startAt="4"/>
              <a:defRPr/>
            </a:pPr>
            <a:r>
              <a:rPr lang="en-US" dirty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152641" name="TextBox 80"/>
          <p:cNvSpPr txBox="1">
            <a:spLocks noChangeArrowheads="1"/>
          </p:cNvSpPr>
          <p:nvPr/>
        </p:nvSpPr>
        <p:spPr bwMode="auto">
          <a:xfrm>
            <a:off x="3721100" y="38338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cxnSp>
        <p:nvCxnSpPr>
          <p:cNvPr id="7" name="Straight Connector 6"/>
          <p:cNvCxnSpPr>
            <a:stCxn id="152641" idx="0"/>
          </p:cNvCxnSpPr>
          <p:nvPr/>
        </p:nvCxnSpPr>
        <p:spPr>
          <a:xfrm flipV="1">
            <a:off x="3941763" y="3654425"/>
            <a:ext cx="38100" cy="17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43" name="TextBox 81"/>
          <p:cNvSpPr txBox="1">
            <a:spLocks noChangeArrowheads="1"/>
          </p:cNvSpPr>
          <p:nvPr/>
        </p:nvSpPr>
        <p:spPr bwMode="auto">
          <a:xfrm>
            <a:off x="7702550" y="4908550"/>
            <a:ext cx="4413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66</a:t>
            </a:r>
          </a:p>
        </p:txBody>
      </p:sp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6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Removal from a Heap Implemented as an</a:t>
            </a:r>
            <a:r>
              <a:rPr lang="en-US" dirty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/>
          </a:p>
        </p:txBody>
      </p:sp>
      <p:sp>
        <p:nvSpPr>
          <p:cNvPr id="1536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Removing an Element from a Heap Implemented as an ArrayList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1. 	Remove the last element (i.e., the one at size() – 1) and set the item at 0 to this value.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2. 	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2000" dirty="0">
                <a:latin typeface="Calibri" pitchFamily="34" charset="0"/>
              </a:rPr>
              <a:t> to 0.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3. 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(true)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4. 	                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leftChild </a:t>
            </a:r>
            <a:r>
              <a:rPr lang="en-US" sz="2000" dirty="0">
                <a:latin typeface="Calibri" pitchFamily="34" charset="0"/>
              </a:rPr>
              <a:t>to (2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2000" dirty="0">
                <a:latin typeface="Calibri" pitchFamily="34" charset="0"/>
              </a:rPr>
              <a:t>) + 1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2000" dirty="0">
                <a:latin typeface="Calibri" pitchFamily="34" charset="0"/>
              </a:rPr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2000" dirty="0">
                <a:latin typeface="Calibri" pitchFamily="34" charset="0"/>
              </a:rPr>
              <a:t> + 1.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5. 	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leftChild &gt;= table.size()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6. 		            Break out of loop.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4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Removal from a Heap Implemented as an</a:t>
            </a:r>
            <a:r>
              <a:rPr lang="en-US" dirty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/>
          </a:p>
        </p:txBody>
      </p:sp>
      <p:sp>
        <p:nvSpPr>
          <p:cNvPr id="1536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7. 		Assume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2000" dirty="0">
                <a:latin typeface="Calibri" pitchFamily="34" charset="0"/>
              </a:rPr>
              <a:t> (the smaller child)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8. 	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rightChild &lt; table.size() and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table[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&lt; table[leftChild]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9. 		             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2000" dirty="0">
                <a:latin typeface="Calibri" pitchFamily="34" charset="0"/>
              </a:rPr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10. 	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table[parent] &gt; table[minChild]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11. 	             Swap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table[parent</a:t>
            </a:r>
            <a:r>
              <a:rPr lang="en-US" sz="2000" dirty="0">
                <a:latin typeface="Calibri" pitchFamily="34" charset="0"/>
              </a:rPr>
              <a:t>]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table[minChild</a:t>
            </a:r>
            <a:r>
              <a:rPr lang="en-US" sz="2000" dirty="0">
                <a:latin typeface="Calibri" pitchFamily="34" charset="0"/>
              </a:rPr>
              <a:t>].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12. 	             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2000" dirty="0">
                <a:latin typeface="Calibri" pitchFamily="34" charset="0"/>
              </a:rPr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alibri" pitchFamily="34" charset="0"/>
              </a:rPr>
              <a:t>13. </a:t>
            </a:r>
            <a:r>
              <a:rPr lang="en-US" sz="2000">
                <a:latin typeface="Calibri" pitchFamily="34" charset="0"/>
              </a:rPr>
              <a:t>	      Break </a:t>
            </a:r>
            <a:r>
              <a:rPr lang="en-US" sz="2000" dirty="0">
                <a:latin typeface="Calibri" pitchFamily="34" charset="0"/>
              </a:rPr>
              <a:t>out of loop.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09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Performance of the Heap</a:t>
            </a:r>
          </a:p>
        </p:txBody>
      </p:sp>
      <p:sp>
        <p:nvSpPr>
          <p:cNvPr id="1546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5462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traces a path from the root to a leaf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 traces a path from a leaf to the root</a:t>
            </a:r>
          </a:p>
          <a:p>
            <a:r>
              <a:rPr lang="en-US" dirty="0"/>
              <a:t>This requires at most </a:t>
            </a:r>
            <a:r>
              <a:rPr lang="en-US" i="1" dirty="0"/>
              <a:t>h</a:t>
            </a:r>
            <a:r>
              <a:rPr lang="en-US" dirty="0"/>
              <a:t> steps where </a:t>
            </a:r>
            <a:r>
              <a:rPr lang="en-US" i="1" dirty="0"/>
              <a:t>h</a:t>
            </a:r>
            <a:r>
              <a:rPr lang="en-US" dirty="0"/>
              <a:t> is the height of the tree</a:t>
            </a:r>
          </a:p>
          <a:p>
            <a:r>
              <a:rPr lang="en-US" dirty="0"/>
              <a:t>The largest </a:t>
            </a:r>
            <a:r>
              <a:rPr lang="en-US" i="1" dirty="0"/>
              <a:t>full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has 2</a:t>
            </a:r>
            <a:r>
              <a:rPr lang="en-US" i="1" baseline="30000" dirty="0"/>
              <a:t>h</a:t>
            </a:r>
            <a:r>
              <a:rPr lang="en-US" dirty="0"/>
              <a:t>-1 nodes</a:t>
            </a:r>
          </a:p>
          <a:p>
            <a:r>
              <a:rPr lang="en-US" dirty="0"/>
              <a:t>The smallest </a:t>
            </a:r>
            <a:r>
              <a:rPr lang="en-US" i="1" dirty="0"/>
              <a:t>complete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(with a single node as the left child at height h) has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(</a:t>
            </a:r>
            <a:r>
              <a:rPr lang="en-US" i="1" baseline="30000" dirty="0"/>
              <a:t>h</a:t>
            </a:r>
            <a:r>
              <a:rPr lang="en-US" baseline="30000" dirty="0"/>
              <a:t>-1)</a:t>
            </a:r>
            <a:r>
              <a:rPr lang="en-US" dirty="0"/>
              <a:t> nodes</a:t>
            </a:r>
          </a:p>
          <a:p>
            <a:r>
              <a:rPr lang="en-US" dirty="0"/>
              <a:t>Both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are O(log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Priority Queues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heap is used to implement a special kind of queue called a priority queue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heap is not very useful as an ADT on its own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We will not create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Heap</a:t>
            </a:r>
            <a:r>
              <a:rPr lang="en-US" dirty="0"/>
              <a:t> interface or code a class that implements it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Instead, we will incorporate its algorithms when we implement a </a:t>
            </a:r>
            <a:r>
              <a:rPr lang="en-US" b="1" dirty="0"/>
              <a:t>priority queue class </a:t>
            </a:r>
            <a:r>
              <a:rPr lang="en-US" dirty="0"/>
              <a:t>and </a:t>
            </a:r>
            <a:r>
              <a:rPr lang="en-US" b="1" dirty="0"/>
              <a:t>heapsort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Sometimes a FIFO queue may not be the best way to implement a waiting line, such as an Emergency Room.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 priority queue is a data structure in which only the highest-priority item is 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0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Priority Queues </a:t>
            </a:r>
            <a:r>
              <a:rPr lang="en-US"/>
              <a:t>(cont.)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/>
              <a:t>In a print queue, sometimes it is quicker to print a short document that arrived after a very long document</a:t>
            </a:r>
          </a:p>
          <a:p>
            <a:r>
              <a:rPr lang="en-US" dirty="0"/>
              <a:t>A </a:t>
            </a:r>
            <a:r>
              <a:rPr lang="en-US" i="1" dirty="0"/>
              <a:t>priority queue </a:t>
            </a:r>
            <a:r>
              <a:rPr lang="en-US" dirty="0"/>
              <a:t>is a data structure in which only the highest-priority item is accessible (as opposed to the first item entered)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79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5175" cy="990600"/>
          </a:xfrm>
        </p:spPr>
        <p:txBody>
          <a:bodyPr/>
          <a:lstStyle/>
          <a:p>
            <a:r>
              <a:rPr lang="en-US" b="1" dirty="0"/>
              <a:t>Insertion into a Priority Queue</a:t>
            </a:r>
          </a:p>
        </p:txBody>
      </p:sp>
      <p:pic>
        <p:nvPicPr>
          <p:cNvPr id="157699" name="Picture 2" descr="C:\Documents and Settings\Administrator\My Documents\Koffman\PPTs\JPEGS\JWCL233_Koffman JPG files\ch06\w0158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89988" cy="310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44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4000"/>
              <a:t> </a:t>
            </a:r>
            <a:r>
              <a:rPr lang="en-US" b="1"/>
              <a:t>Class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12954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Java provides 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PriorityQueue&lt;E&gt;</a:t>
            </a:r>
            <a:r>
              <a:rPr lang="en-US" dirty="0"/>
              <a:t> class that implements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Queue&lt;E&gt; </a:t>
            </a:r>
            <a:r>
              <a:rPr lang="en-US" dirty="0"/>
              <a:t>interface as follows: </a:t>
            </a:r>
          </a:p>
        </p:txBody>
      </p:sp>
      <p:pic>
        <p:nvPicPr>
          <p:cNvPr id="158724" name="Picture 2" descr="C:\Documents and Settings\Administrator\My Documents\Koffman\PPTs\Koffman_Digital Request 150 DPI JPEG\Ch06\Table 6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623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Inserting an Item into a Heap</a:t>
            </a:r>
          </a:p>
        </p:txBody>
      </p:sp>
      <p:sp>
        <p:nvSpPr>
          <p:cNvPr id="1218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819400" y="3489325"/>
            <a:ext cx="3505200" cy="1997075"/>
            <a:chOff x="5213726" y="3063501"/>
            <a:chExt cx="3503808" cy="1997965"/>
          </a:xfrm>
        </p:grpSpPr>
        <p:sp>
          <p:nvSpPr>
            <p:cNvPr id="121863" name="TextBox 5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21864" name="TextBox 7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1865" name="TextBox 8"/>
            <p:cNvSpPr txBox="1">
              <a:spLocks noChangeArrowheads="1"/>
            </p:cNvSpPr>
            <p:nvPr/>
          </p:nvSpPr>
          <p:spPr bwMode="auto">
            <a:xfrm>
              <a:off x="7771122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1891" name="TextBox 17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1892" name="TextBox 18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1889" name="TextBox 2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1890" name="TextBox 2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1887" name="TextBox 23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1888" name="TextBox 24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1885" name="TextBox 11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21886" name="TextBox 12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1883" name="TextBox 14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121884" name="TextBox 26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38" name="Straight Connector 37"/>
            <p:cNvCxnSpPr>
              <a:stCxn id="121863" idx="1"/>
              <a:endCxn id="121864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1863" idx="3"/>
              <a:endCxn id="121865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21885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21886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21884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21891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21892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21889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21890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21887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21888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8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727" y="1676400"/>
            <a:ext cx="86286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0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T be a min-heap storing n elements.</a:t>
            </a:r>
          </a:p>
          <a:p>
            <a:r>
              <a:rPr lang="en-US" dirty="0"/>
              <a:t>Give an efficient algorithm for reporting the keys that are smaller than or equal to a given integer key k:</a:t>
            </a:r>
          </a:p>
          <a:p>
            <a:pPr lvl="1"/>
            <a:r>
              <a:rPr lang="en-US" dirty="0"/>
              <a:t>First assuming k is in the heap</a:t>
            </a:r>
          </a:p>
          <a:p>
            <a:pPr lvl="1"/>
            <a:r>
              <a:rPr lang="en-US" dirty="0"/>
              <a:t>Second assuming k is not in the heap</a:t>
            </a:r>
          </a:p>
          <a:p>
            <a:r>
              <a:rPr lang="en-US" dirty="0"/>
              <a:t>Note: Keys do not need to be reported in sorted order</a:t>
            </a:r>
          </a:p>
          <a:p>
            <a:r>
              <a:rPr lang="en-US" dirty="0"/>
              <a:t>Can you make it run in O(k)?</a:t>
            </a:r>
          </a:p>
        </p:txBody>
      </p:sp>
    </p:spTree>
    <p:extLst>
      <p:ext uri="{BB962C8B-B14F-4D97-AF65-F5344CB8AC3E}">
        <p14:creationId xmlns:p14="http://schemas.microsoft.com/office/powerpoint/2010/main" val="4145730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Hint: Think about where the keys smaller than k are stored in the heap T.</a:t>
            </a:r>
          </a:p>
        </p:txBody>
      </p:sp>
    </p:spTree>
    <p:extLst>
      <p:ext uri="{BB962C8B-B14F-4D97-AF65-F5344CB8AC3E}">
        <p14:creationId xmlns:p14="http://schemas.microsoft.com/office/powerpoint/2010/main" val="3954442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root of the tree, recursively search the left and right subtrees if the root of the subtree has a key value less than k. </a:t>
            </a:r>
          </a:p>
          <a:p>
            <a:r>
              <a:rPr lang="en-US" dirty="0"/>
              <a:t>This algorithm takes O(m) time where m is the number of elements less </a:t>
            </a:r>
            <a:r>
              <a:rPr lang="en-US"/>
              <a:t>than k, </a:t>
            </a:r>
            <a:r>
              <a:rPr lang="en-US" dirty="0"/>
              <a:t>because there is no node in T storing a key larger </a:t>
            </a:r>
            <a:r>
              <a:rPr lang="en-US"/>
              <a:t>than k that has </a:t>
            </a:r>
            <a:r>
              <a:rPr lang="en-US" dirty="0"/>
              <a:t>a descendant storing a key less than x.</a:t>
            </a:r>
          </a:p>
        </p:txBody>
      </p:sp>
    </p:spTree>
    <p:extLst>
      <p:ext uri="{BB962C8B-B14F-4D97-AF65-F5344CB8AC3E}">
        <p14:creationId xmlns:p14="http://schemas.microsoft.com/office/powerpoint/2010/main" val="11761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1228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pic>
        <p:nvPicPr>
          <p:cNvPr id="1228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64" y="1676400"/>
            <a:ext cx="86286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22887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22888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2889" name="TextBox 43"/>
            <p:cNvSpPr txBox="1">
              <a:spLocks noChangeArrowheads="1"/>
            </p:cNvSpPr>
            <p:nvPr/>
          </p:nvSpPr>
          <p:spPr bwMode="auto">
            <a:xfrm>
              <a:off x="7771122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  <p:sp>
          <p:nvSpPr>
            <p:cNvPr id="122890" name="TextBox 44"/>
            <p:cNvSpPr txBox="1">
              <a:spLocks noChangeArrowheads="1"/>
            </p:cNvSpPr>
            <p:nvPr/>
          </p:nvSpPr>
          <p:spPr bwMode="auto">
            <a:xfrm>
              <a:off x="8055815" y="469213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2917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2918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2915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2916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2913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2914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2911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2912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2909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2910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cxnSp>
          <p:nvCxnSpPr>
            <p:cNvPr id="52" name="Straight Connector 51"/>
            <p:cNvCxnSpPr>
              <a:stCxn id="122887" idx="1"/>
              <a:endCxn id="122888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2887" idx="3"/>
              <a:endCxn id="122889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2911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2912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2910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2917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2918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2915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2916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2913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2914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2890" idx="0"/>
            </p:cNvCxnSpPr>
            <p:nvPr/>
          </p:nvCxnSpPr>
          <p:spPr>
            <a:xfrm flipV="1">
              <a:off x="8212909" y="4511946"/>
              <a:ext cx="109494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0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1239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pic>
        <p:nvPicPr>
          <p:cNvPr id="1239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64" y="1676400"/>
            <a:ext cx="86286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376613" cy="1997075"/>
            <a:chOff x="5213726" y="3063501"/>
            <a:chExt cx="3375568" cy="1997965"/>
          </a:xfrm>
        </p:grpSpPr>
        <p:sp>
          <p:nvSpPr>
            <p:cNvPr id="123911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23912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3913" name="TextBox 43"/>
            <p:cNvSpPr txBox="1">
              <a:spLocks noChangeArrowheads="1"/>
            </p:cNvSpPr>
            <p:nvPr/>
          </p:nvSpPr>
          <p:spPr bwMode="auto">
            <a:xfrm>
              <a:off x="7771122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  <p:sp>
          <p:nvSpPr>
            <p:cNvPr id="123914" name="TextBox 44"/>
            <p:cNvSpPr txBox="1">
              <a:spLocks noChangeArrowheads="1"/>
            </p:cNvSpPr>
            <p:nvPr/>
          </p:nvSpPr>
          <p:spPr bwMode="auto">
            <a:xfrm>
              <a:off x="8055815" y="4692134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3941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3942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3939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3940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3937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3938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3935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3936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195198" cy="369332"/>
              <a:chOff x="7394096" y="4142433"/>
              <a:chExt cx="1195198" cy="369332"/>
            </a:xfrm>
          </p:grpSpPr>
          <p:sp>
            <p:nvSpPr>
              <p:cNvPr id="123933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3934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cxnSp>
          <p:nvCxnSpPr>
            <p:cNvPr id="52" name="Straight Connector 51"/>
            <p:cNvCxnSpPr>
              <a:stCxn id="123911" idx="1"/>
              <a:endCxn id="123912" idx="0"/>
            </p:cNvCxnSpPr>
            <p:nvPr/>
          </p:nvCxnSpPr>
          <p:spPr>
            <a:xfrm flipH="1">
              <a:off x="6145301" y="3247733"/>
              <a:ext cx="709392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3911" idx="3"/>
              <a:endCxn id="123913" idx="0"/>
            </p:cNvCxnSpPr>
            <p:nvPr/>
          </p:nvCxnSpPr>
          <p:spPr>
            <a:xfrm>
              <a:off x="7168921" y="3247733"/>
              <a:ext cx="822071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3935" idx="0"/>
            </p:cNvCxnSpPr>
            <p:nvPr/>
          </p:nvCxnSpPr>
          <p:spPr>
            <a:xfrm flipH="1">
              <a:off x="5654914" y="3971956"/>
              <a:ext cx="269791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93" y="3971956"/>
              <a:ext cx="22059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3936" idx="0"/>
            </p:cNvCxnSpPr>
            <p:nvPr/>
          </p:nvCxnSpPr>
          <p:spPr>
            <a:xfrm flipH="1" flipV="1">
              <a:off x="6365894" y="3971956"/>
              <a:ext cx="268205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3934" idx="0"/>
            </p:cNvCxnSpPr>
            <p:nvPr/>
          </p:nvCxnSpPr>
          <p:spPr>
            <a:xfrm flipH="1" flipV="1">
              <a:off x="8211586" y="3971956"/>
              <a:ext cx="220594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3941" idx="0"/>
            </p:cNvCxnSpPr>
            <p:nvPr/>
          </p:nvCxnSpPr>
          <p:spPr>
            <a:xfrm flipV="1">
              <a:off x="5434321" y="4511946"/>
              <a:ext cx="12854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3942" idx="0"/>
            </p:cNvCxnSpPr>
            <p:nvPr/>
          </p:nvCxnSpPr>
          <p:spPr>
            <a:xfrm flipH="1" flipV="1">
              <a:off x="5789811" y="4511946"/>
              <a:ext cx="85698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3939" idx="0"/>
            </p:cNvCxnSpPr>
            <p:nvPr/>
          </p:nvCxnSpPr>
          <p:spPr>
            <a:xfrm flipV="1">
              <a:off x="6418266" y="4521475"/>
              <a:ext cx="82524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940" idx="0"/>
            </p:cNvCxnSpPr>
            <p:nvPr/>
          </p:nvCxnSpPr>
          <p:spPr>
            <a:xfrm flipH="1" flipV="1">
              <a:off x="6742016" y="4511946"/>
              <a:ext cx="109503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3937" idx="0"/>
            </p:cNvCxnSpPr>
            <p:nvPr/>
          </p:nvCxnSpPr>
          <p:spPr>
            <a:xfrm flipV="1">
              <a:off x="7394276" y="4511946"/>
              <a:ext cx="9204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3938" idx="0"/>
            </p:cNvCxnSpPr>
            <p:nvPr/>
          </p:nvCxnSpPr>
          <p:spPr>
            <a:xfrm flipH="1" flipV="1">
              <a:off x="7770398" y="4521475"/>
              <a:ext cx="6506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3914" idx="0"/>
            </p:cNvCxnSpPr>
            <p:nvPr/>
          </p:nvCxnSpPr>
          <p:spPr>
            <a:xfrm flipV="1">
              <a:off x="8276653" y="4511946"/>
              <a:ext cx="46024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1249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24935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24936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4937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24938" name="TextBox 44"/>
            <p:cNvSpPr txBox="1">
              <a:spLocks noChangeArrowheads="1"/>
            </p:cNvSpPr>
            <p:nvPr/>
          </p:nvSpPr>
          <p:spPr bwMode="auto">
            <a:xfrm>
              <a:off x="8055815" y="4692134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4965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4966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4963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4964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4961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4962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4959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4960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4957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4958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124935" idx="1"/>
              <a:endCxn id="124936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4935" idx="3"/>
              <a:endCxn id="124937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4959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4960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4958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4965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4966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4963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4964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4961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4962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4938" idx="0"/>
            </p:cNvCxnSpPr>
            <p:nvPr/>
          </p:nvCxnSpPr>
          <p:spPr>
            <a:xfrm flipV="1">
              <a:off x="8276384" y="4511946"/>
              <a:ext cx="46020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375" cy="990600"/>
          </a:xfrm>
        </p:spPr>
        <p:txBody>
          <a:bodyPr/>
          <a:lstStyle/>
          <a:p>
            <a:r>
              <a:rPr lang="en-US" b="1" dirty="0"/>
              <a:t>Removing an Item from a Heap</a:t>
            </a:r>
          </a:p>
        </p:txBody>
      </p:sp>
      <p:sp>
        <p:nvSpPr>
          <p:cNvPr id="1269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26983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26984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6985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26986" name="TextBox 44"/>
            <p:cNvSpPr txBox="1">
              <a:spLocks noChangeArrowheads="1"/>
            </p:cNvSpPr>
            <p:nvPr/>
          </p:nvSpPr>
          <p:spPr bwMode="auto">
            <a:xfrm>
              <a:off x="8055815" y="4692134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7013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7014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7011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7012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7009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7010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7007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7008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7005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7006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126983" idx="1"/>
              <a:endCxn id="126984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6983" idx="3"/>
              <a:endCxn id="126985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7007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7008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7006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7013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7014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7011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7012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7009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7010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6986" idx="0"/>
            </p:cNvCxnSpPr>
            <p:nvPr/>
          </p:nvCxnSpPr>
          <p:spPr>
            <a:xfrm flipV="1">
              <a:off x="8276384" y="4511946"/>
              <a:ext cx="46020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 cstate="print"/>
          <a:srcRect b="26276"/>
          <a:stretch>
            <a:fillRect/>
          </a:stretch>
        </p:blipFill>
        <p:spPr bwMode="auto">
          <a:xfrm>
            <a:off x="304800" y="1524000"/>
            <a:ext cx="87266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1280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259138"/>
            <a:ext cx="3505200" cy="1997075"/>
            <a:chOff x="5213726" y="3063501"/>
            <a:chExt cx="3503808" cy="1997965"/>
          </a:xfrm>
        </p:grpSpPr>
        <p:sp>
          <p:nvSpPr>
            <p:cNvPr id="128007" name="TextBox 39"/>
            <p:cNvSpPr txBox="1">
              <a:spLocks noChangeArrowheads="1"/>
            </p:cNvSpPr>
            <p:nvPr/>
          </p:nvSpPr>
          <p:spPr bwMode="auto">
            <a:xfrm>
              <a:off x="6855343" y="306350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8008" name="TextBox 41"/>
            <p:cNvSpPr txBox="1">
              <a:spLocks noChangeArrowheads="1"/>
            </p:cNvSpPr>
            <p:nvPr/>
          </p:nvSpPr>
          <p:spPr bwMode="auto">
            <a:xfrm>
              <a:off x="5924248" y="3602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128009" name="TextBox 43"/>
            <p:cNvSpPr txBox="1">
              <a:spLocks noChangeArrowheads="1"/>
            </p:cNvSpPr>
            <p:nvPr/>
          </p:nvSpPr>
          <p:spPr bwMode="auto">
            <a:xfrm>
              <a:off x="7771121" y="3602967"/>
              <a:ext cx="441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28010" name="TextBox 44"/>
            <p:cNvSpPr txBox="1">
              <a:spLocks noChangeArrowheads="1"/>
            </p:cNvSpPr>
            <p:nvPr/>
          </p:nvSpPr>
          <p:spPr bwMode="auto">
            <a:xfrm>
              <a:off x="8055815" y="4692134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66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28037" name="TextBox 84"/>
              <p:cNvSpPr txBox="1">
                <a:spLocks noChangeArrowheads="1"/>
              </p:cNvSpPr>
              <p:nvPr/>
            </p:nvSpPr>
            <p:spPr bwMode="auto">
              <a:xfrm>
                <a:off x="4590254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37</a:t>
                </a:r>
              </a:p>
            </p:txBody>
          </p:sp>
          <p:sp>
            <p:nvSpPr>
              <p:cNvPr id="128038" name="TextBox 85"/>
              <p:cNvSpPr txBox="1">
                <a:spLocks noChangeArrowheads="1"/>
              </p:cNvSpPr>
              <p:nvPr/>
            </p:nvSpPr>
            <p:spPr bwMode="auto">
              <a:xfrm>
                <a:off x="5031400" y="5277977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26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28035" name="TextBox 80"/>
              <p:cNvSpPr txBox="1">
                <a:spLocks noChangeArrowheads="1"/>
              </p:cNvSpPr>
              <p:nvPr/>
            </p:nvSpPr>
            <p:spPr bwMode="auto">
              <a:xfrm>
                <a:off x="2571515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76</a:t>
                </a:r>
              </a:p>
            </p:txBody>
          </p:sp>
          <p:sp>
            <p:nvSpPr>
              <p:cNvPr id="128036" name="TextBox 81"/>
              <p:cNvSpPr txBox="1">
                <a:spLocks noChangeArrowheads="1"/>
              </p:cNvSpPr>
              <p:nvPr/>
            </p:nvSpPr>
            <p:spPr bwMode="auto">
              <a:xfrm>
                <a:off x="3003562" y="54102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32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28033" name="TextBox 78"/>
              <p:cNvSpPr txBox="1">
                <a:spLocks noChangeArrowheads="1"/>
              </p:cNvSpPr>
              <p:nvPr/>
            </p:nvSpPr>
            <p:spPr bwMode="auto">
              <a:xfrm>
                <a:off x="2571515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74</a:t>
                </a:r>
              </a:p>
            </p:txBody>
          </p:sp>
          <p:sp>
            <p:nvSpPr>
              <p:cNvPr id="128034" name="TextBox 79"/>
              <p:cNvSpPr txBox="1">
                <a:spLocks noChangeArrowheads="1"/>
              </p:cNvSpPr>
              <p:nvPr/>
            </p:nvSpPr>
            <p:spPr bwMode="auto">
              <a:xfrm>
                <a:off x="3012661" y="5943600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89</a:t>
                </a:r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8031" name="TextBox 75"/>
              <p:cNvSpPr txBox="1">
                <a:spLocks noChangeArrowheads="1"/>
              </p:cNvSpPr>
              <p:nvPr/>
            </p:nvSpPr>
            <p:spPr bwMode="auto">
              <a:xfrm>
                <a:off x="5434299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28032" name="TextBox 77"/>
              <p:cNvSpPr txBox="1">
                <a:spLocks noChangeArrowheads="1"/>
              </p:cNvSpPr>
              <p:nvPr/>
            </p:nvSpPr>
            <p:spPr bwMode="auto">
              <a:xfrm>
                <a:off x="6414197" y="4152669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28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28029" name="TextBox 72"/>
              <p:cNvSpPr txBox="1">
                <a:spLocks noChangeArrowheads="1"/>
              </p:cNvSpPr>
              <p:nvPr/>
            </p:nvSpPr>
            <p:spPr bwMode="auto">
              <a:xfrm>
                <a:off x="7394096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39</a:t>
                </a:r>
              </a:p>
            </p:txBody>
          </p:sp>
          <p:sp>
            <p:nvSpPr>
              <p:cNvPr id="128030" name="TextBox 73"/>
              <p:cNvSpPr txBox="1">
                <a:spLocks noChangeArrowheads="1"/>
              </p:cNvSpPr>
              <p:nvPr/>
            </p:nvSpPr>
            <p:spPr bwMode="auto">
              <a:xfrm>
                <a:off x="8276388" y="4142433"/>
                <a:ext cx="4411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128007" idx="1"/>
              <a:endCxn id="128008" idx="0"/>
            </p:cNvCxnSpPr>
            <p:nvPr/>
          </p:nvCxnSpPr>
          <p:spPr>
            <a:xfrm flipH="1">
              <a:off x="6145219" y="3247733"/>
              <a:ext cx="710918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8007" idx="3"/>
              <a:endCxn id="128009" idx="0"/>
            </p:cNvCxnSpPr>
            <p:nvPr/>
          </p:nvCxnSpPr>
          <p:spPr>
            <a:xfrm>
              <a:off x="7168749" y="3247733"/>
              <a:ext cx="823586" cy="35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8031" idx="0"/>
            </p:cNvCxnSpPr>
            <p:nvPr/>
          </p:nvCxnSpPr>
          <p:spPr>
            <a:xfrm flipH="1">
              <a:off x="5654876" y="3971956"/>
              <a:ext cx="269768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679" y="3971956"/>
              <a:ext cx="2205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8032" idx="0"/>
            </p:cNvCxnSpPr>
            <p:nvPr/>
          </p:nvCxnSpPr>
          <p:spPr>
            <a:xfrm flipH="1" flipV="1">
              <a:off x="6365793" y="3971956"/>
              <a:ext cx="269768" cy="18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8030" idx="0"/>
            </p:cNvCxnSpPr>
            <p:nvPr/>
          </p:nvCxnSpPr>
          <p:spPr>
            <a:xfrm flipH="1" flipV="1">
              <a:off x="8212909" y="3971956"/>
              <a:ext cx="284050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8037" idx="0"/>
            </p:cNvCxnSpPr>
            <p:nvPr/>
          </p:nvCxnSpPr>
          <p:spPr>
            <a:xfrm flipV="1">
              <a:off x="5434301" y="4511946"/>
              <a:ext cx="12853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8038" idx="0"/>
            </p:cNvCxnSpPr>
            <p:nvPr/>
          </p:nvCxnSpPr>
          <p:spPr>
            <a:xfrm flipH="1" flipV="1">
              <a:off x="5789760" y="4511946"/>
              <a:ext cx="85691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8035" idx="0"/>
            </p:cNvCxnSpPr>
            <p:nvPr/>
          </p:nvCxnSpPr>
          <p:spPr>
            <a:xfrm flipV="1">
              <a:off x="6418160" y="4521475"/>
              <a:ext cx="82517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8036" idx="0"/>
            </p:cNvCxnSpPr>
            <p:nvPr/>
          </p:nvCxnSpPr>
          <p:spPr>
            <a:xfrm flipH="1" flipV="1">
              <a:off x="6743468" y="4511946"/>
              <a:ext cx="107907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28033" idx="0"/>
            </p:cNvCxnSpPr>
            <p:nvPr/>
          </p:nvCxnSpPr>
          <p:spPr>
            <a:xfrm flipV="1">
              <a:off x="7394085" y="4511946"/>
              <a:ext cx="93626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8034" idx="0"/>
            </p:cNvCxnSpPr>
            <p:nvPr/>
          </p:nvCxnSpPr>
          <p:spPr>
            <a:xfrm flipH="1" flipV="1">
              <a:off x="7771760" y="4521475"/>
              <a:ext cx="63475" cy="16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8010" idx="0"/>
            </p:cNvCxnSpPr>
            <p:nvPr/>
          </p:nvCxnSpPr>
          <p:spPr>
            <a:xfrm flipV="1">
              <a:off x="8276384" y="4511946"/>
              <a:ext cx="46020" cy="179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 cstate="print"/>
          <a:srcRect b="26276"/>
          <a:stretch>
            <a:fillRect/>
          </a:stretch>
        </p:blipFill>
        <p:spPr bwMode="auto">
          <a:xfrm>
            <a:off x="304800" y="1524000"/>
            <a:ext cx="87266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2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14748</TotalTime>
  <Words>2603</Words>
  <Application>Microsoft Office PowerPoint</Application>
  <PresentationFormat>On-screen Show (4:3)</PresentationFormat>
  <Paragraphs>1141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Tw Cen MT</vt:lpstr>
      <vt:lpstr>Wingdings</vt:lpstr>
      <vt:lpstr>Wingdings 2</vt:lpstr>
      <vt:lpstr>Median</vt:lpstr>
      <vt:lpstr>Cover Slides</vt:lpstr>
      <vt:lpstr>PowerPoint Presentation</vt:lpstr>
      <vt:lpstr>Heaps and Priority Queues</vt:lpstr>
      <vt:lpstr>Heaps and Priority Queues</vt:lpstr>
      <vt:lpstr>Inserting an Item into a Heap</vt:lpstr>
      <vt:lpstr>Inserting an Item into a Heap (cont.)</vt:lpstr>
      <vt:lpstr>Inserting an Item into a Heap (cont.)</vt:lpstr>
      <vt:lpstr>Inserting an Item into a Heap (cont.)</vt:lpstr>
      <vt:lpstr>Removing an Item from a Heap</vt:lpstr>
      <vt:lpstr>Removing an Item from a Heap (cont.)</vt:lpstr>
      <vt:lpstr>Removing an Item from a Heap (cont.)</vt:lpstr>
      <vt:lpstr>Removing an Item from a Heap (cont.)</vt:lpstr>
      <vt:lpstr>Removing an Item from a Heap (cont.)</vt:lpstr>
      <vt:lpstr>Implementing a Heap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Inserting into a Heap Implemented as an ArrayList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Removal from a Heap Implemented as an ArrayList</vt:lpstr>
      <vt:lpstr>Removal from a Heap Implemented as an ArrayList</vt:lpstr>
      <vt:lpstr>Performance of the Heap</vt:lpstr>
      <vt:lpstr>Priority Queues</vt:lpstr>
      <vt:lpstr>Priority Queues (cont.)</vt:lpstr>
      <vt:lpstr>Insertion into a Priority Queue</vt:lpstr>
      <vt:lpstr>PriorityQueue Class</vt:lpstr>
      <vt:lpstr>In-Class Exercise</vt:lpstr>
      <vt:lpstr>Hint:</vt:lpstr>
      <vt:lpstr>Answer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Reza Peyrovian</cp:lastModifiedBy>
  <cp:revision>981</cp:revision>
  <cp:lastPrinted>2019-04-17T15:00:17Z</cp:lastPrinted>
  <dcterms:created xsi:type="dcterms:W3CDTF">2009-08-26T14:55:55Z</dcterms:created>
  <dcterms:modified xsi:type="dcterms:W3CDTF">2023-01-05T15:12:36Z</dcterms:modified>
</cp:coreProperties>
</file>