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1"/>
    <p:sldMasterId id="2147483837" r:id="rId2"/>
  </p:sldMasterIdLst>
  <p:notesMasterIdLst>
    <p:notesMasterId r:id="rId40"/>
  </p:notesMasterIdLst>
  <p:handoutMasterIdLst>
    <p:handoutMasterId r:id="rId41"/>
  </p:handoutMasterIdLst>
  <p:sldIdLst>
    <p:sldId id="503" r:id="rId3"/>
    <p:sldId id="553" r:id="rId4"/>
    <p:sldId id="554" r:id="rId5"/>
    <p:sldId id="556" r:id="rId6"/>
    <p:sldId id="557" r:id="rId7"/>
    <p:sldId id="558" r:id="rId8"/>
    <p:sldId id="559" r:id="rId9"/>
    <p:sldId id="560" r:id="rId10"/>
    <p:sldId id="561" r:id="rId11"/>
    <p:sldId id="562" r:id="rId12"/>
    <p:sldId id="563" r:id="rId13"/>
    <p:sldId id="564" r:id="rId14"/>
    <p:sldId id="565" r:id="rId15"/>
    <p:sldId id="566" r:id="rId16"/>
    <p:sldId id="567" r:id="rId17"/>
    <p:sldId id="568" r:id="rId18"/>
    <p:sldId id="569" r:id="rId19"/>
    <p:sldId id="570" r:id="rId20"/>
    <p:sldId id="571" r:id="rId21"/>
    <p:sldId id="572" r:id="rId22"/>
    <p:sldId id="573" r:id="rId23"/>
    <p:sldId id="574" r:id="rId24"/>
    <p:sldId id="575" r:id="rId25"/>
    <p:sldId id="576" r:id="rId26"/>
    <p:sldId id="577" r:id="rId27"/>
    <p:sldId id="578" r:id="rId28"/>
    <p:sldId id="580" r:id="rId29"/>
    <p:sldId id="581" r:id="rId30"/>
    <p:sldId id="582" r:id="rId31"/>
    <p:sldId id="583" r:id="rId32"/>
    <p:sldId id="584" r:id="rId33"/>
    <p:sldId id="585" r:id="rId34"/>
    <p:sldId id="586" r:id="rId35"/>
    <p:sldId id="587" r:id="rId36"/>
    <p:sldId id="588" r:id="rId37"/>
    <p:sldId id="589" r:id="rId38"/>
    <p:sldId id="590" r:id="rId39"/>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wner" initials="O"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594" autoAdjust="0"/>
    <p:restoredTop sz="88414" autoAdjust="0"/>
  </p:normalViewPr>
  <p:slideViewPr>
    <p:cSldViewPr>
      <p:cViewPr varScale="1">
        <p:scale>
          <a:sx n="97" d="100"/>
          <a:sy n="97" d="100"/>
        </p:scale>
        <p:origin x="1328" y="76"/>
      </p:cViewPr>
      <p:guideLst>
        <p:guide orient="horz" pos="2160"/>
        <p:guide pos="2880"/>
      </p:guideLst>
    </p:cSldViewPr>
  </p:slideViewPr>
  <p:outlineViewPr>
    <p:cViewPr>
      <p:scale>
        <a:sx n="33" d="100"/>
        <a:sy n="33" d="100"/>
      </p:scale>
      <p:origin x="48" y="4184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5" tIns="46588" rIns="93175" bIns="46588"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5" tIns="46588" rIns="93175" bIns="46588" rtlCol="0"/>
          <a:lstStyle>
            <a:lvl1pPr algn="r">
              <a:defRPr sz="1200"/>
            </a:lvl1pPr>
          </a:lstStyle>
          <a:p>
            <a:fld id="{E5A28DA0-B1EE-4AF8-B611-01D4A10E9726}" type="datetimeFigureOut">
              <a:rPr lang="en-US" smtClean="0"/>
              <a:pPr/>
              <a:t>2/11/2023</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5" tIns="46588" rIns="93175" bIns="46588"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5" tIns="46588" rIns="93175" bIns="46588" rtlCol="0" anchor="b"/>
          <a:lstStyle>
            <a:lvl1pPr algn="r">
              <a:defRPr sz="1200"/>
            </a:lvl1pPr>
          </a:lstStyle>
          <a:p>
            <a:fld id="{71253A34-4D39-42F6-8CDF-AAFE3E20D8CA}" type="slidenum">
              <a:rPr lang="en-US" smtClean="0"/>
              <a:pPr/>
              <a:t>‹#›</a:t>
            </a:fld>
            <a:endParaRPr lang="en-US"/>
          </a:p>
        </p:txBody>
      </p:sp>
    </p:spTree>
    <p:extLst>
      <p:ext uri="{BB962C8B-B14F-4D97-AF65-F5344CB8AC3E}">
        <p14:creationId xmlns:p14="http://schemas.microsoft.com/office/powerpoint/2010/main" val="3256118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a:noFill/>
          </a:ln>
          <a:effectLst/>
        </p:spPr>
        <p:txBody>
          <a:bodyPr vert="horz" wrap="square" lIns="93175" tIns="46588" rIns="93175" bIns="46588"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970938" y="0"/>
            <a:ext cx="3037840" cy="464820"/>
          </a:xfrm>
          <a:prstGeom prst="rect">
            <a:avLst/>
          </a:prstGeom>
          <a:noFill/>
          <a:ln>
            <a:noFill/>
          </a:ln>
          <a:effectLst/>
        </p:spPr>
        <p:txBody>
          <a:bodyPr vert="horz" wrap="square" lIns="93175" tIns="46588" rIns="93175" bIns="46588" numCol="1" anchor="t" anchorCtr="0" compatLnSpc="1">
            <a:prstTxWarp prst="textNoShape">
              <a:avLst/>
            </a:prstTxWarp>
          </a:bodyPr>
          <a:lstStyle>
            <a:lvl1pPr algn="r">
              <a:defRPr sz="1200">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1040" y="4415790"/>
            <a:ext cx="5608320" cy="4183380"/>
          </a:xfrm>
          <a:prstGeom prst="rect">
            <a:avLst/>
          </a:prstGeom>
          <a:noFill/>
          <a:ln>
            <a:noFill/>
          </a:ln>
          <a:effectLst/>
        </p:spPr>
        <p:txBody>
          <a:bodyPr vert="horz" wrap="square" lIns="93175" tIns="46588" rIns="93175" bIns="4658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29967"/>
            <a:ext cx="3037840" cy="464820"/>
          </a:xfrm>
          <a:prstGeom prst="rect">
            <a:avLst/>
          </a:prstGeom>
          <a:noFill/>
          <a:ln>
            <a:noFill/>
          </a:ln>
          <a:effectLst/>
        </p:spPr>
        <p:txBody>
          <a:bodyPr vert="horz" wrap="square" lIns="93175" tIns="46588" rIns="93175" bIns="46588"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829967"/>
            <a:ext cx="3037840" cy="464820"/>
          </a:xfrm>
          <a:prstGeom prst="rect">
            <a:avLst/>
          </a:prstGeom>
          <a:noFill/>
          <a:ln>
            <a:noFill/>
          </a:ln>
          <a:effectLst/>
        </p:spPr>
        <p:txBody>
          <a:bodyPr vert="horz" wrap="square" lIns="93175" tIns="46588" rIns="93175" bIns="46588" numCol="1" anchor="b" anchorCtr="0" compatLnSpc="1">
            <a:prstTxWarp prst="textNoShape">
              <a:avLst/>
            </a:prstTxWarp>
          </a:bodyPr>
          <a:lstStyle>
            <a:lvl1pPr algn="r">
              <a:defRPr sz="1200">
                <a:cs typeface="+mn-cs"/>
              </a:defRPr>
            </a:lvl1pPr>
          </a:lstStyle>
          <a:p>
            <a:pPr>
              <a:defRPr/>
            </a:pPr>
            <a:fld id="{D4B62BDC-60CE-4B5A-BC9B-3B5B998F1F10}" type="slidenum">
              <a:rPr lang="en-US"/>
              <a:pPr>
                <a:defRPr/>
              </a:pPr>
              <a:t>‹#›</a:t>
            </a:fld>
            <a:endParaRPr lang="en-US"/>
          </a:p>
        </p:txBody>
      </p:sp>
    </p:spTree>
    <p:extLst>
      <p:ext uri="{BB962C8B-B14F-4D97-AF65-F5344CB8AC3E}">
        <p14:creationId xmlns:p14="http://schemas.microsoft.com/office/powerpoint/2010/main" val="19747910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B62BDC-60CE-4B5A-BC9B-3B5B998F1F10}" type="slidenum">
              <a:rPr lang="en-US" smtClean="0"/>
              <a:pPr>
                <a:defRPr/>
              </a:pPr>
              <a:t>1</a:t>
            </a:fld>
            <a:endParaRPr lang="en-US"/>
          </a:p>
        </p:txBody>
      </p:sp>
    </p:spTree>
    <p:extLst>
      <p:ext uri="{BB962C8B-B14F-4D97-AF65-F5344CB8AC3E}">
        <p14:creationId xmlns:p14="http://schemas.microsoft.com/office/powerpoint/2010/main" val="793979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TIME? O(n)</a:t>
            </a:r>
          </a:p>
        </p:txBody>
      </p:sp>
      <p:sp>
        <p:nvSpPr>
          <p:cNvPr id="4" name="Slide Number Placeholder 3"/>
          <p:cNvSpPr>
            <a:spLocks noGrp="1"/>
          </p:cNvSpPr>
          <p:nvPr>
            <p:ph type="sldNum" sz="quarter" idx="10"/>
          </p:nvPr>
        </p:nvSpPr>
        <p:spPr/>
        <p:txBody>
          <a:bodyPr/>
          <a:lstStyle/>
          <a:p>
            <a:pPr>
              <a:defRPr/>
            </a:pPr>
            <a:fld id="{D4B62BDC-60CE-4B5A-BC9B-3B5B998F1F10}" type="slidenum">
              <a:rPr lang="en-US" smtClean="0"/>
              <a:pPr>
                <a:defRPr/>
              </a:pPr>
              <a:t>37</a:t>
            </a:fld>
            <a:endParaRPr lang="en-US"/>
          </a:p>
        </p:txBody>
      </p:sp>
    </p:spTree>
    <p:extLst>
      <p:ext uri="{BB962C8B-B14F-4D97-AF65-F5344CB8AC3E}">
        <p14:creationId xmlns:p14="http://schemas.microsoft.com/office/powerpoint/2010/main" val="1457645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randomAccess</a:t>
            </a:r>
            <a:r>
              <a:rPr lang="en-US" dirty="0"/>
              <a:t>: marker interface (no methods)</a:t>
            </a:r>
          </a:p>
        </p:txBody>
      </p:sp>
      <p:sp>
        <p:nvSpPr>
          <p:cNvPr id="4" name="Slide Number Placeholder 3"/>
          <p:cNvSpPr>
            <a:spLocks noGrp="1"/>
          </p:cNvSpPr>
          <p:nvPr>
            <p:ph type="sldNum" sz="quarter" idx="5"/>
          </p:nvPr>
        </p:nvSpPr>
        <p:spPr/>
        <p:txBody>
          <a:bodyPr/>
          <a:lstStyle/>
          <a:p>
            <a:pPr>
              <a:defRPr/>
            </a:pPr>
            <a:fld id="{D4B62BDC-60CE-4B5A-BC9B-3B5B998F1F10}" type="slidenum">
              <a:rPr lang="en-US" smtClean="0"/>
              <a:pPr>
                <a:defRPr/>
              </a:pPr>
              <a:t>6</a:t>
            </a:fld>
            <a:endParaRPr lang="en-US"/>
          </a:p>
        </p:txBody>
      </p:sp>
    </p:spTree>
    <p:extLst>
      <p:ext uri="{BB962C8B-B14F-4D97-AF65-F5344CB8AC3E}">
        <p14:creationId xmlns:p14="http://schemas.microsoft.com/office/powerpoint/2010/main" val="3833822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a:t>
            </a:r>
            <a:r>
              <a:rPr lang="en-US" baseline="0" dirty="0"/>
              <a:t> override or </a:t>
            </a:r>
            <a:r>
              <a:rPr lang="en-US" baseline="0" dirty="0" err="1"/>
              <a:t>ovderload</a:t>
            </a:r>
            <a:r>
              <a:rPr lang="en-US" baseline="0" dirty="0"/>
              <a:t>? - Overload</a:t>
            </a:r>
            <a:endParaRPr lang="en-US" dirty="0"/>
          </a:p>
        </p:txBody>
      </p:sp>
      <p:sp>
        <p:nvSpPr>
          <p:cNvPr id="4" name="Slide Number Placeholder 3"/>
          <p:cNvSpPr>
            <a:spLocks noGrp="1"/>
          </p:cNvSpPr>
          <p:nvPr>
            <p:ph type="sldNum" sz="quarter" idx="10"/>
          </p:nvPr>
        </p:nvSpPr>
        <p:spPr/>
        <p:txBody>
          <a:bodyPr/>
          <a:lstStyle/>
          <a:p>
            <a:pPr>
              <a:defRPr/>
            </a:pPr>
            <a:fld id="{D4B62BDC-60CE-4B5A-BC9B-3B5B998F1F10}" type="slidenum">
              <a:rPr lang="en-US" smtClean="0"/>
              <a:pPr>
                <a:defRPr/>
              </a:pPr>
              <a:t>10</a:t>
            </a:fld>
            <a:endParaRPr lang="en-US"/>
          </a:p>
        </p:txBody>
      </p:sp>
    </p:spTree>
    <p:extLst>
      <p:ext uri="{BB962C8B-B14F-4D97-AF65-F5344CB8AC3E}">
        <p14:creationId xmlns:p14="http://schemas.microsoft.com/office/powerpoint/2010/main" val="691858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B62BDC-60CE-4B5A-BC9B-3B5B998F1F10}" type="slidenum">
              <a:rPr lang="en-US" smtClean="0"/>
              <a:pPr>
                <a:defRPr/>
              </a:pPr>
              <a:t>18</a:t>
            </a:fld>
            <a:endParaRPr lang="en-US"/>
          </a:p>
        </p:txBody>
      </p:sp>
    </p:spTree>
    <p:extLst>
      <p:ext uri="{BB962C8B-B14F-4D97-AF65-F5344CB8AC3E}">
        <p14:creationId xmlns:p14="http://schemas.microsoft.com/office/powerpoint/2010/main" val="864594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B62BDC-60CE-4B5A-BC9B-3B5B998F1F10}" type="slidenum">
              <a:rPr lang="en-US" smtClean="0"/>
              <a:pPr>
                <a:defRPr/>
              </a:pPr>
              <a:t>30</a:t>
            </a:fld>
            <a:endParaRPr lang="en-US"/>
          </a:p>
        </p:txBody>
      </p:sp>
    </p:spTree>
    <p:extLst>
      <p:ext uri="{BB962C8B-B14F-4D97-AF65-F5344CB8AC3E}">
        <p14:creationId xmlns:p14="http://schemas.microsoft.com/office/powerpoint/2010/main" val="190580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time? O(1)</a:t>
            </a:r>
            <a:r>
              <a:rPr lang="en-US" baseline="0" dirty="0"/>
              <a:t> average, O(n) worst case - reallocation</a:t>
            </a:r>
            <a:endParaRPr lang="en-US" dirty="0"/>
          </a:p>
        </p:txBody>
      </p:sp>
      <p:sp>
        <p:nvSpPr>
          <p:cNvPr id="4" name="Slide Number Placeholder 3"/>
          <p:cNvSpPr>
            <a:spLocks noGrp="1"/>
          </p:cNvSpPr>
          <p:nvPr>
            <p:ph type="sldNum" sz="quarter" idx="10"/>
          </p:nvPr>
        </p:nvSpPr>
        <p:spPr/>
        <p:txBody>
          <a:bodyPr/>
          <a:lstStyle/>
          <a:p>
            <a:pPr>
              <a:defRPr/>
            </a:pPr>
            <a:fld id="{D4B62BDC-60CE-4B5A-BC9B-3B5B998F1F10}" type="slidenum">
              <a:rPr lang="en-US" smtClean="0"/>
              <a:pPr>
                <a:defRPr/>
              </a:pPr>
              <a:t>31</a:t>
            </a:fld>
            <a:endParaRPr lang="en-US"/>
          </a:p>
        </p:txBody>
      </p:sp>
    </p:spTree>
    <p:extLst>
      <p:ext uri="{BB962C8B-B14F-4D97-AF65-F5344CB8AC3E}">
        <p14:creationId xmlns:p14="http://schemas.microsoft.com/office/powerpoint/2010/main" val="1412743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TIME? O(n)</a:t>
            </a:r>
          </a:p>
        </p:txBody>
      </p:sp>
      <p:sp>
        <p:nvSpPr>
          <p:cNvPr id="4" name="Slide Number Placeholder 3"/>
          <p:cNvSpPr>
            <a:spLocks noGrp="1"/>
          </p:cNvSpPr>
          <p:nvPr>
            <p:ph type="sldNum" sz="quarter" idx="10"/>
          </p:nvPr>
        </p:nvSpPr>
        <p:spPr/>
        <p:txBody>
          <a:bodyPr/>
          <a:lstStyle/>
          <a:p>
            <a:pPr>
              <a:defRPr/>
            </a:pPr>
            <a:fld id="{D4B62BDC-60CE-4B5A-BC9B-3B5B998F1F10}" type="slidenum">
              <a:rPr lang="en-US" smtClean="0"/>
              <a:pPr>
                <a:defRPr/>
              </a:pPr>
              <a:t>33</a:t>
            </a:fld>
            <a:endParaRPr lang="en-US"/>
          </a:p>
        </p:txBody>
      </p:sp>
    </p:spTree>
    <p:extLst>
      <p:ext uri="{BB962C8B-B14F-4D97-AF65-F5344CB8AC3E}">
        <p14:creationId xmlns:p14="http://schemas.microsoft.com/office/powerpoint/2010/main" val="1195539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TIME? O(1)</a:t>
            </a:r>
          </a:p>
        </p:txBody>
      </p:sp>
      <p:sp>
        <p:nvSpPr>
          <p:cNvPr id="4" name="Slide Number Placeholder 3"/>
          <p:cNvSpPr>
            <a:spLocks noGrp="1"/>
          </p:cNvSpPr>
          <p:nvPr>
            <p:ph type="sldNum" sz="quarter" idx="10"/>
          </p:nvPr>
        </p:nvSpPr>
        <p:spPr/>
        <p:txBody>
          <a:bodyPr/>
          <a:lstStyle/>
          <a:p>
            <a:pPr>
              <a:defRPr/>
            </a:pPr>
            <a:fld id="{D4B62BDC-60CE-4B5A-BC9B-3B5B998F1F10}" type="slidenum">
              <a:rPr lang="en-US" smtClean="0"/>
              <a:pPr>
                <a:defRPr/>
              </a:pPr>
              <a:t>34</a:t>
            </a:fld>
            <a:endParaRPr lang="en-US"/>
          </a:p>
        </p:txBody>
      </p:sp>
    </p:spTree>
    <p:extLst>
      <p:ext uri="{BB962C8B-B14F-4D97-AF65-F5344CB8AC3E}">
        <p14:creationId xmlns:p14="http://schemas.microsoft.com/office/powerpoint/2010/main" val="953631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TIME? O(n)</a:t>
            </a:r>
          </a:p>
        </p:txBody>
      </p:sp>
      <p:sp>
        <p:nvSpPr>
          <p:cNvPr id="4" name="Slide Number Placeholder 3"/>
          <p:cNvSpPr>
            <a:spLocks noGrp="1"/>
          </p:cNvSpPr>
          <p:nvPr>
            <p:ph type="sldNum" sz="quarter" idx="10"/>
          </p:nvPr>
        </p:nvSpPr>
        <p:spPr/>
        <p:txBody>
          <a:bodyPr/>
          <a:lstStyle/>
          <a:p>
            <a:pPr>
              <a:defRPr/>
            </a:pPr>
            <a:fld id="{D4B62BDC-60CE-4B5A-BC9B-3B5B998F1F10}" type="slidenum">
              <a:rPr lang="en-US" smtClean="0"/>
              <a:pPr>
                <a:defRPr/>
              </a:pPr>
              <a:t>36</a:t>
            </a:fld>
            <a:endParaRPr lang="en-US"/>
          </a:p>
        </p:txBody>
      </p:sp>
    </p:spTree>
    <p:extLst>
      <p:ext uri="{BB962C8B-B14F-4D97-AF65-F5344CB8AC3E}">
        <p14:creationId xmlns:p14="http://schemas.microsoft.com/office/powerpoint/2010/main" val="1392141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5.png"/><Relationship Id="rId4" Type="http://schemas.openxmlformats.org/officeDocument/2006/relationships/image" Target="file://localhost/Users/jasonrodriguez/Projects/Power%20Points/FINAL%20Template/images/images/CoverSlide_Header_01.png" TargetMode="Externa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 Id="rId6" Type="http://schemas.openxmlformats.org/officeDocument/2006/relationships/image" Target="../media/image6.emf"/><Relationship Id="rId5" Type="http://schemas.openxmlformats.org/officeDocument/2006/relationships/image" Target="../media/image5.png"/><Relationship Id="rId4" Type="http://schemas.openxmlformats.org/officeDocument/2006/relationships/image" Target="file://localhost/Users/jasonrodriguez/Projects/Power%20Points/FINAL%20Template/images/images/CoverSlide_Header_01.png" TargetMode="Externa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2.xml"/><Relationship Id="rId6" Type="http://schemas.openxmlformats.org/officeDocument/2006/relationships/image" Target="../media/image6.emf"/><Relationship Id="rId5" Type="http://schemas.openxmlformats.org/officeDocument/2006/relationships/image" Target="../media/image5.png"/><Relationship Id="rId4" Type="http://schemas.openxmlformats.org/officeDocument/2006/relationships/image" Target="file://localhost/Users/jasonrodriguez/Projects/Power%20Points/FINAL%20Template/images/images/CoverSlide_Header_01.png" TargetMode="Externa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2.xml"/><Relationship Id="rId6" Type="http://schemas.openxmlformats.org/officeDocument/2006/relationships/image" Target="../media/image6.emf"/><Relationship Id="rId5" Type="http://schemas.openxmlformats.org/officeDocument/2006/relationships/image" Target="../media/image5.png"/><Relationship Id="rId4" Type="http://schemas.openxmlformats.org/officeDocument/2006/relationships/image" Target="file://localhost/Users/jasonrodriguez/Projects/Power%20Points/FINAL%20Template/images/images/CoverSlide_Header_01.png" TargetMode="Externa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g"/><Relationship Id="rId1" Type="http://schemas.openxmlformats.org/officeDocument/2006/relationships/slideMaster" Target="../slideMasters/slideMaster2.xml"/><Relationship Id="rId6" Type="http://schemas.openxmlformats.org/officeDocument/2006/relationships/image" Target="../media/image6.emf"/><Relationship Id="rId5" Type="http://schemas.openxmlformats.org/officeDocument/2006/relationships/image" Target="../media/image5.png"/><Relationship Id="rId4" Type="http://schemas.openxmlformats.org/officeDocument/2006/relationships/image" Target="file://localhost/Users/jasonrodriguez/Projects/Power%20Points/FINAL%20Template/images/images/CoverSlide_Header_01.png" TargetMode="Externa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g"/><Relationship Id="rId1" Type="http://schemas.openxmlformats.org/officeDocument/2006/relationships/slideMaster" Target="../slideMasters/slideMaster2.xml"/><Relationship Id="rId6" Type="http://schemas.openxmlformats.org/officeDocument/2006/relationships/image" Target="../media/image6.emf"/><Relationship Id="rId5" Type="http://schemas.openxmlformats.org/officeDocument/2006/relationships/image" Target="../media/image5.png"/><Relationship Id="rId4" Type="http://schemas.openxmlformats.org/officeDocument/2006/relationships/image" Target="file://localhost/Users/jasonrodriguez/Projects/Power%20Points/FINAL%20Template/images/images/CoverSlide_Header_01.png" TargetMode="Externa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eg"/><Relationship Id="rId1" Type="http://schemas.openxmlformats.org/officeDocument/2006/relationships/slideMaster" Target="../slideMasters/slideMaster2.xml"/><Relationship Id="rId6" Type="http://schemas.openxmlformats.org/officeDocument/2006/relationships/image" Target="../media/image6.emf"/><Relationship Id="rId5" Type="http://schemas.openxmlformats.org/officeDocument/2006/relationships/image" Target="../media/image5.png"/><Relationship Id="rId4" Type="http://schemas.openxmlformats.org/officeDocument/2006/relationships/image" Target="file://localhost/Users/jasonrodriguez/Projects/Power%20Points/FINAL%20Template/images/images/CoverSlide_Header_01.png" TargetMode="Externa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g"/><Relationship Id="rId1" Type="http://schemas.openxmlformats.org/officeDocument/2006/relationships/slideMaster" Target="../slideMasters/slideMaster2.xml"/><Relationship Id="rId6" Type="http://schemas.openxmlformats.org/officeDocument/2006/relationships/image" Target="../media/image6.emf"/><Relationship Id="rId5" Type="http://schemas.openxmlformats.org/officeDocument/2006/relationships/image" Target="../media/image5.png"/><Relationship Id="rId4" Type="http://schemas.openxmlformats.org/officeDocument/2006/relationships/image" Target="file://localhost/Users/jasonrodriguez/Projects/Power%20Points/FINAL%20Template/images/images/CoverSlide_Header_01.png"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45738070-722F-4517-B3D6-11547505BF20}"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1BD48645-36A0-45E4-8647-3EE06A2B73C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DA4199DB-67CA-4FB4-8FC4-878C44E8FE26}"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ampus Aerial 1">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ext Placeholder 17"/>
          <p:cNvSpPr>
            <a:spLocks noGrp="1"/>
          </p:cNvSpPr>
          <p:nvPr>
            <p:ph type="body" sz="quarter" idx="13" hasCustomPrompt="1"/>
          </p:nvPr>
        </p:nvSpPr>
        <p:spPr>
          <a:xfrm>
            <a:off x="123825" y="1364341"/>
            <a:ext cx="5776232" cy="2010230"/>
          </a:xfrm>
          <a:prstGeom prst="rect">
            <a:avLst/>
          </a:prstGeom>
        </p:spPr>
        <p:txBody>
          <a:bodyPr/>
          <a:lstStyle>
            <a:lvl1pPr marL="0" indent="0">
              <a:buNone/>
              <a:defRPr sz="3600" b="0">
                <a:latin typeface="+mj-lt"/>
                <a:cs typeface="Century Gothic"/>
              </a:defRPr>
            </a:lvl1pPr>
          </a:lstStyle>
          <a:p>
            <a:pPr lvl="0"/>
            <a:r>
              <a:rPr lang="en-US" dirty="0">
                <a:solidFill>
                  <a:schemeClr val="tx1"/>
                </a:solidFill>
              </a:rPr>
              <a:t>Presentation Title Line 1</a:t>
            </a:r>
            <a:br>
              <a:rPr lang="en-US" dirty="0">
                <a:solidFill>
                  <a:schemeClr val="tx1"/>
                </a:solidFill>
              </a:rPr>
            </a:br>
            <a:r>
              <a:rPr lang="en-US" dirty="0">
                <a:solidFill>
                  <a:schemeClr val="tx1"/>
                </a:solidFill>
              </a:rPr>
              <a:t>Presentation Title Line 2</a:t>
            </a:r>
            <a:endParaRPr lang="en-US" dirty="0"/>
          </a:p>
        </p:txBody>
      </p:sp>
      <p:sp>
        <p:nvSpPr>
          <p:cNvPr id="13" name="Text Placeholder 19"/>
          <p:cNvSpPr>
            <a:spLocks noGrp="1"/>
          </p:cNvSpPr>
          <p:nvPr>
            <p:ph type="body" sz="quarter" idx="14" hasCustomPrompt="1"/>
          </p:nvPr>
        </p:nvSpPr>
        <p:spPr>
          <a:xfrm>
            <a:off x="115888" y="4898571"/>
            <a:ext cx="5784169" cy="1256167"/>
          </a:xfrm>
          <a:prstGeom prst="rect">
            <a:avLst/>
          </a:prstGeom>
        </p:spPr>
        <p:txBody>
          <a:bodyPr/>
          <a:lstStyle>
            <a:lvl1pPr marL="0" indent="0">
              <a:buNone/>
              <a:defRPr sz="2000">
                <a:latin typeface="+mj-lt"/>
                <a:cs typeface="Century Gothic"/>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Presenter’s Name</a:t>
            </a:r>
            <a:br>
              <a:rPr lang="en-US" dirty="0"/>
            </a:br>
            <a:r>
              <a:rPr lang="en-US" dirty="0"/>
              <a:t>Presenter’s Title</a:t>
            </a:r>
            <a:br>
              <a:rPr lang="en-US" dirty="0"/>
            </a:br>
            <a:r>
              <a:rPr lang="en-US" dirty="0"/>
              <a:t>Presenter’s Department</a:t>
            </a:r>
          </a:p>
        </p:txBody>
      </p:sp>
      <p:sp>
        <p:nvSpPr>
          <p:cNvPr id="14" name="Text Placeholder 26"/>
          <p:cNvSpPr>
            <a:spLocks noGrp="1"/>
          </p:cNvSpPr>
          <p:nvPr>
            <p:ph type="body" sz="quarter" idx="15" hasCustomPrompt="1"/>
          </p:nvPr>
        </p:nvSpPr>
        <p:spPr>
          <a:xfrm>
            <a:off x="123825" y="3512457"/>
            <a:ext cx="5776232" cy="1204686"/>
          </a:xfrm>
          <a:prstGeom prst="rect">
            <a:avLst/>
          </a:prstGeom>
        </p:spPr>
        <p:txBody>
          <a:bodyPr/>
          <a:lstStyle>
            <a:lvl1pPr marL="0" indent="0">
              <a:buNone/>
              <a:defRPr sz="2800" i="1" baseline="0">
                <a:latin typeface="+mj-lt"/>
                <a:cs typeface="Century Gothic"/>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1</a:t>
            </a:r>
            <a:br>
              <a:rPr lang="en-US" dirty="0"/>
            </a:br>
            <a:r>
              <a:rPr lang="en-US" dirty="0"/>
              <a:t>Subtitle Line 2</a:t>
            </a:r>
          </a:p>
        </p:txBody>
      </p:sp>
      <p:pic>
        <p:nvPicPr>
          <p:cNvPr id="15" name="CoverSlide_Header_01.png" descr="/Users/jasonrodriguez/Projects/Power Points/FINAL Template/images/images/CoverSlide_Header_01.png"/>
          <p:cNvPicPr>
            <a:picLocks noChangeAspect="1"/>
          </p:cNvPicPr>
          <p:nvPr userDrawn="1"/>
        </p:nvPicPr>
        <p:blipFill>
          <a:blip r:embed="rId3" r:link="rId4">
            <a:extLst>
              <a:ext uri="{28A0092B-C50C-407E-A947-70E740481C1C}">
                <a14:useLocalDpi xmlns:a14="http://schemas.microsoft.com/office/drawing/2010/main" val="0"/>
              </a:ext>
            </a:extLst>
          </a:blip>
          <a:stretch>
            <a:fillRect/>
          </a:stretch>
        </p:blipFill>
        <p:spPr>
          <a:xfrm>
            <a:off x="0" y="0"/>
            <a:ext cx="9144000" cy="975360"/>
          </a:xfrm>
          <a:prstGeom prst="rect">
            <a:avLst/>
          </a:prstGeom>
        </p:spPr>
      </p:pic>
      <p:pic>
        <p:nvPicPr>
          <p:cNvPr id="16" name="Picture 15" descr="CoverSlide_Footer_03.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272784"/>
            <a:ext cx="9144000" cy="585216"/>
          </a:xfrm>
          <a:prstGeom prst="rect">
            <a:avLst/>
          </a:prstGeom>
        </p:spPr>
      </p:pic>
      <p:pic>
        <p:nvPicPr>
          <p:cNvPr id="17" name="Picture 16" descr="Stevens-Official-PMSColor-R.ep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5857" y="283029"/>
            <a:ext cx="1934029" cy="828870"/>
          </a:xfrm>
          <a:prstGeom prst="rect">
            <a:avLst/>
          </a:prstGeom>
        </p:spPr>
      </p:pic>
      <p:sp>
        <p:nvSpPr>
          <p:cNvPr id="19" name="Footer Placeholder 4"/>
          <p:cNvSpPr>
            <a:spLocks noGrp="1"/>
          </p:cNvSpPr>
          <p:nvPr>
            <p:ph type="ftr" sz="quarter" idx="16"/>
          </p:nvPr>
        </p:nvSpPr>
        <p:spPr>
          <a:xfrm>
            <a:off x="6047030" y="6520372"/>
            <a:ext cx="2938212" cy="201103"/>
          </a:xfrm>
          <a:prstGeom prst="rect">
            <a:avLst/>
          </a:prstGeom>
        </p:spPr>
        <p:txBody>
          <a:bodyPr/>
          <a:lstStyle/>
          <a:p>
            <a:endParaRPr lang="en-US" dirty="0"/>
          </a:p>
        </p:txBody>
      </p:sp>
    </p:spTree>
    <p:extLst>
      <p:ext uri="{BB962C8B-B14F-4D97-AF65-F5344CB8AC3E}">
        <p14:creationId xmlns:p14="http://schemas.microsoft.com/office/powerpoint/2010/main" val="1119827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mpus Aerial 1">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ext Placeholder 17"/>
          <p:cNvSpPr>
            <a:spLocks noGrp="1"/>
          </p:cNvSpPr>
          <p:nvPr>
            <p:ph type="body" sz="quarter" idx="13" hasCustomPrompt="1"/>
          </p:nvPr>
        </p:nvSpPr>
        <p:spPr>
          <a:xfrm>
            <a:off x="123825" y="1364341"/>
            <a:ext cx="5776232" cy="2010230"/>
          </a:xfrm>
          <a:prstGeom prst="rect">
            <a:avLst/>
          </a:prstGeom>
        </p:spPr>
        <p:txBody>
          <a:bodyPr/>
          <a:lstStyle>
            <a:lvl1pPr marL="0" indent="0">
              <a:buNone/>
              <a:defRPr sz="3600" b="0">
                <a:latin typeface="+mj-lt"/>
                <a:cs typeface="Century Gothic"/>
              </a:defRPr>
            </a:lvl1pPr>
          </a:lstStyle>
          <a:p>
            <a:pPr lvl="0"/>
            <a:r>
              <a:rPr lang="en-US" dirty="0">
                <a:solidFill>
                  <a:schemeClr val="tx1"/>
                </a:solidFill>
              </a:rPr>
              <a:t>Presentation Title Line 1</a:t>
            </a:r>
            <a:br>
              <a:rPr lang="en-US" dirty="0">
                <a:solidFill>
                  <a:schemeClr val="tx1"/>
                </a:solidFill>
              </a:rPr>
            </a:br>
            <a:r>
              <a:rPr lang="en-US" dirty="0">
                <a:solidFill>
                  <a:schemeClr val="tx1"/>
                </a:solidFill>
              </a:rPr>
              <a:t>Presentation Title Line 2</a:t>
            </a:r>
            <a:endParaRPr lang="en-US" dirty="0"/>
          </a:p>
        </p:txBody>
      </p:sp>
      <p:sp>
        <p:nvSpPr>
          <p:cNvPr id="13" name="Text Placeholder 19"/>
          <p:cNvSpPr>
            <a:spLocks noGrp="1"/>
          </p:cNvSpPr>
          <p:nvPr>
            <p:ph type="body" sz="quarter" idx="14" hasCustomPrompt="1"/>
          </p:nvPr>
        </p:nvSpPr>
        <p:spPr>
          <a:xfrm>
            <a:off x="115888" y="4898571"/>
            <a:ext cx="5784169" cy="1256167"/>
          </a:xfrm>
          <a:prstGeom prst="rect">
            <a:avLst/>
          </a:prstGeom>
        </p:spPr>
        <p:txBody>
          <a:bodyPr/>
          <a:lstStyle>
            <a:lvl1pPr marL="0" indent="0">
              <a:buNone/>
              <a:defRPr sz="2000">
                <a:latin typeface="+mj-lt"/>
                <a:cs typeface="Century Gothic"/>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Presenter’s Name</a:t>
            </a:r>
            <a:br>
              <a:rPr lang="en-US" dirty="0"/>
            </a:br>
            <a:r>
              <a:rPr lang="en-US" dirty="0"/>
              <a:t>Presenter’s Title</a:t>
            </a:r>
            <a:br>
              <a:rPr lang="en-US" dirty="0"/>
            </a:br>
            <a:r>
              <a:rPr lang="en-US" dirty="0"/>
              <a:t>Presenter’s Department</a:t>
            </a:r>
          </a:p>
        </p:txBody>
      </p:sp>
      <p:sp>
        <p:nvSpPr>
          <p:cNvPr id="14" name="Text Placeholder 26"/>
          <p:cNvSpPr>
            <a:spLocks noGrp="1"/>
          </p:cNvSpPr>
          <p:nvPr>
            <p:ph type="body" sz="quarter" idx="15" hasCustomPrompt="1"/>
          </p:nvPr>
        </p:nvSpPr>
        <p:spPr>
          <a:xfrm>
            <a:off x="123825" y="3512457"/>
            <a:ext cx="5776232" cy="1204686"/>
          </a:xfrm>
          <a:prstGeom prst="rect">
            <a:avLst/>
          </a:prstGeom>
        </p:spPr>
        <p:txBody>
          <a:bodyPr/>
          <a:lstStyle>
            <a:lvl1pPr marL="0" indent="0">
              <a:buNone/>
              <a:defRPr sz="2800" i="1" baseline="0">
                <a:latin typeface="+mj-lt"/>
                <a:cs typeface="Century Gothic"/>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1</a:t>
            </a:r>
            <a:br>
              <a:rPr lang="en-US" dirty="0"/>
            </a:br>
            <a:r>
              <a:rPr lang="en-US" dirty="0"/>
              <a:t>Subtitle Line 2</a:t>
            </a:r>
          </a:p>
        </p:txBody>
      </p:sp>
      <p:pic>
        <p:nvPicPr>
          <p:cNvPr id="15" name="CoverSlide_Header_01.png" descr="/Users/jasonrodriguez/Projects/Power Points/FINAL Template/images/images/CoverSlide_Header_01.png"/>
          <p:cNvPicPr>
            <a:picLocks noChangeAspect="1"/>
          </p:cNvPicPr>
          <p:nvPr userDrawn="1"/>
        </p:nvPicPr>
        <p:blipFill>
          <a:blip r:embed="rId3" r:link="rId4">
            <a:extLst>
              <a:ext uri="{28A0092B-C50C-407E-A947-70E740481C1C}">
                <a14:useLocalDpi xmlns:a14="http://schemas.microsoft.com/office/drawing/2010/main" val="0"/>
              </a:ext>
            </a:extLst>
          </a:blip>
          <a:stretch>
            <a:fillRect/>
          </a:stretch>
        </p:blipFill>
        <p:spPr>
          <a:xfrm>
            <a:off x="0" y="0"/>
            <a:ext cx="9144000" cy="975360"/>
          </a:xfrm>
          <a:prstGeom prst="rect">
            <a:avLst/>
          </a:prstGeom>
        </p:spPr>
      </p:pic>
      <p:pic>
        <p:nvPicPr>
          <p:cNvPr id="16" name="Picture 15" descr="CoverSlide_Footer_03.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272784"/>
            <a:ext cx="9144000" cy="585216"/>
          </a:xfrm>
          <a:prstGeom prst="rect">
            <a:avLst/>
          </a:prstGeom>
        </p:spPr>
      </p:pic>
      <p:pic>
        <p:nvPicPr>
          <p:cNvPr id="17" name="Picture 16" descr="Stevens-Official-PMSColor-R.ep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5857" y="283029"/>
            <a:ext cx="1934029" cy="828870"/>
          </a:xfrm>
          <a:prstGeom prst="rect">
            <a:avLst/>
          </a:prstGeom>
        </p:spPr>
      </p:pic>
      <p:sp>
        <p:nvSpPr>
          <p:cNvPr id="19" name="Footer Placeholder 4"/>
          <p:cNvSpPr>
            <a:spLocks noGrp="1"/>
          </p:cNvSpPr>
          <p:nvPr>
            <p:ph type="ftr" sz="quarter" idx="16"/>
          </p:nvPr>
        </p:nvSpPr>
        <p:spPr>
          <a:xfrm>
            <a:off x="6047030" y="6520372"/>
            <a:ext cx="2938212" cy="201103"/>
          </a:xfrm>
        </p:spPr>
        <p:txBody>
          <a:bodyPr/>
          <a:lstStyle/>
          <a:p>
            <a:endParaRPr lang="en-US" dirty="0">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bbio Center Skyline ">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ext Placeholder 17"/>
          <p:cNvSpPr>
            <a:spLocks noGrp="1"/>
          </p:cNvSpPr>
          <p:nvPr>
            <p:ph type="body" sz="quarter" idx="13" hasCustomPrompt="1"/>
          </p:nvPr>
        </p:nvSpPr>
        <p:spPr>
          <a:xfrm>
            <a:off x="123825" y="1364341"/>
            <a:ext cx="5776232" cy="2010230"/>
          </a:xfrm>
          <a:prstGeom prst="rect">
            <a:avLst/>
          </a:prstGeom>
        </p:spPr>
        <p:txBody>
          <a:bodyPr/>
          <a:lstStyle>
            <a:lvl1pPr marL="0" indent="0">
              <a:buNone/>
              <a:defRPr sz="3200" b="1">
                <a:latin typeface="Century Gothic"/>
                <a:cs typeface="Century Gothic"/>
              </a:defRPr>
            </a:lvl1pPr>
          </a:lstStyle>
          <a:p>
            <a:pPr lvl="0"/>
            <a:r>
              <a:rPr lang="en-US" dirty="0">
                <a:solidFill>
                  <a:schemeClr val="tx1"/>
                </a:solidFill>
              </a:rPr>
              <a:t>Presentation Title Line 1</a:t>
            </a:r>
            <a:br>
              <a:rPr lang="en-US" dirty="0">
                <a:solidFill>
                  <a:schemeClr val="tx1"/>
                </a:solidFill>
              </a:rPr>
            </a:br>
            <a:r>
              <a:rPr lang="en-US" dirty="0">
                <a:solidFill>
                  <a:schemeClr val="tx1"/>
                </a:solidFill>
              </a:rPr>
              <a:t>Presentation Title Line 2</a:t>
            </a:r>
            <a:endParaRPr lang="en-US" dirty="0"/>
          </a:p>
        </p:txBody>
      </p:sp>
      <p:sp>
        <p:nvSpPr>
          <p:cNvPr id="13" name="Text Placeholder 19"/>
          <p:cNvSpPr>
            <a:spLocks noGrp="1"/>
          </p:cNvSpPr>
          <p:nvPr>
            <p:ph type="body" sz="quarter" idx="14" hasCustomPrompt="1"/>
          </p:nvPr>
        </p:nvSpPr>
        <p:spPr>
          <a:xfrm>
            <a:off x="115888" y="4898571"/>
            <a:ext cx="5784169" cy="1256167"/>
          </a:xfrm>
          <a:prstGeom prst="rect">
            <a:avLst/>
          </a:prstGeom>
        </p:spPr>
        <p:txBody>
          <a:bodyPr/>
          <a:lstStyle>
            <a:lvl1pPr marL="0" indent="0">
              <a:buNone/>
              <a:defRPr sz="1800">
                <a:latin typeface="Century Gothic"/>
                <a:cs typeface="Century Gothic"/>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Presenter’s Name</a:t>
            </a:r>
            <a:br>
              <a:rPr lang="en-US" dirty="0"/>
            </a:br>
            <a:r>
              <a:rPr lang="en-US" dirty="0"/>
              <a:t>Presenter’s Title</a:t>
            </a:r>
            <a:br>
              <a:rPr lang="en-US" dirty="0"/>
            </a:br>
            <a:r>
              <a:rPr lang="en-US" dirty="0"/>
              <a:t>Presenter’s Department</a:t>
            </a:r>
          </a:p>
        </p:txBody>
      </p:sp>
      <p:sp>
        <p:nvSpPr>
          <p:cNvPr id="14" name="Text Placeholder 26"/>
          <p:cNvSpPr>
            <a:spLocks noGrp="1"/>
          </p:cNvSpPr>
          <p:nvPr>
            <p:ph type="body" sz="quarter" idx="15" hasCustomPrompt="1"/>
          </p:nvPr>
        </p:nvSpPr>
        <p:spPr>
          <a:xfrm>
            <a:off x="123825" y="3512457"/>
            <a:ext cx="5776232" cy="1204686"/>
          </a:xfrm>
          <a:prstGeom prst="rect">
            <a:avLst/>
          </a:prstGeom>
        </p:spPr>
        <p:txBody>
          <a:bodyPr/>
          <a:lstStyle>
            <a:lvl1pPr marL="0" indent="0">
              <a:buNone/>
              <a:defRPr sz="2400" i="1" baseline="0">
                <a:latin typeface="Century Gothic"/>
                <a:cs typeface="Century Gothic"/>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1</a:t>
            </a:r>
            <a:br>
              <a:rPr lang="en-US" dirty="0"/>
            </a:br>
            <a:r>
              <a:rPr lang="en-US" dirty="0"/>
              <a:t>Subtitle Line 2</a:t>
            </a:r>
          </a:p>
        </p:txBody>
      </p:sp>
      <p:pic>
        <p:nvPicPr>
          <p:cNvPr id="15" name="CoverSlide_Header_01.png" descr="/Users/jasonrodriguez/Projects/Power Points/FINAL Template/images/images/CoverSlide_Header_01.png"/>
          <p:cNvPicPr>
            <a:picLocks noChangeAspect="1"/>
          </p:cNvPicPr>
          <p:nvPr userDrawn="1"/>
        </p:nvPicPr>
        <p:blipFill>
          <a:blip r:embed="rId3" r:link="rId4">
            <a:extLst>
              <a:ext uri="{28A0092B-C50C-407E-A947-70E740481C1C}">
                <a14:useLocalDpi xmlns:a14="http://schemas.microsoft.com/office/drawing/2010/main" val="0"/>
              </a:ext>
            </a:extLst>
          </a:blip>
          <a:stretch>
            <a:fillRect/>
          </a:stretch>
        </p:blipFill>
        <p:spPr>
          <a:xfrm>
            <a:off x="0" y="0"/>
            <a:ext cx="9144000" cy="975360"/>
          </a:xfrm>
          <a:prstGeom prst="rect">
            <a:avLst/>
          </a:prstGeom>
        </p:spPr>
      </p:pic>
      <p:pic>
        <p:nvPicPr>
          <p:cNvPr id="16" name="Picture 15" descr="CoverSlide_Footer_03.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272784"/>
            <a:ext cx="9144000" cy="585216"/>
          </a:xfrm>
          <a:prstGeom prst="rect">
            <a:avLst/>
          </a:prstGeom>
        </p:spPr>
      </p:pic>
      <p:pic>
        <p:nvPicPr>
          <p:cNvPr id="17" name="Picture 16" descr="Stevens-Official-PMSColor-R.ep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5857" y="283029"/>
            <a:ext cx="1934029" cy="828870"/>
          </a:xfrm>
          <a:prstGeom prst="rect">
            <a:avLst/>
          </a:prstGeom>
        </p:spPr>
      </p:pic>
      <p:sp>
        <p:nvSpPr>
          <p:cNvPr id="19" name="Footer Placeholder 4"/>
          <p:cNvSpPr>
            <a:spLocks noGrp="1"/>
          </p:cNvSpPr>
          <p:nvPr>
            <p:ph type="ftr" sz="quarter" idx="16"/>
          </p:nvPr>
        </p:nvSpPr>
        <p:spPr>
          <a:xfrm>
            <a:off x="6047030" y="6520372"/>
            <a:ext cx="2938212" cy="201103"/>
          </a:xfrm>
        </p:spPr>
        <p:txBody>
          <a:bodyPr/>
          <a:lstStyle/>
          <a:p>
            <a:endParaRPr lang="en-US" dirty="0">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ext Placeholder 17"/>
          <p:cNvSpPr>
            <a:spLocks noGrp="1"/>
          </p:cNvSpPr>
          <p:nvPr>
            <p:ph type="body" sz="quarter" idx="13" hasCustomPrompt="1"/>
          </p:nvPr>
        </p:nvSpPr>
        <p:spPr>
          <a:xfrm>
            <a:off x="123825" y="1364341"/>
            <a:ext cx="5776232" cy="2010230"/>
          </a:xfrm>
          <a:prstGeom prst="rect">
            <a:avLst/>
          </a:prstGeom>
        </p:spPr>
        <p:txBody>
          <a:bodyPr/>
          <a:lstStyle>
            <a:lvl1pPr marL="0" indent="0">
              <a:buNone/>
              <a:defRPr sz="3200" b="1">
                <a:latin typeface="Century Gothic"/>
                <a:cs typeface="Century Gothic"/>
              </a:defRPr>
            </a:lvl1pPr>
          </a:lstStyle>
          <a:p>
            <a:pPr lvl="0"/>
            <a:r>
              <a:rPr lang="en-US" dirty="0">
                <a:solidFill>
                  <a:schemeClr val="tx1"/>
                </a:solidFill>
              </a:rPr>
              <a:t>Presentation Title Line 1</a:t>
            </a:r>
            <a:br>
              <a:rPr lang="en-US" dirty="0">
                <a:solidFill>
                  <a:schemeClr val="tx1"/>
                </a:solidFill>
              </a:rPr>
            </a:br>
            <a:r>
              <a:rPr lang="en-US" dirty="0">
                <a:solidFill>
                  <a:schemeClr val="tx1"/>
                </a:solidFill>
              </a:rPr>
              <a:t>Presentation Title Line 2</a:t>
            </a:r>
            <a:endParaRPr lang="en-US" dirty="0"/>
          </a:p>
        </p:txBody>
      </p:sp>
      <p:sp>
        <p:nvSpPr>
          <p:cNvPr id="13" name="Text Placeholder 19"/>
          <p:cNvSpPr>
            <a:spLocks noGrp="1"/>
          </p:cNvSpPr>
          <p:nvPr>
            <p:ph type="body" sz="quarter" idx="14" hasCustomPrompt="1"/>
          </p:nvPr>
        </p:nvSpPr>
        <p:spPr>
          <a:xfrm>
            <a:off x="115888" y="4898571"/>
            <a:ext cx="5784169" cy="1256167"/>
          </a:xfrm>
          <a:prstGeom prst="rect">
            <a:avLst/>
          </a:prstGeom>
        </p:spPr>
        <p:txBody>
          <a:bodyPr/>
          <a:lstStyle>
            <a:lvl1pPr marL="0" indent="0">
              <a:buNone/>
              <a:defRPr sz="1800">
                <a:latin typeface="Century Gothic"/>
                <a:cs typeface="Century Gothic"/>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Presenter’s Name</a:t>
            </a:r>
            <a:br>
              <a:rPr lang="en-US" dirty="0"/>
            </a:br>
            <a:r>
              <a:rPr lang="en-US" dirty="0"/>
              <a:t>Presenter’s Title</a:t>
            </a:r>
            <a:br>
              <a:rPr lang="en-US" dirty="0"/>
            </a:br>
            <a:r>
              <a:rPr lang="en-US" dirty="0"/>
              <a:t>Presenter’s Department</a:t>
            </a:r>
          </a:p>
        </p:txBody>
      </p:sp>
      <p:sp>
        <p:nvSpPr>
          <p:cNvPr id="14" name="Text Placeholder 26"/>
          <p:cNvSpPr>
            <a:spLocks noGrp="1"/>
          </p:cNvSpPr>
          <p:nvPr>
            <p:ph type="body" sz="quarter" idx="15" hasCustomPrompt="1"/>
          </p:nvPr>
        </p:nvSpPr>
        <p:spPr>
          <a:xfrm>
            <a:off x="123825" y="3512457"/>
            <a:ext cx="5776232" cy="1204686"/>
          </a:xfrm>
          <a:prstGeom prst="rect">
            <a:avLst/>
          </a:prstGeom>
        </p:spPr>
        <p:txBody>
          <a:bodyPr/>
          <a:lstStyle>
            <a:lvl1pPr marL="0" indent="0">
              <a:buNone/>
              <a:defRPr sz="2400" i="1" baseline="0">
                <a:latin typeface="Century Gothic"/>
                <a:cs typeface="Century Gothic"/>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1</a:t>
            </a:r>
            <a:br>
              <a:rPr lang="en-US" dirty="0"/>
            </a:br>
            <a:r>
              <a:rPr lang="en-US" dirty="0"/>
              <a:t>Subtitle Line 2</a:t>
            </a:r>
          </a:p>
        </p:txBody>
      </p:sp>
      <p:pic>
        <p:nvPicPr>
          <p:cNvPr id="15" name="CoverSlide_Header_01.png" descr="/Users/jasonrodriguez/Projects/Power Points/FINAL Template/images/images/CoverSlide_Header_01.png"/>
          <p:cNvPicPr>
            <a:picLocks noChangeAspect="1"/>
          </p:cNvPicPr>
          <p:nvPr userDrawn="1"/>
        </p:nvPicPr>
        <p:blipFill>
          <a:blip r:embed="rId3" r:link="rId4">
            <a:extLst>
              <a:ext uri="{28A0092B-C50C-407E-A947-70E740481C1C}">
                <a14:useLocalDpi xmlns:a14="http://schemas.microsoft.com/office/drawing/2010/main" val="0"/>
              </a:ext>
            </a:extLst>
          </a:blip>
          <a:stretch>
            <a:fillRect/>
          </a:stretch>
        </p:blipFill>
        <p:spPr>
          <a:xfrm>
            <a:off x="0" y="0"/>
            <a:ext cx="9144000" cy="975360"/>
          </a:xfrm>
          <a:prstGeom prst="rect">
            <a:avLst/>
          </a:prstGeom>
        </p:spPr>
      </p:pic>
      <p:pic>
        <p:nvPicPr>
          <p:cNvPr id="16" name="Picture 15" descr="CoverSlide_Footer_03.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272784"/>
            <a:ext cx="9144000" cy="585216"/>
          </a:xfrm>
          <a:prstGeom prst="rect">
            <a:avLst/>
          </a:prstGeom>
        </p:spPr>
      </p:pic>
      <p:pic>
        <p:nvPicPr>
          <p:cNvPr id="17" name="Picture 16" descr="Stevens-Official-PMSColor-R.ep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5857" y="283029"/>
            <a:ext cx="1934029" cy="828870"/>
          </a:xfrm>
          <a:prstGeom prst="rect">
            <a:avLst/>
          </a:prstGeom>
        </p:spPr>
      </p:pic>
      <p:sp>
        <p:nvSpPr>
          <p:cNvPr id="19" name="Footer Placeholder 4"/>
          <p:cNvSpPr>
            <a:spLocks noGrp="1"/>
          </p:cNvSpPr>
          <p:nvPr>
            <p:ph type="ftr" sz="quarter" idx="16"/>
          </p:nvPr>
        </p:nvSpPr>
        <p:spPr>
          <a:xfrm>
            <a:off x="6047030" y="6520372"/>
            <a:ext cx="2938212" cy="201103"/>
          </a:xfrm>
        </p:spPr>
        <p:txBody>
          <a:bodyPr/>
          <a:lstStyle/>
          <a:p>
            <a:endParaRPr lang="en-US" dirty="0">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mpus Aerial 2">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ext Placeholder 17"/>
          <p:cNvSpPr>
            <a:spLocks noGrp="1"/>
          </p:cNvSpPr>
          <p:nvPr>
            <p:ph type="body" sz="quarter" idx="13" hasCustomPrompt="1"/>
          </p:nvPr>
        </p:nvSpPr>
        <p:spPr>
          <a:xfrm>
            <a:off x="123825" y="1364341"/>
            <a:ext cx="5776232" cy="2010230"/>
          </a:xfrm>
          <a:prstGeom prst="rect">
            <a:avLst/>
          </a:prstGeom>
        </p:spPr>
        <p:txBody>
          <a:bodyPr/>
          <a:lstStyle>
            <a:lvl1pPr marL="0" indent="0">
              <a:buNone/>
              <a:defRPr sz="3200" b="1">
                <a:latin typeface="Century Gothic"/>
                <a:cs typeface="Century Gothic"/>
              </a:defRPr>
            </a:lvl1pPr>
          </a:lstStyle>
          <a:p>
            <a:pPr lvl="0"/>
            <a:r>
              <a:rPr lang="en-US" dirty="0">
                <a:solidFill>
                  <a:schemeClr val="tx1"/>
                </a:solidFill>
              </a:rPr>
              <a:t>Presentation Title Line 1</a:t>
            </a:r>
            <a:br>
              <a:rPr lang="en-US" dirty="0">
                <a:solidFill>
                  <a:schemeClr val="tx1"/>
                </a:solidFill>
              </a:rPr>
            </a:br>
            <a:r>
              <a:rPr lang="en-US" dirty="0">
                <a:solidFill>
                  <a:schemeClr val="tx1"/>
                </a:solidFill>
              </a:rPr>
              <a:t>Presentation Title Line 2</a:t>
            </a:r>
            <a:endParaRPr lang="en-US" dirty="0"/>
          </a:p>
        </p:txBody>
      </p:sp>
      <p:sp>
        <p:nvSpPr>
          <p:cNvPr id="13" name="Text Placeholder 19"/>
          <p:cNvSpPr>
            <a:spLocks noGrp="1"/>
          </p:cNvSpPr>
          <p:nvPr>
            <p:ph type="body" sz="quarter" idx="14" hasCustomPrompt="1"/>
          </p:nvPr>
        </p:nvSpPr>
        <p:spPr>
          <a:xfrm>
            <a:off x="115888" y="4898571"/>
            <a:ext cx="5784169" cy="1256167"/>
          </a:xfrm>
          <a:prstGeom prst="rect">
            <a:avLst/>
          </a:prstGeom>
        </p:spPr>
        <p:txBody>
          <a:bodyPr/>
          <a:lstStyle>
            <a:lvl1pPr marL="0" indent="0">
              <a:buNone/>
              <a:defRPr sz="1800">
                <a:latin typeface="Century Gothic"/>
                <a:cs typeface="Century Gothic"/>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Presenter’s Name</a:t>
            </a:r>
            <a:br>
              <a:rPr lang="en-US" dirty="0"/>
            </a:br>
            <a:r>
              <a:rPr lang="en-US" dirty="0"/>
              <a:t>Presenter’s Title</a:t>
            </a:r>
            <a:br>
              <a:rPr lang="en-US" dirty="0"/>
            </a:br>
            <a:r>
              <a:rPr lang="en-US" dirty="0"/>
              <a:t>Presenter’s Department</a:t>
            </a:r>
          </a:p>
        </p:txBody>
      </p:sp>
      <p:sp>
        <p:nvSpPr>
          <p:cNvPr id="14" name="Text Placeholder 26"/>
          <p:cNvSpPr>
            <a:spLocks noGrp="1"/>
          </p:cNvSpPr>
          <p:nvPr>
            <p:ph type="body" sz="quarter" idx="15" hasCustomPrompt="1"/>
          </p:nvPr>
        </p:nvSpPr>
        <p:spPr>
          <a:xfrm>
            <a:off x="123825" y="3512457"/>
            <a:ext cx="5776232" cy="1204686"/>
          </a:xfrm>
          <a:prstGeom prst="rect">
            <a:avLst/>
          </a:prstGeom>
        </p:spPr>
        <p:txBody>
          <a:bodyPr/>
          <a:lstStyle>
            <a:lvl1pPr marL="0" indent="0">
              <a:buNone/>
              <a:defRPr sz="2400" i="1" baseline="0">
                <a:latin typeface="Century Gothic"/>
                <a:cs typeface="Century Gothic"/>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1</a:t>
            </a:r>
            <a:br>
              <a:rPr lang="en-US" dirty="0"/>
            </a:br>
            <a:r>
              <a:rPr lang="en-US" dirty="0"/>
              <a:t>Subtitle Line 2</a:t>
            </a:r>
          </a:p>
        </p:txBody>
      </p:sp>
      <p:pic>
        <p:nvPicPr>
          <p:cNvPr id="15" name="CoverSlide_Header_01.png" descr="/Users/jasonrodriguez/Projects/Power Points/FINAL Template/images/images/CoverSlide_Header_01.png"/>
          <p:cNvPicPr>
            <a:picLocks noChangeAspect="1"/>
          </p:cNvPicPr>
          <p:nvPr userDrawn="1"/>
        </p:nvPicPr>
        <p:blipFill>
          <a:blip r:embed="rId3" r:link="rId4">
            <a:extLst>
              <a:ext uri="{28A0092B-C50C-407E-A947-70E740481C1C}">
                <a14:useLocalDpi xmlns:a14="http://schemas.microsoft.com/office/drawing/2010/main" val="0"/>
              </a:ext>
            </a:extLst>
          </a:blip>
          <a:stretch>
            <a:fillRect/>
          </a:stretch>
        </p:blipFill>
        <p:spPr>
          <a:xfrm>
            <a:off x="0" y="0"/>
            <a:ext cx="9144000" cy="975360"/>
          </a:xfrm>
          <a:prstGeom prst="rect">
            <a:avLst/>
          </a:prstGeom>
        </p:spPr>
      </p:pic>
      <p:pic>
        <p:nvPicPr>
          <p:cNvPr id="16" name="Picture 15" descr="CoverSlide_Footer_03.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272784"/>
            <a:ext cx="9144000" cy="585216"/>
          </a:xfrm>
          <a:prstGeom prst="rect">
            <a:avLst/>
          </a:prstGeom>
        </p:spPr>
      </p:pic>
      <p:pic>
        <p:nvPicPr>
          <p:cNvPr id="17" name="Picture 16" descr="Stevens-Official-PMSColor-R.ep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5857" y="283029"/>
            <a:ext cx="1934029" cy="828870"/>
          </a:xfrm>
          <a:prstGeom prst="rect">
            <a:avLst/>
          </a:prstGeom>
        </p:spPr>
      </p:pic>
      <p:sp>
        <p:nvSpPr>
          <p:cNvPr id="19" name="Footer Placeholder 4"/>
          <p:cNvSpPr>
            <a:spLocks noGrp="1"/>
          </p:cNvSpPr>
          <p:nvPr>
            <p:ph type="ftr" sz="quarter" idx="16"/>
          </p:nvPr>
        </p:nvSpPr>
        <p:spPr>
          <a:xfrm>
            <a:off x="6047030" y="6520372"/>
            <a:ext cx="2938212" cy="201103"/>
          </a:xfrm>
        </p:spPr>
        <p:txBody>
          <a:bodyPr/>
          <a:lstStyle/>
          <a:p>
            <a:endParaRPr lang="en-US" dirty="0">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mpus Aerial 3">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ext Placeholder 17"/>
          <p:cNvSpPr>
            <a:spLocks noGrp="1"/>
          </p:cNvSpPr>
          <p:nvPr>
            <p:ph type="body" sz="quarter" idx="13" hasCustomPrompt="1"/>
          </p:nvPr>
        </p:nvSpPr>
        <p:spPr>
          <a:xfrm>
            <a:off x="123825" y="1364341"/>
            <a:ext cx="5776232" cy="2010230"/>
          </a:xfrm>
          <a:prstGeom prst="rect">
            <a:avLst/>
          </a:prstGeom>
        </p:spPr>
        <p:txBody>
          <a:bodyPr/>
          <a:lstStyle>
            <a:lvl1pPr marL="0" indent="0">
              <a:buNone/>
              <a:defRPr sz="3200" b="1">
                <a:latin typeface="Century Gothic"/>
                <a:cs typeface="Century Gothic"/>
              </a:defRPr>
            </a:lvl1pPr>
          </a:lstStyle>
          <a:p>
            <a:pPr lvl="0"/>
            <a:r>
              <a:rPr lang="en-US" dirty="0">
                <a:solidFill>
                  <a:schemeClr val="tx1"/>
                </a:solidFill>
              </a:rPr>
              <a:t>Presentation Title Line 1</a:t>
            </a:r>
            <a:br>
              <a:rPr lang="en-US" dirty="0">
                <a:solidFill>
                  <a:schemeClr val="tx1"/>
                </a:solidFill>
              </a:rPr>
            </a:br>
            <a:r>
              <a:rPr lang="en-US" dirty="0">
                <a:solidFill>
                  <a:schemeClr val="tx1"/>
                </a:solidFill>
              </a:rPr>
              <a:t>Presentation Title Line 2</a:t>
            </a:r>
            <a:endParaRPr lang="en-US" dirty="0"/>
          </a:p>
        </p:txBody>
      </p:sp>
      <p:sp>
        <p:nvSpPr>
          <p:cNvPr id="13" name="Text Placeholder 19"/>
          <p:cNvSpPr>
            <a:spLocks noGrp="1"/>
          </p:cNvSpPr>
          <p:nvPr>
            <p:ph type="body" sz="quarter" idx="14" hasCustomPrompt="1"/>
          </p:nvPr>
        </p:nvSpPr>
        <p:spPr>
          <a:xfrm>
            <a:off x="115888" y="4898571"/>
            <a:ext cx="5784169" cy="1256167"/>
          </a:xfrm>
          <a:prstGeom prst="rect">
            <a:avLst/>
          </a:prstGeom>
        </p:spPr>
        <p:txBody>
          <a:bodyPr/>
          <a:lstStyle>
            <a:lvl1pPr marL="0" indent="0">
              <a:buNone/>
              <a:defRPr sz="1800">
                <a:latin typeface="Century Gothic"/>
                <a:cs typeface="Century Gothic"/>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Presenter’s Name</a:t>
            </a:r>
            <a:br>
              <a:rPr lang="en-US" dirty="0"/>
            </a:br>
            <a:r>
              <a:rPr lang="en-US" dirty="0"/>
              <a:t>Presenter’s Title</a:t>
            </a:r>
            <a:br>
              <a:rPr lang="en-US" dirty="0"/>
            </a:br>
            <a:r>
              <a:rPr lang="en-US" dirty="0"/>
              <a:t>Presenter’s Department</a:t>
            </a:r>
          </a:p>
        </p:txBody>
      </p:sp>
      <p:sp>
        <p:nvSpPr>
          <p:cNvPr id="14" name="Text Placeholder 26"/>
          <p:cNvSpPr>
            <a:spLocks noGrp="1"/>
          </p:cNvSpPr>
          <p:nvPr>
            <p:ph type="body" sz="quarter" idx="15" hasCustomPrompt="1"/>
          </p:nvPr>
        </p:nvSpPr>
        <p:spPr>
          <a:xfrm>
            <a:off x="123825" y="3512457"/>
            <a:ext cx="5776232" cy="1204686"/>
          </a:xfrm>
          <a:prstGeom prst="rect">
            <a:avLst/>
          </a:prstGeom>
        </p:spPr>
        <p:txBody>
          <a:bodyPr/>
          <a:lstStyle>
            <a:lvl1pPr marL="0" indent="0">
              <a:buNone/>
              <a:defRPr sz="2400" i="1" baseline="0">
                <a:latin typeface="Century Gothic"/>
                <a:cs typeface="Century Gothic"/>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1</a:t>
            </a:r>
            <a:br>
              <a:rPr lang="en-US" dirty="0"/>
            </a:br>
            <a:r>
              <a:rPr lang="en-US" dirty="0"/>
              <a:t>Subtitle Line 2</a:t>
            </a:r>
          </a:p>
        </p:txBody>
      </p:sp>
      <p:pic>
        <p:nvPicPr>
          <p:cNvPr id="15" name="CoverSlide_Header_01.png" descr="/Users/jasonrodriguez/Projects/Power Points/FINAL Template/images/images/CoverSlide_Header_01.png"/>
          <p:cNvPicPr>
            <a:picLocks noChangeAspect="1"/>
          </p:cNvPicPr>
          <p:nvPr userDrawn="1"/>
        </p:nvPicPr>
        <p:blipFill>
          <a:blip r:embed="rId3" r:link="rId4">
            <a:extLst>
              <a:ext uri="{28A0092B-C50C-407E-A947-70E740481C1C}">
                <a14:useLocalDpi xmlns:a14="http://schemas.microsoft.com/office/drawing/2010/main" val="0"/>
              </a:ext>
            </a:extLst>
          </a:blip>
          <a:stretch>
            <a:fillRect/>
          </a:stretch>
        </p:blipFill>
        <p:spPr>
          <a:xfrm>
            <a:off x="0" y="0"/>
            <a:ext cx="9144000" cy="975360"/>
          </a:xfrm>
          <a:prstGeom prst="rect">
            <a:avLst/>
          </a:prstGeom>
        </p:spPr>
      </p:pic>
      <p:pic>
        <p:nvPicPr>
          <p:cNvPr id="16" name="Picture 15" descr="CoverSlide_Footer_03.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272784"/>
            <a:ext cx="9144000" cy="585216"/>
          </a:xfrm>
          <a:prstGeom prst="rect">
            <a:avLst/>
          </a:prstGeom>
        </p:spPr>
      </p:pic>
      <p:pic>
        <p:nvPicPr>
          <p:cNvPr id="17" name="Picture 16" descr="Stevens-Official-PMSColor-R.ep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5857" y="283029"/>
            <a:ext cx="1934029" cy="828870"/>
          </a:xfrm>
          <a:prstGeom prst="rect">
            <a:avLst/>
          </a:prstGeom>
        </p:spPr>
      </p:pic>
      <p:sp>
        <p:nvSpPr>
          <p:cNvPr id="19" name="Footer Placeholder 4"/>
          <p:cNvSpPr>
            <a:spLocks noGrp="1"/>
          </p:cNvSpPr>
          <p:nvPr>
            <p:ph type="ftr" sz="quarter" idx="16"/>
          </p:nvPr>
        </p:nvSpPr>
        <p:spPr>
          <a:xfrm>
            <a:off x="6047030" y="6520372"/>
            <a:ext cx="2938212" cy="201103"/>
          </a:xfrm>
        </p:spPr>
        <p:txBody>
          <a:bodyPr/>
          <a:lstStyle/>
          <a:p>
            <a:endParaRPr lang="en-US" dirty="0">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mpus Aerial 4">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ext Placeholder 17"/>
          <p:cNvSpPr>
            <a:spLocks noGrp="1"/>
          </p:cNvSpPr>
          <p:nvPr>
            <p:ph type="body" sz="quarter" idx="13" hasCustomPrompt="1"/>
          </p:nvPr>
        </p:nvSpPr>
        <p:spPr>
          <a:xfrm>
            <a:off x="123825" y="1364341"/>
            <a:ext cx="5776232" cy="2010230"/>
          </a:xfrm>
          <a:prstGeom prst="rect">
            <a:avLst/>
          </a:prstGeom>
        </p:spPr>
        <p:txBody>
          <a:bodyPr/>
          <a:lstStyle>
            <a:lvl1pPr marL="0" indent="0">
              <a:buNone/>
              <a:defRPr sz="3200" b="1">
                <a:latin typeface="Century Gothic"/>
                <a:cs typeface="Century Gothic"/>
              </a:defRPr>
            </a:lvl1pPr>
          </a:lstStyle>
          <a:p>
            <a:pPr lvl="0"/>
            <a:r>
              <a:rPr lang="en-US" dirty="0">
                <a:solidFill>
                  <a:schemeClr val="tx1"/>
                </a:solidFill>
              </a:rPr>
              <a:t>Presentation Title Line 1</a:t>
            </a:r>
            <a:br>
              <a:rPr lang="en-US" dirty="0">
                <a:solidFill>
                  <a:schemeClr val="tx1"/>
                </a:solidFill>
              </a:rPr>
            </a:br>
            <a:r>
              <a:rPr lang="en-US" dirty="0">
                <a:solidFill>
                  <a:schemeClr val="tx1"/>
                </a:solidFill>
              </a:rPr>
              <a:t>Presentation Title Line 2</a:t>
            </a:r>
            <a:endParaRPr lang="en-US" dirty="0"/>
          </a:p>
        </p:txBody>
      </p:sp>
      <p:sp>
        <p:nvSpPr>
          <p:cNvPr id="13" name="Text Placeholder 19"/>
          <p:cNvSpPr>
            <a:spLocks noGrp="1"/>
          </p:cNvSpPr>
          <p:nvPr>
            <p:ph type="body" sz="quarter" idx="14" hasCustomPrompt="1"/>
          </p:nvPr>
        </p:nvSpPr>
        <p:spPr>
          <a:xfrm>
            <a:off x="115888" y="4898571"/>
            <a:ext cx="5784169" cy="1256167"/>
          </a:xfrm>
          <a:prstGeom prst="rect">
            <a:avLst/>
          </a:prstGeom>
        </p:spPr>
        <p:txBody>
          <a:bodyPr/>
          <a:lstStyle>
            <a:lvl1pPr marL="0" indent="0">
              <a:buNone/>
              <a:defRPr sz="1800">
                <a:latin typeface="Century Gothic"/>
                <a:cs typeface="Century Gothic"/>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Presenter’s Name</a:t>
            </a:r>
            <a:br>
              <a:rPr lang="en-US" dirty="0"/>
            </a:br>
            <a:r>
              <a:rPr lang="en-US" dirty="0"/>
              <a:t>Presenter’s Title</a:t>
            </a:r>
            <a:br>
              <a:rPr lang="en-US" dirty="0"/>
            </a:br>
            <a:r>
              <a:rPr lang="en-US" dirty="0"/>
              <a:t>Presenter’s Department</a:t>
            </a:r>
          </a:p>
        </p:txBody>
      </p:sp>
      <p:sp>
        <p:nvSpPr>
          <p:cNvPr id="14" name="Text Placeholder 26"/>
          <p:cNvSpPr>
            <a:spLocks noGrp="1"/>
          </p:cNvSpPr>
          <p:nvPr>
            <p:ph type="body" sz="quarter" idx="15" hasCustomPrompt="1"/>
          </p:nvPr>
        </p:nvSpPr>
        <p:spPr>
          <a:xfrm>
            <a:off x="123825" y="3512457"/>
            <a:ext cx="5776232" cy="1204686"/>
          </a:xfrm>
          <a:prstGeom prst="rect">
            <a:avLst/>
          </a:prstGeom>
        </p:spPr>
        <p:txBody>
          <a:bodyPr/>
          <a:lstStyle>
            <a:lvl1pPr marL="0" indent="0">
              <a:buNone/>
              <a:defRPr sz="2400" i="1" baseline="0">
                <a:latin typeface="Century Gothic"/>
                <a:cs typeface="Century Gothic"/>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1</a:t>
            </a:r>
            <a:br>
              <a:rPr lang="en-US" dirty="0"/>
            </a:br>
            <a:r>
              <a:rPr lang="en-US" dirty="0"/>
              <a:t>Subtitle Line 2</a:t>
            </a:r>
          </a:p>
        </p:txBody>
      </p:sp>
      <p:pic>
        <p:nvPicPr>
          <p:cNvPr id="15" name="CoverSlide_Header_01.png" descr="/Users/jasonrodriguez/Projects/Power Points/FINAL Template/images/images/CoverSlide_Header_01.png"/>
          <p:cNvPicPr>
            <a:picLocks noChangeAspect="1"/>
          </p:cNvPicPr>
          <p:nvPr userDrawn="1"/>
        </p:nvPicPr>
        <p:blipFill>
          <a:blip r:embed="rId3" r:link="rId4">
            <a:extLst>
              <a:ext uri="{28A0092B-C50C-407E-A947-70E740481C1C}">
                <a14:useLocalDpi xmlns:a14="http://schemas.microsoft.com/office/drawing/2010/main" val="0"/>
              </a:ext>
            </a:extLst>
          </a:blip>
          <a:stretch>
            <a:fillRect/>
          </a:stretch>
        </p:blipFill>
        <p:spPr>
          <a:xfrm>
            <a:off x="0" y="0"/>
            <a:ext cx="9144000" cy="975360"/>
          </a:xfrm>
          <a:prstGeom prst="rect">
            <a:avLst/>
          </a:prstGeom>
        </p:spPr>
      </p:pic>
      <p:pic>
        <p:nvPicPr>
          <p:cNvPr id="16" name="Picture 15" descr="CoverSlide_Footer_03.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272784"/>
            <a:ext cx="9144000" cy="585216"/>
          </a:xfrm>
          <a:prstGeom prst="rect">
            <a:avLst/>
          </a:prstGeom>
        </p:spPr>
      </p:pic>
      <p:pic>
        <p:nvPicPr>
          <p:cNvPr id="17" name="Picture 16" descr="Stevens-Official-PMSColor-R.ep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5857" y="283029"/>
            <a:ext cx="1934029" cy="828870"/>
          </a:xfrm>
          <a:prstGeom prst="rect">
            <a:avLst/>
          </a:prstGeom>
        </p:spPr>
      </p:pic>
      <p:sp>
        <p:nvSpPr>
          <p:cNvPr id="19" name="Footer Placeholder 4"/>
          <p:cNvSpPr>
            <a:spLocks noGrp="1"/>
          </p:cNvSpPr>
          <p:nvPr>
            <p:ph type="ftr" sz="quarter" idx="16"/>
          </p:nvPr>
        </p:nvSpPr>
        <p:spPr>
          <a:xfrm>
            <a:off x="6047030" y="6520372"/>
            <a:ext cx="2938212" cy="201103"/>
          </a:xfrm>
        </p:spPr>
        <p:txBody>
          <a:bodyPr/>
          <a:lstStyle/>
          <a:p>
            <a:endParaRPr lang="en-US" dirty="0">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bstrac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CoverSlide_Header_01.png" descr="/Users/jasonrodriguez/Projects/Power Points/FINAL Template/images/images/CoverSlide_Header_01.png"/>
          <p:cNvPicPr>
            <a:picLocks noChangeAspect="1"/>
          </p:cNvPicPr>
          <p:nvPr userDrawn="1"/>
        </p:nvPicPr>
        <p:blipFill>
          <a:blip r:embed="rId3" r:link="rId4">
            <a:extLst>
              <a:ext uri="{28A0092B-C50C-407E-A947-70E740481C1C}">
                <a14:useLocalDpi xmlns:a14="http://schemas.microsoft.com/office/drawing/2010/main" val="0"/>
              </a:ext>
            </a:extLst>
          </a:blip>
          <a:stretch>
            <a:fillRect/>
          </a:stretch>
        </p:blipFill>
        <p:spPr>
          <a:xfrm>
            <a:off x="0" y="0"/>
            <a:ext cx="9144000" cy="975360"/>
          </a:xfrm>
          <a:prstGeom prst="rect">
            <a:avLst/>
          </a:prstGeom>
        </p:spPr>
      </p:pic>
      <p:pic>
        <p:nvPicPr>
          <p:cNvPr id="9" name="Picture 8" descr="CoverSlide_Footer_03.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272784"/>
            <a:ext cx="9144000" cy="585216"/>
          </a:xfrm>
          <a:prstGeom prst="rect">
            <a:avLst/>
          </a:prstGeom>
        </p:spPr>
      </p:pic>
      <p:sp>
        <p:nvSpPr>
          <p:cNvPr id="18" name="Text Placeholder 17"/>
          <p:cNvSpPr>
            <a:spLocks noGrp="1"/>
          </p:cNvSpPr>
          <p:nvPr>
            <p:ph type="body" sz="quarter" idx="13" hasCustomPrompt="1"/>
          </p:nvPr>
        </p:nvSpPr>
        <p:spPr>
          <a:xfrm>
            <a:off x="123825" y="1364340"/>
            <a:ext cx="6284232" cy="2714173"/>
          </a:xfrm>
          <a:prstGeom prst="rect">
            <a:avLst/>
          </a:prstGeom>
        </p:spPr>
        <p:txBody>
          <a:bodyPr/>
          <a:lstStyle>
            <a:lvl1pPr marL="0" indent="0">
              <a:buNone/>
              <a:defRPr sz="3200" b="1">
                <a:latin typeface="Century Gothic"/>
                <a:cs typeface="Century Gothic"/>
              </a:defRPr>
            </a:lvl1pPr>
          </a:lstStyle>
          <a:p>
            <a:pPr lvl="0"/>
            <a:r>
              <a:rPr lang="en-US" dirty="0">
                <a:solidFill>
                  <a:schemeClr val="tx1"/>
                </a:solidFill>
              </a:rPr>
              <a:t>Presentation Title Line 1</a:t>
            </a:r>
            <a:br>
              <a:rPr lang="en-US" dirty="0">
                <a:solidFill>
                  <a:schemeClr val="tx1"/>
                </a:solidFill>
              </a:rPr>
            </a:br>
            <a:r>
              <a:rPr lang="en-US" dirty="0">
                <a:solidFill>
                  <a:schemeClr val="tx1"/>
                </a:solidFill>
              </a:rPr>
              <a:t>Presentation Title Line 2</a:t>
            </a:r>
            <a:endParaRPr lang="en-US" dirty="0"/>
          </a:p>
        </p:txBody>
      </p:sp>
      <p:sp>
        <p:nvSpPr>
          <p:cNvPr id="27" name="Text Placeholder 26"/>
          <p:cNvSpPr>
            <a:spLocks noGrp="1"/>
          </p:cNvSpPr>
          <p:nvPr>
            <p:ph type="body" sz="quarter" idx="15" hasCustomPrompt="1"/>
          </p:nvPr>
        </p:nvSpPr>
        <p:spPr>
          <a:xfrm>
            <a:off x="123826" y="4209142"/>
            <a:ext cx="5014232" cy="1908629"/>
          </a:xfrm>
          <a:prstGeom prst="rect">
            <a:avLst/>
          </a:prstGeom>
        </p:spPr>
        <p:txBody>
          <a:bodyPr/>
          <a:lstStyle>
            <a:lvl1pPr marL="0" indent="0">
              <a:buNone/>
              <a:defRPr sz="2200" i="1" baseline="0">
                <a:latin typeface="Century Gothic"/>
                <a:cs typeface="Century Gothic"/>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1</a:t>
            </a:r>
            <a:br>
              <a:rPr lang="en-US" dirty="0"/>
            </a:br>
            <a:r>
              <a:rPr lang="en-US" dirty="0"/>
              <a:t>Subtitle Line 2</a:t>
            </a:r>
          </a:p>
        </p:txBody>
      </p:sp>
      <p:pic>
        <p:nvPicPr>
          <p:cNvPr id="10" name="Picture 9" descr="Stevens-Official-PMSColor-R.ep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5857" y="283029"/>
            <a:ext cx="1934029" cy="828870"/>
          </a:xfrm>
          <a:prstGeom prst="rect">
            <a:avLst/>
          </a:prstGeom>
        </p:spPr>
      </p:pic>
      <p:sp>
        <p:nvSpPr>
          <p:cNvPr id="16" name="Text Placeholder 19"/>
          <p:cNvSpPr>
            <a:spLocks noGrp="1"/>
          </p:cNvSpPr>
          <p:nvPr>
            <p:ph type="body" sz="quarter" idx="14" hasCustomPrompt="1"/>
          </p:nvPr>
        </p:nvSpPr>
        <p:spPr>
          <a:xfrm>
            <a:off x="5275943" y="4209143"/>
            <a:ext cx="3708400" cy="1909309"/>
          </a:xfrm>
          <a:prstGeom prst="rect">
            <a:avLst/>
          </a:prstGeom>
        </p:spPr>
        <p:txBody>
          <a:bodyPr/>
          <a:lstStyle>
            <a:lvl1pPr marL="0" indent="0" algn="r">
              <a:buNone/>
              <a:defRPr sz="1800">
                <a:latin typeface="Century Gothic"/>
                <a:cs typeface="Century Gothic"/>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Presenter’s Name</a:t>
            </a:r>
            <a:br>
              <a:rPr lang="en-US" dirty="0"/>
            </a:br>
            <a:r>
              <a:rPr lang="en-US" dirty="0"/>
              <a:t>Presenter’s Title</a:t>
            </a:r>
            <a:br>
              <a:rPr lang="en-US" dirty="0"/>
            </a:br>
            <a:r>
              <a:rPr lang="en-US" dirty="0"/>
              <a:t>Presenter’s Department</a:t>
            </a:r>
          </a:p>
        </p:txBody>
      </p:sp>
      <p:sp>
        <p:nvSpPr>
          <p:cNvPr id="13" name="Footer Placeholder 4"/>
          <p:cNvSpPr>
            <a:spLocks noGrp="1"/>
          </p:cNvSpPr>
          <p:nvPr>
            <p:ph type="ftr" sz="quarter" idx="16"/>
          </p:nvPr>
        </p:nvSpPr>
        <p:spPr>
          <a:xfrm>
            <a:off x="6047030" y="6520372"/>
            <a:ext cx="2938212" cy="201103"/>
          </a:xfrm>
        </p:spPr>
        <p:txBody>
          <a:bodyPr/>
          <a:lstStyle/>
          <a:p>
            <a:endParaRPr lang="en-US" dirty="0">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5F735FC8-0A52-48C8-819E-F1CAB9C086F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a:lvl1pPr>
          </a:lstStyle>
          <a:p>
            <a:pPr>
              <a:defRPr/>
            </a:pPr>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A05C0450-49B7-44D4-99A7-D9BE87D84FA1}" type="slidenum">
              <a:rPr lang="en-US"/>
              <a:pPr>
                <a:defRPr/>
              </a:pPr>
              <a:t>‹#›</a:t>
            </a:fld>
            <a:endParaRPr lang="en-US"/>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a:lvl1pPr>
          </a:lstStyle>
          <a:p>
            <a:pPr>
              <a:defRPr/>
            </a:pPr>
            <a:endParaRPr lang="en-US"/>
          </a:p>
        </p:txBody>
      </p:sp>
      <p:sp>
        <p:nvSpPr>
          <p:cNvPr id="6" name="Slide Number Placeholder 9"/>
          <p:cNvSpPr>
            <a:spLocks noGrp="1"/>
          </p:cNvSpPr>
          <p:nvPr>
            <p:ph type="sldNum" sz="quarter" idx="11"/>
          </p:nvPr>
        </p:nvSpPr>
        <p:spPr/>
        <p:txBody>
          <a:bodyPr rtlCol="0"/>
          <a:lstStyle>
            <a:lvl1pPr>
              <a:defRPr/>
            </a:lvl1pPr>
          </a:lstStyle>
          <a:p>
            <a:pPr>
              <a:defRPr/>
            </a:pPr>
            <a:fld id="{01CD8FC1-6F08-4851-BD46-849B7C7B43AA}" type="slidenum">
              <a:rPr lang="en-US"/>
              <a:pPr>
                <a:defRPr/>
              </a:pPr>
              <a:t>‹#›</a:t>
            </a:fld>
            <a:endParaRPr lang="en-US"/>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a:lvl1pPr>
          </a:lstStyle>
          <a:p>
            <a:pPr>
              <a:defRPr/>
            </a:pPr>
            <a:endParaRPr lang="en-US"/>
          </a:p>
        </p:txBody>
      </p:sp>
      <p:sp>
        <p:nvSpPr>
          <p:cNvPr id="8" name="Slide Number Placeholder 11"/>
          <p:cNvSpPr>
            <a:spLocks noGrp="1"/>
          </p:cNvSpPr>
          <p:nvPr>
            <p:ph type="sldNum" sz="quarter" idx="11"/>
          </p:nvPr>
        </p:nvSpPr>
        <p:spPr/>
        <p:txBody>
          <a:bodyPr rtlCol="0"/>
          <a:lstStyle>
            <a:lvl1pPr>
              <a:defRPr/>
            </a:lvl1pPr>
          </a:lstStyle>
          <a:p>
            <a:pPr>
              <a:defRPr/>
            </a:pPr>
            <a:fld id="{FC2A2623-99E1-4011-8C4B-85F3DFDB3E95}" type="slidenum">
              <a:rPr lang="en-US"/>
              <a:pPr>
                <a:defRPr/>
              </a:pPr>
              <a:t>‹#›</a:t>
            </a:fld>
            <a:endParaRPr lang="en-US"/>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01F563B0-09FD-4165-B239-BB94EF40CF9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3BD25E64-447F-443B-8168-705256DF21B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A1D3326B-DD9F-4CE4-B550-B32CBA7E41D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4A8D2CCC-8A91-4ED5-AA7E-6DCC9F758601}" type="slidenum">
              <a:rPr lang="en-US"/>
              <a:pPr>
                <a:defRPr/>
              </a:pPr>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cs typeface="+mn-cs"/>
              </a:defRPr>
            </a:lvl1pPr>
          </a:lstStyle>
          <a:p>
            <a:pPr>
              <a:defRPr/>
            </a:pPr>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cs typeface="+mn-cs"/>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cs typeface="+mn-cs"/>
              </a:defRPr>
            </a:lvl1pPr>
          </a:lstStyle>
          <a:p>
            <a:pPr>
              <a:defRPr/>
            </a:pPr>
            <a:fld id="{69AEA7C5-9D1E-4208-83ED-A6910C2CAA4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25" r:id="rId2"/>
    <p:sldLayoutId id="2147483830" r:id="rId3"/>
    <p:sldLayoutId id="2147483831" r:id="rId4"/>
    <p:sldLayoutId id="2147483832" r:id="rId5"/>
    <p:sldLayoutId id="2147483826" r:id="rId6"/>
    <p:sldLayoutId id="2147483833" r:id="rId7"/>
    <p:sldLayoutId id="2147483827" r:id="rId8"/>
    <p:sldLayoutId id="2147483834" r:id="rId9"/>
    <p:sldLayoutId id="2147483828" r:id="rId10"/>
    <p:sldLayoutId id="2147483835" r:id="rId11"/>
    <p:sldLayoutId id="2147483836" r:id="rId12"/>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a:xfrm>
            <a:off x="6047030" y="6520372"/>
            <a:ext cx="2938212" cy="201103"/>
          </a:xfrm>
          <a:prstGeom prst="rect">
            <a:avLst/>
          </a:prstGeom>
        </p:spPr>
        <p:txBody>
          <a:bodyPr vert="horz" lIns="91440" tIns="45720" rIns="91440" bIns="45720" rtlCol="0" anchor="ctr"/>
          <a:lstStyle>
            <a:lvl1pPr algn="r">
              <a:defRPr sz="1200" spc="0">
                <a:solidFill>
                  <a:schemeClr val="tx1">
                    <a:tint val="75000"/>
                  </a:schemeClr>
                </a:solidFill>
                <a:latin typeface="Century Gothic"/>
                <a:cs typeface="Century Gothic"/>
              </a:defRPr>
            </a:lvl1pPr>
          </a:lstStyle>
          <a:p>
            <a:pPr fontAlgn="auto">
              <a:spcBef>
                <a:spcPts val="0"/>
              </a:spcBef>
              <a:spcAft>
                <a:spcPts val="0"/>
              </a:spcAft>
            </a:pPr>
            <a:endParaRPr lang="en-US" dirty="0">
              <a:solidFill>
                <a:prstClr val="black">
                  <a:tint val="75000"/>
                </a:prstClr>
              </a:solidFill>
            </a:endParaRPr>
          </a:p>
        </p:txBody>
      </p:sp>
    </p:spTree>
    <p:extLst>
      <p:ext uri="{BB962C8B-B14F-4D97-AF65-F5344CB8AC3E}">
        <p14:creationId xmlns:p14="http://schemas.microsoft.com/office/powerpoint/2010/main" val="1495513333"/>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tiff"/></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3600" dirty="0">
                <a:latin typeface="+mj-lt"/>
              </a:rPr>
              <a:t>CS 570: Data Structures</a:t>
            </a:r>
          </a:p>
          <a:p>
            <a:r>
              <a:rPr lang="en-US" dirty="0"/>
              <a:t>Collections Framework:</a:t>
            </a:r>
          </a:p>
          <a:p>
            <a:r>
              <a:rPr lang="en-US" sz="3600" dirty="0">
                <a:latin typeface="+mj-lt"/>
              </a:rPr>
              <a:t>Lists</a:t>
            </a:r>
          </a:p>
        </p:txBody>
      </p:sp>
      <p:sp>
        <p:nvSpPr>
          <p:cNvPr id="5" name="Footer Placeholder 4"/>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387521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p:cNvPicPr>
            <a:picLocks noChangeAspect="1" noChangeArrowheads="1"/>
          </p:cNvPicPr>
          <p:nvPr/>
        </p:nvPicPr>
        <p:blipFill>
          <a:blip r:embed="rId3" cstate="print"/>
          <a:srcRect t="17775" r="27605" b="66084"/>
          <a:stretch>
            <a:fillRect/>
          </a:stretch>
        </p:blipFill>
        <p:spPr bwMode="auto">
          <a:xfrm>
            <a:off x="228600" y="1524000"/>
            <a:ext cx="6619875" cy="763588"/>
          </a:xfrm>
          <a:prstGeom prst="rect">
            <a:avLst/>
          </a:prstGeom>
          <a:noFill/>
          <a:ln w="9525">
            <a:noFill/>
            <a:miter lim="800000"/>
            <a:headEnd/>
            <a:tailEnd/>
          </a:ln>
        </p:spPr>
      </p:pic>
      <p:sp>
        <p:nvSpPr>
          <p:cNvPr id="23555" name="Rectangle 2"/>
          <p:cNvSpPr>
            <a:spLocks noGrp="1" noChangeArrowheads="1"/>
          </p:cNvSpPr>
          <p:nvPr>
            <p:ph type="title"/>
          </p:nvPr>
        </p:nvSpPr>
        <p:spPr>
          <a:xfrm>
            <a:off x="612775" y="228600"/>
            <a:ext cx="8153400" cy="990600"/>
          </a:xfrm>
        </p:spPr>
        <p:txBody>
          <a:bodyPr/>
          <a:lstStyle/>
          <a:p>
            <a:pPr eaLnBrk="1" hangingPunct="1"/>
            <a:r>
              <a:rPr lang="en-US">
                <a:latin typeface="Courier New" pitchFamily="49" charset="0"/>
                <a:cs typeface="Courier New" pitchFamily="49" charset="0"/>
              </a:rPr>
              <a:t>ArrayList</a:t>
            </a:r>
            <a:r>
              <a:rPr lang="en-US"/>
              <a:t> </a:t>
            </a:r>
            <a:r>
              <a:rPr lang="en-US" b="1"/>
              <a:t>Class</a:t>
            </a:r>
            <a:r>
              <a:rPr lang="en-US"/>
              <a:t> (cont.)</a:t>
            </a:r>
          </a:p>
        </p:txBody>
      </p:sp>
      <p:sp>
        <p:nvSpPr>
          <p:cNvPr id="96259" name="Rectangle 3"/>
          <p:cNvSpPr>
            <a:spLocks noGrp="1" noChangeArrowheads="1"/>
          </p:cNvSpPr>
          <p:nvPr>
            <p:ph sz="quarter" idx="1"/>
          </p:nvPr>
        </p:nvSpPr>
        <p:spPr>
          <a:xfrm>
            <a:off x="457200" y="2209800"/>
            <a:ext cx="8229600" cy="3916363"/>
          </a:xfrm>
        </p:spPr>
        <p:txBody>
          <a:bodyPr>
            <a:normAutofit fontScale="92500" lnSpcReduction="20000"/>
          </a:bodyPr>
          <a:lstStyle/>
          <a:p>
            <a:pPr marL="320040" indent="-320040" eaLnBrk="1" fontAlgn="auto" hangingPunct="1">
              <a:spcAft>
                <a:spcPts val="0"/>
              </a:spcAft>
              <a:buFont typeface="Wingdings"/>
              <a:buChar char=""/>
              <a:defRPr/>
            </a:pPr>
            <a:r>
              <a:rPr lang="en-US" sz="3000" dirty="0"/>
              <a:t>Adding an element with subscript 2:</a:t>
            </a:r>
            <a:endParaRPr lang="en-US" sz="1000" dirty="0">
              <a:latin typeface="Courier New" pitchFamily="49" charset="0"/>
              <a:cs typeface="Courier New" pitchFamily="49" charset="0"/>
            </a:endParaRPr>
          </a:p>
          <a:p>
            <a:pPr marL="320040" indent="-320040" eaLnBrk="1" fontAlgn="auto" hangingPunct="1">
              <a:spcAft>
                <a:spcPts val="0"/>
              </a:spcAft>
              <a:buFont typeface="Wingdings"/>
              <a:buChar char=""/>
              <a:defRPr/>
            </a:pPr>
            <a:endParaRPr lang="en-US" sz="1800" dirty="0">
              <a:latin typeface="Courier New" pitchFamily="49" charset="0"/>
              <a:cs typeface="Courier New" pitchFamily="49" charset="0"/>
            </a:endParaRPr>
          </a:p>
          <a:p>
            <a:pPr marL="400050" lvl="1" indent="0" eaLnBrk="1" fontAlgn="auto" hangingPunct="1">
              <a:spcAft>
                <a:spcPts val="0"/>
              </a:spcAft>
              <a:buFont typeface="Wingdings 2"/>
              <a:buNone/>
              <a:defRPr/>
            </a:pPr>
            <a:r>
              <a:rPr lang="en-US" sz="1800" dirty="0">
                <a:latin typeface="Courier New" pitchFamily="49" charset="0"/>
                <a:cs typeface="Courier New" pitchFamily="49" charset="0"/>
              </a:rPr>
              <a:t>myList.add(2, "Doc");</a:t>
            </a: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320040" indent="-320040" eaLnBrk="1" fontAlgn="auto" hangingPunct="1">
              <a:spcAft>
                <a:spcPts val="0"/>
              </a:spcAft>
              <a:buFont typeface="Wingdings"/>
              <a:buChar char=""/>
              <a:defRPr/>
            </a:pPr>
            <a:r>
              <a:rPr lang="en-US" sz="3000" dirty="0">
                <a:solidFill>
                  <a:prstClr val="black"/>
                </a:solidFill>
              </a:rPr>
              <a:t>Notice that the subscripts of </a:t>
            </a:r>
            <a:r>
              <a:rPr lang="en-US" sz="3000" dirty="0">
                <a:solidFill>
                  <a:prstClr val="black"/>
                </a:solidFill>
                <a:latin typeface="Courier New" pitchFamily="49" charset="0"/>
                <a:cs typeface="Courier New" pitchFamily="49" charset="0"/>
              </a:rPr>
              <a:t>"Jumpy" </a:t>
            </a:r>
            <a:r>
              <a:rPr lang="en-US" sz="3000" dirty="0">
                <a:solidFill>
                  <a:prstClr val="black"/>
                </a:solidFill>
              </a:rPr>
              <a:t>and </a:t>
            </a:r>
            <a:r>
              <a:rPr lang="en-US" sz="3000" dirty="0">
                <a:solidFill>
                  <a:prstClr val="black"/>
                </a:solidFill>
                <a:latin typeface="Courier New" pitchFamily="49" charset="0"/>
                <a:cs typeface="Courier New" pitchFamily="49" charset="0"/>
              </a:rPr>
              <a:t>"Happy" </a:t>
            </a:r>
            <a:r>
              <a:rPr lang="en-US" sz="3000" dirty="0">
                <a:solidFill>
                  <a:prstClr val="black"/>
                </a:solidFill>
              </a:rPr>
              <a:t>have changed from [2],[3] to [3],[4]</a:t>
            </a:r>
            <a:endParaRPr lang="en-US" sz="1000" dirty="0">
              <a:solidFill>
                <a:prstClr val="black"/>
              </a:solidFill>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a:cs typeface="Courier New" pitchFamily="49" charset="0"/>
            </a:endParaRPr>
          </a:p>
        </p:txBody>
      </p:sp>
      <p:pic>
        <p:nvPicPr>
          <p:cNvPr id="23557" name="Picture 4"/>
          <p:cNvPicPr>
            <a:picLocks noChangeAspect="1" noChangeArrowheads="1"/>
          </p:cNvPicPr>
          <p:nvPr/>
        </p:nvPicPr>
        <p:blipFill>
          <a:blip r:embed="rId3" cstate="print"/>
          <a:srcRect l="1128" t="44437" r="14366" b="31895"/>
          <a:stretch>
            <a:fillRect/>
          </a:stretch>
        </p:blipFill>
        <p:spPr bwMode="auto">
          <a:xfrm>
            <a:off x="457200" y="3657600"/>
            <a:ext cx="7727950" cy="1120775"/>
          </a:xfrm>
          <a:prstGeom prst="rect">
            <a:avLst/>
          </a:prstGeom>
          <a:noFill/>
          <a:ln w="9525">
            <a:noFill/>
            <a:miter lim="800000"/>
            <a:headEnd/>
            <a:tailEnd/>
          </a:ln>
        </p:spPr>
      </p:pic>
      <p:sp>
        <p:nvSpPr>
          <p:cNvPr id="6"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10</a:t>
            </a:fld>
            <a:endParaRPr lang="en-US" dirty="0"/>
          </a:p>
        </p:txBody>
      </p:sp>
    </p:spTree>
    <p:extLst>
      <p:ext uri="{BB962C8B-B14F-4D97-AF65-F5344CB8AC3E}">
        <p14:creationId xmlns:p14="http://schemas.microsoft.com/office/powerpoint/2010/main" val="1069461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12775" y="228600"/>
            <a:ext cx="8153400" cy="990600"/>
          </a:xfrm>
        </p:spPr>
        <p:txBody>
          <a:bodyPr/>
          <a:lstStyle/>
          <a:p>
            <a:pPr eaLnBrk="1" hangingPunct="1"/>
            <a:r>
              <a:rPr lang="en-US">
                <a:latin typeface="Courier New" pitchFamily="49" charset="0"/>
                <a:cs typeface="Courier New" pitchFamily="49" charset="0"/>
              </a:rPr>
              <a:t>ArrayList</a:t>
            </a:r>
            <a:r>
              <a:rPr lang="en-US"/>
              <a:t> </a:t>
            </a:r>
            <a:r>
              <a:rPr lang="en-US" b="1"/>
              <a:t>Class</a:t>
            </a:r>
            <a:r>
              <a:rPr lang="en-US"/>
              <a:t> (cont.)</a:t>
            </a:r>
          </a:p>
        </p:txBody>
      </p:sp>
      <p:sp>
        <p:nvSpPr>
          <p:cNvPr id="24579" name="Rectangle 3"/>
          <p:cNvSpPr>
            <a:spLocks noGrp="1" noChangeArrowheads="1"/>
          </p:cNvSpPr>
          <p:nvPr>
            <p:ph sz="quarter" idx="1"/>
          </p:nvPr>
        </p:nvSpPr>
        <p:spPr>
          <a:xfrm>
            <a:off x="612775" y="1600200"/>
            <a:ext cx="8153400" cy="4495800"/>
          </a:xfrm>
        </p:spPr>
        <p:txBody>
          <a:bodyPr/>
          <a:lstStyle/>
          <a:p>
            <a:pPr eaLnBrk="1" hangingPunct="1"/>
            <a:r>
              <a:rPr lang="en-US" sz="3000" dirty="0"/>
              <a:t>When no subscript is specified, an element is added at the end of the list:</a:t>
            </a:r>
            <a:endParaRPr lang="en-US" sz="1000" dirty="0">
              <a:latin typeface="Courier New" pitchFamily="49" charset="0"/>
              <a:cs typeface="Courier New" pitchFamily="49" charset="0"/>
            </a:endParaRPr>
          </a:p>
          <a:p>
            <a:pPr marL="400050" lvl="1" indent="0" eaLnBrk="1" hangingPunct="1">
              <a:buFont typeface="Wingdings 2" pitchFamily="18" charset="2"/>
              <a:buNone/>
            </a:pPr>
            <a:endParaRPr lang="en-US" sz="1800" dirty="0">
              <a:latin typeface="Courier New" pitchFamily="49" charset="0"/>
              <a:cs typeface="Courier New" pitchFamily="49" charset="0"/>
            </a:endParaRPr>
          </a:p>
          <a:p>
            <a:pPr marL="400050" lvl="1" indent="0" eaLnBrk="1" hangingPunct="1">
              <a:buFont typeface="Wingdings 2" pitchFamily="18" charset="2"/>
              <a:buNone/>
            </a:pPr>
            <a:r>
              <a:rPr lang="en-US" sz="1800" dirty="0" err="1">
                <a:latin typeface="Courier New" pitchFamily="49" charset="0"/>
                <a:cs typeface="Courier New" pitchFamily="49" charset="0"/>
              </a:rPr>
              <a:t>myList.add</a:t>
            </a:r>
            <a:r>
              <a:rPr lang="en-US" sz="1800" dirty="0">
                <a:latin typeface="Courier New" pitchFamily="49" charset="0"/>
                <a:cs typeface="Courier New" pitchFamily="49" charset="0"/>
              </a:rPr>
              <a:t>("Dopey");</a:t>
            </a:r>
          </a:p>
          <a:p>
            <a:pPr marL="400050" lvl="1" indent="0" eaLnBrk="1" hangingPunct="1">
              <a:buFont typeface="Wingdings 2" pitchFamily="18" charset="2"/>
              <a:buNone/>
            </a:pPr>
            <a:endParaRPr lang="en-US" sz="1000" dirty="0">
              <a:latin typeface="Courier New" pitchFamily="49" charset="0"/>
              <a:cs typeface="Courier New" pitchFamily="49" charset="0"/>
            </a:endParaRPr>
          </a:p>
          <a:p>
            <a:pPr marL="400050" lvl="1" indent="0" eaLnBrk="1" hangingPunct="1">
              <a:buFont typeface="Wingdings 2" pitchFamily="18" charset="2"/>
              <a:buNone/>
            </a:pPr>
            <a:endParaRPr lang="en-US" sz="1000" dirty="0">
              <a:latin typeface="Courier New" pitchFamily="49" charset="0"/>
              <a:cs typeface="Courier New" pitchFamily="49" charset="0"/>
            </a:endParaRPr>
          </a:p>
          <a:p>
            <a:pPr marL="400050" lvl="1" indent="0" eaLnBrk="1" hangingPunct="1">
              <a:buFont typeface="Wingdings 2" pitchFamily="18" charset="2"/>
              <a:buNone/>
            </a:pPr>
            <a:endParaRPr lang="en-US" sz="1000" dirty="0">
              <a:latin typeface="Courier New" pitchFamily="49" charset="0"/>
              <a:cs typeface="Courier New" pitchFamily="49" charset="0"/>
            </a:endParaRPr>
          </a:p>
          <a:p>
            <a:pPr marL="400050" lvl="1" indent="0" eaLnBrk="1" hangingPunct="1">
              <a:buFont typeface="Wingdings 2" pitchFamily="18" charset="2"/>
              <a:buNone/>
            </a:pPr>
            <a:endParaRPr lang="en-US" sz="1000" dirty="0">
              <a:latin typeface="Courier New" pitchFamily="49" charset="0"/>
              <a:cs typeface="Courier New" pitchFamily="49" charset="0"/>
            </a:endParaRPr>
          </a:p>
          <a:p>
            <a:pPr marL="400050" lvl="1" indent="0" eaLnBrk="1" hangingPunct="1">
              <a:buFont typeface="Wingdings 2" pitchFamily="18" charset="2"/>
              <a:buNone/>
            </a:pPr>
            <a:endParaRPr lang="en-US" sz="1000" dirty="0">
              <a:latin typeface="Courier New" pitchFamily="49" charset="0"/>
              <a:cs typeface="Courier New" pitchFamily="49" charset="0"/>
            </a:endParaRPr>
          </a:p>
          <a:p>
            <a:pPr marL="400050" lvl="1" indent="0" eaLnBrk="1" hangingPunct="1">
              <a:buFont typeface="Wingdings 2" pitchFamily="18" charset="2"/>
              <a:buNone/>
            </a:pPr>
            <a:endParaRPr lang="en-US" sz="1000" dirty="0">
              <a:latin typeface="Courier New" pitchFamily="49" charset="0"/>
              <a:cs typeface="Courier New" pitchFamily="49" charset="0"/>
            </a:endParaRPr>
          </a:p>
          <a:p>
            <a:pPr marL="400050" lvl="1" indent="0" eaLnBrk="1" hangingPunct="1">
              <a:buFont typeface="Wingdings 2" pitchFamily="18" charset="2"/>
              <a:buNone/>
            </a:pPr>
            <a:endParaRPr lang="en-US" sz="1000" dirty="0">
              <a:latin typeface="Courier New" pitchFamily="49" charset="0"/>
              <a:cs typeface="Courier New" pitchFamily="49" charset="0"/>
            </a:endParaRPr>
          </a:p>
          <a:p>
            <a:pPr marL="400050" lvl="1" indent="0" eaLnBrk="1" hangingPunct="1">
              <a:buFont typeface="Wingdings 2" pitchFamily="18" charset="2"/>
              <a:buNone/>
            </a:pPr>
            <a:endParaRPr lang="en-US" sz="1000" dirty="0">
              <a:latin typeface="Courier New" pitchFamily="49" charset="0"/>
              <a:cs typeface="Courier New" pitchFamily="49" charset="0"/>
            </a:endParaRPr>
          </a:p>
          <a:p>
            <a:pPr marL="400050" lvl="1" indent="0" eaLnBrk="1" hangingPunct="1">
              <a:buFont typeface="Wingdings 2" pitchFamily="18" charset="2"/>
              <a:buNone/>
            </a:pPr>
            <a:endParaRPr lang="en-US" sz="1000" dirty="0">
              <a:latin typeface="Courier New" pitchFamily="49" charset="0"/>
              <a:cs typeface="Courier New" pitchFamily="49" charset="0"/>
            </a:endParaRPr>
          </a:p>
          <a:p>
            <a:pPr marL="400050" lvl="1" indent="0" eaLnBrk="1" hangingPunct="1">
              <a:buFont typeface="Wingdings 2" pitchFamily="18" charset="2"/>
              <a:buNone/>
            </a:pPr>
            <a:endParaRPr lang="en-US" sz="1000" dirty="0">
              <a:latin typeface="Courier New" pitchFamily="49" charset="0"/>
              <a:cs typeface="Courier New" pitchFamily="49" charset="0"/>
            </a:endParaRPr>
          </a:p>
          <a:p>
            <a:pPr marL="400050" lvl="1" indent="0" eaLnBrk="1" hangingPunct="1">
              <a:buFont typeface="Wingdings 2" pitchFamily="18" charset="2"/>
              <a:buNone/>
            </a:pPr>
            <a:endParaRPr lang="en-US" sz="1000" dirty="0">
              <a:cs typeface="Courier New" pitchFamily="49" charset="0"/>
            </a:endParaRPr>
          </a:p>
        </p:txBody>
      </p:sp>
      <p:pic>
        <p:nvPicPr>
          <p:cNvPr id="24580" name="Picture 3"/>
          <p:cNvPicPr>
            <a:picLocks noChangeAspect="1" noChangeArrowheads="1"/>
          </p:cNvPicPr>
          <p:nvPr/>
        </p:nvPicPr>
        <p:blipFill>
          <a:blip r:embed="rId2" cstate="print"/>
          <a:srcRect l="986" t="74408" r="2396" b="4372"/>
          <a:stretch>
            <a:fillRect/>
          </a:stretch>
        </p:blipFill>
        <p:spPr bwMode="auto">
          <a:xfrm>
            <a:off x="152400" y="3505200"/>
            <a:ext cx="8834438" cy="1004888"/>
          </a:xfrm>
          <a:prstGeom prst="rect">
            <a:avLst/>
          </a:prstGeom>
          <a:noFill/>
          <a:ln w="9525">
            <a:noFill/>
            <a:miter lim="800000"/>
            <a:headEnd/>
            <a:tailEnd/>
          </a:ln>
        </p:spPr>
      </p:pic>
      <p:sp>
        <p:nvSpPr>
          <p:cNvPr id="5"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11</a:t>
            </a:fld>
            <a:endParaRPr lang="en-US" dirty="0"/>
          </a:p>
        </p:txBody>
      </p:sp>
    </p:spTree>
    <p:extLst>
      <p:ext uri="{BB962C8B-B14F-4D97-AF65-F5344CB8AC3E}">
        <p14:creationId xmlns:p14="http://schemas.microsoft.com/office/powerpoint/2010/main" val="2145158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3"/>
          <p:cNvPicPr>
            <a:picLocks noChangeAspect="1" noChangeArrowheads="1"/>
          </p:cNvPicPr>
          <p:nvPr/>
        </p:nvPicPr>
        <p:blipFill>
          <a:blip r:embed="rId2" cstate="print"/>
          <a:srcRect l="986" t="74408" r="2396" b="8997"/>
          <a:stretch>
            <a:fillRect/>
          </a:stretch>
        </p:blipFill>
        <p:spPr bwMode="auto">
          <a:xfrm>
            <a:off x="0" y="1981200"/>
            <a:ext cx="8834438" cy="785813"/>
          </a:xfrm>
          <a:prstGeom prst="rect">
            <a:avLst/>
          </a:prstGeom>
          <a:noFill/>
          <a:ln w="9525">
            <a:noFill/>
            <a:miter lim="800000"/>
            <a:headEnd/>
            <a:tailEnd/>
          </a:ln>
        </p:spPr>
      </p:pic>
      <p:sp>
        <p:nvSpPr>
          <p:cNvPr id="25603" name="Rectangle 2"/>
          <p:cNvSpPr>
            <a:spLocks noGrp="1" noChangeArrowheads="1"/>
          </p:cNvSpPr>
          <p:nvPr>
            <p:ph type="title"/>
          </p:nvPr>
        </p:nvSpPr>
        <p:spPr>
          <a:xfrm>
            <a:off x="612775" y="228600"/>
            <a:ext cx="8153400" cy="990600"/>
          </a:xfrm>
        </p:spPr>
        <p:txBody>
          <a:bodyPr/>
          <a:lstStyle/>
          <a:p>
            <a:pPr eaLnBrk="1" hangingPunct="1"/>
            <a:r>
              <a:rPr lang="en-US">
                <a:latin typeface="Courier New" pitchFamily="49" charset="0"/>
                <a:cs typeface="Courier New" pitchFamily="49" charset="0"/>
              </a:rPr>
              <a:t>ArrayList</a:t>
            </a:r>
            <a:r>
              <a:rPr lang="en-US"/>
              <a:t> </a:t>
            </a:r>
            <a:r>
              <a:rPr lang="en-US" b="1"/>
              <a:t>Class</a:t>
            </a:r>
            <a:r>
              <a:rPr lang="en-US"/>
              <a:t> (cont.)</a:t>
            </a:r>
          </a:p>
        </p:txBody>
      </p:sp>
      <p:sp>
        <p:nvSpPr>
          <p:cNvPr id="96259" name="Rectangle 3"/>
          <p:cNvSpPr>
            <a:spLocks noGrp="1" noChangeArrowheads="1"/>
          </p:cNvSpPr>
          <p:nvPr>
            <p:ph sz="quarter" idx="1"/>
          </p:nvPr>
        </p:nvSpPr>
        <p:spPr>
          <a:xfrm>
            <a:off x="612775" y="1600200"/>
            <a:ext cx="8153400" cy="4495800"/>
          </a:xfrm>
        </p:spPr>
        <p:txBody>
          <a:bodyPr>
            <a:normAutofit lnSpcReduction="10000"/>
          </a:bodyPr>
          <a:lstStyle/>
          <a:p>
            <a:pPr marL="320040" indent="-320040" eaLnBrk="1" fontAlgn="auto" hangingPunct="1">
              <a:spcAft>
                <a:spcPts val="0"/>
              </a:spcAft>
              <a:buFont typeface="Wingdings"/>
              <a:buChar char=""/>
              <a:defRPr/>
            </a:pPr>
            <a:r>
              <a:rPr lang="en-US" sz="3000" dirty="0"/>
              <a:t>Removing an element:</a:t>
            </a:r>
            <a:endParaRPr lang="en-US" sz="10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8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8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800" dirty="0">
              <a:latin typeface="Courier New" pitchFamily="49" charset="0"/>
              <a:cs typeface="Courier New" pitchFamily="49" charset="0"/>
            </a:endParaRPr>
          </a:p>
          <a:p>
            <a:pPr marL="400050" lvl="1" indent="0" eaLnBrk="1" fontAlgn="auto" hangingPunct="1">
              <a:spcAft>
                <a:spcPts val="0"/>
              </a:spcAft>
              <a:buFont typeface="Wingdings 2"/>
              <a:buNone/>
              <a:defRPr/>
            </a:pPr>
            <a:r>
              <a:rPr lang="en-US" sz="1800" dirty="0">
                <a:latin typeface="Courier New" pitchFamily="49" charset="0"/>
                <a:cs typeface="Courier New" pitchFamily="49" charset="0"/>
              </a:rPr>
              <a:t>myList.remove(1);  </a:t>
            </a: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320040" indent="-320040" eaLnBrk="1" fontAlgn="auto" hangingPunct="1">
              <a:spcAft>
                <a:spcPts val="0"/>
              </a:spcAft>
              <a:buFont typeface="Wingdings"/>
              <a:buChar char=""/>
              <a:defRPr/>
            </a:pPr>
            <a:r>
              <a:rPr lang="en-US" sz="3000" dirty="0">
                <a:solidFill>
                  <a:prstClr val="black"/>
                </a:solidFill>
              </a:rPr>
              <a:t>The strings referenced by [2] to [5] have changed to [1] to [4]</a:t>
            </a:r>
            <a:endParaRPr lang="en-US" sz="1000" dirty="0">
              <a:solidFill>
                <a:prstClr val="black"/>
              </a:solidFill>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a:cs typeface="Courier New" pitchFamily="49" charset="0"/>
            </a:endParaRPr>
          </a:p>
        </p:txBody>
      </p:sp>
      <p:pic>
        <p:nvPicPr>
          <p:cNvPr id="25605" name="Picture 4"/>
          <p:cNvPicPr>
            <a:picLocks noChangeAspect="1" noChangeArrowheads="1"/>
          </p:cNvPicPr>
          <p:nvPr/>
        </p:nvPicPr>
        <p:blipFill>
          <a:blip r:embed="rId3" cstate="print"/>
          <a:srcRect/>
          <a:stretch>
            <a:fillRect/>
          </a:stretch>
        </p:blipFill>
        <p:spPr bwMode="auto">
          <a:xfrm>
            <a:off x="304800" y="3505200"/>
            <a:ext cx="8382000" cy="977900"/>
          </a:xfrm>
          <a:prstGeom prst="rect">
            <a:avLst/>
          </a:prstGeom>
          <a:noFill/>
          <a:ln w="9525">
            <a:noFill/>
            <a:miter lim="800000"/>
            <a:headEnd/>
            <a:tailEnd/>
          </a:ln>
        </p:spPr>
      </p:pic>
      <p:sp>
        <p:nvSpPr>
          <p:cNvPr id="6"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12</a:t>
            </a:fld>
            <a:endParaRPr lang="en-US" dirty="0"/>
          </a:p>
        </p:txBody>
      </p:sp>
    </p:spTree>
    <p:extLst>
      <p:ext uri="{BB962C8B-B14F-4D97-AF65-F5344CB8AC3E}">
        <p14:creationId xmlns:p14="http://schemas.microsoft.com/office/powerpoint/2010/main" val="1722519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12775" y="228600"/>
            <a:ext cx="8153400" cy="990600"/>
          </a:xfrm>
        </p:spPr>
        <p:txBody>
          <a:bodyPr/>
          <a:lstStyle/>
          <a:p>
            <a:pPr eaLnBrk="1" hangingPunct="1"/>
            <a:r>
              <a:rPr lang="en-US">
                <a:latin typeface="Courier New" pitchFamily="49" charset="0"/>
                <a:cs typeface="Courier New" pitchFamily="49" charset="0"/>
              </a:rPr>
              <a:t>ArrayList</a:t>
            </a:r>
            <a:r>
              <a:rPr lang="en-US"/>
              <a:t> </a:t>
            </a:r>
            <a:r>
              <a:rPr lang="en-US" b="1"/>
              <a:t>Class</a:t>
            </a:r>
            <a:r>
              <a:rPr lang="en-US"/>
              <a:t> (cont.)</a:t>
            </a:r>
          </a:p>
        </p:txBody>
      </p:sp>
      <p:sp>
        <p:nvSpPr>
          <p:cNvPr id="26627" name="Rectangle 3"/>
          <p:cNvSpPr>
            <a:spLocks noGrp="1" noChangeArrowheads="1"/>
          </p:cNvSpPr>
          <p:nvPr>
            <p:ph sz="quarter" idx="1"/>
          </p:nvPr>
        </p:nvSpPr>
        <p:spPr>
          <a:xfrm>
            <a:off x="612775" y="1600200"/>
            <a:ext cx="8153400" cy="4495800"/>
          </a:xfrm>
        </p:spPr>
        <p:txBody>
          <a:bodyPr/>
          <a:lstStyle/>
          <a:p>
            <a:pPr eaLnBrk="1" hangingPunct="1"/>
            <a:r>
              <a:rPr lang="en-US" sz="3000"/>
              <a:t>You may also replace an element:</a:t>
            </a:r>
            <a:endParaRPr lang="en-US" sz="1000">
              <a:latin typeface="Courier New" pitchFamily="49" charset="0"/>
              <a:cs typeface="Courier New" pitchFamily="49" charset="0"/>
            </a:endParaRPr>
          </a:p>
          <a:p>
            <a:pPr marL="400050" lvl="1" indent="0" eaLnBrk="1" hangingPunct="1">
              <a:buFont typeface="Wingdings 2" pitchFamily="18" charset="2"/>
              <a:buNone/>
            </a:pPr>
            <a:endParaRPr lang="en-US" sz="1800">
              <a:latin typeface="Courier New" pitchFamily="49" charset="0"/>
              <a:cs typeface="Courier New" pitchFamily="49" charset="0"/>
            </a:endParaRPr>
          </a:p>
          <a:p>
            <a:pPr marL="400050" lvl="1" indent="0" eaLnBrk="1" hangingPunct="1">
              <a:buFont typeface="Wingdings 2" pitchFamily="18" charset="2"/>
              <a:buNone/>
            </a:pPr>
            <a:endParaRPr lang="en-US" sz="1800">
              <a:latin typeface="Courier New" pitchFamily="49" charset="0"/>
              <a:cs typeface="Courier New" pitchFamily="49" charset="0"/>
            </a:endParaRPr>
          </a:p>
          <a:p>
            <a:pPr marL="400050" lvl="1" indent="0" eaLnBrk="1" hangingPunct="1">
              <a:buFont typeface="Wingdings 2" pitchFamily="18" charset="2"/>
              <a:buNone/>
            </a:pPr>
            <a:endParaRPr lang="en-US" sz="1800">
              <a:latin typeface="Courier New" pitchFamily="49" charset="0"/>
              <a:cs typeface="Courier New" pitchFamily="49" charset="0"/>
            </a:endParaRPr>
          </a:p>
          <a:p>
            <a:pPr marL="400050" lvl="1" indent="0" eaLnBrk="1" hangingPunct="1">
              <a:buFont typeface="Wingdings 2" pitchFamily="18" charset="2"/>
              <a:buNone/>
            </a:pPr>
            <a:endParaRPr lang="en-US" sz="1800">
              <a:latin typeface="Courier New" pitchFamily="49" charset="0"/>
              <a:cs typeface="Courier New" pitchFamily="49" charset="0"/>
            </a:endParaRPr>
          </a:p>
          <a:p>
            <a:pPr marL="400050" lvl="1" indent="0" eaLnBrk="1" hangingPunct="1">
              <a:buFont typeface="Wingdings 2" pitchFamily="18" charset="2"/>
              <a:buNone/>
            </a:pPr>
            <a:r>
              <a:rPr lang="en-US" sz="1800">
                <a:latin typeface="Courier New" pitchFamily="49" charset="0"/>
                <a:cs typeface="Courier New" pitchFamily="49" charset="0"/>
              </a:rPr>
              <a:t>myList.set(2, "Sneezy");  </a:t>
            </a:r>
          </a:p>
          <a:p>
            <a:pPr marL="400050" lvl="1" indent="0" eaLnBrk="1" hangingPunct="1">
              <a:buFont typeface="Wingdings 2" pitchFamily="18" charset="2"/>
              <a:buNone/>
            </a:pPr>
            <a:endParaRPr lang="en-US" sz="1000">
              <a:latin typeface="Courier New" pitchFamily="49" charset="0"/>
              <a:cs typeface="Courier New" pitchFamily="49" charset="0"/>
            </a:endParaRPr>
          </a:p>
          <a:p>
            <a:pPr marL="400050" lvl="1" indent="0" eaLnBrk="1" hangingPunct="1">
              <a:buFont typeface="Wingdings 2" pitchFamily="18" charset="2"/>
              <a:buNone/>
            </a:pPr>
            <a:endParaRPr lang="en-US" sz="1000">
              <a:latin typeface="Courier New" pitchFamily="49" charset="0"/>
              <a:cs typeface="Courier New" pitchFamily="49" charset="0"/>
            </a:endParaRPr>
          </a:p>
          <a:p>
            <a:pPr marL="400050" lvl="1" indent="0" eaLnBrk="1" hangingPunct="1">
              <a:buFont typeface="Wingdings 2" pitchFamily="18" charset="2"/>
              <a:buNone/>
            </a:pPr>
            <a:endParaRPr lang="en-US" sz="1000">
              <a:latin typeface="Courier New" pitchFamily="49" charset="0"/>
              <a:cs typeface="Courier New" pitchFamily="49" charset="0"/>
            </a:endParaRPr>
          </a:p>
          <a:p>
            <a:pPr marL="400050" lvl="1" indent="0" eaLnBrk="1" hangingPunct="1">
              <a:buFont typeface="Wingdings 2" pitchFamily="18" charset="2"/>
              <a:buNone/>
            </a:pPr>
            <a:endParaRPr lang="en-US" sz="1000">
              <a:latin typeface="Courier New" pitchFamily="49" charset="0"/>
              <a:cs typeface="Courier New" pitchFamily="49" charset="0"/>
            </a:endParaRPr>
          </a:p>
          <a:p>
            <a:pPr marL="400050" lvl="1" indent="0" eaLnBrk="1" hangingPunct="1">
              <a:buFont typeface="Wingdings 2" pitchFamily="18" charset="2"/>
              <a:buNone/>
            </a:pPr>
            <a:endParaRPr lang="en-US" sz="1000">
              <a:latin typeface="Courier New" pitchFamily="49" charset="0"/>
              <a:cs typeface="Courier New" pitchFamily="49" charset="0"/>
            </a:endParaRPr>
          </a:p>
          <a:p>
            <a:pPr marL="400050" lvl="1" indent="0" eaLnBrk="1" hangingPunct="1">
              <a:buFont typeface="Wingdings 2" pitchFamily="18" charset="2"/>
              <a:buNone/>
            </a:pPr>
            <a:endParaRPr lang="en-US" sz="1000">
              <a:latin typeface="Courier New" pitchFamily="49" charset="0"/>
              <a:cs typeface="Courier New" pitchFamily="49" charset="0"/>
            </a:endParaRPr>
          </a:p>
          <a:p>
            <a:pPr marL="400050" lvl="1" indent="0" eaLnBrk="1" hangingPunct="1">
              <a:buFont typeface="Wingdings 2" pitchFamily="18" charset="2"/>
              <a:buNone/>
            </a:pPr>
            <a:endParaRPr lang="en-US" sz="1000">
              <a:latin typeface="Courier New" pitchFamily="49" charset="0"/>
              <a:cs typeface="Courier New" pitchFamily="49" charset="0"/>
            </a:endParaRPr>
          </a:p>
          <a:p>
            <a:pPr marL="400050" lvl="1" indent="0" eaLnBrk="1" hangingPunct="1">
              <a:buFont typeface="Wingdings 2" pitchFamily="18" charset="2"/>
              <a:buNone/>
            </a:pPr>
            <a:endParaRPr lang="en-US" sz="1000">
              <a:cs typeface="Courier New" pitchFamily="49" charset="0"/>
            </a:endParaRPr>
          </a:p>
        </p:txBody>
      </p:sp>
      <p:pic>
        <p:nvPicPr>
          <p:cNvPr id="26628" name="Picture 4"/>
          <p:cNvPicPr>
            <a:picLocks noChangeAspect="1" noChangeArrowheads="1"/>
          </p:cNvPicPr>
          <p:nvPr/>
        </p:nvPicPr>
        <p:blipFill>
          <a:blip r:embed="rId2" cstate="print"/>
          <a:srcRect b="31078"/>
          <a:stretch>
            <a:fillRect/>
          </a:stretch>
        </p:blipFill>
        <p:spPr bwMode="auto">
          <a:xfrm>
            <a:off x="228600" y="2133600"/>
            <a:ext cx="8382000" cy="674688"/>
          </a:xfrm>
          <a:prstGeom prst="rect">
            <a:avLst/>
          </a:prstGeom>
          <a:noFill/>
          <a:ln w="9525">
            <a:noFill/>
            <a:miter lim="800000"/>
            <a:headEnd/>
            <a:tailEnd/>
          </a:ln>
        </p:spPr>
      </p:pic>
      <p:pic>
        <p:nvPicPr>
          <p:cNvPr id="26629" name="Picture 5"/>
          <p:cNvPicPr>
            <a:picLocks noChangeAspect="1" noChangeArrowheads="1"/>
          </p:cNvPicPr>
          <p:nvPr/>
        </p:nvPicPr>
        <p:blipFill>
          <a:blip r:embed="rId3" cstate="print"/>
          <a:srcRect/>
          <a:stretch>
            <a:fillRect/>
          </a:stretch>
        </p:blipFill>
        <p:spPr bwMode="auto">
          <a:xfrm>
            <a:off x="152400" y="4038600"/>
            <a:ext cx="8113713" cy="1371600"/>
          </a:xfrm>
          <a:prstGeom prst="rect">
            <a:avLst/>
          </a:prstGeom>
          <a:noFill/>
          <a:ln w="9525">
            <a:noFill/>
            <a:miter lim="800000"/>
            <a:headEnd/>
            <a:tailEnd/>
          </a:ln>
        </p:spPr>
      </p:pic>
      <p:sp>
        <p:nvSpPr>
          <p:cNvPr id="6"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13</a:t>
            </a:fld>
            <a:endParaRPr lang="en-US" dirty="0"/>
          </a:p>
        </p:txBody>
      </p:sp>
    </p:spTree>
    <p:extLst>
      <p:ext uri="{BB962C8B-B14F-4D97-AF65-F5344CB8AC3E}">
        <p14:creationId xmlns:p14="http://schemas.microsoft.com/office/powerpoint/2010/main" val="154476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12775" y="228600"/>
            <a:ext cx="8153400" cy="990600"/>
          </a:xfrm>
        </p:spPr>
        <p:txBody>
          <a:bodyPr/>
          <a:lstStyle/>
          <a:p>
            <a:pPr eaLnBrk="1" hangingPunct="1"/>
            <a:r>
              <a:rPr lang="en-US">
                <a:latin typeface="Courier New" pitchFamily="49" charset="0"/>
                <a:cs typeface="Courier New" pitchFamily="49" charset="0"/>
              </a:rPr>
              <a:t>ArrayList</a:t>
            </a:r>
            <a:r>
              <a:rPr lang="en-US"/>
              <a:t> </a:t>
            </a:r>
            <a:r>
              <a:rPr lang="en-US" b="1"/>
              <a:t>Class</a:t>
            </a:r>
            <a:r>
              <a:rPr lang="en-US"/>
              <a:t> (cont.)</a:t>
            </a:r>
          </a:p>
        </p:txBody>
      </p:sp>
      <p:sp>
        <p:nvSpPr>
          <p:cNvPr id="27651" name="Rectangle 3"/>
          <p:cNvSpPr>
            <a:spLocks noGrp="1" noChangeArrowheads="1"/>
          </p:cNvSpPr>
          <p:nvPr>
            <p:ph sz="quarter" idx="1"/>
          </p:nvPr>
        </p:nvSpPr>
        <p:spPr>
          <a:xfrm>
            <a:off x="612775" y="1600200"/>
            <a:ext cx="8153400" cy="4495800"/>
          </a:xfrm>
        </p:spPr>
        <p:txBody>
          <a:bodyPr/>
          <a:lstStyle/>
          <a:p>
            <a:pPr eaLnBrk="1" hangingPunct="1"/>
            <a:endParaRPr lang="en-US" sz="3000" dirty="0"/>
          </a:p>
          <a:p>
            <a:pPr eaLnBrk="1" hangingPunct="1"/>
            <a:endParaRPr lang="en-US" sz="3000" dirty="0"/>
          </a:p>
          <a:p>
            <a:pPr eaLnBrk="1" hangingPunct="1"/>
            <a:r>
              <a:rPr lang="en-US" sz="3000" dirty="0"/>
              <a:t>You cannot access an element using a bracket index as you can with arrays </a:t>
            </a:r>
            <a:r>
              <a:rPr lang="en-US" sz="2000" dirty="0"/>
              <a:t>(</a:t>
            </a:r>
            <a:r>
              <a:rPr lang="en-US" sz="2400" dirty="0">
                <a:latin typeface="Courier New" pitchFamily="49" charset="0"/>
                <a:cs typeface="Courier New" pitchFamily="49" charset="0"/>
              </a:rPr>
              <a:t>array[1]</a:t>
            </a:r>
            <a:r>
              <a:rPr lang="en-US" sz="2000" dirty="0"/>
              <a:t>)</a:t>
            </a:r>
          </a:p>
          <a:p>
            <a:pPr eaLnBrk="1" hangingPunct="1"/>
            <a:r>
              <a:rPr lang="en-US" sz="3000" dirty="0"/>
              <a:t>Instead, you must use the </a:t>
            </a:r>
            <a:r>
              <a:rPr lang="en-US" sz="3000" dirty="0">
                <a:latin typeface="Courier New" pitchFamily="49" charset="0"/>
                <a:cs typeface="Courier New" pitchFamily="49" charset="0"/>
              </a:rPr>
              <a:t>get() </a:t>
            </a:r>
            <a:r>
              <a:rPr lang="en-US" sz="3000" dirty="0"/>
              <a:t>method:</a:t>
            </a:r>
            <a:endParaRPr lang="en-US" sz="1000" dirty="0">
              <a:latin typeface="Courier New" pitchFamily="49" charset="0"/>
              <a:cs typeface="Courier New" pitchFamily="49" charset="0"/>
            </a:endParaRPr>
          </a:p>
          <a:p>
            <a:pPr marL="400050" lvl="1" indent="0" eaLnBrk="1" hangingPunct="1">
              <a:buFont typeface="Wingdings 2" pitchFamily="18" charset="2"/>
              <a:buNone/>
            </a:pPr>
            <a:endParaRPr lang="en-US" sz="900" dirty="0">
              <a:latin typeface="Courier New" pitchFamily="49" charset="0"/>
              <a:cs typeface="Courier New" pitchFamily="49" charset="0"/>
            </a:endParaRPr>
          </a:p>
          <a:p>
            <a:pPr marL="400050" lvl="1" indent="0" eaLnBrk="1" hangingPunct="1">
              <a:buFont typeface="Wingdings 2" pitchFamily="18" charset="2"/>
              <a:buNone/>
            </a:pPr>
            <a:r>
              <a:rPr lang="en-US" sz="2000" dirty="0">
                <a:latin typeface="Courier New" pitchFamily="49" charset="0"/>
                <a:cs typeface="Courier New" pitchFamily="49" charset="0"/>
              </a:rPr>
              <a:t>String dwarf = </a:t>
            </a:r>
            <a:r>
              <a:rPr lang="en-US" sz="2000" dirty="0" err="1">
                <a:latin typeface="Courier New" pitchFamily="49" charset="0"/>
                <a:cs typeface="Courier New" pitchFamily="49" charset="0"/>
              </a:rPr>
              <a:t>myList.get</a:t>
            </a:r>
            <a:r>
              <a:rPr lang="en-US" sz="2000" dirty="0">
                <a:latin typeface="Courier New" pitchFamily="49" charset="0"/>
                <a:cs typeface="Courier New" pitchFamily="49" charset="0"/>
              </a:rPr>
              <a:t>(2);</a:t>
            </a:r>
          </a:p>
          <a:p>
            <a:pPr marL="400050" lvl="1" indent="0" eaLnBrk="1" hangingPunct="1">
              <a:buFont typeface="Wingdings 2" pitchFamily="18" charset="2"/>
              <a:buNone/>
            </a:pPr>
            <a:endParaRPr lang="en-US" sz="1600" dirty="0">
              <a:latin typeface="Courier New" pitchFamily="49" charset="0"/>
              <a:cs typeface="Courier New" pitchFamily="49" charset="0"/>
            </a:endParaRPr>
          </a:p>
          <a:p>
            <a:pPr eaLnBrk="1" hangingPunct="1"/>
            <a:r>
              <a:rPr lang="en-US" sz="3000" dirty="0">
                <a:solidFill>
                  <a:srgbClr val="000000"/>
                </a:solidFill>
              </a:rPr>
              <a:t>The value of </a:t>
            </a:r>
            <a:r>
              <a:rPr lang="en-US" sz="3000" dirty="0">
                <a:solidFill>
                  <a:srgbClr val="000000"/>
                </a:solidFill>
                <a:latin typeface="Courier New" pitchFamily="49" charset="0"/>
                <a:cs typeface="Courier New" pitchFamily="49" charset="0"/>
              </a:rPr>
              <a:t>dwarf</a:t>
            </a:r>
            <a:r>
              <a:rPr lang="en-US" sz="3000" dirty="0">
                <a:solidFill>
                  <a:srgbClr val="000000"/>
                </a:solidFill>
              </a:rPr>
              <a:t> becomes </a:t>
            </a:r>
            <a:r>
              <a:rPr lang="en-US" sz="3000" dirty="0">
                <a:latin typeface="Courier New" pitchFamily="49" charset="0"/>
                <a:cs typeface="Courier New" pitchFamily="49" charset="0"/>
              </a:rPr>
              <a:t>"</a:t>
            </a:r>
            <a:r>
              <a:rPr lang="en-US" sz="3000" dirty="0" err="1">
                <a:latin typeface="Courier New" pitchFamily="49" charset="0"/>
                <a:cs typeface="Courier New" pitchFamily="49" charset="0"/>
              </a:rPr>
              <a:t>Sneezy</a:t>
            </a:r>
            <a:r>
              <a:rPr lang="en-US" sz="3000" dirty="0">
                <a:latin typeface="Courier New" pitchFamily="49" charset="0"/>
                <a:cs typeface="Courier New" pitchFamily="49" charset="0"/>
              </a:rPr>
              <a:t>"  </a:t>
            </a:r>
          </a:p>
          <a:p>
            <a:pPr marL="400050" lvl="1" indent="0" eaLnBrk="1" hangingPunct="1">
              <a:buFont typeface="Wingdings 2" pitchFamily="18" charset="2"/>
              <a:buNone/>
            </a:pPr>
            <a:endParaRPr lang="en-US" sz="1000" dirty="0">
              <a:latin typeface="Courier New" pitchFamily="49" charset="0"/>
              <a:cs typeface="Courier New" pitchFamily="49" charset="0"/>
            </a:endParaRPr>
          </a:p>
          <a:p>
            <a:pPr marL="400050" lvl="1" indent="0" eaLnBrk="1" hangingPunct="1">
              <a:buFont typeface="Wingdings 2" pitchFamily="18" charset="2"/>
              <a:buNone/>
            </a:pPr>
            <a:endParaRPr lang="en-US" sz="1000" dirty="0">
              <a:latin typeface="Courier New" pitchFamily="49" charset="0"/>
              <a:cs typeface="Courier New" pitchFamily="49" charset="0"/>
            </a:endParaRPr>
          </a:p>
          <a:p>
            <a:pPr marL="400050" lvl="1" indent="0" eaLnBrk="1" hangingPunct="1">
              <a:buFont typeface="Wingdings 2" pitchFamily="18" charset="2"/>
              <a:buNone/>
            </a:pPr>
            <a:endParaRPr lang="en-US" sz="1000" dirty="0">
              <a:latin typeface="Courier New" pitchFamily="49" charset="0"/>
              <a:cs typeface="Courier New" pitchFamily="49" charset="0"/>
            </a:endParaRPr>
          </a:p>
          <a:p>
            <a:pPr marL="400050" lvl="1" indent="0" eaLnBrk="1" hangingPunct="1">
              <a:buFont typeface="Wingdings 2" pitchFamily="18" charset="2"/>
              <a:buNone/>
            </a:pPr>
            <a:endParaRPr lang="en-US" sz="1000" dirty="0">
              <a:latin typeface="Courier New" pitchFamily="49" charset="0"/>
              <a:cs typeface="Courier New" pitchFamily="49" charset="0"/>
            </a:endParaRPr>
          </a:p>
          <a:p>
            <a:pPr marL="400050" lvl="1" indent="0" eaLnBrk="1" hangingPunct="1">
              <a:buFont typeface="Wingdings 2" pitchFamily="18" charset="2"/>
              <a:buNone/>
            </a:pPr>
            <a:endParaRPr lang="en-US" sz="1000" dirty="0">
              <a:latin typeface="Courier New" pitchFamily="49" charset="0"/>
              <a:cs typeface="Courier New" pitchFamily="49" charset="0"/>
            </a:endParaRPr>
          </a:p>
          <a:p>
            <a:pPr marL="400050" lvl="1" indent="0" eaLnBrk="1" hangingPunct="1">
              <a:buFont typeface="Wingdings 2" pitchFamily="18" charset="2"/>
              <a:buNone/>
            </a:pPr>
            <a:endParaRPr lang="en-US" sz="1000" dirty="0">
              <a:latin typeface="Courier New" pitchFamily="49" charset="0"/>
              <a:cs typeface="Courier New" pitchFamily="49" charset="0"/>
            </a:endParaRPr>
          </a:p>
          <a:p>
            <a:pPr marL="400050" lvl="1" indent="0" eaLnBrk="1" hangingPunct="1">
              <a:buFont typeface="Wingdings 2" pitchFamily="18" charset="2"/>
              <a:buNone/>
            </a:pPr>
            <a:endParaRPr lang="en-US" sz="1000" dirty="0">
              <a:latin typeface="Courier New" pitchFamily="49" charset="0"/>
              <a:cs typeface="Courier New" pitchFamily="49" charset="0"/>
            </a:endParaRPr>
          </a:p>
          <a:p>
            <a:pPr marL="400050" lvl="1" indent="0" eaLnBrk="1" hangingPunct="1">
              <a:buFont typeface="Wingdings 2" pitchFamily="18" charset="2"/>
              <a:buNone/>
            </a:pPr>
            <a:endParaRPr lang="en-US" sz="1000" dirty="0">
              <a:cs typeface="Courier New" pitchFamily="49" charset="0"/>
            </a:endParaRPr>
          </a:p>
        </p:txBody>
      </p:sp>
      <p:pic>
        <p:nvPicPr>
          <p:cNvPr id="27652" name="Picture 5"/>
          <p:cNvPicPr>
            <a:picLocks noChangeAspect="1" noChangeArrowheads="1"/>
          </p:cNvPicPr>
          <p:nvPr/>
        </p:nvPicPr>
        <p:blipFill>
          <a:blip r:embed="rId2" cstate="print"/>
          <a:srcRect b="46793"/>
          <a:stretch>
            <a:fillRect/>
          </a:stretch>
        </p:blipFill>
        <p:spPr bwMode="auto">
          <a:xfrm>
            <a:off x="381000" y="1524000"/>
            <a:ext cx="8113713" cy="730250"/>
          </a:xfrm>
          <a:prstGeom prst="rect">
            <a:avLst/>
          </a:prstGeom>
          <a:noFill/>
          <a:ln w="9525">
            <a:noFill/>
            <a:miter lim="800000"/>
            <a:headEnd/>
            <a:tailEnd/>
          </a:ln>
        </p:spPr>
      </p:pic>
      <p:sp>
        <p:nvSpPr>
          <p:cNvPr id="5"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14</a:t>
            </a:fld>
            <a:endParaRPr lang="en-US" dirty="0"/>
          </a:p>
        </p:txBody>
      </p:sp>
    </p:spTree>
    <p:extLst>
      <p:ext uri="{BB962C8B-B14F-4D97-AF65-F5344CB8AC3E}">
        <p14:creationId xmlns:p14="http://schemas.microsoft.com/office/powerpoint/2010/main" val="2133785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12775" y="228600"/>
            <a:ext cx="8153400" cy="990600"/>
          </a:xfrm>
        </p:spPr>
        <p:txBody>
          <a:bodyPr/>
          <a:lstStyle/>
          <a:p>
            <a:pPr eaLnBrk="1" hangingPunct="1"/>
            <a:r>
              <a:rPr lang="en-US">
                <a:latin typeface="Courier New" pitchFamily="49" charset="0"/>
                <a:cs typeface="Courier New" pitchFamily="49" charset="0"/>
              </a:rPr>
              <a:t>ArrayList</a:t>
            </a:r>
            <a:r>
              <a:rPr lang="en-US"/>
              <a:t> </a:t>
            </a:r>
            <a:r>
              <a:rPr lang="en-US" b="1"/>
              <a:t>Class</a:t>
            </a:r>
            <a:r>
              <a:rPr lang="en-US"/>
              <a:t> (cont.)</a:t>
            </a:r>
          </a:p>
        </p:txBody>
      </p:sp>
      <p:sp>
        <p:nvSpPr>
          <p:cNvPr id="96259" name="Rectangle 3"/>
          <p:cNvSpPr>
            <a:spLocks noGrp="1" noChangeArrowheads="1"/>
          </p:cNvSpPr>
          <p:nvPr>
            <p:ph sz="quarter" idx="1"/>
          </p:nvPr>
        </p:nvSpPr>
        <p:spPr>
          <a:xfrm>
            <a:off x="612775" y="1600200"/>
            <a:ext cx="8153400" cy="4495800"/>
          </a:xfrm>
        </p:spPr>
        <p:txBody>
          <a:bodyPr>
            <a:normAutofit fontScale="85000" lnSpcReduction="20000"/>
          </a:bodyPr>
          <a:lstStyle/>
          <a:p>
            <a:pPr marL="320040" indent="-320040" eaLnBrk="1" fontAlgn="auto" hangingPunct="1">
              <a:spcAft>
                <a:spcPts val="0"/>
              </a:spcAft>
              <a:buFont typeface="Wingdings"/>
              <a:buChar char=""/>
              <a:defRPr/>
            </a:pPr>
            <a:endParaRPr lang="en-US" sz="3000" dirty="0"/>
          </a:p>
          <a:p>
            <a:pPr marL="320040" indent="-320040" eaLnBrk="1" fontAlgn="auto" hangingPunct="1">
              <a:spcAft>
                <a:spcPts val="0"/>
              </a:spcAft>
              <a:buFont typeface="Wingdings"/>
              <a:buChar char=""/>
              <a:defRPr/>
            </a:pPr>
            <a:endParaRPr lang="en-US" sz="3000" dirty="0"/>
          </a:p>
          <a:p>
            <a:pPr marL="320040" indent="-320040" eaLnBrk="1" fontAlgn="auto" hangingPunct="1">
              <a:spcAft>
                <a:spcPts val="0"/>
              </a:spcAft>
              <a:buFont typeface="Wingdings"/>
              <a:buChar char=""/>
              <a:defRPr/>
            </a:pPr>
            <a:r>
              <a:rPr lang="en-US" sz="2600" dirty="0"/>
              <a:t>You can also search an </a:t>
            </a:r>
            <a:r>
              <a:rPr lang="en-US" sz="2600" dirty="0">
                <a:latin typeface="Courier New" pitchFamily="49" charset="0"/>
                <a:cs typeface="Courier New" pitchFamily="49" charset="0"/>
              </a:rPr>
              <a:t>ArrayList</a:t>
            </a:r>
            <a:r>
              <a:rPr lang="en-US" sz="2600" dirty="0"/>
              <a:t>:</a:t>
            </a:r>
          </a:p>
          <a:p>
            <a:pPr marL="400050" lvl="1" indent="0" eaLnBrk="1" fontAlgn="auto" hangingPunct="1">
              <a:spcAft>
                <a:spcPts val="0"/>
              </a:spcAft>
              <a:buFont typeface="Wingdings 2"/>
              <a:buNone/>
              <a:defRPr/>
            </a:pPr>
            <a:endParaRPr lang="en-US" dirty="0">
              <a:latin typeface="Courier New" pitchFamily="49" charset="0"/>
              <a:cs typeface="Courier New" pitchFamily="49" charset="0"/>
            </a:endParaRPr>
          </a:p>
          <a:p>
            <a:pPr marL="400050" lvl="1" indent="0" eaLnBrk="1" fontAlgn="auto" hangingPunct="1">
              <a:spcAft>
                <a:spcPts val="0"/>
              </a:spcAft>
              <a:buFont typeface="Wingdings 2"/>
              <a:buNone/>
              <a:defRPr/>
            </a:pPr>
            <a:r>
              <a:rPr lang="en-US" dirty="0">
                <a:latin typeface="Courier New" pitchFamily="49" charset="0"/>
                <a:cs typeface="Courier New" pitchFamily="49" charset="0"/>
              </a:rPr>
              <a:t>myList.indexOf("Sneezy");</a:t>
            </a:r>
          </a:p>
          <a:p>
            <a:pPr marL="400050" lvl="1" indent="0" eaLnBrk="1" fontAlgn="auto" hangingPunct="1">
              <a:spcAft>
                <a:spcPts val="0"/>
              </a:spcAft>
              <a:buFont typeface="Wingdings 2"/>
              <a:buNone/>
              <a:defRPr/>
            </a:pPr>
            <a:endParaRPr lang="en-US" dirty="0">
              <a:latin typeface="Courier New" pitchFamily="49" charset="0"/>
              <a:cs typeface="Courier New" pitchFamily="49" charset="0"/>
            </a:endParaRPr>
          </a:p>
          <a:p>
            <a:pPr marL="320040" indent="-320040" eaLnBrk="1" fontAlgn="auto" hangingPunct="1">
              <a:spcAft>
                <a:spcPts val="0"/>
              </a:spcAft>
              <a:buFont typeface="Wingdings"/>
              <a:buChar char=""/>
              <a:defRPr/>
            </a:pPr>
            <a:r>
              <a:rPr lang="en-US" sz="2600" dirty="0">
                <a:solidFill>
                  <a:prstClr val="black"/>
                </a:solidFill>
              </a:rPr>
              <a:t>This returns </a:t>
            </a:r>
            <a:r>
              <a:rPr lang="en-US" sz="2600" dirty="0">
                <a:solidFill>
                  <a:prstClr val="black"/>
                </a:solidFill>
                <a:latin typeface="Courier New" pitchFamily="49" charset="0"/>
                <a:cs typeface="Courier New" pitchFamily="49" charset="0"/>
              </a:rPr>
              <a:t>2</a:t>
            </a:r>
            <a:r>
              <a:rPr lang="en-US" sz="2600" dirty="0">
                <a:solidFill>
                  <a:prstClr val="black"/>
                </a:solidFill>
              </a:rPr>
              <a:t> while</a:t>
            </a:r>
            <a:endParaRPr lang="en-US" sz="26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dirty="0">
              <a:latin typeface="Courier New" pitchFamily="49" charset="0"/>
              <a:cs typeface="Courier New" pitchFamily="49" charset="0"/>
            </a:endParaRPr>
          </a:p>
          <a:p>
            <a:pPr marL="400050" lvl="1" indent="0" eaLnBrk="1" fontAlgn="auto" hangingPunct="1">
              <a:spcAft>
                <a:spcPts val="0"/>
              </a:spcAft>
              <a:buFont typeface="Wingdings 2"/>
              <a:buNone/>
              <a:defRPr/>
            </a:pPr>
            <a:r>
              <a:rPr lang="en-US" dirty="0">
                <a:latin typeface="Courier New" pitchFamily="49" charset="0"/>
                <a:cs typeface="Courier New" pitchFamily="49" charset="0"/>
              </a:rPr>
              <a:t>myList.indexOf("Jumpy");</a:t>
            </a:r>
          </a:p>
          <a:p>
            <a:pPr marL="400050" lvl="1" indent="0" eaLnBrk="1" fontAlgn="auto" hangingPunct="1">
              <a:spcAft>
                <a:spcPts val="0"/>
              </a:spcAft>
              <a:buFont typeface="Wingdings 2"/>
              <a:buNone/>
              <a:defRPr/>
            </a:pPr>
            <a:endParaRPr lang="en-US" dirty="0">
              <a:latin typeface="Courier New" pitchFamily="49" charset="0"/>
              <a:cs typeface="Courier New" pitchFamily="49" charset="0"/>
            </a:endParaRPr>
          </a:p>
          <a:p>
            <a:pPr marL="320040" indent="-320040" eaLnBrk="1" fontAlgn="auto" hangingPunct="1">
              <a:spcAft>
                <a:spcPts val="0"/>
              </a:spcAft>
              <a:buFont typeface="Wingdings"/>
              <a:buChar char=""/>
              <a:defRPr/>
            </a:pPr>
            <a:r>
              <a:rPr lang="en-US" sz="2600" dirty="0">
                <a:solidFill>
                  <a:prstClr val="black"/>
                </a:solidFill>
              </a:rPr>
              <a:t>returns </a:t>
            </a:r>
            <a:r>
              <a:rPr lang="en-US" sz="2600" dirty="0">
                <a:solidFill>
                  <a:prstClr val="black"/>
                </a:solidFill>
                <a:latin typeface="Courier New" pitchFamily="49" charset="0"/>
                <a:cs typeface="Courier New" pitchFamily="49" charset="0"/>
              </a:rPr>
              <a:t>-1 </a:t>
            </a:r>
            <a:r>
              <a:rPr lang="en-US" sz="2600" dirty="0">
                <a:solidFill>
                  <a:prstClr val="black"/>
                </a:solidFill>
              </a:rPr>
              <a:t>which indicates an unsuccessful search</a:t>
            </a:r>
            <a:endParaRPr lang="en-US" sz="26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400050" lvl="1" indent="0" eaLnBrk="1" fontAlgn="auto" hangingPunct="1">
              <a:spcAft>
                <a:spcPts val="0"/>
              </a:spcAft>
              <a:buFont typeface="Wingdings 2"/>
              <a:buNone/>
              <a:defRPr/>
            </a:pPr>
            <a:endParaRPr lang="en-US" sz="1000" dirty="0">
              <a:cs typeface="Courier New" pitchFamily="49" charset="0"/>
            </a:endParaRPr>
          </a:p>
        </p:txBody>
      </p:sp>
      <p:pic>
        <p:nvPicPr>
          <p:cNvPr id="28676" name="Picture 5"/>
          <p:cNvPicPr>
            <a:picLocks noChangeAspect="1" noChangeArrowheads="1"/>
          </p:cNvPicPr>
          <p:nvPr/>
        </p:nvPicPr>
        <p:blipFill>
          <a:blip r:embed="rId2" cstate="print"/>
          <a:srcRect b="46793"/>
          <a:stretch>
            <a:fillRect/>
          </a:stretch>
        </p:blipFill>
        <p:spPr bwMode="auto">
          <a:xfrm>
            <a:off x="381000" y="1524000"/>
            <a:ext cx="8113713" cy="730250"/>
          </a:xfrm>
          <a:prstGeom prst="rect">
            <a:avLst/>
          </a:prstGeom>
          <a:noFill/>
          <a:ln w="9525">
            <a:noFill/>
            <a:miter lim="800000"/>
            <a:headEnd/>
            <a:tailEnd/>
          </a:ln>
        </p:spPr>
      </p:pic>
      <p:sp>
        <p:nvSpPr>
          <p:cNvPr id="5"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15</a:t>
            </a:fld>
            <a:endParaRPr lang="en-US" dirty="0"/>
          </a:p>
        </p:txBody>
      </p:sp>
    </p:spTree>
    <p:extLst>
      <p:ext uri="{BB962C8B-B14F-4D97-AF65-F5344CB8AC3E}">
        <p14:creationId xmlns:p14="http://schemas.microsoft.com/office/powerpoint/2010/main" val="1709292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12775" y="228600"/>
            <a:ext cx="8153400" cy="990600"/>
          </a:xfrm>
        </p:spPr>
        <p:txBody>
          <a:bodyPr/>
          <a:lstStyle/>
          <a:p>
            <a:pPr eaLnBrk="1" hangingPunct="1"/>
            <a:r>
              <a:rPr lang="en-US" b="1"/>
              <a:t>Generic Collections</a:t>
            </a:r>
          </a:p>
        </p:txBody>
      </p:sp>
      <p:sp>
        <p:nvSpPr>
          <p:cNvPr id="135171" name="Rectangle 3"/>
          <p:cNvSpPr>
            <a:spLocks noGrp="1" noChangeArrowheads="1"/>
          </p:cNvSpPr>
          <p:nvPr>
            <p:ph sz="quarter" idx="1"/>
          </p:nvPr>
        </p:nvSpPr>
        <p:spPr>
          <a:xfrm>
            <a:off x="612775" y="1600200"/>
            <a:ext cx="8153400" cy="4495800"/>
          </a:xfrm>
        </p:spPr>
        <p:txBody>
          <a:bodyPr>
            <a:normAutofit fontScale="92500" lnSpcReduction="10000"/>
          </a:bodyPr>
          <a:lstStyle/>
          <a:p>
            <a:pPr marL="320040" indent="-320040" eaLnBrk="1" fontAlgn="auto" hangingPunct="1">
              <a:spcAft>
                <a:spcPts val="0"/>
              </a:spcAft>
              <a:buFont typeface="Wingdings"/>
              <a:buChar char=""/>
              <a:defRPr/>
            </a:pPr>
            <a:r>
              <a:rPr lang="en-US" dirty="0"/>
              <a:t>The statement</a:t>
            </a:r>
          </a:p>
          <a:p>
            <a:pPr marL="0" indent="0" algn="ctr" eaLnBrk="1" fontAlgn="auto" hangingPunct="1">
              <a:spcAft>
                <a:spcPts val="0"/>
              </a:spcAft>
              <a:buFont typeface="Wingdings"/>
              <a:buNone/>
              <a:defRPr/>
            </a:pPr>
            <a:r>
              <a:rPr lang="en-US" sz="2600" dirty="0">
                <a:latin typeface="Courier New" pitchFamily="49" charset="0"/>
                <a:cs typeface="Courier New" pitchFamily="49" charset="0"/>
              </a:rPr>
              <a:t>List&lt;String&gt; myList = new ArrayList&lt;String&gt;();</a:t>
            </a:r>
          </a:p>
          <a:p>
            <a:pPr marL="320040" indent="-320040" eaLnBrk="1" fontAlgn="auto" hangingPunct="1">
              <a:spcAft>
                <a:spcPts val="0"/>
              </a:spcAft>
              <a:buFont typeface="Wingdings" pitchFamily="2" charset="2"/>
              <a:buNone/>
              <a:defRPr/>
            </a:pPr>
            <a:r>
              <a:rPr lang="en-US" dirty="0"/>
              <a:t>	uses a language feature called </a:t>
            </a:r>
            <a:r>
              <a:rPr lang="en-US" i="1" dirty="0"/>
              <a:t>generic collections</a:t>
            </a:r>
            <a:r>
              <a:rPr lang="en-US" dirty="0"/>
              <a:t> or </a:t>
            </a:r>
            <a:r>
              <a:rPr lang="en-US" i="1" dirty="0"/>
              <a:t>generics</a:t>
            </a:r>
          </a:p>
          <a:p>
            <a:pPr marL="320040" indent="-320040" eaLnBrk="1" fontAlgn="auto" hangingPunct="1">
              <a:spcAft>
                <a:spcPts val="0"/>
              </a:spcAft>
              <a:buFont typeface="Wingdings"/>
              <a:buChar char=""/>
              <a:defRPr/>
            </a:pPr>
            <a:r>
              <a:rPr lang="en-US" dirty="0"/>
              <a:t>The statement creates a </a:t>
            </a:r>
            <a:r>
              <a:rPr lang="en-US" sz="2600" dirty="0">
                <a:latin typeface="Courier New" pitchFamily="49" charset="0"/>
                <a:cs typeface="Courier New" pitchFamily="49" charset="0"/>
              </a:rPr>
              <a:t>List</a:t>
            </a:r>
            <a:r>
              <a:rPr lang="en-US" sz="2600" dirty="0"/>
              <a:t> </a:t>
            </a:r>
            <a:r>
              <a:rPr lang="en-US" dirty="0"/>
              <a:t>of </a:t>
            </a:r>
            <a:r>
              <a:rPr lang="en-US" sz="2600" dirty="0">
                <a:latin typeface="Courier New" pitchFamily="49" charset="0"/>
                <a:cs typeface="Courier New" pitchFamily="49" charset="0"/>
              </a:rPr>
              <a:t>String</a:t>
            </a:r>
            <a:r>
              <a:rPr lang="en-US" dirty="0"/>
              <a:t>; only references of type </a:t>
            </a:r>
            <a:r>
              <a:rPr lang="en-US" sz="2600" dirty="0">
                <a:latin typeface="Courier New" pitchFamily="49" charset="0"/>
                <a:cs typeface="Courier New" pitchFamily="49" charset="0"/>
              </a:rPr>
              <a:t>String </a:t>
            </a:r>
            <a:r>
              <a:rPr lang="en-US" dirty="0">
                <a:cs typeface="Courier New" pitchFamily="49" charset="0"/>
              </a:rPr>
              <a:t>can be stored in the list</a:t>
            </a:r>
            <a:endParaRPr lang="en-US" dirty="0"/>
          </a:p>
          <a:p>
            <a:pPr marL="320040" indent="-320040" eaLnBrk="1" fontAlgn="auto" hangingPunct="1">
              <a:spcAft>
                <a:spcPts val="0"/>
              </a:spcAft>
              <a:buFont typeface="Wingdings"/>
              <a:buChar char=""/>
              <a:defRPr/>
            </a:pPr>
            <a:r>
              <a:rPr lang="en-US" sz="2600" dirty="0">
                <a:latin typeface="Courier New" pitchFamily="49" charset="0"/>
                <a:cs typeface="Courier New" pitchFamily="49" charset="0"/>
              </a:rPr>
              <a:t>String</a:t>
            </a:r>
            <a:r>
              <a:rPr lang="en-US" dirty="0"/>
              <a:t> in this statement is called a </a:t>
            </a:r>
            <a:r>
              <a:rPr lang="en-US" i="1" dirty="0"/>
              <a:t>type parameter</a:t>
            </a:r>
          </a:p>
          <a:p>
            <a:pPr marL="320040" indent="-320040" eaLnBrk="1" fontAlgn="auto" hangingPunct="1">
              <a:spcAft>
                <a:spcPts val="0"/>
              </a:spcAft>
              <a:buFont typeface="Wingdings"/>
              <a:buChar char=""/>
              <a:defRPr/>
            </a:pPr>
            <a:r>
              <a:rPr lang="en-US" dirty="0"/>
              <a:t>The type parameter sets the data type of all objects stored in a collection</a:t>
            </a:r>
          </a:p>
        </p:txBody>
      </p:sp>
      <p:sp>
        <p:nvSpPr>
          <p:cNvPr id="4"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16</a:t>
            </a:fld>
            <a:endParaRPr lang="en-US" dirty="0"/>
          </a:p>
        </p:txBody>
      </p:sp>
    </p:spTree>
    <p:extLst>
      <p:ext uri="{BB962C8B-B14F-4D97-AF65-F5344CB8AC3E}">
        <p14:creationId xmlns:p14="http://schemas.microsoft.com/office/powerpoint/2010/main" val="1189780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12775" y="228600"/>
            <a:ext cx="8153400" cy="990600"/>
          </a:xfrm>
        </p:spPr>
        <p:txBody>
          <a:bodyPr/>
          <a:lstStyle/>
          <a:p>
            <a:pPr eaLnBrk="1" hangingPunct="1"/>
            <a:r>
              <a:rPr lang="en-US" b="1"/>
              <a:t>Generic Collections </a:t>
            </a:r>
            <a:r>
              <a:rPr lang="en-US"/>
              <a:t>(cont.)</a:t>
            </a:r>
          </a:p>
        </p:txBody>
      </p:sp>
      <p:sp>
        <p:nvSpPr>
          <p:cNvPr id="135171" name="Rectangle 3"/>
          <p:cNvSpPr>
            <a:spLocks noGrp="1" noChangeArrowheads="1"/>
          </p:cNvSpPr>
          <p:nvPr>
            <p:ph sz="quarter" idx="1"/>
          </p:nvPr>
        </p:nvSpPr>
        <p:spPr>
          <a:xfrm>
            <a:off x="304800" y="1600200"/>
            <a:ext cx="8461375" cy="4953000"/>
          </a:xfrm>
        </p:spPr>
        <p:txBody>
          <a:bodyPr>
            <a:normAutofit fontScale="92500" lnSpcReduction="10000"/>
          </a:bodyPr>
          <a:lstStyle/>
          <a:p>
            <a:pPr marL="320040" indent="-320040" eaLnBrk="1" fontAlgn="auto" hangingPunct="1">
              <a:spcAft>
                <a:spcPts val="0"/>
              </a:spcAft>
              <a:buFont typeface="Wingdings"/>
              <a:buChar char=""/>
              <a:defRPr/>
            </a:pPr>
            <a:r>
              <a:rPr lang="en-US" dirty="0"/>
              <a:t>The general declaration for generic collection is</a:t>
            </a:r>
          </a:p>
          <a:p>
            <a:pPr marL="0" indent="0" algn="ctr" eaLnBrk="1" fontAlgn="auto" hangingPunct="1">
              <a:spcAft>
                <a:spcPts val="0"/>
              </a:spcAft>
              <a:buFont typeface="Wingdings"/>
              <a:buNone/>
              <a:defRPr/>
            </a:pPr>
            <a:r>
              <a:rPr lang="en-US" sz="2200" i="1" dirty="0">
                <a:latin typeface="Courier New" pitchFamily="49" charset="0"/>
                <a:cs typeface="Courier New" pitchFamily="49" charset="0"/>
              </a:rPr>
              <a:t>CollectionClassName</a:t>
            </a:r>
            <a:r>
              <a:rPr lang="en-US" sz="2200" dirty="0">
                <a:latin typeface="Courier New" pitchFamily="49" charset="0"/>
                <a:cs typeface="Courier New" pitchFamily="49" charset="0"/>
              </a:rPr>
              <a:t>&lt;E&gt; </a:t>
            </a:r>
            <a:r>
              <a:rPr lang="en-US" sz="2200" i="1" dirty="0">
                <a:latin typeface="Courier New" pitchFamily="49" charset="0"/>
                <a:cs typeface="Courier New" pitchFamily="49" charset="0"/>
              </a:rPr>
              <a:t>variable</a:t>
            </a:r>
            <a:r>
              <a:rPr lang="en-US" sz="2200" dirty="0">
                <a:latin typeface="Courier New" pitchFamily="49" charset="0"/>
                <a:cs typeface="Courier New" pitchFamily="49" charset="0"/>
              </a:rPr>
              <a:t> = </a:t>
            </a:r>
            <a:br>
              <a:rPr lang="en-US" sz="2200" dirty="0">
                <a:latin typeface="Courier New" pitchFamily="49" charset="0"/>
                <a:cs typeface="Courier New" pitchFamily="49" charset="0"/>
              </a:rPr>
            </a:br>
            <a:r>
              <a:rPr lang="en-US" sz="2200" dirty="0">
                <a:latin typeface="Courier New" pitchFamily="49" charset="0"/>
                <a:cs typeface="Courier New" pitchFamily="49" charset="0"/>
              </a:rPr>
              <a:t>                    new </a:t>
            </a:r>
            <a:r>
              <a:rPr lang="en-US" sz="2200" i="1" dirty="0">
                <a:latin typeface="Courier New" pitchFamily="49" charset="0"/>
                <a:cs typeface="Courier New" pitchFamily="49" charset="0"/>
              </a:rPr>
              <a:t>CollectionClassName</a:t>
            </a:r>
            <a:r>
              <a:rPr lang="en-US" sz="2200" dirty="0">
                <a:latin typeface="Courier New" pitchFamily="49" charset="0"/>
                <a:cs typeface="Courier New" pitchFamily="49" charset="0"/>
              </a:rPr>
              <a:t>&lt;E&gt;();</a:t>
            </a:r>
          </a:p>
          <a:p>
            <a:pPr marL="320040" indent="-320040" eaLnBrk="1" fontAlgn="auto" hangingPunct="1">
              <a:spcAft>
                <a:spcPts val="0"/>
              </a:spcAft>
              <a:buFont typeface="Wingdings"/>
              <a:buChar char=""/>
              <a:defRPr/>
            </a:pPr>
            <a:r>
              <a:rPr lang="en-US" dirty="0"/>
              <a:t>The </a:t>
            </a:r>
            <a:r>
              <a:rPr lang="en-US" dirty="0">
                <a:latin typeface="Courier New" pitchFamily="49" charset="0"/>
                <a:cs typeface="Courier New" pitchFamily="49" charset="0"/>
              </a:rPr>
              <a:t>&lt;E&gt; </a:t>
            </a:r>
            <a:r>
              <a:rPr lang="en-US" dirty="0"/>
              <a:t>indicates a type parameter</a:t>
            </a:r>
          </a:p>
          <a:p>
            <a:pPr marL="320040" indent="-320040" eaLnBrk="1" fontAlgn="auto" hangingPunct="1">
              <a:spcAft>
                <a:spcPts val="0"/>
              </a:spcAft>
              <a:buFont typeface="Wingdings"/>
              <a:buChar char=""/>
              <a:defRPr/>
            </a:pPr>
            <a:r>
              <a:rPr lang="en-US" dirty="0"/>
              <a:t>Adding a noncompatible type to a generic collection will generate an error during compile time</a:t>
            </a:r>
          </a:p>
          <a:p>
            <a:pPr marL="320040" indent="-320040" eaLnBrk="1" fontAlgn="auto" hangingPunct="1">
              <a:spcAft>
                <a:spcPts val="0"/>
              </a:spcAft>
              <a:buFont typeface="Wingdings"/>
              <a:buChar char=""/>
              <a:defRPr/>
            </a:pPr>
            <a:r>
              <a:rPr lang="en-US" dirty="0"/>
              <a:t>However, primitive types will be autoboxed:</a:t>
            </a:r>
          </a:p>
          <a:p>
            <a:pPr marL="400050" lvl="1" indent="0" eaLnBrk="1" fontAlgn="auto" hangingPunct="1">
              <a:spcAft>
                <a:spcPts val="0"/>
              </a:spcAft>
              <a:buFont typeface="Wingdings 2"/>
              <a:buNone/>
              <a:defRPr/>
            </a:pPr>
            <a:r>
              <a:rPr lang="en-US" sz="1900" dirty="0">
                <a:latin typeface="Courier New" pitchFamily="49" charset="0"/>
                <a:cs typeface="Courier New" pitchFamily="49" charset="0"/>
              </a:rPr>
              <a:t>ArrayList&lt;Integer&gt; myList = new ArrayList&lt;Integer&gt;(); </a:t>
            </a:r>
          </a:p>
          <a:p>
            <a:pPr marL="400050" lvl="1" indent="0" eaLnBrk="1" fontAlgn="auto" hangingPunct="1">
              <a:spcAft>
                <a:spcPts val="0"/>
              </a:spcAft>
              <a:buFont typeface="Wingdings 2"/>
              <a:buNone/>
              <a:defRPr/>
            </a:pPr>
            <a:r>
              <a:rPr lang="en-US" sz="1900" dirty="0">
                <a:latin typeface="Courier New" pitchFamily="49" charset="0"/>
                <a:cs typeface="Courier New" pitchFamily="49" charset="0"/>
              </a:rPr>
              <a:t>myList.add(new Integer(3)); // ok</a:t>
            </a:r>
          </a:p>
          <a:p>
            <a:pPr marL="400050" lvl="1" indent="0" eaLnBrk="1" fontAlgn="auto" hangingPunct="1">
              <a:spcAft>
                <a:spcPts val="0"/>
              </a:spcAft>
              <a:buFont typeface="Wingdings 2"/>
              <a:buNone/>
              <a:defRPr/>
            </a:pPr>
            <a:r>
              <a:rPr lang="en-US" sz="1900" dirty="0">
                <a:latin typeface="Courier New" pitchFamily="49" charset="0"/>
                <a:cs typeface="Courier New" pitchFamily="49" charset="0"/>
              </a:rPr>
              <a:t>myList.add(3); // also ok! 3 is automatically wrapped </a:t>
            </a:r>
          </a:p>
          <a:p>
            <a:pPr marL="400050" lvl="1" indent="0" eaLnBrk="1" fontAlgn="auto" hangingPunct="1">
              <a:spcAft>
                <a:spcPts val="0"/>
              </a:spcAft>
              <a:buFont typeface="Wingdings 2"/>
              <a:buNone/>
              <a:defRPr/>
            </a:pPr>
            <a:r>
              <a:rPr lang="en-US" sz="1900" dirty="0">
                <a:latin typeface="Courier New" pitchFamily="49" charset="0"/>
                <a:cs typeface="Courier New" pitchFamily="49" charset="0"/>
              </a:rPr>
              <a:t>                  in an Integer object</a:t>
            </a:r>
          </a:p>
          <a:p>
            <a:pPr marL="400050" lvl="1" indent="0" eaLnBrk="1" fontAlgn="auto" hangingPunct="1">
              <a:spcAft>
                <a:spcPts val="0"/>
              </a:spcAft>
              <a:buFont typeface="Wingdings 2"/>
              <a:buNone/>
              <a:defRPr/>
            </a:pPr>
            <a:r>
              <a:rPr lang="en-US" sz="1900" dirty="0">
                <a:latin typeface="Courier New" pitchFamily="49" charset="0"/>
                <a:cs typeface="Courier New" pitchFamily="49" charset="0"/>
              </a:rPr>
              <a:t>myList.add(new String("Hello")); // generates a type</a:t>
            </a:r>
            <a:br>
              <a:rPr lang="en-US" sz="1900" dirty="0">
                <a:latin typeface="Courier New" pitchFamily="49" charset="0"/>
                <a:cs typeface="Courier New" pitchFamily="49" charset="0"/>
              </a:rPr>
            </a:br>
            <a:r>
              <a:rPr lang="en-US" sz="1900" dirty="0">
                <a:latin typeface="Courier New" pitchFamily="49" charset="0"/>
                <a:cs typeface="Courier New" pitchFamily="49" charset="0"/>
              </a:rPr>
              <a:t>                                   incompatability error</a:t>
            </a:r>
          </a:p>
          <a:p>
            <a:pPr marL="320040" indent="-320040" eaLnBrk="1" fontAlgn="auto" hangingPunct="1">
              <a:spcAft>
                <a:spcPts val="0"/>
              </a:spcAft>
              <a:buFont typeface="Wingdings"/>
              <a:buChar char=""/>
              <a:defRPr/>
            </a:pPr>
            <a:endParaRPr lang="en-US" dirty="0"/>
          </a:p>
        </p:txBody>
      </p:sp>
      <p:sp>
        <p:nvSpPr>
          <p:cNvPr id="4"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17</a:t>
            </a:fld>
            <a:endParaRPr lang="en-US" dirty="0"/>
          </a:p>
        </p:txBody>
      </p:sp>
    </p:spTree>
    <p:extLst>
      <p:ext uri="{BB962C8B-B14F-4D97-AF65-F5344CB8AC3E}">
        <p14:creationId xmlns:p14="http://schemas.microsoft.com/office/powerpoint/2010/main" val="1421701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228600"/>
            <a:ext cx="8385175" cy="990600"/>
          </a:xfrm>
        </p:spPr>
        <p:txBody>
          <a:bodyPr/>
          <a:lstStyle/>
          <a:p>
            <a:pPr eaLnBrk="1" hangingPunct="1"/>
            <a:r>
              <a:rPr lang="en-US" b="1" dirty="0"/>
              <a:t>Why Use Generic Collections?</a:t>
            </a:r>
          </a:p>
        </p:txBody>
      </p:sp>
      <p:sp>
        <p:nvSpPr>
          <p:cNvPr id="31747" name="Rectangle 3"/>
          <p:cNvSpPr>
            <a:spLocks noGrp="1" noChangeArrowheads="1"/>
          </p:cNvSpPr>
          <p:nvPr>
            <p:ph sz="quarter" idx="1"/>
          </p:nvPr>
        </p:nvSpPr>
        <p:spPr>
          <a:xfrm>
            <a:off x="612775" y="1600200"/>
            <a:ext cx="8153400" cy="4495800"/>
          </a:xfrm>
        </p:spPr>
        <p:txBody>
          <a:bodyPr/>
          <a:lstStyle/>
          <a:p>
            <a:pPr eaLnBrk="1" hangingPunct="1"/>
            <a:r>
              <a:rPr lang="en-US" dirty="0"/>
              <a:t>Better type-checking: catch more errors, catch them earlier</a:t>
            </a:r>
          </a:p>
          <a:p>
            <a:pPr eaLnBrk="1" hangingPunct="1"/>
            <a:endParaRPr lang="en-US" dirty="0"/>
          </a:p>
          <a:p>
            <a:pPr eaLnBrk="1" hangingPunct="1"/>
            <a:endParaRPr lang="en-US" dirty="0"/>
          </a:p>
          <a:p>
            <a:pPr eaLnBrk="1" hangingPunct="1"/>
            <a:r>
              <a:rPr lang="en-US" dirty="0"/>
              <a:t>Documents intent</a:t>
            </a:r>
          </a:p>
          <a:p>
            <a:pPr eaLnBrk="1" hangingPunct="1"/>
            <a:r>
              <a:rPr lang="en-US" dirty="0"/>
              <a:t>Avoids the need to downcast from </a:t>
            </a:r>
            <a:r>
              <a:rPr lang="en-US" dirty="0">
                <a:latin typeface="Courier New" pitchFamily="49" charset="0"/>
                <a:cs typeface="Courier New" pitchFamily="49" charset="0"/>
              </a:rPr>
              <a:t>Object</a:t>
            </a:r>
          </a:p>
        </p:txBody>
      </p:sp>
      <p:sp>
        <p:nvSpPr>
          <p:cNvPr id="4"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18</a:t>
            </a:fld>
            <a:endParaRPr lang="en-US" dirty="0"/>
          </a:p>
        </p:txBody>
      </p:sp>
      <p:pic>
        <p:nvPicPr>
          <p:cNvPr id="2" name="Picture 1"/>
          <p:cNvPicPr>
            <a:picLocks noChangeAspect="1"/>
          </p:cNvPicPr>
          <p:nvPr/>
        </p:nvPicPr>
        <p:blipFill>
          <a:blip r:embed="rId3"/>
          <a:stretch>
            <a:fillRect/>
          </a:stretch>
        </p:blipFill>
        <p:spPr>
          <a:xfrm>
            <a:off x="2438400" y="2133600"/>
            <a:ext cx="4800600" cy="1672247"/>
          </a:xfrm>
          <a:prstGeom prst="rect">
            <a:avLst/>
          </a:prstGeom>
        </p:spPr>
      </p:pic>
      <p:pic>
        <p:nvPicPr>
          <p:cNvPr id="3" name="Picture 2"/>
          <p:cNvPicPr>
            <a:picLocks noChangeAspect="1"/>
          </p:cNvPicPr>
          <p:nvPr/>
        </p:nvPicPr>
        <p:blipFill>
          <a:blip r:embed="rId4"/>
          <a:stretch>
            <a:fillRect/>
          </a:stretch>
        </p:blipFill>
        <p:spPr>
          <a:xfrm>
            <a:off x="1600200" y="4724400"/>
            <a:ext cx="5867400" cy="2068202"/>
          </a:xfrm>
          <a:prstGeom prst="rect">
            <a:avLst/>
          </a:prstGeom>
        </p:spPr>
      </p:pic>
    </p:spTree>
    <p:extLst>
      <p:ext uri="{BB962C8B-B14F-4D97-AF65-F5344CB8AC3E}">
        <p14:creationId xmlns:p14="http://schemas.microsoft.com/office/powerpoint/2010/main" val="1641297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r>
              <a:rPr lang="en-US" b="1" dirty="0"/>
              <a:t>Specification of the </a:t>
            </a:r>
            <a:r>
              <a:rPr lang="en-US" sz="3600" dirty="0">
                <a:latin typeface="Courier New" pitchFamily="49" charset="0"/>
                <a:cs typeface="Courier New" pitchFamily="49" charset="0"/>
              </a:rPr>
              <a:t>ArrayList</a:t>
            </a:r>
            <a:r>
              <a:rPr lang="en-US" sz="3600" dirty="0"/>
              <a:t> </a:t>
            </a:r>
            <a:r>
              <a:rPr lang="en-US" b="1" dirty="0"/>
              <a:t>Class</a:t>
            </a:r>
          </a:p>
        </p:txBody>
      </p:sp>
      <p:pic>
        <p:nvPicPr>
          <p:cNvPr id="32771" name="Picture 2" descr="C:\Documents and Settings\Administrator\My Documents\Koffman\PPTs\Koffman_Digital Request 150 DPI JPEG\Ch02\Table_2.1.jpg"/>
          <p:cNvPicPr>
            <a:picLocks noChangeAspect="1" noChangeArrowheads="1"/>
          </p:cNvPicPr>
          <p:nvPr/>
        </p:nvPicPr>
        <p:blipFill>
          <a:blip r:embed="rId2" cstate="print"/>
          <a:srcRect/>
          <a:stretch>
            <a:fillRect/>
          </a:stretch>
        </p:blipFill>
        <p:spPr bwMode="auto">
          <a:xfrm>
            <a:off x="0" y="1600200"/>
            <a:ext cx="9120933" cy="3962400"/>
          </a:xfrm>
          <a:prstGeom prst="rect">
            <a:avLst/>
          </a:prstGeom>
          <a:noFill/>
          <a:ln w="9525">
            <a:noFill/>
            <a:miter lim="800000"/>
            <a:headEnd/>
            <a:tailEnd/>
          </a:ln>
        </p:spPr>
      </p:pic>
      <p:sp>
        <p:nvSpPr>
          <p:cNvPr id="4"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19</a:t>
            </a:fld>
            <a:endParaRPr lang="en-US" dirty="0"/>
          </a:p>
        </p:txBody>
      </p:sp>
    </p:spTree>
    <p:extLst>
      <p:ext uri="{BB962C8B-B14F-4D97-AF65-F5344CB8AC3E}">
        <p14:creationId xmlns:p14="http://schemas.microsoft.com/office/powerpoint/2010/main" val="1371288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12775" y="228600"/>
            <a:ext cx="8153400" cy="990600"/>
          </a:xfrm>
        </p:spPr>
        <p:txBody>
          <a:bodyPr/>
          <a:lstStyle/>
          <a:p>
            <a:pPr eaLnBrk="1" hangingPunct="1"/>
            <a:r>
              <a:rPr lang="en-US" b="1"/>
              <a:t>Chapter Objectives</a:t>
            </a:r>
          </a:p>
        </p:txBody>
      </p:sp>
      <p:sp>
        <p:nvSpPr>
          <p:cNvPr id="3" name="Content Placeholder 2"/>
          <p:cNvSpPr>
            <a:spLocks noGrp="1"/>
          </p:cNvSpPr>
          <p:nvPr>
            <p:ph sz="quarter" idx="1"/>
          </p:nvPr>
        </p:nvSpPr>
        <p:spPr>
          <a:xfrm>
            <a:off x="612775" y="1600200"/>
            <a:ext cx="8153400" cy="4495800"/>
          </a:xfrm>
        </p:spPr>
        <p:txBody>
          <a:bodyPr>
            <a:normAutofit fontScale="92500" lnSpcReduction="20000"/>
          </a:bodyPr>
          <a:lstStyle/>
          <a:p>
            <a:pPr marL="320040" indent="-320040" eaLnBrk="1" fontAlgn="auto" hangingPunct="1">
              <a:spcAft>
                <a:spcPts val="0"/>
              </a:spcAft>
              <a:buFont typeface="Wingdings"/>
              <a:buChar char=""/>
              <a:defRPr/>
            </a:pPr>
            <a:r>
              <a:rPr lang="en-US" dirty="0"/>
              <a:t>The </a:t>
            </a:r>
            <a:r>
              <a:rPr lang="en-US" dirty="0">
                <a:latin typeface="Courier New" pitchFamily="49" charset="0"/>
              </a:rPr>
              <a:t>List</a:t>
            </a:r>
            <a:r>
              <a:rPr lang="en-US" dirty="0"/>
              <a:t> interface</a:t>
            </a:r>
          </a:p>
          <a:p>
            <a:pPr marL="320040" indent="-320040" eaLnBrk="1" fontAlgn="auto" hangingPunct="1">
              <a:spcAft>
                <a:spcPts val="0"/>
              </a:spcAft>
              <a:buFont typeface="Wingdings"/>
              <a:buChar char=""/>
              <a:defRPr/>
            </a:pPr>
            <a:r>
              <a:rPr lang="en-US" dirty="0"/>
              <a:t>Writing an array-based implementation of </a:t>
            </a:r>
            <a:r>
              <a:rPr lang="en-US" dirty="0">
                <a:latin typeface="Courier New" pitchFamily="49" charset="0"/>
              </a:rPr>
              <a:t>List</a:t>
            </a:r>
          </a:p>
          <a:p>
            <a:pPr marL="320040" indent="-320040" eaLnBrk="1" fontAlgn="auto" hangingPunct="1">
              <a:spcAft>
                <a:spcPts val="0"/>
              </a:spcAft>
              <a:buFont typeface="Wingdings"/>
              <a:buChar char=""/>
              <a:defRPr/>
            </a:pPr>
            <a:r>
              <a:rPr lang="en-US" dirty="0"/>
              <a:t>Linked list data structures:</a:t>
            </a:r>
          </a:p>
          <a:p>
            <a:pPr marL="640080" lvl="1" indent="-274320" eaLnBrk="1" fontAlgn="auto" hangingPunct="1">
              <a:spcAft>
                <a:spcPts val="0"/>
              </a:spcAft>
              <a:buFont typeface="Wingdings 2"/>
              <a:buChar char=""/>
              <a:defRPr/>
            </a:pPr>
            <a:r>
              <a:rPr lang="en-US" dirty="0"/>
              <a:t>Singly-linked</a:t>
            </a:r>
          </a:p>
          <a:p>
            <a:pPr marL="640080" lvl="1" indent="-274320" eaLnBrk="1" fontAlgn="auto" hangingPunct="1">
              <a:spcAft>
                <a:spcPts val="0"/>
              </a:spcAft>
              <a:buFont typeface="Wingdings 2"/>
              <a:buChar char=""/>
              <a:defRPr/>
            </a:pPr>
            <a:r>
              <a:rPr lang="en-US" dirty="0"/>
              <a:t>Doubly-linked</a:t>
            </a:r>
          </a:p>
          <a:p>
            <a:pPr marL="640080" lvl="1" indent="-274320" eaLnBrk="1" fontAlgn="auto" hangingPunct="1">
              <a:spcAft>
                <a:spcPts val="0"/>
              </a:spcAft>
              <a:buFont typeface="Wingdings 2"/>
              <a:buChar char=""/>
              <a:defRPr/>
            </a:pPr>
            <a:r>
              <a:rPr lang="en-US" dirty="0"/>
              <a:t>Circular</a:t>
            </a:r>
          </a:p>
          <a:p>
            <a:pPr marL="320040" indent="-320040" eaLnBrk="1" fontAlgn="auto" hangingPunct="1">
              <a:spcAft>
                <a:spcPts val="0"/>
              </a:spcAft>
              <a:buFont typeface="Wingdings"/>
              <a:buChar char=""/>
              <a:defRPr/>
            </a:pPr>
            <a:r>
              <a:rPr lang="en-US" dirty="0"/>
              <a:t>Implementing the </a:t>
            </a:r>
            <a:r>
              <a:rPr lang="en-US" dirty="0">
                <a:latin typeface="Courier New" pitchFamily="49" charset="0"/>
                <a:cs typeface="Courier New" pitchFamily="49" charset="0"/>
              </a:rPr>
              <a:t>List</a:t>
            </a:r>
            <a:r>
              <a:rPr lang="en-US" dirty="0"/>
              <a:t> interface as a linked list</a:t>
            </a:r>
          </a:p>
          <a:p>
            <a:pPr marL="320040" indent="-320040" eaLnBrk="1" fontAlgn="auto" hangingPunct="1">
              <a:spcAft>
                <a:spcPts val="0"/>
              </a:spcAft>
              <a:buFont typeface="Wingdings"/>
              <a:buChar char=""/>
              <a:defRPr/>
            </a:pPr>
            <a:r>
              <a:rPr lang="en-US" dirty="0"/>
              <a:t>The </a:t>
            </a:r>
            <a:r>
              <a:rPr lang="en-US" dirty="0" err="1">
                <a:latin typeface="Courier New" pitchFamily="49" charset="0"/>
              </a:rPr>
              <a:t>Iterator</a:t>
            </a:r>
            <a:r>
              <a:rPr lang="en-US" dirty="0"/>
              <a:t> interface</a:t>
            </a:r>
          </a:p>
          <a:p>
            <a:pPr marL="640715" lvl="1" indent="-320040" eaLnBrk="1" fontAlgn="auto" hangingPunct="1">
              <a:spcAft>
                <a:spcPts val="0"/>
              </a:spcAft>
              <a:buFont typeface="Wingdings"/>
              <a:buChar char=""/>
              <a:defRPr/>
            </a:pPr>
            <a:r>
              <a:rPr lang="en-US" dirty="0"/>
              <a:t>Low priority for CS 570</a:t>
            </a:r>
          </a:p>
          <a:p>
            <a:pPr marL="320040" indent="-320040" eaLnBrk="1" fontAlgn="auto" hangingPunct="1">
              <a:spcAft>
                <a:spcPts val="0"/>
              </a:spcAft>
              <a:buFont typeface="Wingdings"/>
              <a:buChar char=""/>
              <a:defRPr/>
            </a:pPr>
            <a:r>
              <a:rPr lang="en-US" dirty="0"/>
              <a:t>The Java </a:t>
            </a:r>
            <a:r>
              <a:rPr lang="en-US" dirty="0">
                <a:latin typeface="Courier New" pitchFamily="49" charset="0"/>
              </a:rPr>
              <a:t>Collections</a:t>
            </a:r>
            <a:r>
              <a:rPr lang="en-US" dirty="0"/>
              <a:t> framework (hierarchy)</a:t>
            </a:r>
          </a:p>
          <a:p>
            <a:pPr marL="640715" lvl="1" indent="-320040" eaLnBrk="1" fontAlgn="auto" hangingPunct="1">
              <a:spcAft>
                <a:spcPts val="0"/>
              </a:spcAft>
              <a:buFont typeface="Wingdings"/>
              <a:buChar char=""/>
              <a:defRPr/>
            </a:pPr>
            <a:r>
              <a:rPr lang="en-US" dirty="0"/>
              <a:t>Low priority for CS 570</a:t>
            </a:r>
          </a:p>
          <a:p>
            <a:pPr marL="640715" lvl="1" indent="-320040" eaLnBrk="1" fontAlgn="auto" hangingPunct="1">
              <a:spcAft>
                <a:spcPts val="0"/>
              </a:spcAft>
              <a:buNone/>
              <a:defRPr/>
            </a:pPr>
            <a:endParaRPr lang="en-US" dirty="0"/>
          </a:p>
          <a:p>
            <a:pPr marL="320040" indent="-320040" eaLnBrk="1" fontAlgn="auto" hangingPunct="1">
              <a:spcAft>
                <a:spcPts val="0"/>
              </a:spcAft>
              <a:buFont typeface="Wingdings"/>
              <a:buChar char=""/>
              <a:defRPr/>
            </a:pPr>
            <a:endParaRPr lang="en-US" dirty="0"/>
          </a:p>
        </p:txBody>
      </p:sp>
      <p:sp>
        <p:nvSpPr>
          <p:cNvPr id="4"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2</a:t>
            </a:fld>
            <a:endParaRPr lang="en-US" dirty="0"/>
          </a:p>
        </p:txBody>
      </p:sp>
    </p:spTree>
    <p:extLst>
      <p:ext uri="{BB962C8B-B14F-4D97-AF65-F5344CB8AC3E}">
        <p14:creationId xmlns:p14="http://schemas.microsoft.com/office/powerpoint/2010/main" val="923639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Placeholder 4"/>
          <p:cNvSpPr>
            <a:spLocks noGrp="1"/>
          </p:cNvSpPr>
          <p:nvPr>
            <p:ph type="body" idx="1"/>
          </p:nvPr>
        </p:nvSpPr>
        <p:spPr/>
        <p:txBody>
          <a:bodyPr/>
          <a:lstStyle/>
          <a:p>
            <a:pPr eaLnBrk="1" hangingPunct="1"/>
            <a:r>
              <a:rPr lang="en-US"/>
              <a:t>Section 2.2</a:t>
            </a:r>
          </a:p>
        </p:txBody>
      </p:sp>
      <p:sp>
        <p:nvSpPr>
          <p:cNvPr id="33795" name="Title 3"/>
          <p:cNvSpPr>
            <a:spLocks noGrp="1"/>
          </p:cNvSpPr>
          <p:nvPr>
            <p:ph type="title"/>
          </p:nvPr>
        </p:nvSpPr>
        <p:spPr/>
        <p:txBody>
          <a:bodyPr/>
          <a:lstStyle/>
          <a:p>
            <a:pPr eaLnBrk="1" hangingPunct="1"/>
            <a:r>
              <a:rPr lang="en-US"/>
              <a:t>Applications of </a:t>
            </a:r>
            <a:r>
              <a:rPr lang="en-US" sz="3200">
                <a:latin typeface="Courier New" pitchFamily="49" charset="0"/>
                <a:cs typeface="Courier New" pitchFamily="49" charset="0"/>
              </a:rPr>
              <a:t>ArrayList</a:t>
            </a:r>
            <a:endParaRPr lang="en-US">
              <a:latin typeface="Courier New" pitchFamily="49" charset="0"/>
              <a:cs typeface="Courier New" pitchFamily="49" charset="0"/>
            </a:endParaRPr>
          </a:p>
        </p:txBody>
      </p:sp>
    </p:spTree>
    <p:extLst>
      <p:ext uri="{BB962C8B-B14F-4D97-AF65-F5344CB8AC3E}">
        <p14:creationId xmlns:p14="http://schemas.microsoft.com/office/powerpoint/2010/main" val="448765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12775" y="228600"/>
            <a:ext cx="8153400" cy="990600"/>
          </a:xfrm>
        </p:spPr>
        <p:txBody>
          <a:bodyPr>
            <a:normAutofit fontScale="90000"/>
          </a:bodyPr>
          <a:lstStyle/>
          <a:p>
            <a:pPr eaLnBrk="1" fontAlgn="auto" hangingPunct="1">
              <a:spcAft>
                <a:spcPts val="0"/>
              </a:spcAft>
              <a:defRPr/>
            </a:pPr>
            <a:r>
              <a:rPr lang="en-US" b="1" dirty="0"/>
              <a:t>Example Application of </a:t>
            </a:r>
            <a:r>
              <a:rPr lang="en-US" sz="3600" dirty="0">
                <a:latin typeface="Courier New" pitchFamily="49" charset="0"/>
                <a:cs typeface="Courier New" pitchFamily="49" charset="0"/>
              </a:rPr>
              <a:t>ArrayList</a:t>
            </a:r>
            <a:endParaRPr lang="en-US" dirty="0">
              <a:latin typeface="Courier New" pitchFamily="49" charset="0"/>
              <a:cs typeface="Courier New" pitchFamily="49" charset="0"/>
            </a:endParaRPr>
          </a:p>
        </p:txBody>
      </p:sp>
      <p:sp>
        <p:nvSpPr>
          <p:cNvPr id="34819" name="Rectangle 3"/>
          <p:cNvSpPr>
            <a:spLocks noGrp="1" noChangeArrowheads="1"/>
          </p:cNvSpPr>
          <p:nvPr>
            <p:ph sz="quarter" idx="1"/>
          </p:nvPr>
        </p:nvSpPr>
        <p:spPr>
          <a:xfrm>
            <a:off x="228600" y="1600200"/>
            <a:ext cx="8763000" cy="4800600"/>
          </a:xfrm>
        </p:spPr>
        <p:txBody>
          <a:bodyPr/>
          <a:lstStyle/>
          <a:p>
            <a:pPr marL="0" indent="0" eaLnBrk="1" hangingPunct="1">
              <a:buFont typeface="Wingdings" pitchFamily="2" charset="2"/>
              <a:buNone/>
            </a:pPr>
            <a:r>
              <a:rPr lang="en-US" sz="1800" dirty="0" err="1">
                <a:latin typeface="Courier New" pitchFamily="49" charset="0"/>
                <a:cs typeface="Courier New" pitchFamily="49" charset="0"/>
              </a:rPr>
              <a:t>ArrayList</a:t>
            </a:r>
            <a:r>
              <a:rPr lang="en-US" sz="1800" dirty="0">
                <a:latin typeface="Courier New" pitchFamily="49" charset="0"/>
                <a:cs typeface="Courier New" pitchFamily="49" charset="0"/>
              </a:rPr>
              <a:t>&lt;Integer&gt; </a:t>
            </a:r>
            <a:r>
              <a:rPr lang="en-US" sz="1800" dirty="0" err="1">
                <a:latin typeface="Courier New" pitchFamily="49" charset="0"/>
                <a:cs typeface="Courier New" pitchFamily="49" charset="0"/>
              </a:rPr>
              <a:t>someInts</a:t>
            </a:r>
            <a:r>
              <a:rPr lang="en-US" sz="1800" dirty="0">
                <a:latin typeface="Courier New" pitchFamily="49" charset="0"/>
                <a:cs typeface="Courier New" pitchFamily="49" charset="0"/>
              </a:rPr>
              <a:t> = new </a:t>
            </a:r>
            <a:r>
              <a:rPr lang="en-US" sz="1800" dirty="0" err="1">
                <a:latin typeface="Courier New" pitchFamily="49" charset="0"/>
                <a:cs typeface="Courier New" pitchFamily="49" charset="0"/>
              </a:rPr>
              <a:t>ArrayList</a:t>
            </a:r>
            <a:r>
              <a:rPr lang="en-US" sz="1800" dirty="0">
                <a:latin typeface="Courier New" pitchFamily="49" charset="0"/>
                <a:cs typeface="Courier New" pitchFamily="49" charset="0"/>
              </a:rPr>
              <a:t>&lt;Integer&gt;();</a:t>
            </a:r>
          </a:p>
          <a:p>
            <a:pPr marL="0" indent="0" eaLnBrk="1" hangingPunct="1">
              <a:buFont typeface="Wingdings" pitchFamily="2" charset="2"/>
              <a:buNone/>
            </a:pP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nums</a:t>
            </a:r>
            <a:r>
              <a:rPr lang="en-US" sz="1800" dirty="0">
                <a:latin typeface="Courier New" pitchFamily="49" charset="0"/>
                <a:cs typeface="Courier New" pitchFamily="49" charset="0"/>
              </a:rPr>
              <a:t> = {5, 7, 2, 15};</a:t>
            </a:r>
          </a:p>
          <a:p>
            <a:pPr marL="0" indent="0" eaLnBrk="1" hangingPunct="1">
              <a:buFont typeface="Wingdings" pitchFamily="2" charset="2"/>
              <a:buNone/>
            </a:pPr>
            <a:r>
              <a:rPr lang="en-US" sz="1800" dirty="0">
                <a:latin typeface="Courier New" pitchFamily="49" charset="0"/>
                <a:cs typeface="Courier New" pitchFamily="49" charset="0"/>
              </a:rPr>
              <a:t>for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 0;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&lt; </a:t>
            </a:r>
            <a:r>
              <a:rPr lang="en-US" sz="1800" dirty="0" err="1">
                <a:latin typeface="Courier New" pitchFamily="49" charset="0"/>
                <a:cs typeface="Courier New" pitchFamily="49" charset="0"/>
              </a:rPr>
              <a:t>nums.length</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a:t>
            </a:r>
          </a:p>
          <a:p>
            <a:pPr marL="0" indent="0" eaLnBrk="1" hangingPunct="1">
              <a:buFont typeface="Wingdings" pitchFamily="2" charset="2"/>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someInts.add</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nums</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a:t>
            </a:r>
          </a:p>
          <a:p>
            <a:pPr marL="0" indent="0" eaLnBrk="1" hangingPunct="1">
              <a:buFont typeface="Wingdings" pitchFamily="2" charset="2"/>
              <a:buNone/>
            </a:pPr>
            <a:r>
              <a:rPr lang="en-US" sz="1800" dirty="0">
                <a:latin typeface="Courier New" pitchFamily="49" charset="0"/>
                <a:cs typeface="Courier New" pitchFamily="49" charset="0"/>
              </a:rPr>
              <a:t>}</a:t>
            </a:r>
          </a:p>
          <a:p>
            <a:pPr marL="0" indent="0" eaLnBrk="1" hangingPunct="1">
              <a:buFont typeface="Wingdings" pitchFamily="2" charset="2"/>
              <a:buNone/>
            </a:pPr>
            <a:endParaRPr lang="en-US" sz="1800" dirty="0">
              <a:latin typeface="Courier New" pitchFamily="49" charset="0"/>
              <a:cs typeface="Courier New" pitchFamily="49" charset="0"/>
            </a:endParaRPr>
          </a:p>
          <a:p>
            <a:pPr marL="0" indent="0" eaLnBrk="1" hangingPunct="1">
              <a:buFont typeface="Wingdings" pitchFamily="2" charset="2"/>
              <a:buNone/>
            </a:pPr>
            <a:r>
              <a:rPr lang="en-US" sz="1800" dirty="0">
                <a:latin typeface="Courier New" pitchFamily="49" charset="0"/>
                <a:cs typeface="Courier New" pitchFamily="49" charset="0"/>
              </a:rPr>
              <a:t>// Display the sum</a:t>
            </a:r>
          </a:p>
          <a:p>
            <a:pPr marL="0" indent="0" eaLnBrk="1" hangingPunct="1">
              <a:buFont typeface="Wingdings" pitchFamily="2" charset="2"/>
              <a:buNone/>
            </a:pP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sum = 0;</a:t>
            </a:r>
          </a:p>
          <a:p>
            <a:pPr marL="0" indent="0" eaLnBrk="1" hangingPunct="1">
              <a:buFont typeface="Wingdings" pitchFamily="2" charset="2"/>
              <a:buNone/>
            </a:pPr>
            <a:r>
              <a:rPr lang="en-US" sz="1800" dirty="0">
                <a:latin typeface="Courier New" pitchFamily="49" charset="0"/>
                <a:cs typeface="Courier New" pitchFamily="49" charset="0"/>
              </a:rPr>
              <a:t>for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 0;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&lt; </a:t>
            </a:r>
            <a:r>
              <a:rPr lang="en-US" sz="1800" dirty="0" err="1">
                <a:latin typeface="Courier New" pitchFamily="49" charset="0"/>
                <a:cs typeface="Courier New" pitchFamily="49" charset="0"/>
              </a:rPr>
              <a:t>someInts.size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a:t>
            </a:r>
          </a:p>
          <a:p>
            <a:pPr marL="0" indent="0" eaLnBrk="1" hangingPunct="1">
              <a:buFont typeface="Wingdings" pitchFamily="2" charset="2"/>
              <a:buNone/>
            </a:pPr>
            <a:r>
              <a:rPr lang="en-US" sz="1800" dirty="0">
                <a:latin typeface="Courier New" pitchFamily="49" charset="0"/>
                <a:cs typeface="Courier New" pitchFamily="49" charset="0"/>
              </a:rPr>
              <a:t>  sum += </a:t>
            </a:r>
            <a:r>
              <a:rPr lang="en-US" sz="1800" dirty="0" err="1">
                <a:latin typeface="Courier New" pitchFamily="49" charset="0"/>
                <a:cs typeface="Courier New" pitchFamily="49" charset="0"/>
              </a:rPr>
              <a:t>someInts.get</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a:t>
            </a:r>
          </a:p>
          <a:p>
            <a:pPr marL="0" indent="0" eaLnBrk="1" hangingPunct="1">
              <a:buFont typeface="Wingdings" pitchFamily="2" charset="2"/>
              <a:buNone/>
            </a:pPr>
            <a:r>
              <a:rPr lang="en-US" sz="1800" dirty="0">
                <a:latin typeface="Courier New" pitchFamily="49" charset="0"/>
                <a:cs typeface="Courier New" pitchFamily="49" charset="0"/>
              </a:rPr>
              <a:t>}</a:t>
            </a:r>
          </a:p>
          <a:p>
            <a:pPr marL="0" indent="0" eaLnBrk="1" hangingPunct="1">
              <a:buFont typeface="Wingdings" pitchFamily="2" charset="2"/>
              <a:buNone/>
            </a:pPr>
            <a:r>
              <a:rPr lang="en-US" sz="1800" dirty="0" err="1">
                <a:latin typeface="Courier New" pitchFamily="49" charset="0"/>
                <a:cs typeface="Courier New" pitchFamily="49" charset="0"/>
              </a:rPr>
              <a:t>System.out.println</a:t>
            </a:r>
            <a:r>
              <a:rPr lang="en-US" sz="1800" dirty="0">
                <a:latin typeface="Courier New" pitchFamily="49" charset="0"/>
                <a:cs typeface="Courier New" pitchFamily="49" charset="0"/>
              </a:rPr>
              <a:t>("sum is " + sum);</a:t>
            </a:r>
          </a:p>
        </p:txBody>
      </p:sp>
      <p:sp>
        <p:nvSpPr>
          <p:cNvPr id="4"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21</a:t>
            </a:fld>
            <a:endParaRPr lang="en-US" dirty="0"/>
          </a:p>
        </p:txBody>
      </p:sp>
    </p:spTree>
    <p:extLst>
      <p:ext uri="{BB962C8B-B14F-4D97-AF65-F5344CB8AC3E}">
        <p14:creationId xmlns:p14="http://schemas.microsoft.com/office/powerpoint/2010/main" val="434685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12775" y="228600"/>
            <a:ext cx="8153400" cy="990600"/>
          </a:xfrm>
        </p:spPr>
        <p:txBody>
          <a:bodyPr/>
          <a:lstStyle/>
          <a:p>
            <a:pPr eaLnBrk="1" hangingPunct="1"/>
            <a:r>
              <a:rPr lang="en-US" b="1"/>
              <a:t>Phone Directory Application</a:t>
            </a:r>
            <a:endParaRPr lang="en-US" b="1">
              <a:latin typeface="Courier New" pitchFamily="49" charset="0"/>
              <a:cs typeface="Courier New" pitchFamily="49" charset="0"/>
            </a:endParaRPr>
          </a:p>
        </p:txBody>
      </p:sp>
      <p:sp>
        <p:nvSpPr>
          <p:cNvPr id="36867" name="Rectangle 3"/>
          <p:cNvSpPr>
            <a:spLocks noGrp="1" noChangeArrowheads="1"/>
          </p:cNvSpPr>
          <p:nvPr>
            <p:ph sz="quarter" idx="1"/>
          </p:nvPr>
        </p:nvSpPr>
        <p:spPr>
          <a:xfrm>
            <a:off x="612775" y="1600200"/>
            <a:ext cx="8153400" cy="4495800"/>
          </a:xfrm>
        </p:spPr>
        <p:txBody>
          <a:bodyPr/>
          <a:lstStyle/>
          <a:p>
            <a:pPr marL="0" indent="0" eaLnBrk="1" hangingPunct="1">
              <a:buFont typeface="Wingdings" pitchFamily="2" charset="2"/>
              <a:buNone/>
            </a:pPr>
            <a:r>
              <a:rPr lang="en-US" sz="1800">
                <a:latin typeface="Courier New" pitchFamily="49" charset="0"/>
                <a:cs typeface="Courier New" pitchFamily="49" charset="0"/>
              </a:rPr>
              <a:t>public class DirectoryEntry {</a:t>
            </a:r>
          </a:p>
          <a:p>
            <a:pPr marL="0" indent="0" eaLnBrk="1" hangingPunct="1">
              <a:buFont typeface="Wingdings" pitchFamily="2" charset="2"/>
              <a:buNone/>
            </a:pPr>
            <a:r>
              <a:rPr lang="en-US" sz="1800">
                <a:latin typeface="Courier New" pitchFamily="49" charset="0"/>
                <a:cs typeface="Courier New" pitchFamily="49" charset="0"/>
              </a:rPr>
              <a:t>  String name;</a:t>
            </a:r>
          </a:p>
          <a:p>
            <a:pPr marL="0" indent="0" eaLnBrk="1" hangingPunct="1">
              <a:buFont typeface="Wingdings" pitchFamily="2" charset="2"/>
              <a:buNone/>
            </a:pPr>
            <a:r>
              <a:rPr lang="en-US" sz="1800">
                <a:latin typeface="Courier New" pitchFamily="49" charset="0"/>
                <a:cs typeface="Courier New" pitchFamily="49" charset="0"/>
              </a:rPr>
              <a:t>  String number;</a:t>
            </a:r>
          </a:p>
          <a:p>
            <a:pPr marL="0" indent="0" eaLnBrk="1" hangingPunct="1">
              <a:buFont typeface="Wingdings" pitchFamily="2" charset="2"/>
              <a:buNone/>
            </a:pPr>
            <a:r>
              <a:rPr lang="en-US" sz="1600">
                <a:latin typeface="Courier New" pitchFamily="49" charset="0"/>
                <a:cs typeface="Courier New" pitchFamily="49" charset="0"/>
              </a:rPr>
              <a:t>}</a:t>
            </a:r>
          </a:p>
          <a:p>
            <a:pPr marL="0" indent="0" eaLnBrk="1" hangingPunct="1">
              <a:buFont typeface="Wingdings" pitchFamily="2" charset="2"/>
              <a:buNone/>
            </a:pPr>
            <a:endParaRPr lang="en-US" sz="1600">
              <a:latin typeface="Courier New" pitchFamily="49" charset="0"/>
              <a:cs typeface="Courier New" pitchFamily="49" charset="0"/>
            </a:endParaRPr>
          </a:p>
        </p:txBody>
      </p:sp>
      <p:sp>
        <p:nvSpPr>
          <p:cNvPr id="2" name="Line Callout 1 1"/>
          <p:cNvSpPr/>
          <p:nvPr/>
        </p:nvSpPr>
        <p:spPr>
          <a:xfrm>
            <a:off x="3657600" y="2362200"/>
            <a:ext cx="2819400" cy="1752600"/>
          </a:xfrm>
          <a:prstGeom prst="borderCallout1">
            <a:avLst>
              <a:gd name="adj1" fmla="val 18750"/>
              <a:gd name="adj2" fmla="val -8333"/>
              <a:gd name="adj3" fmla="val -9484"/>
              <a:gd name="adj4" fmla="val -3193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Create a class for objects stored in the directory</a:t>
            </a:r>
          </a:p>
        </p:txBody>
      </p:sp>
      <p:sp>
        <p:nvSpPr>
          <p:cNvPr id="5"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22</a:t>
            </a:fld>
            <a:endParaRPr lang="en-US" dirty="0"/>
          </a:p>
        </p:txBody>
      </p:sp>
    </p:spTree>
    <p:extLst>
      <p:ext uri="{BB962C8B-B14F-4D97-AF65-F5344CB8AC3E}">
        <p14:creationId xmlns:p14="http://schemas.microsoft.com/office/powerpoint/2010/main" val="27562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12775" y="228600"/>
            <a:ext cx="8153400" cy="990600"/>
          </a:xfrm>
        </p:spPr>
        <p:txBody>
          <a:bodyPr>
            <a:normAutofit fontScale="90000"/>
          </a:bodyPr>
          <a:lstStyle/>
          <a:p>
            <a:pPr eaLnBrk="1" fontAlgn="auto" hangingPunct="1">
              <a:spcAft>
                <a:spcPts val="0"/>
              </a:spcAft>
              <a:defRPr/>
            </a:pPr>
            <a:r>
              <a:rPr lang="en-US" b="1" dirty="0"/>
              <a:t>Phone Directory Application </a:t>
            </a:r>
            <a:r>
              <a:rPr lang="en-US" dirty="0"/>
              <a:t>(cont.)</a:t>
            </a:r>
            <a:endParaRPr lang="en-US" dirty="0">
              <a:latin typeface="Courier New" pitchFamily="49" charset="0"/>
              <a:cs typeface="Courier New" pitchFamily="49" charset="0"/>
            </a:endParaRPr>
          </a:p>
        </p:txBody>
      </p:sp>
      <p:sp>
        <p:nvSpPr>
          <p:cNvPr id="37891" name="Rectangle 3"/>
          <p:cNvSpPr>
            <a:spLocks noGrp="1" noChangeArrowheads="1"/>
          </p:cNvSpPr>
          <p:nvPr>
            <p:ph sz="quarter" idx="1"/>
          </p:nvPr>
        </p:nvSpPr>
        <p:spPr>
          <a:xfrm>
            <a:off x="612775" y="1600200"/>
            <a:ext cx="8153400" cy="4495800"/>
          </a:xfrm>
        </p:spPr>
        <p:txBody>
          <a:bodyPr/>
          <a:lstStyle/>
          <a:p>
            <a:pPr marL="0" indent="0" eaLnBrk="1" hangingPunct="1">
              <a:buFont typeface="Wingdings" pitchFamily="2" charset="2"/>
              <a:buNone/>
            </a:pPr>
            <a:r>
              <a:rPr lang="en-US" sz="1800">
                <a:latin typeface="Courier New" pitchFamily="49" charset="0"/>
                <a:cs typeface="Courier New" pitchFamily="49" charset="0"/>
              </a:rPr>
              <a:t>public class DirectoryEntry {</a:t>
            </a:r>
          </a:p>
          <a:p>
            <a:pPr marL="0" indent="0" eaLnBrk="1" hangingPunct="1">
              <a:buFont typeface="Wingdings" pitchFamily="2" charset="2"/>
              <a:buNone/>
            </a:pPr>
            <a:r>
              <a:rPr lang="en-US" sz="1800">
                <a:latin typeface="Courier New" pitchFamily="49" charset="0"/>
                <a:cs typeface="Courier New" pitchFamily="49" charset="0"/>
              </a:rPr>
              <a:t>  String name;</a:t>
            </a:r>
          </a:p>
          <a:p>
            <a:pPr marL="0" indent="0" eaLnBrk="1" hangingPunct="1">
              <a:buFont typeface="Wingdings" pitchFamily="2" charset="2"/>
              <a:buNone/>
            </a:pPr>
            <a:r>
              <a:rPr lang="en-US" sz="1800">
                <a:latin typeface="Courier New" pitchFamily="49" charset="0"/>
                <a:cs typeface="Courier New" pitchFamily="49" charset="0"/>
              </a:rPr>
              <a:t>  String number;</a:t>
            </a:r>
          </a:p>
          <a:p>
            <a:pPr marL="0" indent="0" eaLnBrk="1" hangingPunct="1">
              <a:buFont typeface="Wingdings" pitchFamily="2" charset="2"/>
              <a:buNone/>
            </a:pPr>
            <a:r>
              <a:rPr lang="en-US" sz="1800">
                <a:latin typeface="Courier New" pitchFamily="49" charset="0"/>
                <a:cs typeface="Courier New" pitchFamily="49" charset="0"/>
              </a:rPr>
              <a:t>}</a:t>
            </a:r>
          </a:p>
          <a:p>
            <a:pPr marL="0" indent="0" eaLnBrk="1" hangingPunct="1">
              <a:buFont typeface="Wingdings" pitchFamily="2" charset="2"/>
              <a:buNone/>
            </a:pPr>
            <a:endParaRPr lang="en-US" sz="1800">
              <a:latin typeface="Courier New" pitchFamily="49" charset="0"/>
              <a:cs typeface="Courier New" pitchFamily="49" charset="0"/>
            </a:endParaRPr>
          </a:p>
          <a:p>
            <a:pPr marL="0" indent="0" eaLnBrk="1" hangingPunct="1">
              <a:buFont typeface="Wingdings" pitchFamily="2" charset="2"/>
              <a:buNone/>
            </a:pPr>
            <a:r>
              <a:rPr lang="en-US" sz="1800">
                <a:latin typeface="Courier New" pitchFamily="49" charset="0"/>
                <a:cs typeface="Courier New" pitchFamily="49" charset="0"/>
              </a:rPr>
              <a:t>private ArrayList&lt;DirectoryEntry&gt; theDirectory = </a:t>
            </a:r>
            <a:br>
              <a:rPr lang="en-US" sz="1800">
                <a:latin typeface="Courier New" pitchFamily="49" charset="0"/>
                <a:cs typeface="Courier New" pitchFamily="49" charset="0"/>
              </a:rPr>
            </a:br>
            <a:r>
              <a:rPr lang="en-US" sz="1800">
                <a:latin typeface="Courier New" pitchFamily="49" charset="0"/>
                <a:cs typeface="Courier New" pitchFamily="49" charset="0"/>
              </a:rPr>
              <a:t>          new ArrayList&lt;DirectoryEntry&gt;();</a:t>
            </a:r>
          </a:p>
          <a:p>
            <a:pPr marL="0" indent="0" eaLnBrk="1" hangingPunct="1">
              <a:buFont typeface="Wingdings" pitchFamily="2" charset="2"/>
              <a:buNone/>
            </a:pPr>
            <a:endParaRPr lang="en-US" sz="1600">
              <a:latin typeface="Courier New" pitchFamily="49" charset="0"/>
              <a:cs typeface="Courier New" pitchFamily="49" charset="0"/>
            </a:endParaRPr>
          </a:p>
        </p:txBody>
      </p:sp>
      <p:sp>
        <p:nvSpPr>
          <p:cNvPr id="5" name="Line Callout 1 4"/>
          <p:cNvSpPr/>
          <p:nvPr/>
        </p:nvSpPr>
        <p:spPr>
          <a:xfrm>
            <a:off x="5057775" y="4114800"/>
            <a:ext cx="2819400" cy="1752600"/>
          </a:xfrm>
          <a:prstGeom prst="borderCallout1">
            <a:avLst>
              <a:gd name="adj1" fmla="val 18750"/>
              <a:gd name="adj2" fmla="val -8333"/>
              <a:gd name="adj3" fmla="val -6545"/>
              <a:gd name="adj4" fmla="val -2097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Create the directory</a:t>
            </a:r>
          </a:p>
        </p:txBody>
      </p:sp>
      <p:sp>
        <p:nvSpPr>
          <p:cNvPr id="6"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23</a:t>
            </a:fld>
            <a:endParaRPr lang="en-US" dirty="0"/>
          </a:p>
        </p:txBody>
      </p:sp>
    </p:spTree>
    <p:extLst>
      <p:ext uri="{BB962C8B-B14F-4D97-AF65-F5344CB8AC3E}">
        <p14:creationId xmlns:p14="http://schemas.microsoft.com/office/powerpoint/2010/main" val="1536071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12775" y="228600"/>
            <a:ext cx="8153400" cy="990600"/>
          </a:xfrm>
        </p:spPr>
        <p:txBody>
          <a:bodyPr>
            <a:normAutofit fontScale="90000"/>
          </a:bodyPr>
          <a:lstStyle/>
          <a:p>
            <a:pPr eaLnBrk="1" fontAlgn="auto" hangingPunct="1">
              <a:spcAft>
                <a:spcPts val="0"/>
              </a:spcAft>
              <a:defRPr/>
            </a:pPr>
            <a:r>
              <a:rPr lang="en-US" b="1" dirty="0"/>
              <a:t>Phone Directory Application </a:t>
            </a:r>
            <a:r>
              <a:rPr lang="en-US" dirty="0"/>
              <a:t>(cont.)</a:t>
            </a:r>
            <a:endParaRPr lang="en-US" dirty="0">
              <a:latin typeface="Courier New" pitchFamily="49" charset="0"/>
              <a:cs typeface="Courier New" pitchFamily="49" charset="0"/>
            </a:endParaRPr>
          </a:p>
        </p:txBody>
      </p:sp>
      <p:sp>
        <p:nvSpPr>
          <p:cNvPr id="38915" name="Rectangle 3"/>
          <p:cNvSpPr>
            <a:spLocks noGrp="1" noChangeArrowheads="1"/>
          </p:cNvSpPr>
          <p:nvPr>
            <p:ph sz="quarter" idx="1"/>
          </p:nvPr>
        </p:nvSpPr>
        <p:spPr>
          <a:xfrm>
            <a:off x="612775" y="1600200"/>
            <a:ext cx="8153400" cy="4495800"/>
          </a:xfrm>
        </p:spPr>
        <p:txBody>
          <a:bodyPr/>
          <a:lstStyle/>
          <a:p>
            <a:pPr marL="0" indent="0" eaLnBrk="1" hangingPunct="1">
              <a:buFont typeface="Wingdings" pitchFamily="2" charset="2"/>
              <a:buNone/>
            </a:pPr>
            <a:r>
              <a:rPr lang="en-US" sz="1800">
                <a:latin typeface="Courier New" pitchFamily="49" charset="0"/>
                <a:cs typeface="Courier New" pitchFamily="49" charset="0"/>
              </a:rPr>
              <a:t>public class DirectoryEntry {</a:t>
            </a:r>
          </a:p>
          <a:p>
            <a:pPr marL="0" indent="0" eaLnBrk="1" hangingPunct="1">
              <a:buFont typeface="Wingdings" pitchFamily="2" charset="2"/>
              <a:buNone/>
            </a:pPr>
            <a:r>
              <a:rPr lang="en-US" sz="1800">
                <a:latin typeface="Courier New" pitchFamily="49" charset="0"/>
                <a:cs typeface="Courier New" pitchFamily="49" charset="0"/>
              </a:rPr>
              <a:t>  String name;</a:t>
            </a:r>
          </a:p>
          <a:p>
            <a:pPr marL="0" indent="0" eaLnBrk="1" hangingPunct="1">
              <a:buFont typeface="Wingdings" pitchFamily="2" charset="2"/>
              <a:buNone/>
            </a:pPr>
            <a:r>
              <a:rPr lang="en-US" sz="1800">
                <a:latin typeface="Courier New" pitchFamily="49" charset="0"/>
                <a:cs typeface="Courier New" pitchFamily="49" charset="0"/>
              </a:rPr>
              <a:t>  String number;</a:t>
            </a:r>
          </a:p>
          <a:p>
            <a:pPr marL="0" indent="0" eaLnBrk="1" hangingPunct="1">
              <a:buFont typeface="Wingdings" pitchFamily="2" charset="2"/>
              <a:buNone/>
            </a:pPr>
            <a:r>
              <a:rPr lang="en-US" sz="1800">
                <a:latin typeface="Courier New" pitchFamily="49" charset="0"/>
                <a:cs typeface="Courier New" pitchFamily="49" charset="0"/>
              </a:rPr>
              <a:t>}</a:t>
            </a:r>
          </a:p>
          <a:p>
            <a:pPr marL="0" indent="0" eaLnBrk="1" hangingPunct="1">
              <a:buFont typeface="Wingdings" pitchFamily="2" charset="2"/>
              <a:buNone/>
            </a:pPr>
            <a:endParaRPr lang="en-US" sz="1800">
              <a:latin typeface="Courier New" pitchFamily="49" charset="0"/>
              <a:cs typeface="Courier New" pitchFamily="49" charset="0"/>
            </a:endParaRPr>
          </a:p>
          <a:p>
            <a:pPr marL="0" indent="0" eaLnBrk="1" hangingPunct="1">
              <a:buFont typeface="Wingdings" pitchFamily="2" charset="2"/>
              <a:buNone/>
            </a:pPr>
            <a:r>
              <a:rPr lang="en-US" sz="1800">
                <a:latin typeface="Courier New" pitchFamily="49" charset="0"/>
                <a:cs typeface="Courier New" pitchFamily="49" charset="0"/>
              </a:rPr>
              <a:t>private ArrayList&lt;DirectoryEntry&gt; theDirectory = </a:t>
            </a:r>
            <a:br>
              <a:rPr lang="en-US" sz="1800">
                <a:latin typeface="Courier New" pitchFamily="49" charset="0"/>
                <a:cs typeface="Courier New" pitchFamily="49" charset="0"/>
              </a:rPr>
            </a:br>
            <a:r>
              <a:rPr lang="en-US" sz="1800">
                <a:latin typeface="Courier New" pitchFamily="49" charset="0"/>
                <a:cs typeface="Courier New" pitchFamily="49" charset="0"/>
              </a:rPr>
              <a:t>          new ArrayList&lt;DirectoryEntry&gt;();</a:t>
            </a:r>
          </a:p>
          <a:p>
            <a:pPr marL="0" indent="0" eaLnBrk="1" hangingPunct="1">
              <a:buFont typeface="Wingdings" pitchFamily="2" charset="2"/>
              <a:buNone/>
            </a:pPr>
            <a:endParaRPr lang="en-US" sz="1800">
              <a:latin typeface="Courier New" pitchFamily="49" charset="0"/>
              <a:cs typeface="Courier New" pitchFamily="49" charset="0"/>
            </a:endParaRPr>
          </a:p>
          <a:p>
            <a:pPr marL="0" indent="0" eaLnBrk="1" hangingPunct="1">
              <a:buFont typeface="Wingdings" pitchFamily="2" charset="2"/>
              <a:buNone/>
            </a:pPr>
            <a:r>
              <a:rPr lang="en-US" sz="1800">
                <a:latin typeface="Courier New" pitchFamily="49" charset="0"/>
                <a:cs typeface="Courier New" pitchFamily="49" charset="0"/>
              </a:rPr>
              <a:t>theDirectory.add(new DirectoryEntry("Jane Smith", </a:t>
            </a:r>
          </a:p>
          <a:p>
            <a:pPr marL="0" indent="0" eaLnBrk="1" hangingPunct="1">
              <a:buFont typeface="Wingdings" pitchFamily="2" charset="2"/>
              <a:buNone/>
            </a:pPr>
            <a:r>
              <a:rPr lang="en-US" sz="1800">
                <a:latin typeface="Courier New" pitchFamily="49" charset="0"/>
                <a:cs typeface="Courier New" pitchFamily="49" charset="0"/>
              </a:rPr>
              <a:t>                                    "555-1212"));</a:t>
            </a:r>
          </a:p>
          <a:p>
            <a:pPr marL="0" indent="0" eaLnBrk="1" hangingPunct="1">
              <a:buFont typeface="Wingdings" pitchFamily="2" charset="2"/>
              <a:buNone/>
            </a:pPr>
            <a:endParaRPr lang="en-US" sz="1600">
              <a:latin typeface="Courier New" pitchFamily="49" charset="0"/>
              <a:cs typeface="Courier New" pitchFamily="49" charset="0"/>
            </a:endParaRPr>
          </a:p>
        </p:txBody>
      </p:sp>
      <p:sp>
        <p:nvSpPr>
          <p:cNvPr id="4" name="Line Callout 1 3"/>
          <p:cNvSpPr/>
          <p:nvPr/>
        </p:nvSpPr>
        <p:spPr>
          <a:xfrm>
            <a:off x="5791200" y="1371600"/>
            <a:ext cx="2819400" cy="1219200"/>
          </a:xfrm>
          <a:prstGeom prst="borderCallout1">
            <a:avLst>
              <a:gd name="adj1" fmla="val 50348"/>
              <a:gd name="adj2" fmla="val -5592"/>
              <a:gd name="adj3" fmla="val 249503"/>
              <a:gd name="adj4" fmla="val -4929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Add a </a:t>
            </a:r>
            <a:r>
              <a:rPr lang="en-US" dirty="0">
                <a:latin typeface="Courier New" pitchFamily="49" charset="0"/>
                <a:cs typeface="Courier New" pitchFamily="49" charset="0"/>
              </a:rPr>
              <a:t>DirectoryEntry</a:t>
            </a:r>
            <a:r>
              <a:rPr lang="en-US" dirty="0"/>
              <a:t> object</a:t>
            </a:r>
          </a:p>
        </p:txBody>
      </p:sp>
      <p:sp>
        <p:nvSpPr>
          <p:cNvPr id="5"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24</a:t>
            </a:fld>
            <a:endParaRPr lang="en-US" dirty="0"/>
          </a:p>
        </p:txBody>
      </p:sp>
    </p:spTree>
    <p:extLst>
      <p:ext uri="{BB962C8B-B14F-4D97-AF65-F5344CB8AC3E}">
        <p14:creationId xmlns:p14="http://schemas.microsoft.com/office/powerpoint/2010/main" val="1845670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12775" y="228600"/>
            <a:ext cx="8153400" cy="990600"/>
          </a:xfrm>
        </p:spPr>
        <p:txBody>
          <a:bodyPr>
            <a:normAutofit fontScale="90000"/>
          </a:bodyPr>
          <a:lstStyle/>
          <a:p>
            <a:pPr eaLnBrk="1" fontAlgn="auto" hangingPunct="1">
              <a:spcAft>
                <a:spcPts val="0"/>
              </a:spcAft>
              <a:defRPr/>
            </a:pPr>
            <a:r>
              <a:rPr lang="en-US" b="1" dirty="0"/>
              <a:t>Phone Directory Application </a:t>
            </a:r>
            <a:r>
              <a:rPr lang="en-US" dirty="0"/>
              <a:t>(cont.)</a:t>
            </a:r>
            <a:endParaRPr lang="en-US" dirty="0">
              <a:latin typeface="Courier New" pitchFamily="49" charset="0"/>
              <a:cs typeface="Courier New" pitchFamily="49" charset="0"/>
            </a:endParaRPr>
          </a:p>
        </p:txBody>
      </p:sp>
      <p:sp>
        <p:nvSpPr>
          <p:cNvPr id="39939" name="Rectangle 3"/>
          <p:cNvSpPr>
            <a:spLocks noGrp="1" noChangeArrowheads="1"/>
          </p:cNvSpPr>
          <p:nvPr>
            <p:ph sz="quarter" idx="1"/>
          </p:nvPr>
        </p:nvSpPr>
        <p:spPr>
          <a:xfrm>
            <a:off x="0" y="1600200"/>
            <a:ext cx="9144000" cy="4495800"/>
          </a:xfrm>
        </p:spPr>
        <p:txBody>
          <a:bodyPr/>
          <a:lstStyle/>
          <a:p>
            <a:pPr marL="0" indent="0" eaLnBrk="1" hangingPunct="1">
              <a:buFont typeface="Wingdings" pitchFamily="2" charset="2"/>
              <a:buNone/>
            </a:pPr>
            <a:r>
              <a:rPr lang="en-US" sz="1800" dirty="0">
                <a:latin typeface="Courier New" pitchFamily="49" charset="0"/>
                <a:cs typeface="Courier New" pitchFamily="49" charset="0"/>
              </a:rPr>
              <a:t>public class </a:t>
            </a:r>
            <a:r>
              <a:rPr lang="en-US" sz="1800" dirty="0" err="1">
                <a:latin typeface="Courier New" pitchFamily="49" charset="0"/>
                <a:cs typeface="Courier New" pitchFamily="49" charset="0"/>
              </a:rPr>
              <a:t>DirectoryEntry</a:t>
            </a:r>
            <a:r>
              <a:rPr lang="en-US" sz="1800" dirty="0">
                <a:latin typeface="Courier New" pitchFamily="49" charset="0"/>
                <a:cs typeface="Courier New" pitchFamily="49" charset="0"/>
              </a:rPr>
              <a:t> {</a:t>
            </a:r>
          </a:p>
          <a:p>
            <a:pPr marL="0" indent="0" eaLnBrk="1" hangingPunct="1">
              <a:buFont typeface="Wingdings" pitchFamily="2" charset="2"/>
              <a:buNone/>
            </a:pPr>
            <a:r>
              <a:rPr lang="en-US" sz="1800" dirty="0">
                <a:latin typeface="Courier New" pitchFamily="49" charset="0"/>
                <a:cs typeface="Courier New" pitchFamily="49" charset="0"/>
              </a:rPr>
              <a:t>  String name;</a:t>
            </a:r>
          </a:p>
          <a:p>
            <a:pPr marL="0" indent="0" eaLnBrk="1" hangingPunct="1">
              <a:buFont typeface="Wingdings" pitchFamily="2" charset="2"/>
              <a:buNone/>
            </a:pPr>
            <a:r>
              <a:rPr lang="en-US" sz="1800" dirty="0">
                <a:latin typeface="Courier New" pitchFamily="49" charset="0"/>
                <a:cs typeface="Courier New" pitchFamily="49" charset="0"/>
              </a:rPr>
              <a:t>  String number;</a:t>
            </a:r>
          </a:p>
          <a:p>
            <a:pPr marL="0" indent="0" eaLnBrk="1" hangingPunct="1">
              <a:buFont typeface="Wingdings" pitchFamily="2" charset="2"/>
              <a:buNone/>
            </a:pPr>
            <a:r>
              <a:rPr lang="en-US" sz="1800" dirty="0">
                <a:latin typeface="Courier New" pitchFamily="49" charset="0"/>
                <a:cs typeface="Courier New" pitchFamily="49" charset="0"/>
              </a:rPr>
              <a:t>}</a:t>
            </a:r>
          </a:p>
          <a:p>
            <a:pPr marL="0" indent="0" eaLnBrk="1" hangingPunct="1">
              <a:buFont typeface="Wingdings" pitchFamily="2" charset="2"/>
              <a:buNone/>
            </a:pPr>
            <a:endParaRPr lang="en-US" sz="1800" dirty="0">
              <a:latin typeface="Courier New" pitchFamily="49" charset="0"/>
              <a:cs typeface="Courier New" pitchFamily="49" charset="0"/>
            </a:endParaRPr>
          </a:p>
          <a:p>
            <a:pPr marL="0" indent="0" eaLnBrk="1" hangingPunct="1">
              <a:buFont typeface="Wingdings" pitchFamily="2" charset="2"/>
              <a:buNone/>
            </a:pPr>
            <a:r>
              <a:rPr lang="en-US" sz="1800" dirty="0">
                <a:latin typeface="Courier New" pitchFamily="49" charset="0"/>
                <a:cs typeface="Courier New" pitchFamily="49" charset="0"/>
              </a:rPr>
              <a:t>private </a:t>
            </a:r>
            <a:r>
              <a:rPr lang="en-US" sz="1800" dirty="0" err="1">
                <a:latin typeface="Courier New" pitchFamily="49" charset="0"/>
                <a:cs typeface="Courier New" pitchFamily="49" charset="0"/>
              </a:rPr>
              <a:t>ArrayList</a:t>
            </a:r>
            <a:r>
              <a:rPr lang="en-US" sz="1800" dirty="0">
                <a:latin typeface="Courier New" pitchFamily="49" charset="0"/>
                <a:cs typeface="Courier New" pitchFamily="49" charset="0"/>
              </a:rPr>
              <a:t>&lt;</a:t>
            </a:r>
            <a:r>
              <a:rPr lang="en-US" sz="1800" dirty="0" err="1">
                <a:latin typeface="Courier New" pitchFamily="49" charset="0"/>
                <a:cs typeface="Courier New" pitchFamily="49" charset="0"/>
              </a:rPr>
              <a:t>DirectoryEntry</a:t>
            </a:r>
            <a:r>
              <a:rPr lang="en-US" sz="1800" dirty="0">
                <a:latin typeface="Courier New" pitchFamily="49" charset="0"/>
                <a:cs typeface="Courier New" pitchFamily="49" charset="0"/>
              </a:rPr>
              <a:t>&gt; </a:t>
            </a:r>
            <a:r>
              <a:rPr lang="en-US" sz="1800" dirty="0" err="1">
                <a:latin typeface="Courier New" pitchFamily="49" charset="0"/>
                <a:cs typeface="Courier New" pitchFamily="49" charset="0"/>
              </a:rPr>
              <a:t>theDirectory</a:t>
            </a:r>
            <a:r>
              <a:rPr lang="en-US" sz="1800" dirty="0">
                <a:latin typeface="Courier New" pitchFamily="49" charset="0"/>
                <a:cs typeface="Courier New" pitchFamily="49" charset="0"/>
              </a:rPr>
              <a:t> =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new </a:t>
            </a:r>
            <a:r>
              <a:rPr lang="en-US" sz="1800" dirty="0" err="1">
                <a:latin typeface="Courier New" pitchFamily="49" charset="0"/>
                <a:cs typeface="Courier New" pitchFamily="49" charset="0"/>
              </a:rPr>
              <a:t>ArrayList</a:t>
            </a:r>
            <a:r>
              <a:rPr lang="en-US" sz="1800" dirty="0">
                <a:latin typeface="Courier New" pitchFamily="49" charset="0"/>
                <a:cs typeface="Courier New" pitchFamily="49" charset="0"/>
              </a:rPr>
              <a:t>&lt;</a:t>
            </a:r>
            <a:r>
              <a:rPr lang="en-US" sz="1800" dirty="0" err="1">
                <a:latin typeface="Courier New" pitchFamily="49" charset="0"/>
                <a:cs typeface="Courier New" pitchFamily="49" charset="0"/>
              </a:rPr>
              <a:t>DirectoryEntry</a:t>
            </a:r>
            <a:r>
              <a:rPr lang="en-US" sz="1800" dirty="0">
                <a:latin typeface="Courier New" pitchFamily="49" charset="0"/>
                <a:cs typeface="Courier New" pitchFamily="49" charset="0"/>
              </a:rPr>
              <a:t>&gt;();</a:t>
            </a:r>
          </a:p>
          <a:p>
            <a:pPr marL="0" indent="0" eaLnBrk="1" hangingPunct="1">
              <a:buFont typeface="Wingdings" pitchFamily="2" charset="2"/>
              <a:buNone/>
            </a:pPr>
            <a:endParaRPr lang="en-US" sz="1800" dirty="0">
              <a:latin typeface="Courier New" pitchFamily="49" charset="0"/>
              <a:cs typeface="Courier New" pitchFamily="49" charset="0"/>
            </a:endParaRPr>
          </a:p>
          <a:p>
            <a:pPr marL="0" indent="0" eaLnBrk="1" hangingPunct="1">
              <a:buFont typeface="Wingdings" pitchFamily="2" charset="2"/>
              <a:buNone/>
            </a:pPr>
            <a:r>
              <a:rPr lang="en-US" sz="1800" dirty="0" err="1">
                <a:latin typeface="Courier New" pitchFamily="49" charset="0"/>
                <a:cs typeface="Courier New" pitchFamily="49" charset="0"/>
              </a:rPr>
              <a:t>theDirectory.add</a:t>
            </a:r>
            <a:r>
              <a:rPr lang="en-US" sz="1800" dirty="0">
                <a:latin typeface="Courier New" pitchFamily="49" charset="0"/>
                <a:cs typeface="Courier New" pitchFamily="49" charset="0"/>
              </a:rPr>
              <a:t>(new </a:t>
            </a:r>
            <a:r>
              <a:rPr lang="en-US" sz="1800" dirty="0" err="1">
                <a:latin typeface="Courier New" pitchFamily="49" charset="0"/>
                <a:cs typeface="Courier New" pitchFamily="49" charset="0"/>
              </a:rPr>
              <a:t>DirectoryEntry</a:t>
            </a:r>
            <a:r>
              <a:rPr lang="en-US" sz="1800" dirty="0">
                <a:latin typeface="Courier New" pitchFamily="49" charset="0"/>
                <a:cs typeface="Courier New" pitchFamily="49" charset="0"/>
              </a:rPr>
              <a:t>("Jane Smith", </a:t>
            </a:r>
          </a:p>
          <a:p>
            <a:pPr marL="0" indent="0" eaLnBrk="1" hangingPunct="1">
              <a:buFont typeface="Wingdings" pitchFamily="2" charset="2"/>
              <a:buNone/>
            </a:pPr>
            <a:r>
              <a:rPr lang="en-US" sz="1800" dirty="0">
                <a:latin typeface="Courier New" pitchFamily="49" charset="0"/>
                <a:cs typeface="Courier New" pitchFamily="49" charset="0"/>
              </a:rPr>
              <a:t>                                    "555-1212"));</a:t>
            </a:r>
          </a:p>
          <a:p>
            <a:pPr marL="0" indent="0" eaLnBrk="1" hangingPunct="1">
              <a:buFont typeface="Wingdings" pitchFamily="2" charset="2"/>
              <a:buNone/>
            </a:pPr>
            <a:endParaRPr lang="en-US" sz="1800" dirty="0">
              <a:latin typeface="Courier New" pitchFamily="49" charset="0"/>
              <a:cs typeface="Courier New" pitchFamily="49" charset="0"/>
            </a:endParaRPr>
          </a:p>
          <a:p>
            <a:pPr marL="0" indent="0" eaLnBrk="1" hangingPunct="1">
              <a:buFont typeface="Wingdings" pitchFamily="2" charset="2"/>
              <a:buNone/>
            </a:pP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index = </a:t>
            </a:r>
            <a:r>
              <a:rPr lang="en-US" sz="1800" dirty="0" err="1">
                <a:latin typeface="Courier New" pitchFamily="49" charset="0"/>
                <a:cs typeface="Courier New" pitchFamily="49" charset="0"/>
              </a:rPr>
              <a:t>theDirectory.indexOf</a:t>
            </a:r>
            <a:r>
              <a:rPr lang="en-US" sz="1800" dirty="0">
                <a:latin typeface="Courier New" pitchFamily="49" charset="0"/>
                <a:cs typeface="Courier New" pitchFamily="49" charset="0"/>
              </a:rPr>
              <a:t>(new </a:t>
            </a:r>
            <a:r>
              <a:rPr lang="en-US" sz="1800" dirty="0" err="1">
                <a:latin typeface="Courier New" pitchFamily="49" charset="0"/>
                <a:cs typeface="Courier New" pitchFamily="49" charset="0"/>
              </a:rPr>
              <a:t>DirectoryEntry</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aName</a:t>
            </a:r>
            <a:r>
              <a:rPr lang="en-US" sz="1800" dirty="0">
                <a:latin typeface="Courier New" pitchFamily="49" charset="0"/>
                <a:cs typeface="Courier New" pitchFamily="49" charset="0"/>
              </a:rPr>
              <a:t>,””));                                               </a:t>
            </a:r>
          </a:p>
          <a:p>
            <a:pPr marL="0" indent="0" eaLnBrk="1" hangingPunct="1">
              <a:buFont typeface="Wingdings" pitchFamily="2" charset="2"/>
              <a:buNone/>
            </a:pPr>
            <a:endParaRPr lang="en-US" sz="1600" dirty="0">
              <a:latin typeface="Courier New" pitchFamily="49" charset="0"/>
              <a:cs typeface="Courier New" pitchFamily="49" charset="0"/>
            </a:endParaRPr>
          </a:p>
        </p:txBody>
      </p:sp>
      <p:sp>
        <p:nvSpPr>
          <p:cNvPr id="4" name="Line Callout 1 3"/>
          <p:cNvSpPr/>
          <p:nvPr/>
        </p:nvSpPr>
        <p:spPr>
          <a:xfrm>
            <a:off x="2362200" y="1295400"/>
            <a:ext cx="5638800" cy="2514600"/>
          </a:xfrm>
          <a:prstGeom prst="borderCallout1">
            <a:avLst>
              <a:gd name="adj1" fmla="val 105462"/>
              <a:gd name="adj2" fmla="val 46482"/>
              <a:gd name="adj3" fmla="val 169045"/>
              <a:gd name="adj4" fmla="val 3838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Method </a:t>
            </a:r>
            <a:r>
              <a:rPr lang="en-US" sz="2800" dirty="0">
                <a:latin typeface="Courier New" pitchFamily="49" charset="0"/>
                <a:cs typeface="Courier New" pitchFamily="49" charset="0"/>
              </a:rPr>
              <a:t>indexOf</a:t>
            </a:r>
            <a:r>
              <a:rPr lang="en-US" sz="2800" dirty="0"/>
              <a:t> searches </a:t>
            </a:r>
            <a:r>
              <a:rPr lang="en-US" sz="2800" dirty="0">
                <a:latin typeface="Courier New" pitchFamily="49" charset="0"/>
                <a:cs typeface="Courier New" pitchFamily="49" charset="0"/>
              </a:rPr>
              <a:t>theDirectory</a:t>
            </a:r>
            <a:r>
              <a:rPr lang="en-US" sz="2800" dirty="0"/>
              <a:t> by applying the </a:t>
            </a:r>
            <a:r>
              <a:rPr lang="en-US" sz="2800" dirty="0">
                <a:latin typeface="Courier New" pitchFamily="49" charset="0"/>
                <a:cs typeface="Courier New" pitchFamily="49" charset="0"/>
              </a:rPr>
              <a:t>equals</a:t>
            </a:r>
            <a:r>
              <a:rPr lang="en-US" sz="2800" dirty="0"/>
              <a:t> method for class </a:t>
            </a:r>
            <a:r>
              <a:rPr lang="en-US" sz="2800" dirty="0">
                <a:latin typeface="Courier New" pitchFamily="49" charset="0"/>
                <a:cs typeface="Courier New" pitchFamily="49" charset="0"/>
              </a:rPr>
              <a:t>DirectoryEntry</a:t>
            </a:r>
            <a:r>
              <a:rPr lang="en-US" sz="2800" dirty="0"/>
              <a:t>.  Assume </a:t>
            </a:r>
            <a:r>
              <a:rPr lang="en-US" sz="2800" dirty="0">
                <a:latin typeface="Courier New" pitchFamily="49" charset="0"/>
                <a:cs typeface="Courier New" pitchFamily="49" charset="0"/>
              </a:rPr>
              <a:t>DirectoryEntry</a:t>
            </a:r>
            <a:r>
              <a:rPr lang="en-US" sz="2800" dirty="0">
                <a:cs typeface="Courier New" pitchFamily="49" charset="0"/>
              </a:rPr>
              <a:t>'s</a:t>
            </a:r>
            <a:r>
              <a:rPr lang="en-US" sz="2800" dirty="0"/>
              <a:t> </a:t>
            </a:r>
            <a:r>
              <a:rPr lang="en-US" sz="2800" dirty="0">
                <a:latin typeface="Courier New" pitchFamily="49" charset="0"/>
                <a:cs typeface="Courier New" pitchFamily="49" charset="0"/>
              </a:rPr>
              <a:t>equals</a:t>
            </a:r>
            <a:r>
              <a:rPr lang="en-US" sz="2800" dirty="0"/>
              <a:t> method compares </a:t>
            </a:r>
            <a:r>
              <a:rPr lang="en-US" sz="2800" dirty="0">
                <a:latin typeface="Courier New" pitchFamily="49" charset="0"/>
                <a:cs typeface="Courier New" pitchFamily="49" charset="0"/>
              </a:rPr>
              <a:t>name</a:t>
            </a:r>
            <a:r>
              <a:rPr lang="en-US" sz="2800" dirty="0"/>
              <a:t> fields.</a:t>
            </a:r>
          </a:p>
        </p:txBody>
      </p:sp>
      <p:sp>
        <p:nvSpPr>
          <p:cNvPr id="5"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25</a:t>
            </a:fld>
            <a:endParaRPr lang="en-US" dirty="0"/>
          </a:p>
        </p:txBody>
      </p:sp>
    </p:spTree>
    <p:extLst>
      <p:ext uri="{BB962C8B-B14F-4D97-AF65-F5344CB8AC3E}">
        <p14:creationId xmlns:p14="http://schemas.microsoft.com/office/powerpoint/2010/main" val="1931170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12775" y="228600"/>
            <a:ext cx="8153400" cy="990600"/>
          </a:xfrm>
        </p:spPr>
        <p:txBody>
          <a:bodyPr>
            <a:normAutofit fontScale="90000"/>
          </a:bodyPr>
          <a:lstStyle/>
          <a:p>
            <a:pPr eaLnBrk="1" fontAlgn="auto" hangingPunct="1">
              <a:spcAft>
                <a:spcPts val="0"/>
              </a:spcAft>
              <a:defRPr/>
            </a:pPr>
            <a:r>
              <a:rPr lang="en-US" b="1" dirty="0"/>
              <a:t>Phone Directory Application </a:t>
            </a:r>
            <a:r>
              <a:rPr lang="en-US" dirty="0"/>
              <a:t>(cont.)</a:t>
            </a:r>
            <a:endParaRPr lang="en-US" dirty="0">
              <a:latin typeface="Courier New" pitchFamily="49" charset="0"/>
              <a:cs typeface="Courier New" pitchFamily="49" charset="0"/>
            </a:endParaRPr>
          </a:p>
        </p:txBody>
      </p:sp>
      <p:sp>
        <p:nvSpPr>
          <p:cNvPr id="40963" name="Rectangle 3"/>
          <p:cNvSpPr>
            <a:spLocks noGrp="1" noChangeArrowheads="1"/>
          </p:cNvSpPr>
          <p:nvPr>
            <p:ph sz="quarter" idx="1"/>
          </p:nvPr>
        </p:nvSpPr>
        <p:spPr>
          <a:xfrm>
            <a:off x="0" y="1524000"/>
            <a:ext cx="9144000" cy="4495800"/>
          </a:xfrm>
        </p:spPr>
        <p:txBody>
          <a:bodyPr/>
          <a:lstStyle/>
          <a:p>
            <a:pPr marL="0" indent="0" eaLnBrk="1" hangingPunct="1">
              <a:buFont typeface="Wingdings" pitchFamily="2" charset="2"/>
              <a:buNone/>
            </a:pPr>
            <a:r>
              <a:rPr lang="en-US" sz="2400" dirty="0">
                <a:latin typeface="Courier New" pitchFamily="49" charset="0"/>
                <a:cs typeface="Courier New" pitchFamily="49" charset="0"/>
              </a:rPr>
              <a:t>…</a:t>
            </a:r>
          </a:p>
          <a:p>
            <a:pPr marL="0" indent="0" eaLnBrk="1" hangingPunct="1">
              <a:buFont typeface="Wingdings" pitchFamily="2" charset="2"/>
              <a:buNone/>
            </a:pPr>
            <a:endParaRPr lang="en-US" sz="2400" dirty="0">
              <a:latin typeface="Courier New" pitchFamily="49" charset="0"/>
              <a:cs typeface="Courier New" pitchFamily="49" charset="0"/>
            </a:endParaRPr>
          </a:p>
          <a:p>
            <a:pPr marL="0" indent="0" eaLnBrk="1" hangingPunct="1">
              <a:buFont typeface="Wingdings" pitchFamily="2" charset="2"/>
              <a:buNone/>
            </a:pP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index = </a:t>
            </a:r>
            <a:r>
              <a:rPr lang="en-US" sz="2400" dirty="0" err="1">
                <a:latin typeface="Courier New" pitchFamily="49" charset="0"/>
                <a:cs typeface="Courier New" pitchFamily="49" charset="0"/>
              </a:rPr>
              <a:t>theDirectory.indexOf</a:t>
            </a:r>
            <a:r>
              <a:rPr lang="en-US" sz="2400" dirty="0">
                <a:latin typeface="Courier New" pitchFamily="49" charset="0"/>
                <a:cs typeface="Courier New" pitchFamily="49" charset="0"/>
              </a:rPr>
              <a:t>(new 	</a:t>
            </a:r>
            <a:r>
              <a:rPr lang="en-US" sz="2400" dirty="0" err="1">
                <a:latin typeface="Courier New" pitchFamily="49" charset="0"/>
                <a:cs typeface="Courier New" pitchFamily="49" charset="0"/>
              </a:rPr>
              <a:t>DirectoryEntry</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aName</a:t>
            </a:r>
            <a:r>
              <a:rPr lang="en-US" sz="2400" dirty="0">
                <a:latin typeface="Courier New" pitchFamily="49" charset="0"/>
                <a:cs typeface="Courier New" pitchFamily="49" charset="0"/>
              </a:rPr>
              <a:t>, ""));</a:t>
            </a:r>
          </a:p>
          <a:p>
            <a:pPr marL="0" indent="0" eaLnBrk="1" hangingPunct="1">
              <a:buFont typeface="Wingdings" pitchFamily="2" charset="2"/>
              <a:buNone/>
            </a:pPr>
            <a:endParaRPr lang="en-US" sz="2400" dirty="0">
              <a:latin typeface="Courier New" pitchFamily="49" charset="0"/>
              <a:cs typeface="Courier New" pitchFamily="49" charset="0"/>
            </a:endParaRPr>
          </a:p>
          <a:p>
            <a:pPr marL="0" indent="0" eaLnBrk="1" hangingPunct="1">
              <a:buFont typeface="Wingdings" pitchFamily="2" charset="2"/>
              <a:buNone/>
            </a:pPr>
            <a:r>
              <a:rPr lang="en-US" sz="2400" dirty="0">
                <a:latin typeface="Courier New" pitchFamily="49" charset="0"/>
                <a:cs typeface="Courier New" pitchFamily="49" charset="0"/>
              </a:rPr>
              <a:t>if (index != -1) </a:t>
            </a:r>
          </a:p>
          <a:p>
            <a:pPr marL="0" indent="0" eaLnBrk="1" hangingPunct="1">
              <a:buFont typeface="Wingdings" pitchFamily="2" charset="2"/>
              <a:buNone/>
            </a:pP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dE</a:t>
            </a:r>
            <a:r>
              <a:rPr lang="en-US" sz="2400" dirty="0">
                <a:latin typeface="Courier New" pitchFamily="49" charset="0"/>
                <a:cs typeface="Courier New" pitchFamily="49" charset="0"/>
              </a:rPr>
              <a:t> = </a:t>
            </a:r>
            <a:r>
              <a:rPr lang="en-US" sz="2400" dirty="0" err="1">
                <a:latin typeface="Courier New" pitchFamily="49" charset="0"/>
                <a:cs typeface="Courier New" pitchFamily="49" charset="0"/>
              </a:rPr>
              <a:t>theDirectory.get</a:t>
            </a:r>
            <a:r>
              <a:rPr lang="en-US" sz="2400" dirty="0">
                <a:latin typeface="Courier New" pitchFamily="49" charset="0"/>
                <a:cs typeface="Courier New" pitchFamily="49" charset="0"/>
              </a:rPr>
              <a:t>(index);</a:t>
            </a:r>
          </a:p>
          <a:p>
            <a:pPr marL="0" indent="0" eaLnBrk="1" hangingPunct="1">
              <a:buFont typeface="Wingdings" pitchFamily="2" charset="2"/>
              <a:buNone/>
            </a:pPr>
            <a:r>
              <a:rPr lang="en-US" sz="2400" dirty="0">
                <a:latin typeface="Courier New" pitchFamily="49" charset="0"/>
                <a:cs typeface="Courier New" pitchFamily="49" charset="0"/>
              </a:rPr>
              <a:t>else</a:t>
            </a:r>
          </a:p>
          <a:p>
            <a:pPr marL="0" indent="0" eaLnBrk="1" hangingPunct="1">
              <a:buFont typeface="Wingdings" pitchFamily="2" charset="2"/>
              <a:buNone/>
            </a:pP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dE</a:t>
            </a:r>
            <a:r>
              <a:rPr lang="en-US" sz="2400" dirty="0">
                <a:latin typeface="Courier New" pitchFamily="49" charset="0"/>
                <a:cs typeface="Courier New" pitchFamily="49" charset="0"/>
              </a:rPr>
              <a:t> = null;</a:t>
            </a:r>
          </a:p>
        </p:txBody>
      </p:sp>
      <p:sp>
        <p:nvSpPr>
          <p:cNvPr id="4"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26</a:t>
            </a:fld>
            <a:endParaRPr lang="en-US" dirty="0"/>
          </a:p>
        </p:txBody>
      </p:sp>
    </p:spTree>
    <p:extLst>
      <p:ext uri="{BB962C8B-B14F-4D97-AF65-F5344CB8AC3E}">
        <p14:creationId xmlns:p14="http://schemas.microsoft.com/office/powerpoint/2010/main" val="109643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12775" y="228600"/>
            <a:ext cx="8153400" cy="990600"/>
          </a:xfrm>
        </p:spPr>
        <p:txBody>
          <a:bodyPr>
            <a:normAutofit fontScale="90000"/>
          </a:bodyPr>
          <a:lstStyle/>
          <a:p>
            <a:pPr eaLnBrk="1" fontAlgn="auto" hangingPunct="1">
              <a:spcAft>
                <a:spcPts val="0"/>
              </a:spcAft>
              <a:defRPr/>
            </a:pPr>
            <a:r>
              <a:rPr lang="en-US" b="1" dirty="0"/>
              <a:t>Implementing an </a:t>
            </a:r>
            <a:r>
              <a:rPr lang="en-US" dirty="0" err="1">
                <a:latin typeface="Courier New" pitchFamily="49" charset="0"/>
                <a:cs typeface="Courier New" pitchFamily="49" charset="0"/>
              </a:rPr>
              <a:t>ArrayList</a:t>
            </a:r>
            <a:r>
              <a:rPr lang="en-US" dirty="0"/>
              <a:t> </a:t>
            </a:r>
            <a:r>
              <a:rPr lang="en-US" b="1" dirty="0"/>
              <a:t>Class</a:t>
            </a:r>
            <a:endParaRPr lang="en-US" dirty="0"/>
          </a:p>
        </p:txBody>
      </p:sp>
      <p:sp>
        <p:nvSpPr>
          <p:cNvPr id="43011" name="Rectangle 3"/>
          <p:cNvSpPr>
            <a:spLocks noGrp="1" noChangeArrowheads="1"/>
          </p:cNvSpPr>
          <p:nvPr>
            <p:ph sz="quarter" idx="1"/>
          </p:nvPr>
        </p:nvSpPr>
        <p:spPr>
          <a:xfrm>
            <a:off x="612775" y="1600200"/>
            <a:ext cx="8153400" cy="4495800"/>
          </a:xfrm>
        </p:spPr>
        <p:txBody>
          <a:bodyPr/>
          <a:lstStyle/>
          <a:p>
            <a:pPr eaLnBrk="1" hangingPunct="1"/>
            <a:r>
              <a:rPr lang="en-US" sz="2800" dirty="0">
                <a:latin typeface="Courier New" pitchFamily="49" charset="0"/>
                <a:cs typeface="Courier New" pitchFamily="49" charset="0"/>
              </a:rPr>
              <a:t>KWArrayList</a:t>
            </a:r>
            <a:r>
              <a:rPr lang="en-US" dirty="0"/>
              <a:t>: a simple implementation of </a:t>
            </a:r>
            <a:r>
              <a:rPr lang="en-US" sz="2800" dirty="0" err="1">
                <a:latin typeface="Courier New" pitchFamily="49" charset="0"/>
                <a:cs typeface="Courier New" pitchFamily="49" charset="0"/>
              </a:rPr>
              <a:t>ArrayList</a:t>
            </a:r>
            <a:endParaRPr lang="en-US" dirty="0">
              <a:latin typeface="Courier New" pitchFamily="49" charset="0"/>
              <a:cs typeface="Courier New" pitchFamily="49" charset="0"/>
            </a:endParaRPr>
          </a:p>
          <a:p>
            <a:pPr lvl="1" eaLnBrk="1" hangingPunct="1"/>
            <a:r>
              <a:rPr lang="en-US" dirty="0"/>
              <a:t>Physical size of array indicated by data field </a:t>
            </a:r>
            <a:r>
              <a:rPr lang="en-US" i="1" dirty="0"/>
              <a:t>capacity</a:t>
            </a:r>
          </a:p>
          <a:p>
            <a:pPr lvl="1" eaLnBrk="1" hangingPunct="1"/>
            <a:r>
              <a:rPr lang="en-US" dirty="0"/>
              <a:t>Number of data items indicated by the data field </a:t>
            </a:r>
            <a:r>
              <a:rPr lang="en-US" i="1" dirty="0"/>
              <a:t>size</a:t>
            </a:r>
          </a:p>
        </p:txBody>
      </p:sp>
      <p:pic>
        <p:nvPicPr>
          <p:cNvPr id="43012" name="Picture 2" descr="C:\Documents and Settings\Administrator\My Documents\Koffman\PPTs\JPEGS\JWCL233_Koffman JPG files\ch02\w0017-nn.jpg"/>
          <p:cNvPicPr>
            <a:picLocks noChangeAspect="1" noChangeArrowheads="1"/>
          </p:cNvPicPr>
          <p:nvPr/>
        </p:nvPicPr>
        <p:blipFill>
          <a:blip r:embed="rId2" cstate="print"/>
          <a:srcRect/>
          <a:stretch>
            <a:fillRect/>
          </a:stretch>
        </p:blipFill>
        <p:spPr bwMode="auto">
          <a:xfrm>
            <a:off x="1676400" y="4419600"/>
            <a:ext cx="6019800" cy="2111375"/>
          </a:xfrm>
          <a:prstGeom prst="rect">
            <a:avLst/>
          </a:prstGeom>
          <a:noFill/>
          <a:ln w="9525">
            <a:noFill/>
            <a:miter lim="800000"/>
            <a:headEnd/>
            <a:tailEnd/>
          </a:ln>
        </p:spPr>
      </p:pic>
      <p:sp>
        <p:nvSpPr>
          <p:cNvPr id="5"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27</a:t>
            </a:fld>
            <a:endParaRPr lang="en-US" dirty="0"/>
          </a:p>
        </p:txBody>
      </p:sp>
    </p:spTree>
    <p:extLst>
      <p:ext uri="{BB962C8B-B14F-4D97-AF65-F5344CB8AC3E}">
        <p14:creationId xmlns:p14="http://schemas.microsoft.com/office/powerpoint/2010/main" val="347947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12775" y="228600"/>
            <a:ext cx="8153400" cy="990600"/>
          </a:xfrm>
        </p:spPr>
        <p:txBody>
          <a:bodyPr/>
          <a:lstStyle/>
          <a:p>
            <a:pPr eaLnBrk="1" hangingPunct="1"/>
            <a:r>
              <a:rPr lang="en-US" dirty="0">
                <a:latin typeface="Courier New" pitchFamily="49" charset="0"/>
                <a:cs typeface="Courier New" pitchFamily="49" charset="0"/>
              </a:rPr>
              <a:t>KWArrayList</a:t>
            </a:r>
            <a:r>
              <a:rPr lang="en-US" dirty="0"/>
              <a:t> </a:t>
            </a:r>
            <a:r>
              <a:rPr lang="en-US" b="1" dirty="0"/>
              <a:t>Fields</a:t>
            </a:r>
          </a:p>
        </p:txBody>
      </p:sp>
      <p:sp>
        <p:nvSpPr>
          <p:cNvPr id="143363" name="Rectangle 3"/>
          <p:cNvSpPr>
            <a:spLocks noGrp="1" noChangeArrowheads="1"/>
          </p:cNvSpPr>
          <p:nvPr>
            <p:ph sz="quarter" idx="1"/>
          </p:nvPr>
        </p:nvSpPr>
        <p:spPr>
          <a:xfrm>
            <a:off x="228600" y="1524000"/>
            <a:ext cx="8915400" cy="5105400"/>
          </a:xfrm>
        </p:spPr>
        <p:txBody>
          <a:bodyPr>
            <a:normAutofit fontScale="55000" lnSpcReduction="20000"/>
          </a:bodyPr>
          <a:lstStyle/>
          <a:p>
            <a:pPr marL="0" indent="0" eaLnBrk="1" fontAlgn="auto" hangingPunct="1">
              <a:spcAft>
                <a:spcPts val="0"/>
              </a:spcAft>
              <a:buFont typeface="Wingdings"/>
              <a:buNone/>
              <a:defRPr/>
            </a:pPr>
            <a:r>
              <a:rPr lang="en-US" dirty="0">
                <a:latin typeface="Courier New" pitchFamily="49" charset="0"/>
                <a:cs typeface="Courier New" pitchFamily="49" charset="0"/>
              </a:rPr>
              <a:t>import java.util.*;</a:t>
            </a:r>
          </a:p>
          <a:p>
            <a:pPr marL="0" indent="0" eaLnBrk="1" fontAlgn="auto" hangingPunct="1">
              <a:spcAft>
                <a:spcPts val="0"/>
              </a:spcAft>
              <a:buFont typeface="Wingdings"/>
              <a:buNone/>
              <a:defRPr/>
            </a:pPr>
            <a:endParaRPr lang="en-US" dirty="0">
              <a:latin typeface="Courier New" pitchFamily="49" charset="0"/>
              <a:cs typeface="Courier New" pitchFamily="49" charset="0"/>
            </a:endParaRPr>
          </a:p>
          <a:p>
            <a:pPr marL="0" indent="0" eaLnBrk="1" fontAlgn="auto" hangingPunct="1">
              <a:spcAft>
                <a:spcPts val="0"/>
              </a:spcAft>
              <a:buFont typeface="Wingdings"/>
              <a:buNone/>
              <a:defRPr/>
            </a:pPr>
            <a:r>
              <a:rPr lang="en-US" dirty="0">
                <a:latin typeface="Courier New" pitchFamily="49" charset="0"/>
                <a:cs typeface="Courier New" pitchFamily="49" charset="0"/>
              </a:rPr>
              <a:t>/** This class implements some of the methods of the Java </a:t>
            </a:r>
            <a:r>
              <a:rPr lang="en-US" dirty="0" err="1">
                <a:latin typeface="Courier New" pitchFamily="49" charset="0"/>
                <a:cs typeface="Courier New" pitchFamily="49" charset="0"/>
              </a:rPr>
              <a:t>ArrayList</a:t>
            </a:r>
            <a:r>
              <a:rPr lang="en-US" dirty="0">
                <a:latin typeface="Courier New" pitchFamily="49" charset="0"/>
                <a:cs typeface="Courier New" pitchFamily="49" charset="0"/>
              </a:rPr>
              <a:t> class */</a:t>
            </a:r>
          </a:p>
          <a:p>
            <a:pPr marL="0" indent="0" eaLnBrk="1" fontAlgn="auto" hangingPunct="1">
              <a:spcAft>
                <a:spcPts val="0"/>
              </a:spcAft>
              <a:buFont typeface="Wingdings"/>
              <a:buNone/>
              <a:defRPr/>
            </a:pPr>
            <a:r>
              <a:rPr lang="en-US" dirty="0">
                <a:latin typeface="Courier New" pitchFamily="49" charset="0"/>
                <a:cs typeface="Courier New" pitchFamily="49" charset="0"/>
              </a:rPr>
              <a:t>public class KWArrayList&lt;E&gt; {</a:t>
            </a:r>
          </a:p>
          <a:p>
            <a:pPr marL="0" indent="0" eaLnBrk="1" fontAlgn="auto" hangingPunct="1">
              <a:spcAft>
                <a:spcPts val="0"/>
              </a:spcAft>
              <a:buFont typeface="Wingdings"/>
              <a:buNone/>
              <a:defRPr/>
            </a:pPr>
            <a:r>
              <a:rPr lang="en-US" dirty="0">
                <a:latin typeface="Courier New" pitchFamily="49" charset="0"/>
                <a:cs typeface="Courier New" pitchFamily="49" charset="0"/>
              </a:rPr>
              <a:t>  // Data fields</a:t>
            </a:r>
          </a:p>
          <a:p>
            <a:pPr marL="0" indent="0" eaLnBrk="1" fontAlgn="auto" hangingPunct="1">
              <a:spcAft>
                <a:spcPts val="0"/>
              </a:spcAft>
              <a:buFont typeface="Wingdings"/>
              <a:buNone/>
              <a:defRPr/>
            </a:pPr>
            <a:r>
              <a:rPr lang="en-US" dirty="0">
                <a:latin typeface="Courier New" pitchFamily="49" charset="0"/>
                <a:cs typeface="Courier New" pitchFamily="49" charset="0"/>
              </a:rPr>
              <a:t>  /** The default initial capacity */</a:t>
            </a:r>
          </a:p>
          <a:p>
            <a:pPr marL="0" indent="0" eaLnBrk="1" fontAlgn="auto" hangingPunct="1">
              <a:spcAft>
                <a:spcPts val="0"/>
              </a:spcAft>
              <a:buFont typeface="Wingdings"/>
              <a:buNone/>
              <a:defRPr/>
            </a:pPr>
            <a:r>
              <a:rPr lang="en-US" dirty="0">
                <a:latin typeface="Courier New" pitchFamily="49" charset="0"/>
                <a:cs typeface="Courier New" pitchFamily="49" charset="0"/>
              </a:rPr>
              <a:t>  private static final int INITIAL_CAPACITY = 10;</a:t>
            </a:r>
          </a:p>
          <a:p>
            <a:pPr marL="0" indent="0" eaLnBrk="1" fontAlgn="auto" hangingPunct="1">
              <a:spcAft>
                <a:spcPts val="0"/>
              </a:spcAft>
              <a:buFont typeface="Wingdings"/>
              <a:buNone/>
              <a:defRPr/>
            </a:pPr>
            <a:endParaRPr lang="en-US" dirty="0">
              <a:latin typeface="Courier New" pitchFamily="49" charset="0"/>
              <a:cs typeface="Courier New" pitchFamily="49" charset="0"/>
            </a:endParaRPr>
          </a:p>
          <a:p>
            <a:pPr marL="0" indent="0" eaLnBrk="1" fontAlgn="auto" hangingPunct="1">
              <a:spcAft>
                <a:spcPts val="0"/>
              </a:spcAft>
              <a:buFont typeface="Wingdings"/>
              <a:buNone/>
              <a:defRPr/>
            </a:pPr>
            <a:r>
              <a:rPr lang="en-US" dirty="0">
                <a:latin typeface="Courier New" pitchFamily="49" charset="0"/>
                <a:cs typeface="Courier New" pitchFamily="49" charset="0"/>
              </a:rPr>
              <a:t>  /** The underlying data array */</a:t>
            </a:r>
          </a:p>
          <a:p>
            <a:pPr marL="0" indent="0" eaLnBrk="1" fontAlgn="auto" hangingPunct="1">
              <a:spcAft>
                <a:spcPts val="0"/>
              </a:spcAft>
              <a:buFont typeface="Wingdings"/>
              <a:buNone/>
              <a:defRPr/>
            </a:pPr>
            <a:r>
              <a:rPr lang="en-US" dirty="0">
                <a:latin typeface="Courier New" pitchFamily="49" charset="0"/>
                <a:cs typeface="Courier New" pitchFamily="49" charset="0"/>
              </a:rPr>
              <a:t>  private E[] theData;</a:t>
            </a:r>
          </a:p>
          <a:p>
            <a:pPr marL="0" indent="0" eaLnBrk="1" fontAlgn="auto" hangingPunct="1">
              <a:spcAft>
                <a:spcPts val="0"/>
              </a:spcAft>
              <a:buFont typeface="Wingdings"/>
              <a:buNone/>
              <a:defRPr/>
            </a:pPr>
            <a:endParaRPr lang="en-US" dirty="0">
              <a:latin typeface="Courier New" pitchFamily="49" charset="0"/>
              <a:cs typeface="Courier New" pitchFamily="49" charset="0"/>
            </a:endParaRPr>
          </a:p>
          <a:p>
            <a:pPr marL="0" indent="0" eaLnBrk="1" fontAlgn="auto" hangingPunct="1">
              <a:spcAft>
                <a:spcPts val="0"/>
              </a:spcAft>
              <a:buFont typeface="Wingdings"/>
              <a:buNone/>
              <a:defRPr/>
            </a:pPr>
            <a:r>
              <a:rPr lang="en-US" dirty="0">
                <a:latin typeface="Courier New" pitchFamily="49" charset="0"/>
                <a:cs typeface="Courier New" pitchFamily="49" charset="0"/>
              </a:rPr>
              <a:t>  /** The current size */</a:t>
            </a:r>
          </a:p>
          <a:p>
            <a:pPr marL="0" indent="0" eaLnBrk="1" fontAlgn="auto" hangingPunct="1">
              <a:spcAft>
                <a:spcPts val="0"/>
              </a:spcAft>
              <a:buFont typeface="Wingdings"/>
              <a:buNone/>
              <a:defRPr/>
            </a:pPr>
            <a:r>
              <a:rPr lang="en-US" dirty="0">
                <a:latin typeface="Courier New" pitchFamily="49" charset="0"/>
                <a:cs typeface="Courier New" pitchFamily="49" charset="0"/>
              </a:rPr>
              <a:t>  private int size = 0;</a:t>
            </a:r>
          </a:p>
          <a:p>
            <a:pPr marL="0" indent="0" eaLnBrk="1" fontAlgn="auto" hangingPunct="1">
              <a:spcAft>
                <a:spcPts val="0"/>
              </a:spcAft>
              <a:buFont typeface="Wingdings"/>
              <a:buNone/>
              <a:defRPr/>
            </a:pPr>
            <a:endParaRPr lang="en-US" dirty="0">
              <a:latin typeface="Courier New" pitchFamily="49" charset="0"/>
              <a:cs typeface="Courier New" pitchFamily="49" charset="0"/>
            </a:endParaRPr>
          </a:p>
          <a:p>
            <a:pPr marL="0" indent="0" eaLnBrk="1" fontAlgn="auto" hangingPunct="1">
              <a:spcAft>
                <a:spcPts val="0"/>
              </a:spcAft>
              <a:buFont typeface="Wingdings"/>
              <a:buNone/>
              <a:defRPr/>
            </a:pPr>
            <a:r>
              <a:rPr lang="en-US" dirty="0">
                <a:latin typeface="Courier New" pitchFamily="49" charset="0"/>
                <a:cs typeface="Courier New" pitchFamily="49" charset="0"/>
              </a:rPr>
              <a:t>  /** The current capacity */</a:t>
            </a:r>
          </a:p>
          <a:p>
            <a:pPr marL="0" indent="0" eaLnBrk="1" fontAlgn="auto" hangingPunct="1">
              <a:spcAft>
                <a:spcPts val="0"/>
              </a:spcAft>
              <a:buFont typeface="Wingdings"/>
              <a:buNone/>
              <a:defRPr/>
            </a:pPr>
            <a:r>
              <a:rPr lang="en-US" dirty="0">
                <a:latin typeface="Courier New" pitchFamily="49" charset="0"/>
                <a:cs typeface="Courier New" pitchFamily="49" charset="0"/>
              </a:rPr>
              <a:t>  private int capacity = 0;</a:t>
            </a:r>
          </a:p>
          <a:p>
            <a:pPr marL="0" indent="0" eaLnBrk="1" fontAlgn="auto" hangingPunct="1">
              <a:spcAft>
                <a:spcPts val="0"/>
              </a:spcAft>
              <a:buFont typeface="Wingdings"/>
              <a:buNone/>
              <a:defRPr/>
            </a:pPr>
            <a:r>
              <a:rPr lang="en-US" dirty="0">
                <a:latin typeface="Courier New" pitchFamily="49" charset="0"/>
                <a:cs typeface="Courier New" pitchFamily="49" charset="0"/>
              </a:rPr>
              <a:t>}</a:t>
            </a:r>
          </a:p>
        </p:txBody>
      </p:sp>
      <p:sp>
        <p:nvSpPr>
          <p:cNvPr id="4"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28</a:t>
            </a:fld>
            <a:endParaRPr lang="en-US" dirty="0"/>
          </a:p>
        </p:txBody>
      </p:sp>
    </p:spTree>
    <p:extLst>
      <p:ext uri="{BB962C8B-B14F-4D97-AF65-F5344CB8AC3E}">
        <p14:creationId xmlns:p14="http://schemas.microsoft.com/office/powerpoint/2010/main" val="347964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12775" y="228600"/>
            <a:ext cx="8153400" cy="990600"/>
          </a:xfrm>
        </p:spPr>
        <p:txBody>
          <a:bodyPr/>
          <a:lstStyle/>
          <a:p>
            <a:pPr eaLnBrk="1" hangingPunct="1"/>
            <a:r>
              <a:rPr lang="en-US" dirty="0">
                <a:latin typeface="Courier New" pitchFamily="49" charset="0"/>
                <a:cs typeface="Courier New" pitchFamily="49" charset="0"/>
              </a:rPr>
              <a:t>KWArrayList</a:t>
            </a:r>
            <a:r>
              <a:rPr lang="en-US" dirty="0"/>
              <a:t> </a:t>
            </a:r>
            <a:r>
              <a:rPr lang="en-US" b="1" dirty="0"/>
              <a:t>Constructor</a:t>
            </a:r>
          </a:p>
        </p:txBody>
      </p:sp>
      <p:sp>
        <p:nvSpPr>
          <p:cNvPr id="45059" name="Rectangle 3"/>
          <p:cNvSpPr>
            <a:spLocks noGrp="1" noChangeArrowheads="1"/>
          </p:cNvSpPr>
          <p:nvPr>
            <p:ph sz="quarter" idx="1"/>
          </p:nvPr>
        </p:nvSpPr>
        <p:spPr>
          <a:xfrm>
            <a:off x="612775" y="1600200"/>
            <a:ext cx="8153400" cy="4495800"/>
          </a:xfrm>
        </p:spPr>
        <p:txBody>
          <a:bodyPr/>
          <a:lstStyle/>
          <a:p>
            <a:pPr marL="0" indent="0" eaLnBrk="1" hangingPunct="1">
              <a:buFont typeface="Wingdings" pitchFamily="2" charset="2"/>
              <a:buNone/>
            </a:pPr>
            <a:r>
              <a:rPr lang="en-US" sz="1800" dirty="0">
                <a:latin typeface="Courier New" pitchFamily="49" charset="0"/>
                <a:cs typeface="Courier New" pitchFamily="49" charset="0"/>
              </a:rPr>
              <a:t>public KWArrayList () {</a:t>
            </a:r>
          </a:p>
          <a:p>
            <a:pPr marL="0" indent="0" eaLnBrk="1" hangingPunct="1">
              <a:buFont typeface="Wingdings" pitchFamily="2" charset="2"/>
              <a:buNone/>
            </a:pPr>
            <a:r>
              <a:rPr lang="en-US" sz="1800" dirty="0">
                <a:latin typeface="Courier New" pitchFamily="49" charset="0"/>
                <a:cs typeface="Courier New" pitchFamily="49" charset="0"/>
              </a:rPr>
              <a:t>    capacity = INITIAL_CAPACITY;</a:t>
            </a:r>
          </a:p>
          <a:p>
            <a:pPr marL="0" indent="0" eaLnBrk="1" hangingPunct="1">
              <a:buFont typeface="Wingdings" pitchFamily="2" charset="2"/>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theData</a:t>
            </a:r>
            <a:r>
              <a:rPr lang="en-US" sz="1800" dirty="0">
                <a:latin typeface="Courier New" pitchFamily="49" charset="0"/>
                <a:cs typeface="Courier New" pitchFamily="49" charset="0"/>
              </a:rPr>
              <a:t> = (E[]) new Object[capacity];</a:t>
            </a:r>
          </a:p>
          <a:p>
            <a:pPr marL="0" indent="0" eaLnBrk="1" hangingPunct="1">
              <a:buFont typeface="Wingdings" pitchFamily="2" charset="2"/>
              <a:buNone/>
            </a:pPr>
            <a:r>
              <a:rPr lang="en-US" sz="2000" dirty="0">
                <a:latin typeface="Courier New" pitchFamily="49" charset="0"/>
                <a:cs typeface="Courier New" pitchFamily="49" charset="0"/>
              </a:rPr>
              <a:t>}</a:t>
            </a:r>
          </a:p>
        </p:txBody>
      </p:sp>
      <p:sp>
        <p:nvSpPr>
          <p:cNvPr id="2" name="Line Callout 1 1"/>
          <p:cNvSpPr/>
          <p:nvPr/>
        </p:nvSpPr>
        <p:spPr>
          <a:xfrm>
            <a:off x="2590800" y="3657600"/>
            <a:ext cx="5257800" cy="2438400"/>
          </a:xfrm>
          <a:prstGeom prst="borderCallout1">
            <a:avLst>
              <a:gd name="adj1" fmla="val -3785"/>
              <a:gd name="adj2" fmla="val 46451"/>
              <a:gd name="adj3" fmla="val -41168"/>
              <a:gd name="adj4" fmla="val 1843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FFFFFF"/>
                </a:solidFill>
                <a:cs typeface="Arial" charset="0"/>
              </a:rPr>
              <a:t>This statement allocates storage for an array of type </a:t>
            </a:r>
            <a:r>
              <a:rPr lang="en-US" sz="2400" dirty="0">
                <a:solidFill>
                  <a:srgbClr val="FFFFFF"/>
                </a:solidFill>
                <a:latin typeface="Courier New" pitchFamily="49" charset="0"/>
                <a:cs typeface="Courier New" pitchFamily="49" charset="0"/>
              </a:rPr>
              <a:t>Object</a:t>
            </a:r>
            <a:r>
              <a:rPr lang="en-US" sz="2400" dirty="0">
                <a:solidFill>
                  <a:srgbClr val="FFFFFF"/>
                </a:solidFill>
                <a:cs typeface="Arial" charset="0"/>
              </a:rPr>
              <a:t> and then casts the array object to type E[]</a:t>
            </a:r>
          </a:p>
          <a:p>
            <a:pPr algn="ctr">
              <a:defRPr/>
            </a:pPr>
            <a:endParaRPr lang="en-US" sz="2400" dirty="0">
              <a:solidFill>
                <a:srgbClr val="FFFFFF"/>
              </a:solidFill>
              <a:cs typeface="Arial" charset="0"/>
            </a:endParaRPr>
          </a:p>
          <a:p>
            <a:pPr algn="ctr">
              <a:defRPr/>
            </a:pPr>
            <a:r>
              <a:rPr lang="en-US" sz="2400" dirty="0">
                <a:solidFill>
                  <a:srgbClr val="FFFFFF"/>
                </a:solidFill>
                <a:cs typeface="Arial" charset="0"/>
              </a:rPr>
              <a:t>Although this may cause a compiler warning, it's ok</a:t>
            </a:r>
          </a:p>
        </p:txBody>
      </p:sp>
      <p:sp>
        <p:nvSpPr>
          <p:cNvPr id="5"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29</a:t>
            </a:fld>
            <a:endParaRPr lang="en-US" dirty="0"/>
          </a:p>
        </p:txBody>
      </p:sp>
    </p:spTree>
    <p:extLst>
      <p:ext uri="{BB962C8B-B14F-4D97-AF65-F5344CB8AC3E}">
        <p14:creationId xmlns:p14="http://schemas.microsoft.com/office/powerpoint/2010/main" val="634876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12775" y="228600"/>
            <a:ext cx="8153400" cy="990600"/>
          </a:xfrm>
        </p:spPr>
        <p:txBody>
          <a:bodyPr/>
          <a:lstStyle/>
          <a:p>
            <a:pPr eaLnBrk="1" hangingPunct="1"/>
            <a:r>
              <a:rPr lang="en-US" b="1"/>
              <a:t>Introduction</a:t>
            </a:r>
          </a:p>
        </p:txBody>
      </p:sp>
      <p:sp>
        <p:nvSpPr>
          <p:cNvPr id="15363" name="Content Placeholder 2"/>
          <p:cNvSpPr>
            <a:spLocks noGrp="1"/>
          </p:cNvSpPr>
          <p:nvPr>
            <p:ph sz="quarter" idx="1"/>
          </p:nvPr>
        </p:nvSpPr>
        <p:spPr>
          <a:xfrm>
            <a:off x="612775" y="1600200"/>
            <a:ext cx="8153400" cy="4495800"/>
          </a:xfrm>
        </p:spPr>
        <p:txBody>
          <a:bodyPr/>
          <a:lstStyle/>
          <a:p>
            <a:pPr eaLnBrk="1" hangingPunct="1"/>
            <a:r>
              <a:rPr lang="en-US"/>
              <a:t>A </a:t>
            </a:r>
            <a:r>
              <a:rPr lang="en-US" i="1"/>
              <a:t>list</a:t>
            </a:r>
            <a:r>
              <a:rPr lang="en-US"/>
              <a:t> is a collection of elements, each with a position or index</a:t>
            </a:r>
          </a:p>
          <a:p>
            <a:pPr eaLnBrk="1" hangingPunct="1"/>
            <a:r>
              <a:rPr lang="en-US" i="1"/>
              <a:t>Iterators </a:t>
            </a:r>
            <a:r>
              <a:rPr lang="en-US"/>
              <a:t>facilitate sequential access to lists</a:t>
            </a:r>
          </a:p>
          <a:p>
            <a:pPr eaLnBrk="1" hangingPunct="1"/>
            <a:r>
              <a:rPr lang="en-US"/>
              <a:t>Classes </a:t>
            </a:r>
            <a:r>
              <a:rPr lang="en-US">
                <a:latin typeface="Courier New" pitchFamily="49" charset="0"/>
                <a:cs typeface="Courier New" pitchFamily="49" charset="0"/>
              </a:rPr>
              <a:t>ArrayList, Vector, </a:t>
            </a:r>
            <a:r>
              <a:rPr lang="en-US">
                <a:cs typeface="Courier New" pitchFamily="49" charset="0"/>
              </a:rPr>
              <a:t>and</a:t>
            </a:r>
            <a:r>
              <a:rPr lang="en-US">
                <a:latin typeface="Courier New" pitchFamily="49" charset="0"/>
                <a:cs typeface="Courier New" pitchFamily="49" charset="0"/>
              </a:rPr>
              <a:t> LinkedList </a:t>
            </a:r>
            <a:r>
              <a:rPr lang="en-US">
                <a:cs typeface="Courier New" pitchFamily="49" charset="0"/>
              </a:rPr>
              <a:t>are </a:t>
            </a:r>
            <a:r>
              <a:rPr lang="en-US" i="1">
                <a:cs typeface="Courier New" pitchFamily="49" charset="0"/>
              </a:rPr>
              <a:t>subclasses</a:t>
            </a:r>
            <a:r>
              <a:rPr lang="en-US">
                <a:cs typeface="Courier New" pitchFamily="49" charset="0"/>
              </a:rPr>
              <a:t> of abstract class </a:t>
            </a:r>
            <a:r>
              <a:rPr lang="en-US">
                <a:latin typeface="Courier New" pitchFamily="49" charset="0"/>
                <a:cs typeface="Courier New" pitchFamily="49" charset="0"/>
              </a:rPr>
              <a:t>AbstractList </a:t>
            </a:r>
            <a:r>
              <a:rPr lang="en-US">
                <a:cs typeface="Courier New" pitchFamily="49" charset="0"/>
              </a:rPr>
              <a:t>and </a:t>
            </a:r>
            <a:r>
              <a:rPr lang="en-US" i="1">
                <a:cs typeface="Courier New" pitchFamily="49" charset="0"/>
              </a:rPr>
              <a:t>implement</a:t>
            </a:r>
            <a:r>
              <a:rPr lang="en-US">
                <a:cs typeface="Courier New" pitchFamily="49" charset="0"/>
              </a:rPr>
              <a:t> the </a:t>
            </a:r>
            <a:r>
              <a:rPr lang="en-US">
                <a:latin typeface="Courier New" pitchFamily="49" charset="0"/>
                <a:cs typeface="Courier New" pitchFamily="49" charset="0"/>
              </a:rPr>
              <a:t>List </a:t>
            </a:r>
            <a:r>
              <a:rPr lang="en-US">
                <a:cs typeface="Courier New" pitchFamily="49" charset="0"/>
              </a:rPr>
              <a:t>interface</a:t>
            </a:r>
            <a:endParaRPr lang="en-US"/>
          </a:p>
          <a:p>
            <a:pPr eaLnBrk="1" hangingPunct="1"/>
            <a:endParaRPr lang="en-US"/>
          </a:p>
        </p:txBody>
      </p:sp>
      <p:sp>
        <p:nvSpPr>
          <p:cNvPr id="4"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3</a:t>
            </a:fld>
            <a:endParaRPr lang="en-US" dirty="0"/>
          </a:p>
        </p:txBody>
      </p:sp>
    </p:spTree>
    <p:extLst>
      <p:ext uri="{BB962C8B-B14F-4D97-AF65-F5344CB8AC3E}">
        <p14:creationId xmlns:p14="http://schemas.microsoft.com/office/powerpoint/2010/main" val="1600637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612775" y="228600"/>
            <a:ext cx="8153400" cy="990600"/>
          </a:xfrm>
        </p:spPr>
        <p:txBody>
          <a:bodyPr>
            <a:normAutofit fontScale="90000"/>
          </a:bodyPr>
          <a:lstStyle/>
          <a:p>
            <a:pPr eaLnBrk="1" fontAlgn="auto" hangingPunct="1">
              <a:spcAft>
                <a:spcPts val="0"/>
              </a:spcAft>
              <a:defRPr/>
            </a:pPr>
            <a:r>
              <a:rPr lang="en-US" b="1" dirty="0"/>
              <a:t>Implementing</a:t>
            </a:r>
            <a:r>
              <a:rPr lang="en-US" dirty="0"/>
              <a:t> </a:t>
            </a:r>
            <a:r>
              <a:rPr lang="en-US" dirty="0">
                <a:latin typeface="Courier New" pitchFamily="49" charset="0"/>
                <a:cs typeface="Courier New" pitchFamily="49" charset="0"/>
              </a:rPr>
              <a:t>ArrayList.add(E)</a:t>
            </a:r>
          </a:p>
        </p:txBody>
      </p:sp>
      <p:sp>
        <p:nvSpPr>
          <p:cNvPr id="46083" name="Content Placeholder 2"/>
          <p:cNvSpPr>
            <a:spLocks noGrp="1"/>
          </p:cNvSpPr>
          <p:nvPr>
            <p:ph sz="quarter" idx="1"/>
          </p:nvPr>
        </p:nvSpPr>
        <p:spPr>
          <a:xfrm>
            <a:off x="612775" y="1600200"/>
            <a:ext cx="8153400" cy="4495800"/>
          </a:xfrm>
        </p:spPr>
        <p:txBody>
          <a:bodyPr/>
          <a:lstStyle/>
          <a:p>
            <a:pPr eaLnBrk="1" hangingPunct="1"/>
            <a:r>
              <a:rPr lang="en-US"/>
              <a:t>We will implement two add methods  </a:t>
            </a:r>
          </a:p>
          <a:p>
            <a:pPr eaLnBrk="1" hangingPunct="1"/>
            <a:r>
              <a:rPr lang="en-US"/>
              <a:t>One will append at the end of the list</a:t>
            </a:r>
          </a:p>
          <a:p>
            <a:pPr eaLnBrk="1" hangingPunct="1"/>
            <a:r>
              <a:rPr lang="en-US"/>
              <a:t>The other will insert an item at a specified position</a:t>
            </a:r>
          </a:p>
        </p:txBody>
      </p:sp>
      <p:sp>
        <p:nvSpPr>
          <p:cNvPr id="4"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30</a:t>
            </a:fld>
            <a:endParaRPr lang="en-US" dirty="0"/>
          </a:p>
        </p:txBody>
      </p:sp>
    </p:spTree>
    <p:extLst>
      <p:ext uri="{BB962C8B-B14F-4D97-AF65-F5344CB8AC3E}">
        <p14:creationId xmlns:p14="http://schemas.microsoft.com/office/powerpoint/2010/main" val="1669064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12775" y="228600"/>
            <a:ext cx="8153400" cy="990600"/>
          </a:xfrm>
        </p:spPr>
        <p:txBody>
          <a:bodyPr/>
          <a:lstStyle/>
          <a:p>
            <a:pPr eaLnBrk="1" hangingPunct="1"/>
            <a:r>
              <a:rPr lang="en-US" sz="3200" b="1"/>
              <a:t>Implementing</a:t>
            </a:r>
            <a:r>
              <a:rPr lang="en-US" sz="3200"/>
              <a:t> </a:t>
            </a:r>
            <a:r>
              <a:rPr lang="en-US" sz="3200">
                <a:latin typeface="Courier New" pitchFamily="49" charset="0"/>
                <a:cs typeface="Courier New" pitchFamily="49" charset="0"/>
              </a:rPr>
              <a:t>ArrayList.add(E)</a:t>
            </a:r>
            <a:r>
              <a:rPr lang="en-US" sz="3200">
                <a:cs typeface="Courier New" pitchFamily="49" charset="0"/>
              </a:rPr>
              <a:t>(cont.)</a:t>
            </a:r>
          </a:p>
        </p:txBody>
      </p:sp>
      <p:sp>
        <p:nvSpPr>
          <p:cNvPr id="3" name="Content Placeholder 2"/>
          <p:cNvSpPr>
            <a:spLocks noGrp="1"/>
          </p:cNvSpPr>
          <p:nvPr>
            <p:ph sz="quarter" idx="1"/>
          </p:nvPr>
        </p:nvSpPr>
        <p:spPr>
          <a:xfrm>
            <a:off x="457200" y="1600200"/>
            <a:ext cx="8229600" cy="1981200"/>
          </a:xfrm>
        </p:spPr>
        <p:txBody>
          <a:bodyPr>
            <a:normAutofit fontScale="92500" lnSpcReduction="20000"/>
          </a:bodyPr>
          <a:lstStyle/>
          <a:p>
            <a:pPr marL="320040" indent="-320040" eaLnBrk="1" fontAlgn="auto" hangingPunct="1">
              <a:spcAft>
                <a:spcPts val="0"/>
              </a:spcAft>
              <a:buFont typeface="Wingdings"/>
              <a:buChar char=""/>
              <a:defRPr/>
            </a:pPr>
            <a:r>
              <a:rPr lang="en-US" dirty="0"/>
              <a:t>If </a:t>
            </a:r>
            <a:r>
              <a:rPr lang="en-US" sz="2600" dirty="0">
                <a:latin typeface="Courier New" pitchFamily="49" charset="0"/>
                <a:cs typeface="Courier New" pitchFamily="49" charset="0"/>
              </a:rPr>
              <a:t>size</a:t>
            </a:r>
            <a:r>
              <a:rPr lang="en-US" sz="2600" dirty="0"/>
              <a:t> </a:t>
            </a:r>
            <a:r>
              <a:rPr lang="en-US" dirty="0"/>
              <a:t>is less than capacity, then to append a new item </a:t>
            </a:r>
          </a:p>
          <a:p>
            <a:pPr marL="914400" lvl="1" indent="-514350" eaLnBrk="1" fontAlgn="auto" hangingPunct="1">
              <a:spcAft>
                <a:spcPts val="0"/>
              </a:spcAft>
              <a:buFont typeface="+mj-lt"/>
              <a:buAutoNum type="arabicPeriod"/>
              <a:defRPr/>
            </a:pPr>
            <a:r>
              <a:rPr lang="en-US" dirty="0"/>
              <a:t>insert the new item at the position indicated by the value of </a:t>
            </a:r>
            <a:r>
              <a:rPr lang="en-US" dirty="0">
                <a:latin typeface="Courier New" pitchFamily="49" charset="0"/>
                <a:cs typeface="Courier New" pitchFamily="49" charset="0"/>
              </a:rPr>
              <a:t>size</a:t>
            </a:r>
          </a:p>
          <a:p>
            <a:pPr marL="914400" lvl="1" indent="-514350" eaLnBrk="1" fontAlgn="auto" hangingPunct="1">
              <a:spcAft>
                <a:spcPts val="0"/>
              </a:spcAft>
              <a:buFont typeface="+mj-lt"/>
              <a:buAutoNum type="arabicPeriod"/>
              <a:defRPr/>
            </a:pPr>
            <a:r>
              <a:rPr lang="en-US" dirty="0"/>
              <a:t>increment the value of </a:t>
            </a:r>
            <a:r>
              <a:rPr lang="en-US" dirty="0">
                <a:latin typeface="Courier New" pitchFamily="49" charset="0"/>
                <a:cs typeface="Courier New" pitchFamily="49" charset="0"/>
              </a:rPr>
              <a:t>size</a:t>
            </a:r>
          </a:p>
          <a:p>
            <a:pPr marL="914400" lvl="1" indent="-514350" eaLnBrk="1" fontAlgn="auto" hangingPunct="1">
              <a:spcAft>
                <a:spcPts val="0"/>
              </a:spcAft>
              <a:buFont typeface="+mj-lt"/>
              <a:buAutoNum type="arabicPeriod"/>
              <a:defRPr/>
            </a:pPr>
            <a:r>
              <a:rPr lang="en-US" dirty="0"/>
              <a:t>return </a:t>
            </a:r>
            <a:r>
              <a:rPr lang="en-US" dirty="0">
                <a:latin typeface="Courier New" pitchFamily="49" charset="0"/>
                <a:cs typeface="Courier New" pitchFamily="49" charset="0"/>
              </a:rPr>
              <a:t>true</a:t>
            </a:r>
            <a:r>
              <a:rPr lang="en-US" dirty="0"/>
              <a:t> to indicate successful insertion</a:t>
            </a:r>
          </a:p>
        </p:txBody>
      </p:sp>
      <p:pic>
        <p:nvPicPr>
          <p:cNvPr id="47108" name="Picture 3" descr="C:\Documents and Settings\Administrator\My Documents\Koffman\PPTs\JPEGS\JWCL233_Koffman JPG files\ch02\w0018-nn.jpg"/>
          <p:cNvPicPr>
            <a:picLocks noChangeAspect="1" noChangeArrowheads="1"/>
          </p:cNvPicPr>
          <p:nvPr/>
        </p:nvPicPr>
        <p:blipFill>
          <a:blip r:embed="rId3" cstate="print"/>
          <a:srcRect/>
          <a:stretch>
            <a:fillRect/>
          </a:stretch>
        </p:blipFill>
        <p:spPr bwMode="auto">
          <a:xfrm>
            <a:off x="762000" y="3505200"/>
            <a:ext cx="7543800" cy="3074988"/>
          </a:xfrm>
          <a:prstGeom prst="rect">
            <a:avLst/>
          </a:prstGeom>
          <a:noFill/>
          <a:ln w="9525">
            <a:noFill/>
            <a:miter lim="800000"/>
            <a:headEnd/>
            <a:tailEnd/>
          </a:ln>
        </p:spPr>
      </p:pic>
      <p:sp>
        <p:nvSpPr>
          <p:cNvPr id="5"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31</a:t>
            </a:fld>
            <a:endParaRPr lang="en-US" dirty="0"/>
          </a:p>
        </p:txBody>
      </p:sp>
    </p:spTree>
    <p:extLst>
      <p:ext uri="{BB962C8B-B14F-4D97-AF65-F5344CB8AC3E}">
        <p14:creationId xmlns:p14="http://schemas.microsoft.com/office/powerpoint/2010/main" val="15368981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12775" y="228600"/>
            <a:ext cx="8153400" cy="990600"/>
          </a:xfrm>
        </p:spPr>
        <p:txBody>
          <a:bodyPr/>
          <a:lstStyle/>
          <a:p>
            <a:pPr eaLnBrk="1" hangingPunct="1"/>
            <a:r>
              <a:rPr lang="en-US" sz="3200" b="1"/>
              <a:t>Implementing</a:t>
            </a:r>
            <a:r>
              <a:rPr lang="en-US" sz="3200"/>
              <a:t> </a:t>
            </a:r>
            <a:r>
              <a:rPr lang="en-US" sz="3200">
                <a:latin typeface="Courier New" pitchFamily="49" charset="0"/>
                <a:cs typeface="Courier New" pitchFamily="49" charset="0"/>
              </a:rPr>
              <a:t>ArrayList.add(int index,E anEntry)</a:t>
            </a:r>
            <a:endParaRPr lang="en-US" sz="3200">
              <a:cs typeface="Courier New" pitchFamily="49" charset="0"/>
            </a:endParaRPr>
          </a:p>
        </p:txBody>
      </p:sp>
      <p:sp>
        <p:nvSpPr>
          <p:cNvPr id="48131" name="Content Placeholder 2"/>
          <p:cNvSpPr>
            <a:spLocks noGrp="1"/>
          </p:cNvSpPr>
          <p:nvPr>
            <p:ph sz="quarter" idx="1"/>
          </p:nvPr>
        </p:nvSpPr>
        <p:spPr>
          <a:xfrm>
            <a:off x="457200" y="1600200"/>
            <a:ext cx="8229600" cy="3048000"/>
          </a:xfrm>
        </p:spPr>
        <p:txBody>
          <a:bodyPr/>
          <a:lstStyle/>
          <a:p>
            <a:pPr eaLnBrk="1" hangingPunct="1"/>
            <a:r>
              <a:rPr lang="en-US"/>
              <a:t>To insert into the middle of the array, the values at the insertion point are shifted over to make room, beginning at the end of the array and proceeding in the indicated order</a:t>
            </a:r>
          </a:p>
          <a:p>
            <a:pPr eaLnBrk="1" hangingPunct="1"/>
            <a:endParaRPr lang="en-US"/>
          </a:p>
        </p:txBody>
      </p:sp>
      <p:pic>
        <p:nvPicPr>
          <p:cNvPr id="48132" name="Picture 2" descr="C:\Documents and Settings\Administrator\My Documents\Koffman\PPTs\JPEGS\JWCL233_Koffman JPG files\ch02\w0019-nn.jpg"/>
          <p:cNvPicPr>
            <a:picLocks noChangeAspect="1" noChangeArrowheads="1"/>
          </p:cNvPicPr>
          <p:nvPr/>
        </p:nvPicPr>
        <p:blipFill>
          <a:blip r:embed="rId2" cstate="print"/>
          <a:srcRect/>
          <a:stretch>
            <a:fillRect/>
          </a:stretch>
        </p:blipFill>
        <p:spPr bwMode="auto">
          <a:xfrm>
            <a:off x="609600" y="3810000"/>
            <a:ext cx="8153400" cy="1687513"/>
          </a:xfrm>
          <a:prstGeom prst="rect">
            <a:avLst/>
          </a:prstGeom>
          <a:noFill/>
          <a:ln w="9525">
            <a:noFill/>
            <a:miter lim="800000"/>
            <a:headEnd/>
            <a:tailEnd/>
          </a:ln>
        </p:spPr>
      </p:pic>
      <p:sp>
        <p:nvSpPr>
          <p:cNvPr id="5"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32</a:t>
            </a:fld>
            <a:endParaRPr lang="en-US" dirty="0"/>
          </a:p>
        </p:txBody>
      </p:sp>
    </p:spTree>
    <p:extLst>
      <p:ext uri="{BB962C8B-B14F-4D97-AF65-F5344CB8AC3E}">
        <p14:creationId xmlns:p14="http://schemas.microsoft.com/office/powerpoint/2010/main" val="713127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12775" y="228600"/>
            <a:ext cx="8153400" cy="990600"/>
          </a:xfrm>
        </p:spPr>
        <p:txBody>
          <a:bodyPr/>
          <a:lstStyle/>
          <a:p>
            <a:pPr eaLnBrk="1" hangingPunct="1"/>
            <a:r>
              <a:rPr lang="en-US" sz="3200" b="1"/>
              <a:t>Implementing</a:t>
            </a:r>
            <a:r>
              <a:rPr lang="en-US" sz="3200"/>
              <a:t> </a:t>
            </a:r>
            <a:r>
              <a:rPr lang="en-US" sz="3200">
                <a:latin typeface="Courier New" pitchFamily="49" charset="0"/>
                <a:cs typeface="Courier New" pitchFamily="49" charset="0"/>
              </a:rPr>
              <a:t>ArrayList.add(index,E)</a:t>
            </a:r>
            <a:endParaRPr lang="en-US" sz="3200">
              <a:cs typeface="Courier New" pitchFamily="49" charset="0"/>
            </a:endParaRPr>
          </a:p>
        </p:txBody>
      </p:sp>
      <p:sp>
        <p:nvSpPr>
          <p:cNvPr id="3" name="Content Placeholder 2"/>
          <p:cNvSpPr>
            <a:spLocks noGrp="1"/>
          </p:cNvSpPr>
          <p:nvPr>
            <p:ph sz="quarter" idx="1"/>
          </p:nvPr>
        </p:nvSpPr>
        <p:spPr>
          <a:xfrm>
            <a:off x="457200" y="1600200"/>
            <a:ext cx="8229600" cy="4724400"/>
          </a:xfrm>
        </p:spPr>
        <p:txBody>
          <a:bodyPr>
            <a:normAutofit fontScale="77500" lnSpcReduction="20000"/>
          </a:bodyPr>
          <a:lstStyle/>
          <a:p>
            <a:pPr marL="320040" indent="-320040" eaLnBrk="1" fontAlgn="auto" hangingPunct="1">
              <a:lnSpc>
                <a:spcPct val="90000"/>
              </a:lnSpc>
              <a:spcBef>
                <a:spcPct val="0"/>
              </a:spcBef>
              <a:spcAft>
                <a:spcPts val="0"/>
              </a:spcAft>
              <a:buFontTx/>
              <a:buNone/>
              <a:defRPr/>
            </a:pPr>
            <a:r>
              <a:rPr lang="en-US" sz="2600" dirty="0">
                <a:latin typeface="Courier New" pitchFamily="49" charset="0"/>
              </a:rPr>
              <a:t>public void add (int index, E anEntry) {</a:t>
            </a:r>
          </a:p>
          <a:p>
            <a:pPr marL="320040" indent="-320040" eaLnBrk="1" fontAlgn="auto" hangingPunct="1">
              <a:lnSpc>
                <a:spcPct val="90000"/>
              </a:lnSpc>
              <a:spcBef>
                <a:spcPct val="0"/>
              </a:spcBef>
              <a:spcAft>
                <a:spcPts val="0"/>
              </a:spcAft>
              <a:buFontTx/>
              <a:buNone/>
              <a:defRPr/>
            </a:pPr>
            <a:endParaRPr lang="en-US" sz="2600" i="1" dirty="0">
              <a:latin typeface="Courier New" pitchFamily="49" charset="0"/>
            </a:endParaRPr>
          </a:p>
          <a:p>
            <a:pPr marL="320040" indent="-320040" eaLnBrk="1" fontAlgn="auto" hangingPunct="1">
              <a:lnSpc>
                <a:spcPct val="90000"/>
              </a:lnSpc>
              <a:spcBef>
                <a:spcPct val="0"/>
              </a:spcBef>
              <a:spcAft>
                <a:spcPts val="0"/>
              </a:spcAft>
              <a:buFontTx/>
              <a:buNone/>
              <a:defRPr/>
            </a:pPr>
            <a:r>
              <a:rPr lang="en-US" sz="2600" i="1" dirty="0">
                <a:latin typeface="Courier New" pitchFamily="49" charset="0"/>
              </a:rPr>
              <a:t>  // check bounds</a:t>
            </a:r>
          </a:p>
          <a:p>
            <a:pPr marL="320040" indent="-320040" eaLnBrk="1" fontAlgn="auto" hangingPunct="1">
              <a:lnSpc>
                <a:spcPct val="90000"/>
              </a:lnSpc>
              <a:spcBef>
                <a:spcPct val="0"/>
              </a:spcBef>
              <a:spcAft>
                <a:spcPts val="0"/>
              </a:spcAft>
              <a:buFontTx/>
              <a:buNone/>
              <a:defRPr/>
            </a:pPr>
            <a:r>
              <a:rPr lang="en-US" sz="2600" dirty="0">
                <a:latin typeface="Courier New" pitchFamily="49" charset="0"/>
              </a:rPr>
              <a:t>  if (index &lt; 0 || index &gt; size) {</a:t>
            </a:r>
          </a:p>
          <a:p>
            <a:pPr marL="320040" indent="-320040" eaLnBrk="1" fontAlgn="auto" hangingPunct="1">
              <a:lnSpc>
                <a:spcPct val="90000"/>
              </a:lnSpc>
              <a:spcBef>
                <a:spcPct val="0"/>
              </a:spcBef>
              <a:spcAft>
                <a:spcPts val="0"/>
              </a:spcAft>
              <a:buFontTx/>
              <a:buNone/>
              <a:defRPr/>
            </a:pPr>
            <a:r>
              <a:rPr lang="en-US" sz="2600" dirty="0">
                <a:latin typeface="Courier New" pitchFamily="49" charset="0"/>
              </a:rPr>
              <a:t>    throw new ArrayIndexOutOfBoundsException(index); </a:t>
            </a:r>
          </a:p>
          <a:p>
            <a:pPr marL="320040" indent="-320040" eaLnBrk="1" fontAlgn="auto" hangingPunct="1">
              <a:lnSpc>
                <a:spcPct val="90000"/>
              </a:lnSpc>
              <a:spcBef>
                <a:spcPct val="0"/>
              </a:spcBef>
              <a:spcAft>
                <a:spcPts val="0"/>
              </a:spcAft>
              <a:buFontTx/>
              <a:buNone/>
              <a:defRPr/>
            </a:pPr>
            <a:r>
              <a:rPr lang="en-US" sz="2600" dirty="0">
                <a:latin typeface="Courier New" pitchFamily="49" charset="0"/>
              </a:rPr>
              <a:t>  }</a:t>
            </a:r>
          </a:p>
          <a:p>
            <a:pPr marL="320040" indent="-320040" eaLnBrk="1" fontAlgn="auto" hangingPunct="1">
              <a:lnSpc>
                <a:spcPct val="90000"/>
              </a:lnSpc>
              <a:spcBef>
                <a:spcPct val="0"/>
              </a:spcBef>
              <a:spcAft>
                <a:spcPts val="0"/>
              </a:spcAft>
              <a:buFontTx/>
              <a:buNone/>
              <a:defRPr/>
            </a:pPr>
            <a:endParaRPr lang="en-US" sz="2600" dirty="0">
              <a:latin typeface="Courier New" pitchFamily="49" charset="0"/>
            </a:endParaRPr>
          </a:p>
          <a:p>
            <a:pPr marL="320040" indent="-320040" eaLnBrk="1" fontAlgn="auto" hangingPunct="1">
              <a:lnSpc>
                <a:spcPct val="90000"/>
              </a:lnSpc>
              <a:spcBef>
                <a:spcPct val="0"/>
              </a:spcBef>
              <a:spcAft>
                <a:spcPts val="0"/>
              </a:spcAft>
              <a:buFontTx/>
              <a:buNone/>
              <a:defRPr/>
            </a:pPr>
            <a:r>
              <a:rPr lang="en-US" sz="2600" i="1" dirty="0">
                <a:latin typeface="Courier New" pitchFamily="49" charset="0"/>
              </a:rPr>
              <a:t>  // Make sure there is room</a:t>
            </a:r>
          </a:p>
          <a:p>
            <a:pPr marL="320040" indent="-320040" eaLnBrk="1" fontAlgn="auto" hangingPunct="1">
              <a:lnSpc>
                <a:spcPct val="90000"/>
              </a:lnSpc>
              <a:spcBef>
                <a:spcPct val="0"/>
              </a:spcBef>
              <a:spcAft>
                <a:spcPts val="0"/>
              </a:spcAft>
              <a:buFontTx/>
              <a:buNone/>
              <a:defRPr/>
            </a:pPr>
            <a:r>
              <a:rPr lang="en-US" sz="2600" dirty="0">
                <a:latin typeface="Courier New" pitchFamily="49" charset="0"/>
              </a:rPr>
              <a:t>  if (size &gt;= capacity) { </a:t>
            </a:r>
          </a:p>
          <a:p>
            <a:pPr marL="320040" indent="-320040" eaLnBrk="1" fontAlgn="auto" hangingPunct="1">
              <a:lnSpc>
                <a:spcPct val="90000"/>
              </a:lnSpc>
              <a:spcBef>
                <a:spcPct val="0"/>
              </a:spcBef>
              <a:spcAft>
                <a:spcPts val="0"/>
              </a:spcAft>
              <a:buFontTx/>
              <a:buNone/>
              <a:defRPr/>
            </a:pPr>
            <a:r>
              <a:rPr lang="en-US" sz="2600" dirty="0">
                <a:latin typeface="Courier New" pitchFamily="49" charset="0"/>
              </a:rPr>
              <a:t>    reallocate(); </a:t>
            </a:r>
          </a:p>
          <a:p>
            <a:pPr marL="320040" indent="-320040" eaLnBrk="1" fontAlgn="auto" hangingPunct="1">
              <a:lnSpc>
                <a:spcPct val="90000"/>
              </a:lnSpc>
              <a:spcBef>
                <a:spcPct val="0"/>
              </a:spcBef>
              <a:spcAft>
                <a:spcPts val="0"/>
              </a:spcAft>
              <a:buFontTx/>
              <a:buNone/>
              <a:defRPr/>
            </a:pPr>
            <a:r>
              <a:rPr lang="en-US" sz="2600" dirty="0">
                <a:latin typeface="Courier New" pitchFamily="49" charset="0"/>
              </a:rPr>
              <a:t>  }</a:t>
            </a:r>
          </a:p>
          <a:p>
            <a:pPr marL="320040" indent="-320040" eaLnBrk="1" fontAlgn="auto" hangingPunct="1">
              <a:lnSpc>
                <a:spcPct val="90000"/>
              </a:lnSpc>
              <a:spcBef>
                <a:spcPct val="0"/>
              </a:spcBef>
              <a:spcAft>
                <a:spcPts val="0"/>
              </a:spcAft>
              <a:buFontTx/>
              <a:buNone/>
              <a:defRPr/>
            </a:pPr>
            <a:endParaRPr lang="en-US" sz="2600" dirty="0">
              <a:latin typeface="Courier New" pitchFamily="49" charset="0"/>
            </a:endParaRPr>
          </a:p>
          <a:p>
            <a:pPr marL="320040" indent="-320040" eaLnBrk="1" fontAlgn="auto" hangingPunct="1">
              <a:lnSpc>
                <a:spcPct val="90000"/>
              </a:lnSpc>
              <a:spcBef>
                <a:spcPct val="0"/>
              </a:spcBef>
              <a:spcAft>
                <a:spcPts val="0"/>
              </a:spcAft>
              <a:buFontTx/>
              <a:buNone/>
              <a:defRPr/>
            </a:pPr>
            <a:r>
              <a:rPr lang="en-US" sz="2600" i="1" dirty="0">
                <a:latin typeface="Courier New" pitchFamily="49" charset="0"/>
              </a:rPr>
              <a:t>  // shift data</a:t>
            </a:r>
          </a:p>
          <a:p>
            <a:pPr marL="320040" indent="-320040" eaLnBrk="1" fontAlgn="auto" hangingPunct="1">
              <a:lnSpc>
                <a:spcPct val="90000"/>
              </a:lnSpc>
              <a:spcBef>
                <a:spcPct val="0"/>
              </a:spcBef>
              <a:spcAft>
                <a:spcPts val="0"/>
              </a:spcAft>
              <a:buFontTx/>
              <a:buNone/>
              <a:defRPr/>
            </a:pPr>
            <a:r>
              <a:rPr lang="en-US" sz="2600" dirty="0">
                <a:latin typeface="Courier New" pitchFamily="49" charset="0"/>
              </a:rPr>
              <a:t>  for (int i = size; i &gt; index; i--) {</a:t>
            </a:r>
          </a:p>
          <a:p>
            <a:pPr marL="320040" indent="-320040" eaLnBrk="1" fontAlgn="auto" hangingPunct="1">
              <a:lnSpc>
                <a:spcPct val="90000"/>
              </a:lnSpc>
              <a:spcBef>
                <a:spcPct val="0"/>
              </a:spcBef>
              <a:spcAft>
                <a:spcPts val="0"/>
              </a:spcAft>
              <a:buFontTx/>
              <a:buNone/>
              <a:defRPr/>
            </a:pPr>
            <a:r>
              <a:rPr lang="en-US" sz="2600" dirty="0">
                <a:latin typeface="Courier New" pitchFamily="49" charset="0"/>
              </a:rPr>
              <a:t>    theData[i] = theData[i-1];</a:t>
            </a:r>
          </a:p>
          <a:p>
            <a:pPr marL="320040" indent="-320040" eaLnBrk="1" fontAlgn="auto" hangingPunct="1">
              <a:lnSpc>
                <a:spcPct val="90000"/>
              </a:lnSpc>
              <a:spcBef>
                <a:spcPct val="0"/>
              </a:spcBef>
              <a:spcAft>
                <a:spcPts val="0"/>
              </a:spcAft>
              <a:buFontTx/>
              <a:buNone/>
              <a:defRPr/>
            </a:pPr>
            <a:r>
              <a:rPr lang="en-US" sz="2600" dirty="0">
                <a:latin typeface="Courier New" pitchFamily="49" charset="0"/>
              </a:rPr>
              <a:t>  }</a:t>
            </a:r>
          </a:p>
          <a:p>
            <a:pPr marL="320040" indent="-320040" eaLnBrk="1" fontAlgn="auto" hangingPunct="1">
              <a:lnSpc>
                <a:spcPct val="90000"/>
              </a:lnSpc>
              <a:spcBef>
                <a:spcPct val="0"/>
              </a:spcBef>
              <a:spcAft>
                <a:spcPts val="0"/>
              </a:spcAft>
              <a:buFontTx/>
              <a:buNone/>
              <a:defRPr/>
            </a:pPr>
            <a:endParaRPr lang="en-US" sz="2600" dirty="0">
              <a:latin typeface="Courier New" pitchFamily="49" charset="0"/>
            </a:endParaRPr>
          </a:p>
          <a:p>
            <a:pPr marL="320040" indent="-320040" eaLnBrk="1" fontAlgn="auto" hangingPunct="1">
              <a:lnSpc>
                <a:spcPct val="90000"/>
              </a:lnSpc>
              <a:spcBef>
                <a:spcPct val="0"/>
              </a:spcBef>
              <a:spcAft>
                <a:spcPts val="0"/>
              </a:spcAft>
              <a:buFontTx/>
              <a:buNone/>
              <a:defRPr/>
            </a:pPr>
            <a:r>
              <a:rPr lang="en-US" sz="2600" i="1" dirty="0">
                <a:latin typeface="Courier New" pitchFamily="49" charset="0"/>
              </a:rPr>
              <a:t>  // insert item</a:t>
            </a:r>
          </a:p>
          <a:p>
            <a:pPr marL="320040" indent="-320040" eaLnBrk="1" fontAlgn="auto" hangingPunct="1">
              <a:lnSpc>
                <a:spcPct val="90000"/>
              </a:lnSpc>
              <a:spcBef>
                <a:spcPct val="0"/>
              </a:spcBef>
              <a:spcAft>
                <a:spcPts val="0"/>
              </a:spcAft>
              <a:buFontTx/>
              <a:buNone/>
              <a:defRPr/>
            </a:pPr>
            <a:r>
              <a:rPr lang="en-US" sz="2600" dirty="0">
                <a:latin typeface="Courier New" pitchFamily="49" charset="0"/>
              </a:rPr>
              <a:t>  theData[index] = anEntry;</a:t>
            </a:r>
          </a:p>
          <a:p>
            <a:pPr marL="320040" indent="-320040" eaLnBrk="1" fontAlgn="auto" hangingPunct="1">
              <a:lnSpc>
                <a:spcPct val="90000"/>
              </a:lnSpc>
              <a:spcBef>
                <a:spcPct val="0"/>
              </a:spcBef>
              <a:spcAft>
                <a:spcPts val="0"/>
              </a:spcAft>
              <a:buFontTx/>
              <a:buNone/>
              <a:defRPr/>
            </a:pPr>
            <a:r>
              <a:rPr lang="en-US" sz="2600" dirty="0">
                <a:latin typeface="Courier New" pitchFamily="49" charset="0"/>
              </a:rPr>
              <a:t>  size++;</a:t>
            </a:r>
          </a:p>
          <a:p>
            <a:pPr marL="320040" indent="-320040" eaLnBrk="1" fontAlgn="auto" hangingPunct="1">
              <a:lnSpc>
                <a:spcPct val="90000"/>
              </a:lnSpc>
              <a:spcBef>
                <a:spcPct val="0"/>
              </a:spcBef>
              <a:spcAft>
                <a:spcPts val="0"/>
              </a:spcAft>
              <a:buFontTx/>
              <a:buNone/>
              <a:defRPr/>
            </a:pPr>
            <a:r>
              <a:rPr lang="en-US" sz="2600" dirty="0">
                <a:latin typeface="Courier New" pitchFamily="49" charset="0"/>
              </a:rPr>
              <a:t>}</a:t>
            </a:r>
          </a:p>
          <a:p>
            <a:pPr marL="320040" indent="-320040" eaLnBrk="1" fontAlgn="auto" hangingPunct="1">
              <a:spcAft>
                <a:spcPts val="0"/>
              </a:spcAft>
              <a:buFont typeface="Wingdings"/>
              <a:buChar char=""/>
              <a:defRPr/>
            </a:pPr>
            <a:endParaRPr lang="en-US" dirty="0"/>
          </a:p>
        </p:txBody>
      </p:sp>
      <p:sp>
        <p:nvSpPr>
          <p:cNvPr id="4"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33</a:t>
            </a:fld>
            <a:endParaRPr lang="en-US" dirty="0"/>
          </a:p>
        </p:txBody>
      </p:sp>
    </p:spTree>
    <p:extLst>
      <p:ext uri="{BB962C8B-B14F-4D97-AF65-F5344CB8AC3E}">
        <p14:creationId xmlns:p14="http://schemas.microsoft.com/office/powerpoint/2010/main" val="432902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12775" y="228600"/>
            <a:ext cx="8153400" cy="990600"/>
          </a:xfrm>
        </p:spPr>
        <p:txBody>
          <a:bodyPr/>
          <a:lstStyle/>
          <a:p>
            <a:pPr eaLnBrk="1" hangingPunct="1"/>
            <a:r>
              <a:rPr lang="en-US">
                <a:latin typeface="Courier New" pitchFamily="49" charset="0"/>
                <a:cs typeface="Courier New" pitchFamily="49" charset="0"/>
              </a:rPr>
              <a:t>set</a:t>
            </a:r>
            <a:r>
              <a:rPr lang="en-US"/>
              <a:t> </a:t>
            </a:r>
            <a:r>
              <a:rPr lang="en-US" b="1"/>
              <a:t>and</a:t>
            </a:r>
            <a:r>
              <a:rPr lang="en-US"/>
              <a:t> </a:t>
            </a:r>
            <a:r>
              <a:rPr lang="en-US">
                <a:latin typeface="Courier New" pitchFamily="49" charset="0"/>
                <a:cs typeface="Courier New" pitchFamily="49" charset="0"/>
              </a:rPr>
              <a:t>get</a:t>
            </a:r>
            <a:r>
              <a:rPr lang="en-US"/>
              <a:t> </a:t>
            </a:r>
            <a:r>
              <a:rPr lang="en-US" b="1"/>
              <a:t>Methods</a:t>
            </a:r>
          </a:p>
        </p:txBody>
      </p:sp>
      <p:sp>
        <p:nvSpPr>
          <p:cNvPr id="154627" name="Rectangle 3"/>
          <p:cNvSpPr>
            <a:spLocks noGrp="1" noChangeArrowheads="1"/>
          </p:cNvSpPr>
          <p:nvPr>
            <p:ph sz="quarter" idx="1"/>
          </p:nvPr>
        </p:nvSpPr>
        <p:spPr>
          <a:xfrm>
            <a:off x="228600" y="1600200"/>
            <a:ext cx="8537575" cy="4800600"/>
          </a:xfrm>
        </p:spPr>
        <p:txBody>
          <a:bodyPr>
            <a:normAutofit/>
          </a:bodyPr>
          <a:lstStyle/>
          <a:p>
            <a:pPr marL="0" indent="0" eaLnBrk="1" fontAlgn="auto" hangingPunct="1">
              <a:spcAft>
                <a:spcPts val="0"/>
              </a:spcAft>
              <a:buFont typeface="Wingdings"/>
              <a:buNone/>
              <a:defRPr/>
            </a:pPr>
            <a:r>
              <a:rPr lang="en-US" sz="1900" dirty="0">
                <a:latin typeface="Courier New" pitchFamily="49" charset="0"/>
                <a:cs typeface="Courier New" pitchFamily="49" charset="0"/>
              </a:rPr>
              <a:t>public E get (int index) {</a:t>
            </a:r>
          </a:p>
          <a:p>
            <a:pPr marL="0" indent="0" eaLnBrk="1" fontAlgn="auto" hangingPunct="1">
              <a:spcAft>
                <a:spcPts val="0"/>
              </a:spcAft>
              <a:buFont typeface="Wingdings"/>
              <a:buNone/>
              <a:defRPr/>
            </a:pPr>
            <a:r>
              <a:rPr lang="en-US" sz="1900" dirty="0">
                <a:latin typeface="Courier New" pitchFamily="49" charset="0"/>
                <a:cs typeface="Courier New" pitchFamily="49" charset="0"/>
              </a:rPr>
              <a:t>  if (index &lt; 0 || index &gt;= size) {</a:t>
            </a:r>
          </a:p>
          <a:p>
            <a:pPr marL="0" indent="0" eaLnBrk="1" fontAlgn="auto" hangingPunct="1">
              <a:spcAft>
                <a:spcPts val="0"/>
              </a:spcAft>
              <a:buFont typeface="Wingdings"/>
              <a:buNone/>
              <a:defRPr/>
            </a:pPr>
            <a:r>
              <a:rPr lang="en-US" sz="1900" dirty="0">
                <a:latin typeface="Courier New" pitchFamily="49" charset="0"/>
                <a:cs typeface="Courier New" pitchFamily="49" charset="0"/>
              </a:rPr>
              <a:t>    throw new ArrayIndexOutOfBoundsException(index);</a:t>
            </a:r>
          </a:p>
          <a:p>
            <a:pPr marL="0" indent="0" eaLnBrk="1" fontAlgn="auto" hangingPunct="1">
              <a:spcAft>
                <a:spcPts val="0"/>
              </a:spcAft>
              <a:buFont typeface="Wingdings"/>
              <a:buNone/>
              <a:defRPr/>
            </a:pPr>
            <a:r>
              <a:rPr lang="en-US" sz="1900" dirty="0">
                <a:latin typeface="Courier New" pitchFamily="49" charset="0"/>
                <a:cs typeface="Courier New" pitchFamily="49" charset="0"/>
              </a:rPr>
              <a:t>  }</a:t>
            </a:r>
          </a:p>
          <a:p>
            <a:pPr marL="0" indent="0" eaLnBrk="1" fontAlgn="auto" hangingPunct="1">
              <a:spcAft>
                <a:spcPts val="0"/>
              </a:spcAft>
              <a:buFont typeface="Wingdings"/>
              <a:buNone/>
              <a:defRPr/>
            </a:pPr>
            <a:r>
              <a:rPr lang="en-US" sz="1900" dirty="0">
                <a:latin typeface="Courier New" pitchFamily="49" charset="0"/>
                <a:cs typeface="Courier New" pitchFamily="49" charset="0"/>
              </a:rPr>
              <a:t>  return theData[index];</a:t>
            </a:r>
          </a:p>
          <a:p>
            <a:pPr marL="0" indent="0" eaLnBrk="1" fontAlgn="auto" hangingPunct="1">
              <a:spcAft>
                <a:spcPts val="0"/>
              </a:spcAft>
              <a:buFont typeface="Wingdings"/>
              <a:buNone/>
              <a:defRPr/>
            </a:pPr>
            <a:r>
              <a:rPr lang="en-US" sz="1900" dirty="0">
                <a:latin typeface="Courier New" pitchFamily="49" charset="0"/>
                <a:cs typeface="Courier New" pitchFamily="49" charset="0"/>
              </a:rPr>
              <a:t>}</a:t>
            </a:r>
          </a:p>
          <a:p>
            <a:pPr marL="0" indent="0" eaLnBrk="1" fontAlgn="auto" hangingPunct="1">
              <a:spcAft>
                <a:spcPts val="0"/>
              </a:spcAft>
              <a:buFont typeface="Wingdings"/>
              <a:buNone/>
              <a:defRPr/>
            </a:pPr>
            <a:endParaRPr lang="en-US" sz="1900" dirty="0">
              <a:latin typeface="Courier New" pitchFamily="49" charset="0"/>
              <a:cs typeface="Courier New" pitchFamily="49" charset="0"/>
            </a:endParaRPr>
          </a:p>
          <a:p>
            <a:pPr marL="320040" indent="-320040" eaLnBrk="1" fontAlgn="auto" hangingPunct="1">
              <a:lnSpc>
                <a:spcPct val="90000"/>
              </a:lnSpc>
              <a:spcBef>
                <a:spcPct val="0"/>
              </a:spcBef>
              <a:spcAft>
                <a:spcPts val="0"/>
              </a:spcAft>
              <a:buFontTx/>
              <a:buNone/>
              <a:defRPr/>
            </a:pPr>
            <a:r>
              <a:rPr lang="en-US" sz="1900" dirty="0">
                <a:latin typeface="Courier New" pitchFamily="49" charset="0"/>
              </a:rPr>
              <a:t>public E set (int index, E newValue) {</a:t>
            </a:r>
          </a:p>
          <a:p>
            <a:pPr marL="320040" indent="-320040" eaLnBrk="1" fontAlgn="auto" hangingPunct="1">
              <a:lnSpc>
                <a:spcPct val="90000"/>
              </a:lnSpc>
              <a:spcBef>
                <a:spcPct val="0"/>
              </a:spcBef>
              <a:spcAft>
                <a:spcPts val="0"/>
              </a:spcAft>
              <a:buFontTx/>
              <a:buNone/>
              <a:defRPr/>
            </a:pPr>
            <a:r>
              <a:rPr lang="en-US" sz="1900" dirty="0">
                <a:latin typeface="Courier New" pitchFamily="49" charset="0"/>
              </a:rPr>
              <a:t>  if (index &lt; 0 || index &gt;= size) {</a:t>
            </a:r>
          </a:p>
          <a:p>
            <a:pPr marL="320040" indent="-320040" eaLnBrk="1" fontAlgn="auto" hangingPunct="1">
              <a:lnSpc>
                <a:spcPct val="90000"/>
              </a:lnSpc>
              <a:spcBef>
                <a:spcPct val="0"/>
              </a:spcBef>
              <a:spcAft>
                <a:spcPts val="0"/>
              </a:spcAft>
              <a:buFontTx/>
              <a:buNone/>
              <a:defRPr/>
            </a:pPr>
            <a:r>
              <a:rPr lang="en-US" sz="1900" dirty="0">
                <a:latin typeface="Courier New" pitchFamily="49" charset="0"/>
              </a:rPr>
              <a:t>    throw new ArrayIndexOutOfBoundsException(index);</a:t>
            </a:r>
          </a:p>
          <a:p>
            <a:pPr marL="320040" indent="-320040" eaLnBrk="1" fontAlgn="auto" hangingPunct="1">
              <a:lnSpc>
                <a:spcPct val="90000"/>
              </a:lnSpc>
              <a:spcBef>
                <a:spcPct val="0"/>
              </a:spcBef>
              <a:spcAft>
                <a:spcPts val="0"/>
              </a:spcAft>
              <a:buFontTx/>
              <a:buNone/>
              <a:defRPr/>
            </a:pPr>
            <a:r>
              <a:rPr lang="en-US" sz="1900" dirty="0">
                <a:latin typeface="Courier New" pitchFamily="49" charset="0"/>
              </a:rPr>
              <a:t>  }</a:t>
            </a:r>
          </a:p>
          <a:p>
            <a:pPr marL="320040" indent="-320040" eaLnBrk="1" fontAlgn="auto" hangingPunct="1">
              <a:lnSpc>
                <a:spcPct val="90000"/>
              </a:lnSpc>
              <a:spcBef>
                <a:spcPct val="0"/>
              </a:spcBef>
              <a:spcAft>
                <a:spcPts val="0"/>
              </a:spcAft>
              <a:buFontTx/>
              <a:buNone/>
              <a:defRPr/>
            </a:pPr>
            <a:r>
              <a:rPr lang="en-US" sz="1900" dirty="0">
                <a:latin typeface="Courier New" pitchFamily="49" charset="0"/>
              </a:rPr>
              <a:t>  E oldValue = theData[index];</a:t>
            </a:r>
          </a:p>
          <a:p>
            <a:pPr marL="320040" indent="-320040" eaLnBrk="1" fontAlgn="auto" hangingPunct="1">
              <a:lnSpc>
                <a:spcPct val="90000"/>
              </a:lnSpc>
              <a:spcBef>
                <a:spcPct val="0"/>
              </a:spcBef>
              <a:spcAft>
                <a:spcPts val="0"/>
              </a:spcAft>
              <a:buFontTx/>
              <a:buNone/>
              <a:defRPr/>
            </a:pPr>
            <a:r>
              <a:rPr lang="en-US" sz="1900" dirty="0">
                <a:latin typeface="Courier New" pitchFamily="49" charset="0"/>
              </a:rPr>
              <a:t>  theData[index] = newValue;</a:t>
            </a:r>
          </a:p>
          <a:p>
            <a:pPr marL="320040" indent="-320040" eaLnBrk="1" fontAlgn="auto" hangingPunct="1">
              <a:lnSpc>
                <a:spcPct val="90000"/>
              </a:lnSpc>
              <a:spcBef>
                <a:spcPct val="0"/>
              </a:spcBef>
              <a:spcAft>
                <a:spcPts val="0"/>
              </a:spcAft>
              <a:buFontTx/>
              <a:buNone/>
              <a:defRPr/>
            </a:pPr>
            <a:r>
              <a:rPr lang="en-US" sz="1900" dirty="0">
                <a:latin typeface="Courier New" pitchFamily="49" charset="0"/>
              </a:rPr>
              <a:t>  return oldValue;</a:t>
            </a:r>
          </a:p>
          <a:p>
            <a:pPr marL="320040" indent="-320040" eaLnBrk="1" fontAlgn="auto" hangingPunct="1">
              <a:lnSpc>
                <a:spcPct val="90000"/>
              </a:lnSpc>
              <a:spcBef>
                <a:spcPct val="0"/>
              </a:spcBef>
              <a:spcAft>
                <a:spcPts val="0"/>
              </a:spcAft>
              <a:buFontTx/>
              <a:buNone/>
              <a:defRPr/>
            </a:pPr>
            <a:r>
              <a:rPr lang="en-US" sz="1900" dirty="0">
                <a:latin typeface="Courier New" pitchFamily="49" charset="0"/>
              </a:rPr>
              <a:t>}</a:t>
            </a:r>
          </a:p>
          <a:p>
            <a:pPr marL="0" indent="0" eaLnBrk="1" fontAlgn="auto" hangingPunct="1">
              <a:spcAft>
                <a:spcPts val="0"/>
              </a:spcAft>
              <a:buFont typeface="Wingdings"/>
              <a:buNone/>
              <a:defRPr/>
            </a:pPr>
            <a:endParaRPr lang="en-US" sz="2000" dirty="0">
              <a:latin typeface="Courier New" pitchFamily="49" charset="0"/>
              <a:cs typeface="Courier New" pitchFamily="49" charset="0"/>
            </a:endParaRPr>
          </a:p>
          <a:p>
            <a:pPr marL="320040" indent="-320040" eaLnBrk="1" fontAlgn="auto" hangingPunct="1">
              <a:spcAft>
                <a:spcPts val="0"/>
              </a:spcAft>
              <a:buFont typeface="Wingdings"/>
              <a:buChar char=""/>
              <a:defRPr/>
            </a:pPr>
            <a:endParaRPr lang="en-US" dirty="0"/>
          </a:p>
        </p:txBody>
      </p:sp>
      <p:sp>
        <p:nvSpPr>
          <p:cNvPr id="4"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34</a:t>
            </a:fld>
            <a:endParaRPr lang="en-US" dirty="0"/>
          </a:p>
        </p:txBody>
      </p:sp>
    </p:spTree>
    <p:extLst>
      <p:ext uri="{BB962C8B-B14F-4D97-AF65-F5344CB8AC3E}">
        <p14:creationId xmlns:p14="http://schemas.microsoft.com/office/powerpoint/2010/main" val="1156542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12775" y="228600"/>
            <a:ext cx="8153400" cy="990600"/>
          </a:xfrm>
        </p:spPr>
        <p:txBody>
          <a:bodyPr/>
          <a:lstStyle/>
          <a:p>
            <a:pPr eaLnBrk="1" hangingPunct="1"/>
            <a:r>
              <a:rPr lang="en-US">
                <a:latin typeface="Courier New" pitchFamily="49" charset="0"/>
                <a:cs typeface="Courier New" pitchFamily="49" charset="0"/>
              </a:rPr>
              <a:t>remove</a:t>
            </a:r>
            <a:r>
              <a:rPr lang="en-US"/>
              <a:t> </a:t>
            </a:r>
            <a:r>
              <a:rPr lang="en-US" b="1"/>
              <a:t>Method</a:t>
            </a:r>
          </a:p>
        </p:txBody>
      </p:sp>
      <p:sp>
        <p:nvSpPr>
          <p:cNvPr id="51203" name="Content Placeholder 2"/>
          <p:cNvSpPr>
            <a:spLocks noGrp="1"/>
          </p:cNvSpPr>
          <p:nvPr>
            <p:ph sz="quarter" idx="1"/>
          </p:nvPr>
        </p:nvSpPr>
        <p:spPr>
          <a:xfrm>
            <a:off x="457200" y="3505200"/>
            <a:ext cx="8229600" cy="2620963"/>
          </a:xfrm>
        </p:spPr>
        <p:txBody>
          <a:bodyPr/>
          <a:lstStyle/>
          <a:p>
            <a:pPr eaLnBrk="1" hangingPunct="1"/>
            <a:r>
              <a:rPr lang="en-US"/>
              <a:t>When an item is removed, the items that follow it must be moved forward to close the gap</a:t>
            </a:r>
          </a:p>
          <a:p>
            <a:pPr eaLnBrk="1" hangingPunct="1"/>
            <a:r>
              <a:rPr lang="en-US"/>
              <a:t>Begin with the item closest to the removed element and proceed in the indicated order</a:t>
            </a:r>
          </a:p>
        </p:txBody>
      </p:sp>
      <p:pic>
        <p:nvPicPr>
          <p:cNvPr id="51204" name="Picture 2" descr="C:\Documents and Settings\Administrator\My Documents\Koffman\PPTs\JPEGS\JWCL233_Koffman JPG files\ch02\w0020-nn.jpg"/>
          <p:cNvPicPr>
            <a:picLocks noChangeAspect="1" noChangeArrowheads="1"/>
          </p:cNvPicPr>
          <p:nvPr/>
        </p:nvPicPr>
        <p:blipFill>
          <a:blip r:embed="rId2" cstate="print"/>
          <a:srcRect/>
          <a:stretch>
            <a:fillRect/>
          </a:stretch>
        </p:blipFill>
        <p:spPr bwMode="auto">
          <a:xfrm>
            <a:off x="228600" y="1752600"/>
            <a:ext cx="8534400" cy="1757363"/>
          </a:xfrm>
          <a:prstGeom prst="rect">
            <a:avLst/>
          </a:prstGeom>
          <a:noFill/>
          <a:ln w="9525">
            <a:noFill/>
            <a:miter lim="800000"/>
            <a:headEnd/>
            <a:tailEnd/>
          </a:ln>
        </p:spPr>
      </p:pic>
      <p:sp>
        <p:nvSpPr>
          <p:cNvPr id="5"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35</a:t>
            </a:fld>
            <a:endParaRPr lang="en-US" dirty="0"/>
          </a:p>
        </p:txBody>
      </p:sp>
    </p:spTree>
    <p:extLst>
      <p:ext uri="{BB962C8B-B14F-4D97-AF65-F5344CB8AC3E}">
        <p14:creationId xmlns:p14="http://schemas.microsoft.com/office/powerpoint/2010/main" val="327489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12775" y="228600"/>
            <a:ext cx="8153400" cy="990600"/>
          </a:xfrm>
        </p:spPr>
        <p:txBody>
          <a:bodyPr/>
          <a:lstStyle/>
          <a:p>
            <a:pPr eaLnBrk="1" hangingPunct="1"/>
            <a:r>
              <a:rPr lang="en-US">
                <a:latin typeface="Courier New" pitchFamily="49" charset="0"/>
                <a:cs typeface="Courier New" pitchFamily="49" charset="0"/>
              </a:rPr>
              <a:t>remove</a:t>
            </a:r>
            <a:r>
              <a:rPr lang="en-US"/>
              <a:t> </a:t>
            </a:r>
            <a:r>
              <a:rPr lang="en-US" b="1"/>
              <a:t>Method</a:t>
            </a:r>
            <a:r>
              <a:rPr lang="en-US"/>
              <a:t> (cont.)</a:t>
            </a:r>
          </a:p>
        </p:txBody>
      </p:sp>
      <p:sp>
        <p:nvSpPr>
          <p:cNvPr id="52227" name="Content Placeholder 2"/>
          <p:cNvSpPr>
            <a:spLocks noGrp="1"/>
          </p:cNvSpPr>
          <p:nvPr>
            <p:ph sz="quarter" idx="1"/>
          </p:nvPr>
        </p:nvSpPr>
        <p:spPr>
          <a:xfrm>
            <a:off x="152400" y="1600200"/>
            <a:ext cx="8613775" cy="4876800"/>
          </a:xfrm>
        </p:spPr>
        <p:txBody>
          <a:bodyPr/>
          <a:lstStyle/>
          <a:p>
            <a:pPr eaLnBrk="1" hangingPunct="1">
              <a:lnSpc>
                <a:spcPct val="90000"/>
              </a:lnSpc>
              <a:spcBef>
                <a:spcPct val="0"/>
              </a:spcBef>
              <a:buFontTx/>
              <a:buNone/>
            </a:pPr>
            <a:r>
              <a:rPr lang="en-US" sz="2000" dirty="0">
                <a:latin typeface="Courier New" pitchFamily="49" charset="0"/>
              </a:rPr>
              <a:t>public E remove (</a:t>
            </a:r>
            <a:r>
              <a:rPr lang="en-US" sz="2000" dirty="0" err="1">
                <a:latin typeface="Courier New" pitchFamily="49" charset="0"/>
              </a:rPr>
              <a:t>int</a:t>
            </a:r>
            <a:r>
              <a:rPr lang="en-US" sz="2000" dirty="0">
                <a:latin typeface="Courier New" pitchFamily="49" charset="0"/>
              </a:rPr>
              <a:t> index) {</a:t>
            </a:r>
          </a:p>
          <a:p>
            <a:pPr eaLnBrk="1" hangingPunct="1">
              <a:lnSpc>
                <a:spcPct val="90000"/>
              </a:lnSpc>
              <a:spcBef>
                <a:spcPct val="0"/>
              </a:spcBef>
              <a:buFontTx/>
              <a:buNone/>
            </a:pPr>
            <a:endParaRPr lang="en-US" sz="2000" dirty="0">
              <a:latin typeface="Courier New" pitchFamily="49" charset="0"/>
            </a:endParaRPr>
          </a:p>
          <a:p>
            <a:pPr eaLnBrk="1" hangingPunct="1">
              <a:lnSpc>
                <a:spcPct val="90000"/>
              </a:lnSpc>
              <a:spcBef>
                <a:spcPct val="0"/>
              </a:spcBef>
              <a:buFontTx/>
              <a:buNone/>
            </a:pPr>
            <a:r>
              <a:rPr lang="en-US" sz="2000" dirty="0">
                <a:latin typeface="Courier New" pitchFamily="49" charset="0"/>
              </a:rPr>
              <a:t>  if (index &lt; 0 || index &gt;= size) {</a:t>
            </a:r>
          </a:p>
          <a:p>
            <a:pPr eaLnBrk="1" hangingPunct="1">
              <a:lnSpc>
                <a:spcPct val="90000"/>
              </a:lnSpc>
              <a:spcBef>
                <a:spcPct val="0"/>
              </a:spcBef>
              <a:buFontTx/>
              <a:buNone/>
            </a:pPr>
            <a:r>
              <a:rPr lang="en-US" sz="2000" dirty="0">
                <a:latin typeface="Courier New" pitchFamily="49" charset="0"/>
              </a:rPr>
              <a:t>    throw new </a:t>
            </a:r>
            <a:r>
              <a:rPr lang="en-US" sz="2000" dirty="0" err="1">
                <a:latin typeface="Courier New" pitchFamily="49" charset="0"/>
              </a:rPr>
              <a:t>ArrayIndexOutOfBoundsException</a:t>
            </a:r>
            <a:r>
              <a:rPr lang="en-US" sz="2000" dirty="0">
                <a:latin typeface="Courier New" pitchFamily="49" charset="0"/>
              </a:rPr>
              <a:t>(index);</a:t>
            </a:r>
          </a:p>
          <a:p>
            <a:pPr eaLnBrk="1" hangingPunct="1">
              <a:lnSpc>
                <a:spcPct val="90000"/>
              </a:lnSpc>
              <a:spcBef>
                <a:spcPct val="0"/>
              </a:spcBef>
              <a:buFontTx/>
              <a:buNone/>
            </a:pPr>
            <a:r>
              <a:rPr lang="en-US" sz="2000" dirty="0">
                <a:latin typeface="Courier New" pitchFamily="49" charset="0"/>
              </a:rPr>
              <a:t>  }</a:t>
            </a:r>
          </a:p>
          <a:p>
            <a:pPr eaLnBrk="1" hangingPunct="1">
              <a:lnSpc>
                <a:spcPct val="90000"/>
              </a:lnSpc>
              <a:spcBef>
                <a:spcPct val="0"/>
              </a:spcBef>
              <a:buFontTx/>
              <a:buNone/>
            </a:pPr>
            <a:endParaRPr lang="en-US" sz="2000" dirty="0">
              <a:latin typeface="Courier New" pitchFamily="49" charset="0"/>
            </a:endParaRPr>
          </a:p>
          <a:p>
            <a:pPr eaLnBrk="1" hangingPunct="1">
              <a:lnSpc>
                <a:spcPct val="90000"/>
              </a:lnSpc>
              <a:spcBef>
                <a:spcPct val="0"/>
              </a:spcBef>
              <a:buFontTx/>
              <a:buNone/>
            </a:pPr>
            <a:r>
              <a:rPr lang="en-US" sz="2000" dirty="0">
                <a:latin typeface="Courier New" pitchFamily="49" charset="0"/>
              </a:rPr>
              <a:t>  E </a:t>
            </a:r>
            <a:r>
              <a:rPr lang="en-US" sz="2000" dirty="0" err="1">
                <a:latin typeface="Courier New" pitchFamily="49" charset="0"/>
              </a:rPr>
              <a:t>returnValue</a:t>
            </a:r>
            <a:r>
              <a:rPr lang="en-US" sz="2000" dirty="0">
                <a:latin typeface="Courier New" pitchFamily="49" charset="0"/>
              </a:rPr>
              <a:t> = </a:t>
            </a:r>
            <a:r>
              <a:rPr lang="en-US" sz="2000" dirty="0" err="1">
                <a:latin typeface="Courier New" pitchFamily="49" charset="0"/>
              </a:rPr>
              <a:t>theData</a:t>
            </a:r>
            <a:r>
              <a:rPr lang="en-US" sz="2000" dirty="0">
                <a:latin typeface="Courier New" pitchFamily="49" charset="0"/>
              </a:rPr>
              <a:t>[index];</a:t>
            </a:r>
          </a:p>
          <a:p>
            <a:pPr eaLnBrk="1" hangingPunct="1">
              <a:lnSpc>
                <a:spcPct val="90000"/>
              </a:lnSpc>
              <a:spcBef>
                <a:spcPct val="0"/>
              </a:spcBef>
              <a:buFontTx/>
              <a:buNone/>
            </a:pPr>
            <a:endParaRPr lang="en-US" sz="2000" dirty="0">
              <a:latin typeface="Courier New" pitchFamily="49" charset="0"/>
            </a:endParaRPr>
          </a:p>
          <a:p>
            <a:pPr eaLnBrk="1" hangingPunct="1">
              <a:lnSpc>
                <a:spcPct val="90000"/>
              </a:lnSpc>
              <a:spcBef>
                <a:spcPct val="0"/>
              </a:spcBef>
              <a:buFontTx/>
              <a:buNone/>
            </a:pPr>
            <a:r>
              <a:rPr lang="en-US" sz="2000" dirty="0">
                <a:latin typeface="Courier New" pitchFamily="49" charset="0"/>
              </a:rPr>
              <a:t>	?????   Fill in the blank  ???????????</a:t>
            </a:r>
          </a:p>
          <a:p>
            <a:pPr eaLnBrk="1" hangingPunct="1">
              <a:lnSpc>
                <a:spcPct val="90000"/>
              </a:lnSpc>
              <a:spcBef>
                <a:spcPct val="0"/>
              </a:spcBef>
              <a:buFontTx/>
              <a:buNone/>
            </a:pPr>
            <a:endParaRPr lang="en-US" sz="2000" dirty="0">
              <a:latin typeface="Courier New" pitchFamily="49" charset="0"/>
            </a:endParaRPr>
          </a:p>
          <a:p>
            <a:pPr eaLnBrk="1" hangingPunct="1">
              <a:lnSpc>
                <a:spcPct val="90000"/>
              </a:lnSpc>
              <a:spcBef>
                <a:spcPct val="0"/>
              </a:spcBef>
              <a:buFontTx/>
              <a:buNone/>
            </a:pPr>
            <a:endParaRPr lang="en-US" sz="2000" dirty="0">
              <a:latin typeface="Courier New" pitchFamily="49" charset="0"/>
            </a:endParaRPr>
          </a:p>
          <a:p>
            <a:pPr eaLnBrk="1" hangingPunct="1">
              <a:lnSpc>
                <a:spcPct val="90000"/>
              </a:lnSpc>
              <a:spcBef>
                <a:spcPct val="0"/>
              </a:spcBef>
              <a:buFontTx/>
              <a:buNone/>
            </a:pPr>
            <a:endParaRPr lang="en-US" sz="2000" dirty="0">
              <a:latin typeface="Courier New" pitchFamily="49" charset="0"/>
            </a:endParaRPr>
          </a:p>
          <a:p>
            <a:pPr eaLnBrk="1" hangingPunct="1">
              <a:lnSpc>
                <a:spcPct val="90000"/>
              </a:lnSpc>
              <a:spcBef>
                <a:spcPct val="0"/>
              </a:spcBef>
              <a:buFontTx/>
              <a:buNone/>
            </a:pPr>
            <a:endParaRPr lang="en-US" sz="2000" dirty="0">
              <a:latin typeface="Courier New" pitchFamily="49" charset="0"/>
            </a:endParaRPr>
          </a:p>
          <a:p>
            <a:pPr eaLnBrk="1" hangingPunct="1">
              <a:lnSpc>
                <a:spcPct val="90000"/>
              </a:lnSpc>
              <a:spcBef>
                <a:spcPct val="0"/>
              </a:spcBef>
              <a:buFontTx/>
              <a:buNone/>
            </a:pPr>
            <a:r>
              <a:rPr lang="en-US" sz="2000" dirty="0">
                <a:latin typeface="Courier New" pitchFamily="49" charset="0"/>
              </a:rPr>
              <a:t>  size--;</a:t>
            </a:r>
          </a:p>
          <a:p>
            <a:pPr eaLnBrk="1" hangingPunct="1">
              <a:lnSpc>
                <a:spcPct val="90000"/>
              </a:lnSpc>
              <a:spcBef>
                <a:spcPct val="0"/>
              </a:spcBef>
              <a:buFontTx/>
              <a:buNone/>
            </a:pPr>
            <a:r>
              <a:rPr lang="en-US" sz="2000" dirty="0">
                <a:latin typeface="Courier New" pitchFamily="49" charset="0"/>
              </a:rPr>
              <a:t>  return </a:t>
            </a:r>
            <a:r>
              <a:rPr lang="en-US" sz="2000" dirty="0" err="1">
                <a:latin typeface="Courier New" pitchFamily="49" charset="0"/>
              </a:rPr>
              <a:t>returnValue</a:t>
            </a:r>
            <a:r>
              <a:rPr lang="en-US" sz="2000" dirty="0">
                <a:latin typeface="Courier New" pitchFamily="49" charset="0"/>
              </a:rPr>
              <a:t>;</a:t>
            </a:r>
          </a:p>
          <a:p>
            <a:pPr eaLnBrk="1" hangingPunct="1">
              <a:lnSpc>
                <a:spcPct val="90000"/>
              </a:lnSpc>
              <a:spcBef>
                <a:spcPct val="0"/>
              </a:spcBef>
              <a:buFontTx/>
              <a:buNone/>
            </a:pPr>
            <a:r>
              <a:rPr lang="en-US" sz="2000" dirty="0">
                <a:latin typeface="Courier New" pitchFamily="49" charset="0"/>
              </a:rPr>
              <a:t>}</a:t>
            </a:r>
          </a:p>
          <a:p>
            <a:pPr eaLnBrk="1" hangingPunct="1">
              <a:lnSpc>
                <a:spcPct val="90000"/>
              </a:lnSpc>
              <a:spcBef>
                <a:spcPct val="0"/>
              </a:spcBef>
              <a:buFontTx/>
              <a:buNone/>
            </a:pPr>
            <a:endParaRPr lang="en-US" sz="3200" b="1" dirty="0">
              <a:latin typeface="Courier New" pitchFamily="49" charset="0"/>
            </a:endParaRPr>
          </a:p>
        </p:txBody>
      </p:sp>
      <p:sp>
        <p:nvSpPr>
          <p:cNvPr id="4"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36</a:t>
            </a:fld>
            <a:endParaRPr lang="en-US" dirty="0"/>
          </a:p>
        </p:txBody>
      </p:sp>
    </p:spTree>
    <p:extLst>
      <p:ext uri="{BB962C8B-B14F-4D97-AF65-F5344CB8AC3E}">
        <p14:creationId xmlns:p14="http://schemas.microsoft.com/office/powerpoint/2010/main" val="111842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12775" y="228600"/>
            <a:ext cx="8153400" cy="990600"/>
          </a:xfrm>
        </p:spPr>
        <p:txBody>
          <a:bodyPr/>
          <a:lstStyle/>
          <a:p>
            <a:pPr eaLnBrk="1" hangingPunct="1"/>
            <a:r>
              <a:rPr lang="en-US">
                <a:latin typeface="Courier New" pitchFamily="49" charset="0"/>
                <a:cs typeface="Courier New" pitchFamily="49" charset="0"/>
              </a:rPr>
              <a:t>reallocate</a:t>
            </a:r>
            <a:r>
              <a:rPr lang="en-US"/>
              <a:t> </a:t>
            </a:r>
            <a:r>
              <a:rPr lang="en-US" b="1"/>
              <a:t>Method</a:t>
            </a:r>
          </a:p>
        </p:txBody>
      </p:sp>
      <p:sp>
        <p:nvSpPr>
          <p:cNvPr id="53251" name="Content Placeholder 2"/>
          <p:cNvSpPr>
            <a:spLocks noGrp="1"/>
          </p:cNvSpPr>
          <p:nvPr>
            <p:ph sz="quarter" idx="1"/>
          </p:nvPr>
        </p:nvSpPr>
        <p:spPr>
          <a:xfrm>
            <a:off x="612775" y="1600200"/>
            <a:ext cx="8153400" cy="4495800"/>
          </a:xfrm>
        </p:spPr>
        <p:txBody>
          <a:bodyPr/>
          <a:lstStyle/>
          <a:p>
            <a:pPr eaLnBrk="1" hangingPunct="1">
              <a:lnSpc>
                <a:spcPct val="90000"/>
              </a:lnSpc>
              <a:spcBef>
                <a:spcPct val="0"/>
              </a:spcBef>
            </a:pPr>
            <a:r>
              <a:rPr lang="en-US" sz="3600" dirty="0"/>
              <a:t>Create a new array that is twice the size of the current array and then copy the contents of the new array</a:t>
            </a:r>
            <a:endParaRPr lang="en-US" sz="3600" dirty="0">
              <a:latin typeface="Courier New" pitchFamily="49" charset="0"/>
            </a:endParaRPr>
          </a:p>
          <a:p>
            <a:pPr eaLnBrk="1" hangingPunct="1">
              <a:lnSpc>
                <a:spcPct val="90000"/>
              </a:lnSpc>
              <a:spcBef>
                <a:spcPct val="0"/>
              </a:spcBef>
              <a:buFontTx/>
              <a:buNone/>
            </a:pPr>
            <a:endParaRPr lang="en-US" sz="2800" dirty="0">
              <a:latin typeface="Courier New" pitchFamily="49" charset="0"/>
            </a:endParaRPr>
          </a:p>
          <a:p>
            <a:pPr lvl="1" eaLnBrk="1" hangingPunct="1">
              <a:lnSpc>
                <a:spcPct val="90000"/>
              </a:lnSpc>
              <a:spcBef>
                <a:spcPct val="0"/>
              </a:spcBef>
              <a:buFontTx/>
              <a:buNone/>
            </a:pPr>
            <a:r>
              <a:rPr lang="en-US" sz="2400" dirty="0">
                <a:latin typeface="Courier New" pitchFamily="49" charset="0"/>
              </a:rPr>
              <a:t>private void reallocate () {</a:t>
            </a:r>
          </a:p>
          <a:p>
            <a:pPr lvl="1" eaLnBrk="1" hangingPunct="1">
              <a:lnSpc>
                <a:spcPct val="90000"/>
              </a:lnSpc>
              <a:spcBef>
                <a:spcPct val="0"/>
              </a:spcBef>
              <a:buFontTx/>
              <a:buNone/>
            </a:pPr>
            <a:r>
              <a:rPr lang="en-US" sz="2400" dirty="0">
                <a:latin typeface="Courier New" pitchFamily="49" charset="0"/>
              </a:rPr>
              <a:t>  capacity *= 2; </a:t>
            </a:r>
          </a:p>
          <a:p>
            <a:pPr lvl="1" eaLnBrk="1" hangingPunct="1">
              <a:lnSpc>
                <a:spcPct val="90000"/>
              </a:lnSpc>
              <a:spcBef>
                <a:spcPct val="0"/>
              </a:spcBef>
              <a:buFontTx/>
              <a:buNone/>
            </a:pPr>
            <a:r>
              <a:rPr lang="en-US" sz="2400" dirty="0">
                <a:latin typeface="Courier New" pitchFamily="49" charset="0"/>
              </a:rPr>
              <a:t>  </a:t>
            </a:r>
            <a:r>
              <a:rPr lang="en-US" sz="2400" dirty="0" err="1">
                <a:latin typeface="Courier New" pitchFamily="49" charset="0"/>
              </a:rPr>
              <a:t>theData</a:t>
            </a:r>
            <a:r>
              <a:rPr lang="en-US" sz="2400" dirty="0">
                <a:latin typeface="Courier New" pitchFamily="49" charset="0"/>
              </a:rPr>
              <a:t> = </a:t>
            </a:r>
            <a:r>
              <a:rPr lang="en-US" sz="2400" dirty="0" err="1">
                <a:latin typeface="Courier New" pitchFamily="49" charset="0"/>
              </a:rPr>
              <a:t>Arrays.copyOf</a:t>
            </a:r>
            <a:r>
              <a:rPr lang="en-US" sz="2400" dirty="0">
                <a:latin typeface="Courier New" pitchFamily="49" charset="0"/>
              </a:rPr>
              <a:t>(</a:t>
            </a:r>
            <a:r>
              <a:rPr lang="en-US" sz="2400" dirty="0" err="1">
                <a:latin typeface="Courier New" pitchFamily="49" charset="0"/>
              </a:rPr>
              <a:t>theData</a:t>
            </a:r>
            <a:r>
              <a:rPr lang="en-US" sz="2400" dirty="0">
                <a:latin typeface="Courier New" pitchFamily="49" charset="0"/>
              </a:rPr>
              <a:t>, capacity);</a:t>
            </a:r>
          </a:p>
          <a:p>
            <a:pPr lvl="1" eaLnBrk="1" hangingPunct="1">
              <a:lnSpc>
                <a:spcPct val="90000"/>
              </a:lnSpc>
              <a:spcBef>
                <a:spcPct val="0"/>
              </a:spcBef>
              <a:buFontTx/>
              <a:buNone/>
            </a:pPr>
            <a:r>
              <a:rPr lang="en-US" sz="2400" dirty="0">
                <a:latin typeface="Courier New" pitchFamily="49" charset="0"/>
              </a:rPr>
              <a:t>}</a:t>
            </a:r>
          </a:p>
          <a:p>
            <a:pPr eaLnBrk="1" hangingPunct="1">
              <a:lnSpc>
                <a:spcPct val="90000"/>
              </a:lnSpc>
              <a:spcBef>
                <a:spcPct val="0"/>
              </a:spcBef>
              <a:buFontTx/>
              <a:buNone/>
            </a:pPr>
            <a:endParaRPr lang="en-US" sz="3600" b="1" dirty="0">
              <a:latin typeface="Courier New" pitchFamily="49" charset="0"/>
            </a:endParaRPr>
          </a:p>
        </p:txBody>
      </p:sp>
      <p:sp>
        <p:nvSpPr>
          <p:cNvPr id="4"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37</a:t>
            </a:fld>
            <a:endParaRPr lang="en-US" dirty="0"/>
          </a:p>
        </p:txBody>
      </p:sp>
    </p:spTree>
    <p:extLst>
      <p:ext uri="{BB962C8B-B14F-4D97-AF65-F5344CB8AC3E}">
        <p14:creationId xmlns:p14="http://schemas.microsoft.com/office/powerpoint/2010/main" val="689395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12775" y="228600"/>
            <a:ext cx="8153400" cy="990600"/>
          </a:xfrm>
        </p:spPr>
        <p:txBody>
          <a:bodyPr>
            <a:normAutofit fontScale="90000"/>
          </a:bodyPr>
          <a:lstStyle/>
          <a:p>
            <a:pPr eaLnBrk="1" fontAlgn="auto" hangingPunct="1">
              <a:spcAft>
                <a:spcPts val="0"/>
              </a:spcAft>
              <a:defRPr/>
            </a:pPr>
            <a:r>
              <a:rPr lang="en-US" dirty="0">
                <a:latin typeface="Courier New" pitchFamily="49" charset="0"/>
                <a:cs typeface="Courier New" pitchFamily="49" charset="0"/>
              </a:rPr>
              <a:t>List</a:t>
            </a:r>
            <a:r>
              <a:rPr lang="en-US" dirty="0"/>
              <a:t> </a:t>
            </a:r>
            <a:r>
              <a:rPr lang="en-US" b="1" dirty="0"/>
              <a:t>Interface and </a:t>
            </a:r>
            <a:r>
              <a:rPr lang="en-US" dirty="0">
                <a:latin typeface="Courier New" pitchFamily="49" charset="0"/>
                <a:cs typeface="Courier New" pitchFamily="49" charset="0"/>
              </a:rPr>
              <a:t>ArrayList</a:t>
            </a:r>
            <a:r>
              <a:rPr lang="en-US" dirty="0"/>
              <a:t> </a:t>
            </a:r>
            <a:r>
              <a:rPr lang="en-US" b="1" dirty="0"/>
              <a:t>Class</a:t>
            </a:r>
          </a:p>
        </p:txBody>
      </p:sp>
      <p:sp>
        <p:nvSpPr>
          <p:cNvPr id="93187" name="Rectangle 3"/>
          <p:cNvSpPr>
            <a:spLocks noGrp="1" noChangeArrowheads="1"/>
          </p:cNvSpPr>
          <p:nvPr>
            <p:ph sz="quarter" idx="1"/>
          </p:nvPr>
        </p:nvSpPr>
        <p:spPr>
          <a:xfrm>
            <a:off x="612775" y="1600200"/>
            <a:ext cx="8153400" cy="4495800"/>
          </a:xfrm>
        </p:spPr>
        <p:txBody>
          <a:bodyPr>
            <a:normAutofit fontScale="85000" lnSpcReduction="10000"/>
          </a:bodyPr>
          <a:lstStyle/>
          <a:p>
            <a:pPr marL="320040" indent="-320040" eaLnBrk="1" fontAlgn="auto" hangingPunct="1">
              <a:spcAft>
                <a:spcPts val="0"/>
              </a:spcAft>
              <a:buFont typeface="Wingdings"/>
              <a:buChar char=""/>
              <a:defRPr/>
            </a:pPr>
            <a:r>
              <a:rPr lang="en-US" dirty="0"/>
              <a:t>An array is an indexed structure</a:t>
            </a:r>
          </a:p>
          <a:p>
            <a:pPr marL="320040" indent="-320040" eaLnBrk="1" fontAlgn="auto" hangingPunct="1">
              <a:spcAft>
                <a:spcPts val="0"/>
              </a:spcAft>
              <a:buFont typeface="Wingdings"/>
              <a:buChar char=""/>
              <a:defRPr/>
            </a:pPr>
            <a:r>
              <a:rPr lang="en-US" dirty="0"/>
              <a:t>In an indexed structure, </a:t>
            </a:r>
          </a:p>
          <a:p>
            <a:pPr marL="640080" lvl="1" indent="-274320" eaLnBrk="1" fontAlgn="auto" hangingPunct="1">
              <a:spcAft>
                <a:spcPts val="0"/>
              </a:spcAft>
              <a:buFont typeface="Wingdings 2"/>
              <a:buChar char=""/>
              <a:defRPr/>
            </a:pPr>
            <a:r>
              <a:rPr lang="en-US" dirty="0"/>
              <a:t>elements may be accessed in any order using subscript values</a:t>
            </a:r>
          </a:p>
          <a:p>
            <a:pPr marL="640080" lvl="1" indent="-274320" eaLnBrk="1" fontAlgn="auto" hangingPunct="1">
              <a:spcAft>
                <a:spcPts val="0"/>
              </a:spcAft>
              <a:buFont typeface="Wingdings 2"/>
              <a:buChar char=""/>
              <a:defRPr/>
            </a:pPr>
            <a:r>
              <a:rPr lang="en-US" dirty="0"/>
              <a:t>elements can be accessed in sequence using a loop that increments the subscript</a:t>
            </a:r>
          </a:p>
          <a:p>
            <a:pPr marL="320040" indent="-320040" eaLnBrk="1" fontAlgn="auto" hangingPunct="1">
              <a:spcAft>
                <a:spcPts val="0"/>
              </a:spcAft>
              <a:buFont typeface="Wingdings"/>
              <a:buChar char=""/>
              <a:defRPr/>
            </a:pPr>
            <a:r>
              <a:rPr lang="en-US" dirty="0"/>
              <a:t>With the Java </a:t>
            </a:r>
            <a:r>
              <a:rPr lang="en-US" dirty="0">
                <a:latin typeface="Courier New" pitchFamily="49" charset="0"/>
                <a:cs typeface="Courier New" pitchFamily="49" charset="0"/>
              </a:rPr>
              <a:t>Array</a:t>
            </a:r>
            <a:r>
              <a:rPr lang="en-US" dirty="0"/>
              <a:t> object, you cannot</a:t>
            </a:r>
          </a:p>
          <a:p>
            <a:pPr marL="640080" lvl="1" indent="-274320" eaLnBrk="1" fontAlgn="auto" hangingPunct="1">
              <a:spcAft>
                <a:spcPts val="0"/>
              </a:spcAft>
              <a:buFont typeface="Wingdings 2"/>
              <a:buChar char=""/>
              <a:defRPr/>
            </a:pPr>
            <a:r>
              <a:rPr lang="en-US" dirty="0"/>
              <a:t>increase or decrease its length (length is fixed)</a:t>
            </a:r>
          </a:p>
          <a:p>
            <a:pPr marL="640080" lvl="1" indent="-274320" eaLnBrk="1" fontAlgn="auto" hangingPunct="1">
              <a:spcAft>
                <a:spcPts val="0"/>
              </a:spcAft>
              <a:buFont typeface="Wingdings 2"/>
              <a:buChar char=""/>
              <a:defRPr/>
            </a:pPr>
            <a:r>
              <a:rPr lang="en-US" dirty="0"/>
              <a:t>add an element at a specified position without shifting elements to make room</a:t>
            </a:r>
          </a:p>
          <a:p>
            <a:pPr marL="640080" lvl="1" indent="-274320" eaLnBrk="1" fontAlgn="auto" hangingPunct="1">
              <a:spcAft>
                <a:spcPts val="0"/>
              </a:spcAft>
              <a:buFont typeface="Wingdings 2"/>
              <a:buChar char=""/>
              <a:defRPr/>
            </a:pPr>
            <a:r>
              <a:rPr lang="en-US" dirty="0"/>
              <a:t>remove an element at a specified position and keep the elements contiguous without shifting elements to fill in the gap</a:t>
            </a:r>
          </a:p>
        </p:txBody>
      </p:sp>
      <p:sp>
        <p:nvSpPr>
          <p:cNvPr id="4"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4</a:t>
            </a:fld>
            <a:endParaRPr lang="en-US" dirty="0"/>
          </a:p>
        </p:txBody>
      </p:sp>
    </p:spTree>
    <p:extLst>
      <p:ext uri="{BB962C8B-B14F-4D97-AF65-F5344CB8AC3E}">
        <p14:creationId xmlns:p14="http://schemas.microsoft.com/office/powerpoint/2010/main" val="237562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12775" y="228600"/>
            <a:ext cx="8153400" cy="990600"/>
          </a:xfrm>
        </p:spPr>
        <p:txBody>
          <a:bodyPr>
            <a:normAutofit fontScale="90000"/>
          </a:bodyPr>
          <a:lstStyle/>
          <a:p>
            <a:pPr eaLnBrk="1" fontAlgn="auto" hangingPunct="1">
              <a:spcAft>
                <a:spcPts val="0"/>
              </a:spcAft>
              <a:defRPr/>
            </a:pPr>
            <a:r>
              <a:rPr lang="en-US" dirty="0">
                <a:latin typeface="Courier New" pitchFamily="49" charset="0"/>
                <a:cs typeface="Courier New" pitchFamily="49" charset="0"/>
              </a:rPr>
              <a:t>List</a:t>
            </a:r>
            <a:r>
              <a:rPr lang="en-US" dirty="0"/>
              <a:t> </a:t>
            </a:r>
            <a:r>
              <a:rPr lang="en-US" b="1" dirty="0"/>
              <a:t>Interface and </a:t>
            </a:r>
            <a:r>
              <a:rPr lang="en-US" dirty="0">
                <a:latin typeface="Courier New" pitchFamily="49" charset="0"/>
                <a:cs typeface="Courier New" pitchFamily="49" charset="0"/>
              </a:rPr>
              <a:t>ArrayList</a:t>
            </a:r>
            <a:r>
              <a:rPr lang="en-US" dirty="0"/>
              <a:t> </a:t>
            </a:r>
            <a:r>
              <a:rPr lang="en-US" b="1" dirty="0"/>
              <a:t>Class</a:t>
            </a:r>
            <a:r>
              <a:rPr lang="en-US" dirty="0"/>
              <a:t> (cont.)</a:t>
            </a:r>
          </a:p>
        </p:txBody>
      </p:sp>
      <p:sp>
        <p:nvSpPr>
          <p:cNvPr id="94211" name="Rectangle 3"/>
          <p:cNvSpPr>
            <a:spLocks noGrp="1" noChangeArrowheads="1"/>
          </p:cNvSpPr>
          <p:nvPr>
            <p:ph sz="quarter" idx="1"/>
          </p:nvPr>
        </p:nvSpPr>
        <p:spPr>
          <a:xfrm>
            <a:off x="228600" y="1600200"/>
            <a:ext cx="8915400" cy="5029200"/>
          </a:xfrm>
        </p:spPr>
        <p:txBody>
          <a:bodyPr>
            <a:noAutofit/>
          </a:bodyPr>
          <a:lstStyle/>
          <a:p>
            <a:pPr marL="320040" indent="-320040" eaLnBrk="1" fontAlgn="auto" hangingPunct="1">
              <a:spcAft>
                <a:spcPts val="0"/>
              </a:spcAft>
              <a:buFont typeface="Wingdings"/>
              <a:buChar char=""/>
              <a:defRPr/>
            </a:pPr>
            <a:r>
              <a:rPr lang="en-US" sz="2000" dirty="0"/>
              <a:t>Java provides a </a:t>
            </a:r>
            <a:r>
              <a:rPr lang="en-US" sz="2000" dirty="0">
                <a:latin typeface="Courier New" pitchFamily="49" charset="0"/>
                <a:cs typeface="Courier New" pitchFamily="49" charset="0"/>
              </a:rPr>
              <a:t>List</a:t>
            </a:r>
            <a:r>
              <a:rPr lang="en-US" sz="2000" dirty="0"/>
              <a:t> interface as part of its API </a:t>
            </a:r>
            <a:r>
              <a:rPr lang="en-US" sz="2000" dirty="0">
                <a:latin typeface="Courier New" pitchFamily="49" charset="0"/>
                <a:cs typeface="Courier New" pitchFamily="49" charset="0"/>
              </a:rPr>
              <a:t>java.util</a:t>
            </a:r>
          </a:p>
          <a:p>
            <a:pPr marL="320040" indent="-320040" eaLnBrk="1" fontAlgn="auto" hangingPunct="1">
              <a:spcAft>
                <a:spcPts val="0"/>
              </a:spcAft>
              <a:buFont typeface="Wingdings"/>
              <a:buChar char=""/>
              <a:defRPr/>
            </a:pPr>
            <a:r>
              <a:rPr lang="en-US" sz="2000" dirty="0">
                <a:cs typeface="Courier New" pitchFamily="49" charset="0"/>
              </a:rPr>
              <a:t>Classes that implement the </a:t>
            </a:r>
            <a:r>
              <a:rPr lang="en-US" sz="2000" dirty="0">
                <a:latin typeface="Courier New" pitchFamily="49" charset="0"/>
                <a:cs typeface="Courier New" pitchFamily="49" charset="0"/>
              </a:rPr>
              <a:t>List</a:t>
            </a:r>
            <a:r>
              <a:rPr lang="en-US" sz="2000" dirty="0"/>
              <a:t> interface provide the functionality of an indexed data structure and offer many more operations </a:t>
            </a:r>
          </a:p>
          <a:p>
            <a:pPr marL="320040" indent="-320040" eaLnBrk="1" fontAlgn="auto" hangingPunct="1">
              <a:spcAft>
                <a:spcPts val="0"/>
              </a:spcAft>
              <a:buFont typeface="Wingdings"/>
              <a:buChar char=""/>
              <a:defRPr/>
            </a:pPr>
            <a:r>
              <a:rPr lang="en-US" sz="2000" dirty="0">
                <a:cs typeface="Courier New" pitchFamily="49" charset="0"/>
              </a:rPr>
              <a:t>A sample of the operations:</a:t>
            </a:r>
          </a:p>
          <a:p>
            <a:pPr marL="640080" lvl="1" indent="-274320" eaLnBrk="1" fontAlgn="auto" hangingPunct="1">
              <a:spcAft>
                <a:spcPts val="0"/>
              </a:spcAft>
              <a:buFont typeface="Wingdings 2"/>
              <a:buChar char=""/>
              <a:defRPr/>
            </a:pPr>
            <a:r>
              <a:rPr lang="en-US" sz="1800" dirty="0"/>
              <a:t>Obtain an element at a specified position</a:t>
            </a:r>
          </a:p>
          <a:p>
            <a:pPr marL="640080" lvl="1" indent="-274320" eaLnBrk="1" fontAlgn="auto" hangingPunct="1">
              <a:spcAft>
                <a:spcPts val="0"/>
              </a:spcAft>
              <a:buFont typeface="Wingdings 2"/>
              <a:buChar char=""/>
              <a:defRPr/>
            </a:pPr>
            <a:r>
              <a:rPr lang="en-US" sz="1800" dirty="0"/>
              <a:t>Replace an element at a specified position</a:t>
            </a:r>
          </a:p>
          <a:p>
            <a:pPr marL="640080" lvl="1" indent="-274320" eaLnBrk="1" fontAlgn="auto" hangingPunct="1">
              <a:spcAft>
                <a:spcPts val="0"/>
              </a:spcAft>
              <a:buFont typeface="Wingdings 2"/>
              <a:buChar char=""/>
              <a:defRPr/>
            </a:pPr>
            <a:r>
              <a:rPr lang="en-US" sz="1800" dirty="0"/>
              <a:t>Find a specified target value</a:t>
            </a:r>
          </a:p>
          <a:p>
            <a:pPr marL="640080" lvl="1" indent="-274320" eaLnBrk="1" fontAlgn="auto" hangingPunct="1">
              <a:spcAft>
                <a:spcPts val="0"/>
              </a:spcAft>
              <a:buFont typeface="Wingdings 2"/>
              <a:buChar char=""/>
              <a:defRPr/>
            </a:pPr>
            <a:r>
              <a:rPr lang="en-US" sz="1800" dirty="0"/>
              <a:t>Add an element at either end</a:t>
            </a:r>
          </a:p>
          <a:p>
            <a:pPr marL="640080" lvl="1" indent="-274320" eaLnBrk="1" fontAlgn="auto" hangingPunct="1">
              <a:spcAft>
                <a:spcPts val="0"/>
              </a:spcAft>
              <a:buFont typeface="Wingdings 2"/>
              <a:buChar char=""/>
              <a:defRPr/>
            </a:pPr>
            <a:r>
              <a:rPr lang="en-US" sz="1800" dirty="0"/>
              <a:t>Remove an element from either end</a:t>
            </a:r>
          </a:p>
          <a:p>
            <a:pPr marL="640080" lvl="1" indent="-274320" eaLnBrk="1" fontAlgn="auto" hangingPunct="1">
              <a:spcAft>
                <a:spcPts val="0"/>
              </a:spcAft>
              <a:buFont typeface="Wingdings 2"/>
              <a:buChar char=""/>
              <a:defRPr/>
            </a:pPr>
            <a:r>
              <a:rPr lang="en-US" sz="1800" dirty="0"/>
              <a:t>Insert or remove an element at any position</a:t>
            </a:r>
          </a:p>
          <a:p>
            <a:pPr marL="640080" lvl="1" indent="-274320" eaLnBrk="1" fontAlgn="auto" hangingPunct="1">
              <a:spcAft>
                <a:spcPts val="0"/>
              </a:spcAft>
              <a:buFont typeface="Wingdings 2"/>
              <a:buChar char=""/>
              <a:defRPr/>
            </a:pPr>
            <a:r>
              <a:rPr lang="en-US" sz="1800" dirty="0"/>
              <a:t>Traverse the list structure without managing a subscript</a:t>
            </a:r>
          </a:p>
          <a:p>
            <a:pPr marL="320040" indent="-320040" eaLnBrk="1" fontAlgn="auto" hangingPunct="1">
              <a:spcAft>
                <a:spcPts val="0"/>
              </a:spcAft>
              <a:buFont typeface="Wingdings"/>
              <a:buChar char=""/>
              <a:defRPr/>
            </a:pPr>
            <a:r>
              <a:rPr lang="en-US" sz="2000" dirty="0"/>
              <a:t>All classes introduced in this chapter support these operations, but they do not support them with the same degree of efficiency</a:t>
            </a:r>
          </a:p>
        </p:txBody>
      </p:sp>
      <p:sp>
        <p:nvSpPr>
          <p:cNvPr id="4"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5</a:t>
            </a:fld>
            <a:endParaRPr lang="en-US" dirty="0"/>
          </a:p>
        </p:txBody>
      </p:sp>
    </p:spTree>
    <p:extLst>
      <p:ext uri="{BB962C8B-B14F-4D97-AF65-F5344CB8AC3E}">
        <p14:creationId xmlns:p14="http://schemas.microsoft.com/office/powerpoint/2010/main" val="547039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612775" y="228600"/>
            <a:ext cx="8153400" cy="990600"/>
          </a:xfrm>
        </p:spPr>
        <p:txBody>
          <a:bodyPr>
            <a:normAutofit fontScale="90000"/>
          </a:bodyPr>
          <a:lstStyle/>
          <a:p>
            <a:pPr eaLnBrk="1" fontAlgn="auto" hangingPunct="1">
              <a:spcAft>
                <a:spcPts val="0"/>
              </a:spcAft>
              <a:defRPr/>
            </a:pPr>
            <a:r>
              <a:rPr lang="en-US" dirty="0">
                <a:latin typeface="Courier New" pitchFamily="49" charset="0"/>
                <a:cs typeface="Courier New" pitchFamily="49" charset="0"/>
              </a:rPr>
              <a:t>java.util.List</a:t>
            </a:r>
            <a:r>
              <a:rPr lang="en-US" dirty="0"/>
              <a:t> </a:t>
            </a:r>
            <a:r>
              <a:rPr lang="en-US" b="1" dirty="0"/>
              <a:t>Interface and its Implementers</a:t>
            </a:r>
          </a:p>
        </p:txBody>
      </p:sp>
      <p:pic>
        <p:nvPicPr>
          <p:cNvPr id="19459" name="Picture 2" descr="C:\Documents and Settings\Administrator\My Documents\Koffman\PPTs\JPEGS\JWCL233_Koffman JPG files\ch02\w0013-nn.jpg"/>
          <p:cNvPicPr>
            <a:picLocks noChangeAspect="1" noChangeArrowheads="1"/>
          </p:cNvPicPr>
          <p:nvPr/>
        </p:nvPicPr>
        <p:blipFill>
          <a:blip r:embed="rId3" cstate="print"/>
          <a:srcRect/>
          <a:stretch>
            <a:fillRect/>
          </a:stretch>
        </p:blipFill>
        <p:spPr bwMode="auto">
          <a:xfrm>
            <a:off x="73226" y="1600200"/>
            <a:ext cx="8918374" cy="4495800"/>
          </a:xfrm>
          <a:prstGeom prst="rect">
            <a:avLst/>
          </a:prstGeom>
          <a:noFill/>
          <a:ln w="9525">
            <a:noFill/>
            <a:miter lim="800000"/>
            <a:headEnd/>
            <a:tailEnd/>
          </a:ln>
        </p:spPr>
      </p:pic>
      <p:sp>
        <p:nvSpPr>
          <p:cNvPr id="4"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6</a:t>
            </a:fld>
            <a:endParaRPr lang="en-US" dirty="0"/>
          </a:p>
        </p:txBody>
      </p:sp>
    </p:spTree>
    <p:extLst>
      <p:ext uri="{BB962C8B-B14F-4D97-AF65-F5344CB8AC3E}">
        <p14:creationId xmlns:p14="http://schemas.microsoft.com/office/powerpoint/2010/main" val="715551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12775" y="228600"/>
            <a:ext cx="8153400" cy="990600"/>
          </a:xfrm>
        </p:spPr>
        <p:txBody>
          <a:bodyPr/>
          <a:lstStyle/>
          <a:p>
            <a:pPr eaLnBrk="1" hangingPunct="1"/>
            <a:r>
              <a:rPr lang="en-US">
                <a:latin typeface="Courier New" pitchFamily="49" charset="0"/>
                <a:cs typeface="Courier New" pitchFamily="49" charset="0"/>
              </a:rPr>
              <a:t>ArrayList</a:t>
            </a:r>
            <a:r>
              <a:rPr lang="en-US"/>
              <a:t> </a:t>
            </a:r>
            <a:r>
              <a:rPr lang="en-US" b="1"/>
              <a:t>Class</a:t>
            </a:r>
          </a:p>
        </p:txBody>
      </p:sp>
      <p:sp>
        <p:nvSpPr>
          <p:cNvPr id="21507" name="Rectangle 3"/>
          <p:cNvSpPr>
            <a:spLocks noGrp="1" noChangeArrowheads="1"/>
          </p:cNvSpPr>
          <p:nvPr>
            <p:ph sz="quarter" idx="1"/>
          </p:nvPr>
        </p:nvSpPr>
        <p:spPr>
          <a:xfrm>
            <a:off x="612775" y="1600200"/>
            <a:ext cx="8153400" cy="4495800"/>
          </a:xfrm>
        </p:spPr>
        <p:txBody>
          <a:bodyPr/>
          <a:lstStyle/>
          <a:p>
            <a:pPr eaLnBrk="1" hangingPunct="1"/>
            <a:r>
              <a:rPr lang="en-US" dirty="0"/>
              <a:t>The simplest class that implements the List interface</a:t>
            </a:r>
          </a:p>
          <a:p>
            <a:pPr eaLnBrk="1" hangingPunct="1"/>
            <a:r>
              <a:rPr lang="en-US" dirty="0"/>
              <a:t>An improvement over an </a:t>
            </a:r>
            <a:r>
              <a:rPr lang="en-US" dirty="0">
                <a:solidFill>
                  <a:srgbClr val="FF0000"/>
                </a:solidFill>
              </a:rPr>
              <a:t>array object</a:t>
            </a:r>
          </a:p>
          <a:p>
            <a:pPr eaLnBrk="1" hangingPunct="1"/>
            <a:r>
              <a:rPr lang="en-US" dirty="0"/>
              <a:t>Use when:</a:t>
            </a:r>
          </a:p>
          <a:p>
            <a:pPr lvl="1" eaLnBrk="1" hangingPunct="1"/>
            <a:r>
              <a:rPr lang="en-US" dirty="0"/>
              <a:t>you will be adding new elements to the end of a list</a:t>
            </a:r>
          </a:p>
          <a:p>
            <a:pPr lvl="1" eaLnBrk="1" hangingPunct="1"/>
            <a:r>
              <a:rPr lang="en-US" dirty="0"/>
              <a:t>you need to access elements quickly in any order</a:t>
            </a:r>
          </a:p>
        </p:txBody>
      </p:sp>
      <p:sp>
        <p:nvSpPr>
          <p:cNvPr id="4"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7</a:t>
            </a:fld>
            <a:endParaRPr lang="en-US" dirty="0"/>
          </a:p>
        </p:txBody>
      </p:sp>
    </p:spTree>
    <p:extLst>
      <p:ext uri="{BB962C8B-B14F-4D97-AF65-F5344CB8AC3E}">
        <p14:creationId xmlns:p14="http://schemas.microsoft.com/office/powerpoint/2010/main" val="370057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12775" y="228600"/>
            <a:ext cx="8153400" cy="990600"/>
          </a:xfrm>
        </p:spPr>
        <p:txBody>
          <a:bodyPr>
            <a:normAutofit fontScale="90000"/>
          </a:bodyPr>
          <a:lstStyle/>
          <a:p>
            <a:pPr eaLnBrk="1" fontAlgn="auto" hangingPunct="1">
              <a:spcAft>
                <a:spcPts val="0"/>
              </a:spcAft>
              <a:defRPr/>
            </a:pPr>
            <a:r>
              <a:rPr lang="en-US" dirty="0">
                <a:latin typeface="Courier New" pitchFamily="49" charset="0"/>
                <a:cs typeface="Courier New" pitchFamily="49" charset="0"/>
              </a:rPr>
              <a:t>List</a:t>
            </a:r>
            <a:r>
              <a:rPr lang="en-US" dirty="0"/>
              <a:t> </a:t>
            </a:r>
            <a:r>
              <a:rPr lang="en-US" b="1" dirty="0"/>
              <a:t>Interface and </a:t>
            </a:r>
            <a:r>
              <a:rPr lang="en-US" dirty="0" err="1">
                <a:latin typeface="Courier New" pitchFamily="49" charset="0"/>
                <a:cs typeface="Courier New" pitchFamily="49" charset="0"/>
              </a:rPr>
              <a:t>ArrayList</a:t>
            </a:r>
            <a:r>
              <a:rPr lang="en-US" dirty="0"/>
              <a:t> </a:t>
            </a:r>
            <a:r>
              <a:rPr lang="en-US" b="1" dirty="0"/>
              <a:t>Class</a:t>
            </a:r>
          </a:p>
        </p:txBody>
      </p:sp>
      <p:sp>
        <p:nvSpPr>
          <p:cNvPr id="20483" name="Slide Number Placeholder 5"/>
          <p:cNvSpPr>
            <a:spLocks noGrp="1"/>
          </p:cNvSpPr>
          <p:nvPr>
            <p:ph type="sldNum" sz="quarter" idx="12"/>
          </p:nvPr>
        </p:nvSpPr>
        <p:spPr bwMode="auto">
          <a:xfrm>
            <a:off x="6553200" y="6356350"/>
            <a:ext cx="2133600" cy="365125"/>
          </a:xfrm>
          <a:noFill/>
          <a:ln>
            <a:miter lim="800000"/>
            <a:headEnd/>
            <a:tailEnd/>
          </a:ln>
        </p:spPr>
        <p:txBody>
          <a:bodyPr wrap="square" lIns="91440" tIns="45720" rIns="91440" bIns="45720" numCol="1" compatLnSpc="1">
            <a:prstTxWarp prst="textNoShape">
              <a:avLst/>
            </a:prstTxWarp>
          </a:bodyPr>
          <a:lstStyle/>
          <a:p>
            <a:fld id="{D22851FB-CB22-4E75-ACE1-F92E08CB2719}" type="slidenum">
              <a:rPr lang="en-US" smtClean="0"/>
              <a:pPr/>
              <a:t>8</a:t>
            </a:fld>
            <a:endParaRPr lang="en-US"/>
          </a:p>
        </p:txBody>
      </p:sp>
      <p:sp>
        <p:nvSpPr>
          <p:cNvPr id="20484" name="Rectangle 3"/>
          <p:cNvSpPr>
            <a:spLocks noGrp="1" noChangeArrowheads="1"/>
          </p:cNvSpPr>
          <p:nvPr>
            <p:ph sz="quarter" idx="1"/>
          </p:nvPr>
        </p:nvSpPr>
        <p:spPr>
          <a:xfrm>
            <a:off x="612775" y="1600200"/>
            <a:ext cx="8153400" cy="4495800"/>
          </a:xfrm>
        </p:spPr>
        <p:txBody>
          <a:bodyPr/>
          <a:lstStyle/>
          <a:p>
            <a:pPr eaLnBrk="1" hangingPunct="1"/>
            <a:r>
              <a:rPr lang="en-US" dirty="0"/>
              <a:t>Unlike the </a:t>
            </a:r>
            <a:r>
              <a:rPr lang="en-US" dirty="0">
                <a:latin typeface="Courier New" pitchFamily="49" charset="0"/>
                <a:cs typeface="Courier New" pitchFamily="49" charset="0"/>
              </a:rPr>
              <a:t>Array</a:t>
            </a:r>
            <a:r>
              <a:rPr lang="en-US" dirty="0"/>
              <a:t> data structure, classes that implement the </a:t>
            </a:r>
            <a:r>
              <a:rPr lang="en-US" dirty="0">
                <a:latin typeface="Courier New" pitchFamily="49" charset="0"/>
                <a:cs typeface="Courier New" pitchFamily="49" charset="0"/>
              </a:rPr>
              <a:t>List</a:t>
            </a:r>
            <a:r>
              <a:rPr lang="en-US" dirty="0"/>
              <a:t> interface cannot store primitive types</a:t>
            </a:r>
          </a:p>
          <a:p>
            <a:pPr eaLnBrk="1" hangingPunct="1"/>
            <a:r>
              <a:rPr lang="en-US" dirty="0">
                <a:cs typeface="Courier New" pitchFamily="49" charset="0"/>
              </a:rPr>
              <a:t>Classes must store values as objects</a:t>
            </a:r>
          </a:p>
          <a:p>
            <a:pPr eaLnBrk="1" hangingPunct="1"/>
            <a:r>
              <a:rPr lang="en-US" dirty="0">
                <a:cs typeface="Courier New" pitchFamily="49" charset="0"/>
              </a:rPr>
              <a:t>This requires you to wrap primitive types, such an </a:t>
            </a:r>
            <a:r>
              <a:rPr lang="en-US" dirty="0" err="1">
                <a:latin typeface="Courier New" pitchFamily="49" charset="0"/>
                <a:cs typeface="Courier New" pitchFamily="49" charset="0"/>
              </a:rPr>
              <a:t>int</a:t>
            </a:r>
            <a:r>
              <a:rPr lang="en-US" sz="2400" dirty="0">
                <a:cs typeface="Courier New" pitchFamily="49" charset="0"/>
              </a:rPr>
              <a:t> </a:t>
            </a:r>
            <a:r>
              <a:rPr lang="en-US" dirty="0">
                <a:cs typeface="Courier New" pitchFamily="49" charset="0"/>
              </a:rPr>
              <a:t>and </a:t>
            </a:r>
            <a:r>
              <a:rPr lang="en-US" dirty="0">
                <a:latin typeface="Courier New" pitchFamily="49" charset="0"/>
                <a:cs typeface="Courier New" pitchFamily="49" charset="0"/>
              </a:rPr>
              <a:t>double</a:t>
            </a:r>
            <a:r>
              <a:rPr lang="en-US" dirty="0">
                <a:cs typeface="Courier New" pitchFamily="49" charset="0"/>
              </a:rPr>
              <a:t> in object wrappers, such as </a:t>
            </a:r>
            <a:r>
              <a:rPr lang="en-US" dirty="0">
                <a:latin typeface="Courier New" pitchFamily="49" charset="0"/>
                <a:cs typeface="Courier New" pitchFamily="49" charset="0"/>
              </a:rPr>
              <a:t>Integer</a:t>
            </a:r>
            <a:r>
              <a:rPr lang="en-US" dirty="0">
                <a:cs typeface="Courier New" pitchFamily="49" charset="0"/>
              </a:rPr>
              <a:t> and </a:t>
            </a:r>
            <a:r>
              <a:rPr lang="en-US" dirty="0">
                <a:latin typeface="Courier New" pitchFamily="49" charset="0"/>
                <a:cs typeface="Courier New" pitchFamily="49" charset="0"/>
              </a:rPr>
              <a:t>Double</a:t>
            </a:r>
            <a:endParaRPr lang="en-US" dirty="0">
              <a:cs typeface="Courier New" pitchFamily="49" charset="0"/>
            </a:endParaRPr>
          </a:p>
        </p:txBody>
      </p:sp>
      <p:sp>
        <p:nvSpPr>
          <p:cNvPr id="5" name="Slide Number Placeholder 3"/>
          <p:cNvSpPr txBox="1">
            <a:spLocks/>
          </p:cNvSpPr>
          <p:nvPr/>
        </p:nvSpPr>
        <p:spPr>
          <a:xfrm>
            <a:off x="0" y="1271588"/>
            <a:ext cx="533400" cy="244475"/>
          </a:xfrm>
          <a:prstGeom prst="rect">
            <a:avLst/>
          </a:prstGeom>
        </p:spPr>
        <p:txBody>
          <a:bodyPr vert="horz" anchor="ctr" anchorCtr="0">
            <a:normAutofit fontScale="850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96AF3B89-03D7-4786-8A1A-2BCFA1F0F69C}" type="slidenum">
              <a:rPr kumimoji="0" lang="en-US" sz="1400" b="1" i="0" u="none" strike="noStrike" kern="1200" cap="none" spc="0" normalizeH="0" baseline="0" noProof="0" smtClean="0">
                <a:ln>
                  <a:noFill/>
                </a:ln>
                <a:solidFill>
                  <a:srgbClr val="FFFFFF"/>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8</a:t>
            </a:fld>
            <a:endParaRPr kumimoji="0" lang="en-US" sz="1400" b="1" i="0" u="none" strike="noStrike" kern="1200" cap="none" spc="0" normalizeH="0" baseline="0" noProof="0" dirty="0">
              <a:ln>
                <a:noFill/>
              </a:ln>
              <a:solidFill>
                <a:srgbClr val="FFFFFF"/>
              </a:solidFill>
              <a:effectLst/>
              <a:uLnTx/>
              <a:uFillTx/>
              <a:latin typeface="Arial" charset="0"/>
              <a:ea typeface="+mn-ea"/>
              <a:cs typeface="+mn-cs"/>
            </a:endParaRPr>
          </a:p>
        </p:txBody>
      </p:sp>
    </p:spTree>
    <p:extLst>
      <p:ext uri="{BB962C8B-B14F-4D97-AF65-F5344CB8AC3E}">
        <p14:creationId xmlns:p14="http://schemas.microsoft.com/office/powerpoint/2010/main" val="444449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12775" y="228600"/>
            <a:ext cx="8153400" cy="990600"/>
          </a:xfrm>
        </p:spPr>
        <p:txBody>
          <a:bodyPr/>
          <a:lstStyle/>
          <a:p>
            <a:pPr eaLnBrk="1" hangingPunct="1"/>
            <a:r>
              <a:rPr lang="en-US">
                <a:latin typeface="Courier New" pitchFamily="49" charset="0"/>
                <a:cs typeface="Courier New" pitchFamily="49" charset="0"/>
              </a:rPr>
              <a:t>ArrayList</a:t>
            </a:r>
            <a:r>
              <a:rPr lang="en-US"/>
              <a:t> </a:t>
            </a:r>
            <a:r>
              <a:rPr lang="en-US" b="1"/>
              <a:t>Class</a:t>
            </a:r>
            <a:r>
              <a:rPr lang="en-US"/>
              <a:t> (cont.)</a:t>
            </a:r>
          </a:p>
        </p:txBody>
      </p:sp>
      <p:sp>
        <p:nvSpPr>
          <p:cNvPr id="96259" name="Rectangle 3"/>
          <p:cNvSpPr>
            <a:spLocks noGrp="1" noChangeArrowheads="1"/>
          </p:cNvSpPr>
          <p:nvPr>
            <p:ph sz="quarter" idx="1"/>
          </p:nvPr>
        </p:nvSpPr>
        <p:spPr>
          <a:xfrm>
            <a:off x="612775" y="1600200"/>
            <a:ext cx="8153400" cy="4495800"/>
          </a:xfrm>
        </p:spPr>
        <p:txBody>
          <a:bodyPr>
            <a:normAutofit lnSpcReduction="10000"/>
          </a:bodyPr>
          <a:lstStyle/>
          <a:p>
            <a:pPr marL="320040" indent="-320040" eaLnBrk="1" fontAlgn="auto" hangingPunct="1">
              <a:spcAft>
                <a:spcPts val="0"/>
              </a:spcAft>
              <a:buFont typeface="Wingdings"/>
              <a:buChar char=""/>
              <a:defRPr/>
            </a:pPr>
            <a:r>
              <a:rPr lang="en-US" sz="3000" dirty="0"/>
              <a:t>To declare a </a:t>
            </a:r>
            <a:r>
              <a:rPr lang="en-US" sz="3000" dirty="0">
                <a:latin typeface="Courier New" pitchFamily="49" charset="0"/>
                <a:cs typeface="Courier New" pitchFamily="49" charset="0"/>
              </a:rPr>
              <a:t>List</a:t>
            </a:r>
            <a:r>
              <a:rPr lang="en-US" sz="3000" dirty="0"/>
              <a:t> “object” whose elements will reference </a:t>
            </a:r>
            <a:r>
              <a:rPr lang="en-US" sz="3000" dirty="0">
                <a:latin typeface="Courier New" pitchFamily="49" charset="0"/>
                <a:cs typeface="Courier New" pitchFamily="49" charset="0"/>
              </a:rPr>
              <a:t>String</a:t>
            </a:r>
            <a:r>
              <a:rPr lang="en-US" sz="3000" dirty="0"/>
              <a:t> objects:</a:t>
            </a: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400050" lvl="1" indent="0" eaLnBrk="1" fontAlgn="auto" hangingPunct="1">
              <a:spcAft>
                <a:spcPts val="0"/>
              </a:spcAft>
              <a:buFont typeface="Wingdings 2"/>
              <a:buNone/>
              <a:defRPr/>
            </a:pPr>
            <a:r>
              <a:rPr lang="en-US" sz="1800" dirty="0">
                <a:latin typeface="Courier New" pitchFamily="49" charset="0"/>
                <a:cs typeface="Courier New" pitchFamily="49" charset="0"/>
              </a:rPr>
              <a:t>List&lt;String&gt; myList = new ArrayList&lt;String&gt;();</a:t>
            </a:r>
          </a:p>
          <a:p>
            <a:pPr marL="400050" lvl="1" indent="0" eaLnBrk="1" fontAlgn="auto" hangingPunct="1">
              <a:spcAft>
                <a:spcPts val="0"/>
              </a:spcAft>
              <a:buFont typeface="Wingdings 2"/>
              <a:buNone/>
              <a:defRPr/>
            </a:pPr>
            <a:endParaRPr lang="en-US" sz="1000" dirty="0">
              <a:latin typeface="Courier New" pitchFamily="49" charset="0"/>
              <a:cs typeface="Courier New" pitchFamily="49" charset="0"/>
            </a:endParaRPr>
          </a:p>
          <a:p>
            <a:pPr marL="320040" indent="-320040" eaLnBrk="1" fontAlgn="auto" hangingPunct="1">
              <a:spcAft>
                <a:spcPts val="0"/>
              </a:spcAft>
              <a:buFont typeface="Wingdings"/>
              <a:buChar char=""/>
              <a:defRPr/>
            </a:pPr>
            <a:r>
              <a:rPr lang="en-US" sz="3000" dirty="0">
                <a:solidFill>
                  <a:prstClr val="black"/>
                </a:solidFill>
              </a:rPr>
              <a:t>The initial List is empty and has a default initial capacity of 10 elements</a:t>
            </a:r>
          </a:p>
          <a:p>
            <a:pPr marL="320040" indent="-320040" eaLnBrk="1" fontAlgn="auto" hangingPunct="1">
              <a:spcAft>
                <a:spcPts val="0"/>
              </a:spcAft>
              <a:buFont typeface="Wingdings"/>
              <a:buChar char=""/>
              <a:defRPr/>
            </a:pPr>
            <a:r>
              <a:rPr lang="en-US" sz="3000" dirty="0">
                <a:solidFill>
                  <a:prstClr val="black"/>
                </a:solidFill>
              </a:rPr>
              <a:t>To add strings to the list,</a:t>
            </a:r>
          </a:p>
          <a:p>
            <a:pPr marL="400050" lvl="1" indent="0" eaLnBrk="1" fontAlgn="auto" hangingPunct="1">
              <a:spcAft>
                <a:spcPts val="0"/>
              </a:spcAft>
              <a:buFont typeface="Wingdings 2"/>
              <a:buNone/>
              <a:defRPr/>
            </a:pPr>
            <a:r>
              <a:rPr lang="en-US" sz="1800" dirty="0">
                <a:latin typeface="Courier New" pitchFamily="49" charset="0"/>
                <a:cs typeface="Courier New" pitchFamily="49" charset="0"/>
              </a:rPr>
              <a:t>myList.add("Bashful");</a:t>
            </a:r>
          </a:p>
          <a:p>
            <a:pPr marL="400050" lvl="1" indent="0" eaLnBrk="1" fontAlgn="auto" hangingPunct="1">
              <a:spcAft>
                <a:spcPts val="0"/>
              </a:spcAft>
              <a:buFont typeface="Wingdings 2"/>
              <a:buNone/>
              <a:defRPr/>
            </a:pPr>
            <a:r>
              <a:rPr lang="en-US" sz="1800" dirty="0">
                <a:latin typeface="Courier New" pitchFamily="49" charset="0"/>
                <a:cs typeface="Courier New" pitchFamily="49" charset="0"/>
              </a:rPr>
              <a:t>myList.add("Awful");</a:t>
            </a:r>
          </a:p>
          <a:p>
            <a:pPr marL="400050" lvl="1" indent="0" eaLnBrk="1" fontAlgn="auto" hangingPunct="1">
              <a:spcAft>
                <a:spcPts val="0"/>
              </a:spcAft>
              <a:buFont typeface="Wingdings 2"/>
              <a:buNone/>
              <a:defRPr/>
            </a:pPr>
            <a:r>
              <a:rPr lang="en-US" sz="1800" dirty="0">
                <a:latin typeface="Courier New" pitchFamily="49" charset="0"/>
                <a:cs typeface="Courier New" pitchFamily="49" charset="0"/>
              </a:rPr>
              <a:t>myList.add("Jumpy");</a:t>
            </a:r>
          </a:p>
          <a:p>
            <a:pPr marL="400050" lvl="1" indent="0" eaLnBrk="1" fontAlgn="auto" hangingPunct="1">
              <a:spcAft>
                <a:spcPts val="0"/>
              </a:spcAft>
              <a:buFont typeface="Wingdings 2"/>
              <a:buNone/>
              <a:defRPr/>
            </a:pPr>
            <a:r>
              <a:rPr lang="en-US" sz="1800" dirty="0">
                <a:latin typeface="Courier New" pitchFamily="49" charset="0"/>
                <a:cs typeface="Courier New" pitchFamily="49" charset="0"/>
              </a:rPr>
              <a:t>myList.add("Happy");</a:t>
            </a:r>
          </a:p>
        </p:txBody>
      </p:sp>
      <p:sp>
        <p:nvSpPr>
          <p:cNvPr id="4" name="Slide Number Placeholder 3"/>
          <p:cNvSpPr>
            <a:spLocks noGrp="1"/>
          </p:cNvSpPr>
          <p:nvPr>
            <p:ph type="sldNum" sz="quarter" idx="12"/>
          </p:nvPr>
        </p:nvSpPr>
        <p:spPr>
          <a:xfrm>
            <a:off x="0" y="1271588"/>
            <a:ext cx="533400" cy="244475"/>
          </a:xfrm>
        </p:spPr>
        <p:txBody>
          <a:bodyPr>
            <a:normAutofit fontScale="85000" lnSpcReduction="20000"/>
          </a:bodyPr>
          <a:lstStyle/>
          <a:p>
            <a:pPr>
              <a:defRPr/>
            </a:pPr>
            <a:fld id="{96AF3B89-03D7-4786-8A1A-2BCFA1F0F69C}" type="slidenum">
              <a:rPr lang="en-US"/>
              <a:pPr>
                <a:defRPr/>
              </a:pPr>
              <a:t>9</a:t>
            </a:fld>
            <a:endParaRPr lang="en-US" dirty="0"/>
          </a:p>
        </p:txBody>
      </p:sp>
    </p:spTree>
    <p:extLst>
      <p:ext uri="{BB962C8B-B14F-4D97-AF65-F5344CB8AC3E}">
        <p14:creationId xmlns:p14="http://schemas.microsoft.com/office/powerpoint/2010/main" val="92092485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over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docProps/app.xml><?xml version="1.0" encoding="utf-8"?>
<Properties xmlns="http://schemas.openxmlformats.org/officeDocument/2006/extended-properties" xmlns:vt="http://schemas.openxmlformats.org/officeDocument/2006/docPropsVTypes">
  <Template>Median</Template>
  <TotalTime>13382</TotalTime>
  <Words>1993</Words>
  <Application>Microsoft Office PowerPoint</Application>
  <PresentationFormat>On-screen Show (4:3)</PresentationFormat>
  <Paragraphs>397</Paragraphs>
  <Slides>37</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37</vt:i4>
      </vt:variant>
    </vt:vector>
  </HeadingPairs>
  <TitlesOfParts>
    <vt:vector size="46" baseType="lpstr">
      <vt:lpstr>Arial</vt:lpstr>
      <vt:lpstr>Calibri</vt:lpstr>
      <vt:lpstr>Century Gothic</vt:lpstr>
      <vt:lpstr>Courier New</vt:lpstr>
      <vt:lpstr>Tw Cen MT</vt:lpstr>
      <vt:lpstr>Wingdings</vt:lpstr>
      <vt:lpstr>Wingdings 2</vt:lpstr>
      <vt:lpstr>Median</vt:lpstr>
      <vt:lpstr>Cover Slides</vt:lpstr>
      <vt:lpstr>PowerPoint Presentation</vt:lpstr>
      <vt:lpstr>Chapter Objectives</vt:lpstr>
      <vt:lpstr>Introduction</vt:lpstr>
      <vt:lpstr>List Interface and ArrayList Class</vt:lpstr>
      <vt:lpstr>List Interface and ArrayList Class (cont.)</vt:lpstr>
      <vt:lpstr>java.util.List Interface and its Implementers</vt:lpstr>
      <vt:lpstr>ArrayList Class</vt:lpstr>
      <vt:lpstr>List Interface and ArrayList Class</vt:lpstr>
      <vt:lpstr>ArrayList Class (cont.)</vt:lpstr>
      <vt:lpstr>ArrayList Class (cont.)</vt:lpstr>
      <vt:lpstr>ArrayList Class (cont.)</vt:lpstr>
      <vt:lpstr>ArrayList Class (cont.)</vt:lpstr>
      <vt:lpstr>ArrayList Class (cont.)</vt:lpstr>
      <vt:lpstr>ArrayList Class (cont.)</vt:lpstr>
      <vt:lpstr>ArrayList Class (cont.)</vt:lpstr>
      <vt:lpstr>Generic Collections</vt:lpstr>
      <vt:lpstr>Generic Collections (cont.)</vt:lpstr>
      <vt:lpstr>Why Use Generic Collections?</vt:lpstr>
      <vt:lpstr>Specification of the ArrayList Class</vt:lpstr>
      <vt:lpstr>Applications of ArrayList</vt:lpstr>
      <vt:lpstr>Example Application of ArrayList</vt:lpstr>
      <vt:lpstr>Phone Directory Application</vt:lpstr>
      <vt:lpstr>Phone Directory Application (cont.)</vt:lpstr>
      <vt:lpstr>Phone Directory Application (cont.)</vt:lpstr>
      <vt:lpstr>Phone Directory Application (cont.)</vt:lpstr>
      <vt:lpstr>Phone Directory Application (cont.)</vt:lpstr>
      <vt:lpstr>Implementing an ArrayList Class</vt:lpstr>
      <vt:lpstr>KWArrayList Fields</vt:lpstr>
      <vt:lpstr>KWArrayList Constructor</vt:lpstr>
      <vt:lpstr>Implementing ArrayList.add(E)</vt:lpstr>
      <vt:lpstr>Implementing ArrayList.add(E)(cont.)</vt:lpstr>
      <vt:lpstr>Implementing ArrayList.add(int index,E anEntry)</vt:lpstr>
      <vt:lpstr>Implementing ArrayList.add(index,E)</vt:lpstr>
      <vt:lpstr>set and get Methods</vt:lpstr>
      <vt:lpstr>remove Method</vt:lpstr>
      <vt:lpstr>remove Method (cont.)</vt:lpstr>
      <vt:lpstr>reallocate Method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dc:creator>elliot</dc:creator>
  <cp:lastModifiedBy>Reza Peyrovian</cp:lastModifiedBy>
  <cp:revision>919</cp:revision>
  <cp:lastPrinted>2019-01-30T21:51:19Z</cp:lastPrinted>
  <dcterms:created xsi:type="dcterms:W3CDTF">2009-08-26T14:55:55Z</dcterms:created>
  <dcterms:modified xsi:type="dcterms:W3CDTF">2023-02-12T04:18:22Z</dcterms:modified>
</cp:coreProperties>
</file>