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37" r:id="rId2"/>
  </p:sldMasterIdLst>
  <p:notesMasterIdLst>
    <p:notesMasterId r:id="rId43"/>
  </p:notesMasterIdLst>
  <p:handoutMasterIdLst>
    <p:handoutMasterId r:id="rId44"/>
  </p:handoutMasterIdLst>
  <p:sldIdLst>
    <p:sldId id="503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47" r:id="rId29"/>
    <p:sldId id="619" r:id="rId30"/>
    <p:sldId id="620" r:id="rId31"/>
    <p:sldId id="621" r:id="rId32"/>
    <p:sldId id="622" r:id="rId33"/>
    <p:sldId id="623" r:id="rId34"/>
    <p:sldId id="624" r:id="rId35"/>
    <p:sldId id="626" r:id="rId36"/>
    <p:sldId id="627" r:id="rId37"/>
    <p:sldId id="628" r:id="rId38"/>
    <p:sldId id="629" r:id="rId39"/>
    <p:sldId id="630" r:id="rId40"/>
    <p:sldId id="651" r:id="rId41"/>
    <p:sldId id="652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 autoAdjust="0"/>
    <p:restoredTop sz="78774" autoAdjust="0"/>
  </p:normalViewPr>
  <p:slideViewPr>
    <p:cSldViewPr>
      <p:cViewPr varScale="1">
        <p:scale>
          <a:sx n="84" d="100"/>
          <a:sy n="84" d="100"/>
        </p:scale>
        <p:origin x="18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E5A28DA0-B1EE-4AF8-B611-01D4A10E9726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71253A34-4D39-42F6-8CDF-AAFE3E20D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4B62BDC-60CE-4B5A-BC9B-3B5B998F1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second</a:t>
            </a:r>
            <a:r>
              <a:rPr lang="en-US" baseline="0" dirty="0"/>
              <a:t> one work if the list is empty </a:t>
            </a:r>
            <a:r>
              <a:rPr lang="mr-IN" baseline="0" dirty="0"/>
              <a:t>–</a:t>
            </a:r>
            <a:r>
              <a:rPr lang="en-US" baseline="0" dirty="0"/>
              <a:t> head is null? </a:t>
            </a:r>
            <a:r>
              <a:rPr lang="mr-IN" baseline="0" dirty="0"/>
              <a:t>–</a:t>
            </a:r>
            <a:r>
              <a:rPr lang="en-US" baseline="0" dirty="0"/>
              <a:t> YES</a:t>
            </a:r>
          </a:p>
          <a:p>
            <a:r>
              <a:rPr lang="en-US" baseline="0" dirty="0"/>
              <a:t>running time?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time?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time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this work if we</a:t>
            </a:r>
            <a:r>
              <a:rPr lang="en-US" baseline="0" dirty="0"/>
              <a:t> only have one element in the list? -YES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O(n),</a:t>
            </a:r>
            <a:r>
              <a:rPr lang="en-US" baseline="0" dirty="0"/>
              <a:t> while it was O(1) for Arrays, and </a:t>
            </a:r>
            <a:r>
              <a:rPr lang="en-US" baseline="0" dirty="0" err="1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methods. make use of the private ones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O(n)</a:t>
            </a:r>
          </a:p>
          <a:p>
            <a:pPr marL="171450" indent="-171450">
              <a:buFontTx/>
              <a:buChar char="-"/>
            </a:pPr>
            <a:r>
              <a:rPr lang="en-US" dirty="0"/>
              <a:t>O(n), unless we already have a reference to the node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O(1)</a:t>
            </a:r>
          </a:p>
          <a:p>
            <a:pPr marL="171450" indent="-171450">
              <a:buFontTx/>
              <a:buChar char="-"/>
            </a:pPr>
            <a:r>
              <a:rPr lang="en-US" dirty="0"/>
              <a:t>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remove? </a:t>
            </a:r>
          </a:p>
          <a:p>
            <a:pPr marL="171450" indent="-171450">
              <a:buFontTx/>
              <a:buChar char="-"/>
            </a:pPr>
            <a:r>
              <a:rPr lang="en-US" dirty="0"/>
              <a:t>O(n)</a:t>
            </a:r>
            <a:r>
              <a:rPr lang="en-US" baseline="0" dirty="0"/>
              <a:t> if we remove at location(index)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O(1) if we have a reference to the node (not the case for singe linked lists)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an add(E </a:t>
            </a:r>
            <a:r>
              <a:rPr lang="en-US" dirty="0" err="1"/>
              <a:t>obj</a:t>
            </a:r>
            <a:r>
              <a:rPr lang="en-US" dirty="0"/>
              <a:t>)</a:t>
            </a:r>
            <a:r>
              <a:rPr lang="en-US" baseline="0" dirty="0"/>
              <a:t> method: 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nserts the specified element into the list (optional operation). The element is inserted immediately before the element that would be returned by next()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738070-722F-4517-B3D6-11547505B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48645-36A0-45E4-8647-3EE06A2B7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99DB-67CA-4FB4-8FC4-878C44E8F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bbio Center Sky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9" name="Picture 8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0" name="Picture 9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275943" y="4209143"/>
            <a:ext cx="3708400" cy="19093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FC8-0A52-48C8-819E-F1CAB9C0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5C0450-49B7-44D4-99A7-D9BE87D8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CD8FC1-6F08-4851-BD46-849B7C7B4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2A2623-99E1-4011-8C4B-85F3DFDB3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563B0-09FD-4165-B239-BB94EF40C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D25E64-447F-443B-8168-705256DF2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326B-DD9F-4CE4-B550-B32CBA7E4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A8D2CCC-8A91-4ED5-AA7E-6DCC9F758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69AEA7C5-9D1E-4208-83ED-A6910C2CA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5" r:id="rId2"/>
    <p:sldLayoutId id="2147483830" r:id="rId3"/>
    <p:sldLayoutId id="2147483831" r:id="rId4"/>
    <p:sldLayoutId id="2147483832" r:id="rId5"/>
    <p:sldLayoutId id="2147483826" r:id="rId6"/>
    <p:sldLayoutId id="2147483833" r:id="rId7"/>
    <p:sldLayoutId id="2147483827" r:id="rId8"/>
    <p:sldLayoutId id="2147483834" r:id="rId9"/>
    <p:sldLayoutId id="2147483828" r:id="rId10"/>
    <p:sldLayoutId id="2147483835" r:id="rId11"/>
    <p:sldLayoutId id="21474838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CS 570: Data Structures</a:t>
            </a:r>
          </a:p>
          <a:p>
            <a:r>
              <a:rPr lang="en-US" dirty="0"/>
              <a:t>Collections Framework:</a:t>
            </a:r>
          </a:p>
          <a:p>
            <a:r>
              <a:rPr lang="en-US" sz="3600">
                <a:latin typeface="+mj-lt"/>
              </a:rPr>
              <a:t>Linked Lists</a:t>
            </a:r>
            <a:endParaRPr lang="en-US" sz="3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SLList</a:t>
            </a:r>
            <a:r>
              <a:rPr lang="en-US" b="1"/>
              <a:t>: An Example List</a:t>
            </a:r>
            <a:endParaRPr lang="en-US" b="1">
              <a:latin typeface="Courier New" pitchFamily="49" charset="0"/>
            </a:endParaRPr>
          </a:p>
        </p:txBody>
      </p:sp>
      <p:grpSp>
        <p:nvGrpSpPr>
          <p:cNvPr id="96259" name="Group 12"/>
          <p:cNvGrpSpPr>
            <a:grpSpLocks/>
          </p:cNvGrpSpPr>
          <p:nvPr/>
        </p:nvGrpSpPr>
        <p:grpSpPr bwMode="auto">
          <a:xfrm>
            <a:off x="685800" y="2362200"/>
            <a:ext cx="1828800" cy="1066800"/>
            <a:chOff x="432" y="1488"/>
            <a:chExt cx="1152" cy="672"/>
          </a:xfrm>
        </p:grpSpPr>
        <p:grpSp>
          <p:nvGrpSpPr>
            <p:cNvPr id="96272" name="Group 7"/>
            <p:cNvGrpSpPr>
              <a:grpSpLocks/>
            </p:cNvGrpSpPr>
            <p:nvPr/>
          </p:nvGrpSpPr>
          <p:grpSpPr bwMode="auto">
            <a:xfrm>
              <a:off x="432" y="1824"/>
              <a:ext cx="1152" cy="336"/>
              <a:chOff x="432" y="1824"/>
              <a:chExt cx="1152" cy="336"/>
            </a:xfrm>
          </p:grpSpPr>
          <p:sp>
            <p:nvSpPr>
              <p:cNvPr id="96274" name="Rectangle 5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15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head =</a:t>
                </a:r>
                <a:r>
                  <a:rPr lang="en-US" sz="1600" dirty="0">
                    <a:latin typeface="Courier New" pitchFamily="49" charset="0"/>
                  </a:rPr>
                  <a:t>       </a:t>
                </a:r>
              </a:p>
            </p:txBody>
          </p:sp>
          <p:sp>
            <p:nvSpPr>
              <p:cNvPr id="96275" name="Rectangle 6"/>
              <p:cNvSpPr>
                <a:spLocks noChangeArrowheads="1"/>
              </p:cNvSpPr>
              <p:nvPr/>
            </p:nvSpPr>
            <p:spPr bwMode="auto">
              <a:xfrm>
                <a:off x="1056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73" name="Rectangle 10"/>
            <p:cNvSpPr>
              <a:spLocks noChangeArrowheads="1"/>
            </p:cNvSpPr>
            <p:nvPr/>
          </p:nvSpPr>
          <p:spPr bwMode="auto">
            <a:xfrm>
              <a:off x="432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SLList&lt;String&gt;</a:t>
              </a:r>
            </a:p>
          </p:txBody>
        </p:sp>
      </p:grpSp>
      <p:grpSp>
        <p:nvGrpSpPr>
          <p:cNvPr id="96260" name="Group 24"/>
          <p:cNvGrpSpPr>
            <a:grpSpLocks/>
          </p:cNvGrpSpPr>
          <p:nvPr/>
        </p:nvGrpSpPr>
        <p:grpSpPr bwMode="auto">
          <a:xfrm>
            <a:off x="3276600" y="2362200"/>
            <a:ext cx="1828800" cy="1295400"/>
            <a:chOff x="2064" y="1488"/>
            <a:chExt cx="1152" cy="816"/>
          </a:xfrm>
        </p:grpSpPr>
        <p:grpSp>
          <p:nvGrpSpPr>
            <p:cNvPr id="96268" name="Group 23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6270" name="Rectangle 20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"Tom"</a:t>
                </a:r>
              </a:p>
            </p:txBody>
          </p:sp>
          <p:sp>
            <p:nvSpPr>
              <p:cNvPr id="96271" name="Rectangle 21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69" name="Rectangle 22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grpSp>
        <p:nvGrpSpPr>
          <p:cNvPr id="96261" name="Group 25"/>
          <p:cNvGrpSpPr>
            <a:grpSpLocks/>
          </p:cNvGrpSpPr>
          <p:nvPr/>
        </p:nvGrpSpPr>
        <p:grpSpPr bwMode="auto">
          <a:xfrm>
            <a:off x="5715000" y="2362200"/>
            <a:ext cx="1828800" cy="1295400"/>
            <a:chOff x="2064" y="1488"/>
            <a:chExt cx="1152" cy="816"/>
          </a:xfrm>
        </p:grpSpPr>
        <p:grpSp>
          <p:nvGrpSpPr>
            <p:cNvPr id="96264" name="Group 26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6266" name="Rectangle 27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“Bill"</a:t>
                </a:r>
              </a:p>
            </p:txBody>
          </p:sp>
          <p:sp>
            <p:nvSpPr>
              <p:cNvPr id="96267" name="Rectangle 28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65" name="Rectangle 29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96262" name="AutoShape 35"/>
          <p:cNvCxnSpPr>
            <a:cxnSpLocks noChangeShapeType="1"/>
          </p:cNvCxnSpPr>
          <p:nvPr/>
        </p:nvCxnSpPr>
        <p:spPr bwMode="auto">
          <a:xfrm rot="5400000" flipH="1" flipV="1">
            <a:off x="2362200" y="2260600"/>
            <a:ext cx="609600" cy="1219200"/>
          </a:xfrm>
          <a:prstGeom prst="curvedConnector4">
            <a:avLst>
              <a:gd name="adj1" fmla="val 1560"/>
              <a:gd name="adj2" fmla="val 65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96263" name="AutoShape 36"/>
          <p:cNvCxnSpPr>
            <a:cxnSpLocks noChangeShapeType="1"/>
          </p:cNvCxnSpPr>
          <p:nvPr/>
        </p:nvCxnSpPr>
        <p:spPr bwMode="auto">
          <a:xfrm rot="5400000" flipH="1" flipV="1">
            <a:off x="4876800" y="2324100"/>
            <a:ext cx="609600" cy="1066800"/>
          </a:xfrm>
          <a:prstGeom prst="curvedConnector4">
            <a:avLst>
              <a:gd name="adj1" fmla="val 1560"/>
              <a:gd name="adj2" fmla="val 67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3775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Implementing</a:t>
            </a: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SLList.addFirst</a:t>
            </a:r>
            <a:r>
              <a:rPr lang="en-US" sz="3200" dirty="0">
                <a:latin typeface="Courier New" pitchFamily="49" charset="0"/>
              </a:rPr>
              <a:t>(E item)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685800" y="2362200"/>
            <a:ext cx="1828800" cy="1066800"/>
            <a:chOff x="432" y="1488"/>
            <a:chExt cx="1152" cy="672"/>
          </a:xfrm>
        </p:grpSpPr>
        <p:grpSp>
          <p:nvGrpSpPr>
            <p:cNvPr id="97304" name="Group 4"/>
            <p:cNvGrpSpPr>
              <a:grpSpLocks/>
            </p:cNvGrpSpPr>
            <p:nvPr/>
          </p:nvGrpSpPr>
          <p:grpSpPr bwMode="auto">
            <a:xfrm>
              <a:off x="432" y="1824"/>
              <a:ext cx="1152" cy="336"/>
              <a:chOff x="432" y="1824"/>
              <a:chExt cx="1152" cy="336"/>
            </a:xfrm>
          </p:grpSpPr>
          <p:sp>
            <p:nvSpPr>
              <p:cNvPr id="97306" name="Rectangle 5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15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head =       </a:t>
                </a:r>
              </a:p>
            </p:txBody>
          </p:sp>
          <p:sp>
            <p:nvSpPr>
              <p:cNvPr id="97307" name="Rectangle 6"/>
              <p:cNvSpPr>
                <a:spLocks noChangeArrowheads="1"/>
              </p:cNvSpPr>
              <p:nvPr/>
            </p:nvSpPr>
            <p:spPr bwMode="auto">
              <a:xfrm>
                <a:off x="1056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305" name="Rectangle 7"/>
            <p:cNvSpPr>
              <a:spLocks noChangeArrowheads="1"/>
            </p:cNvSpPr>
            <p:nvPr/>
          </p:nvSpPr>
          <p:spPr bwMode="auto">
            <a:xfrm>
              <a:off x="432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SLList&lt;String&gt;</a:t>
              </a:r>
            </a:p>
          </p:txBody>
        </p:sp>
      </p:grpSp>
      <p:grpSp>
        <p:nvGrpSpPr>
          <p:cNvPr id="97284" name="Group 8"/>
          <p:cNvGrpSpPr>
            <a:grpSpLocks/>
          </p:cNvGrpSpPr>
          <p:nvPr/>
        </p:nvGrpSpPr>
        <p:grpSpPr bwMode="auto">
          <a:xfrm>
            <a:off x="3276600" y="2362200"/>
            <a:ext cx="1828800" cy="1295400"/>
            <a:chOff x="2064" y="1488"/>
            <a:chExt cx="1152" cy="816"/>
          </a:xfrm>
        </p:grpSpPr>
        <p:grpSp>
          <p:nvGrpSpPr>
            <p:cNvPr id="97300" name="Group 9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7302" name="Rectangle 10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"Tom"</a:t>
                </a:r>
              </a:p>
            </p:txBody>
          </p:sp>
          <p:sp>
            <p:nvSpPr>
              <p:cNvPr id="97303" name="Rectangle 11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301" name="Rectangle 12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grpSp>
        <p:nvGrpSpPr>
          <p:cNvPr id="97285" name="Group 13"/>
          <p:cNvGrpSpPr>
            <a:grpSpLocks/>
          </p:cNvGrpSpPr>
          <p:nvPr/>
        </p:nvGrpSpPr>
        <p:grpSpPr bwMode="auto">
          <a:xfrm>
            <a:off x="5715000" y="2362200"/>
            <a:ext cx="1828800" cy="1295400"/>
            <a:chOff x="2064" y="1488"/>
            <a:chExt cx="1152" cy="816"/>
          </a:xfrm>
        </p:grpSpPr>
        <p:grpSp>
          <p:nvGrpSpPr>
            <p:cNvPr id="97296" name="Group 14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7298" name="Rectangle 15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“Bill"</a:t>
                </a:r>
              </a:p>
            </p:txBody>
          </p:sp>
          <p:sp>
            <p:nvSpPr>
              <p:cNvPr id="97299" name="Rectangle 16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65906" name="AutoShape 18"/>
          <p:cNvCxnSpPr>
            <a:cxnSpLocks noChangeShapeType="1"/>
          </p:cNvCxnSpPr>
          <p:nvPr/>
        </p:nvCxnSpPr>
        <p:spPr bwMode="auto">
          <a:xfrm rot="5400000" flipH="1" flipV="1">
            <a:off x="2362200" y="2260600"/>
            <a:ext cx="609600" cy="1219200"/>
          </a:xfrm>
          <a:prstGeom prst="curvedConnector4">
            <a:avLst>
              <a:gd name="adj1" fmla="val 1560"/>
              <a:gd name="adj2" fmla="val 65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97287" name="AutoShape 19"/>
          <p:cNvCxnSpPr>
            <a:cxnSpLocks noChangeShapeType="1"/>
          </p:cNvCxnSpPr>
          <p:nvPr/>
        </p:nvCxnSpPr>
        <p:spPr bwMode="auto">
          <a:xfrm rot="5400000" flipH="1" flipV="1">
            <a:off x="4876800" y="2324100"/>
            <a:ext cx="609600" cy="1066800"/>
          </a:xfrm>
          <a:prstGeom prst="curvedConnector4">
            <a:avLst>
              <a:gd name="adj1" fmla="val 1560"/>
              <a:gd name="adj2" fmla="val 67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927100" y="4221163"/>
            <a:ext cx="1828800" cy="1295400"/>
            <a:chOff x="2064" y="1488"/>
            <a:chExt cx="1152" cy="816"/>
          </a:xfrm>
        </p:grpSpPr>
        <p:grpSp>
          <p:nvGrpSpPr>
            <p:cNvPr id="97292" name="Group 21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7294" name="Rectangle 22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"Ann"</a:t>
                </a:r>
              </a:p>
            </p:txBody>
          </p:sp>
          <p:sp>
            <p:nvSpPr>
              <p:cNvPr id="97295" name="Rectangle 23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293" name="Rectangle 24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65913" name="AutoShape 25"/>
          <p:cNvCxnSpPr>
            <a:cxnSpLocks noChangeShapeType="1"/>
            <a:stCxn id="97295" idx="3"/>
            <a:endCxn id="97301" idx="1"/>
          </p:cNvCxnSpPr>
          <p:nvPr/>
        </p:nvCxnSpPr>
        <p:spPr bwMode="auto">
          <a:xfrm flipV="1">
            <a:off x="2679700" y="2628900"/>
            <a:ext cx="596900" cy="2392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65914" name="AutoShape 26"/>
          <p:cNvCxnSpPr>
            <a:cxnSpLocks noChangeShapeType="1"/>
            <a:endCxn id="97293" idx="1"/>
          </p:cNvCxnSpPr>
          <p:nvPr/>
        </p:nvCxnSpPr>
        <p:spPr bwMode="auto">
          <a:xfrm rot="5400000">
            <a:off x="835818" y="3266282"/>
            <a:ext cx="1312863" cy="1130300"/>
          </a:xfrm>
          <a:prstGeom prst="curvedConnector4">
            <a:avLst>
              <a:gd name="adj1" fmla="val 39782"/>
              <a:gd name="adj2" fmla="val 120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5915" name="AutoShape 27"/>
          <p:cNvSpPr>
            <a:spLocks/>
          </p:cNvSpPr>
          <p:nvPr/>
        </p:nvSpPr>
        <p:spPr bwMode="auto">
          <a:xfrm>
            <a:off x="4114800" y="5524500"/>
            <a:ext cx="1905000" cy="647700"/>
          </a:xfrm>
          <a:prstGeom prst="borderCallout1">
            <a:avLst>
              <a:gd name="adj1" fmla="val 17648"/>
              <a:gd name="adj2" fmla="val -4000"/>
              <a:gd name="adj3" fmla="val -17648"/>
              <a:gd name="adj4" fmla="val -10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The element added to the list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Implementing</a:t>
            </a:r>
            <a:r>
              <a:rPr lang="en-US" sz="3600" dirty="0"/>
              <a:t> </a:t>
            </a:r>
            <a:r>
              <a:rPr lang="en-US" sz="3600" dirty="0" err="1">
                <a:latin typeface="Courier New" pitchFamily="49" charset="0"/>
              </a:rPr>
              <a:t>SLList.addFirst</a:t>
            </a:r>
            <a:r>
              <a:rPr lang="en-US" sz="3600" dirty="0">
                <a:latin typeface="Courier New" pitchFamily="49" charset="0"/>
              </a:rPr>
              <a:t>(E item) </a:t>
            </a:r>
            <a:r>
              <a:rPr lang="en-US" sz="3600" dirty="0">
                <a:latin typeface="+mn-lt"/>
              </a:rPr>
              <a:t>(cont.)</a:t>
            </a:r>
          </a:p>
        </p:txBody>
      </p:sp>
      <p:sp>
        <p:nvSpPr>
          <p:cNvPr id="166939" name="Rectangle 27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86800" cy="48768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void addFirst (E item)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Node&lt;E&gt; temp = new Node&lt;E&gt;(item, head);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head = temp;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/>
              <a:t>or, more simply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void addFirst (E item)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head = new Node&lt;E&gt;(item, head);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8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3775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Implementing</a:t>
            </a:r>
            <a:r>
              <a:rPr lang="en-US" sz="3600" dirty="0"/>
              <a:t> </a:t>
            </a:r>
            <a:r>
              <a:rPr lang="en-US" sz="3600" dirty="0" err="1">
                <a:latin typeface="Courier New" pitchFamily="49" charset="0"/>
              </a:rPr>
              <a:t>addAfter</a:t>
            </a:r>
            <a:r>
              <a:rPr lang="en-US" sz="3600" dirty="0">
                <a:latin typeface="Courier New" pitchFamily="49" charset="0"/>
              </a:rPr>
              <a:t>(Node&lt;E&gt; node, E item)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685800" y="2362200"/>
            <a:ext cx="1828800" cy="1066800"/>
            <a:chOff x="432" y="1488"/>
            <a:chExt cx="1152" cy="672"/>
          </a:xfrm>
        </p:grpSpPr>
        <p:grpSp>
          <p:nvGrpSpPr>
            <p:cNvPr id="99352" name="Group 4"/>
            <p:cNvGrpSpPr>
              <a:grpSpLocks/>
            </p:cNvGrpSpPr>
            <p:nvPr/>
          </p:nvGrpSpPr>
          <p:grpSpPr bwMode="auto">
            <a:xfrm>
              <a:off x="432" y="1824"/>
              <a:ext cx="1152" cy="336"/>
              <a:chOff x="432" y="1824"/>
              <a:chExt cx="1152" cy="336"/>
            </a:xfrm>
          </p:grpSpPr>
          <p:sp>
            <p:nvSpPr>
              <p:cNvPr id="99354" name="Rectangle 5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15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head =       </a:t>
                </a:r>
              </a:p>
            </p:txBody>
          </p:sp>
          <p:sp>
            <p:nvSpPr>
              <p:cNvPr id="99355" name="Rectangle 6"/>
              <p:cNvSpPr>
                <a:spLocks noChangeArrowheads="1"/>
              </p:cNvSpPr>
              <p:nvPr/>
            </p:nvSpPr>
            <p:spPr bwMode="auto">
              <a:xfrm>
                <a:off x="1056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53" name="Rectangle 7"/>
            <p:cNvSpPr>
              <a:spLocks noChangeArrowheads="1"/>
            </p:cNvSpPr>
            <p:nvPr/>
          </p:nvSpPr>
          <p:spPr bwMode="auto">
            <a:xfrm>
              <a:off x="432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SLList&lt;String&gt;</a:t>
              </a:r>
            </a:p>
          </p:txBody>
        </p:sp>
      </p:grpSp>
      <p:grpSp>
        <p:nvGrpSpPr>
          <p:cNvPr id="99332" name="Group 8"/>
          <p:cNvGrpSpPr>
            <a:grpSpLocks/>
          </p:cNvGrpSpPr>
          <p:nvPr/>
        </p:nvGrpSpPr>
        <p:grpSpPr bwMode="auto">
          <a:xfrm>
            <a:off x="3276600" y="2362200"/>
            <a:ext cx="1828800" cy="1295400"/>
            <a:chOff x="2064" y="1488"/>
            <a:chExt cx="1152" cy="816"/>
          </a:xfrm>
        </p:grpSpPr>
        <p:grpSp>
          <p:nvGrpSpPr>
            <p:cNvPr id="99348" name="Group 9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9350" name="Rectangle 10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"Tom"</a:t>
                </a:r>
              </a:p>
            </p:txBody>
          </p:sp>
          <p:sp>
            <p:nvSpPr>
              <p:cNvPr id="99351" name="Rectangle 11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49" name="Rectangle 12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grpSp>
        <p:nvGrpSpPr>
          <p:cNvPr id="99333" name="Group 13"/>
          <p:cNvGrpSpPr>
            <a:grpSpLocks/>
          </p:cNvGrpSpPr>
          <p:nvPr/>
        </p:nvGrpSpPr>
        <p:grpSpPr bwMode="auto">
          <a:xfrm>
            <a:off x="5715000" y="2362200"/>
            <a:ext cx="1828800" cy="1295400"/>
            <a:chOff x="2064" y="1488"/>
            <a:chExt cx="1152" cy="816"/>
          </a:xfrm>
        </p:grpSpPr>
        <p:grpSp>
          <p:nvGrpSpPr>
            <p:cNvPr id="99344" name="Group 14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9346" name="Rectangle 15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“Bill"</a:t>
                </a:r>
              </a:p>
            </p:txBody>
          </p:sp>
          <p:sp>
            <p:nvSpPr>
              <p:cNvPr id="99347" name="Rectangle 16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99334" name="AutoShape 18"/>
          <p:cNvCxnSpPr>
            <a:cxnSpLocks noChangeShapeType="1"/>
          </p:cNvCxnSpPr>
          <p:nvPr/>
        </p:nvCxnSpPr>
        <p:spPr bwMode="auto">
          <a:xfrm rot="5400000" flipH="1" flipV="1">
            <a:off x="2362200" y="2260600"/>
            <a:ext cx="609600" cy="1219200"/>
          </a:xfrm>
          <a:prstGeom prst="curvedConnector4">
            <a:avLst>
              <a:gd name="adj1" fmla="val 1560"/>
              <a:gd name="adj2" fmla="val 65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68979" name="AutoShape 19"/>
          <p:cNvCxnSpPr>
            <a:cxnSpLocks noChangeShapeType="1"/>
          </p:cNvCxnSpPr>
          <p:nvPr/>
        </p:nvCxnSpPr>
        <p:spPr bwMode="auto">
          <a:xfrm rot="5400000" flipH="1" flipV="1">
            <a:off x="4876800" y="2324100"/>
            <a:ext cx="609600" cy="1066800"/>
          </a:xfrm>
          <a:prstGeom prst="curvedConnector4">
            <a:avLst>
              <a:gd name="adj1" fmla="val 1560"/>
              <a:gd name="adj2" fmla="val 67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495800" y="4221163"/>
            <a:ext cx="1828800" cy="1295400"/>
            <a:chOff x="2064" y="1488"/>
            <a:chExt cx="1152" cy="816"/>
          </a:xfrm>
        </p:grpSpPr>
        <p:grpSp>
          <p:nvGrpSpPr>
            <p:cNvPr id="99340" name="Group 21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99342" name="Rectangle 22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"Ann"</a:t>
                </a:r>
              </a:p>
            </p:txBody>
          </p:sp>
          <p:sp>
            <p:nvSpPr>
              <p:cNvPr id="99343" name="Rectangle 23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41" name="Rectangle 24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sp>
        <p:nvSpPr>
          <p:cNvPr id="168988" name="AutoShape 28"/>
          <p:cNvSpPr>
            <a:spLocks/>
          </p:cNvSpPr>
          <p:nvPr/>
        </p:nvSpPr>
        <p:spPr bwMode="auto">
          <a:xfrm>
            <a:off x="1295400" y="5410200"/>
            <a:ext cx="1905000" cy="647700"/>
          </a:xfrm>
          <a:prstGeom prst="borderCallout1">
            <a:avLst>
              <a:gd name="adj1" fmla="val 17648"/>
              <a:gd name="adj2" fmla="val 104000"/>
              <a:gd name="adj3" fmla="val -3921"/>
              <a:gd name="adj4" fmla="val 23341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The element added to the list</a:t>
            </a:r>
          </a:p>
        </p:txBody>
      </p:sp>
      <p:cxnSp>
        <p:nvCxnSpPr>
          <p:cNvPr id="168989" name="AutoShape 29"/>
          <p:cNvCxnSpPr>
            <a:cxnSpLocks noChangeShapeType="1"/>
            <a:stCxn id="99343" idx="3"/>
            <a:endCxn id="99345" idx="1"/>
          </p:cNvCxnSpPr>
          <p:nvPr/>
        </p:nvCxnSpPr>
        <p:spPr bwMode="auto">
          <a:xfrm flipH="1" flipV="1">
            <a:off x="5715000" y="2628900"/>
            <a:ext cx="533400" cy="2392363"/>
          </a:xfrm>
          <a:prstGeom prst="curvedConnector5">
            <a:avLst>
              <a:gd name="adj1" fmla="val -70833"/>
              <a:gd name="adj2" fmla="val 46051"/>
              <a:gd name="adj3" fmla="val 1708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68990" name="AutoShape 30"/>
          <p:cNvCxnSpPr>
            <a:cxnSpLocks noChangeShapeType="1"/>
            <a:stCxn id="99351" idx="3"/>
            <a:endCxn id="99341" idx="1"/>
          </p:cNvCxnSpPr>
          <p:nvPr/>
        </p:nvCxnSpPr>
        <p:spPr bwMode="auto">
          <a:xfrm flipH="1">
            <a:off x="4495800" y="3162300"/>
            <a:ext cx="533400" cy="1325563"/>
          </a:xfrm>
          <a:prstGeom prst="curvedConnector5">
            <a:avLst>
              <a:gd name="adj1" fmla="val -42856"/>
              <a:gd name="adj2" fmla="val 53171"/>
              <a:gd name="adj3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Implementing</a:t>
            </a:r>
            <a:r>
              <a:rPr lang="en-US" sz="3600" dirty="0"/>
              <a:t> </a:t>
            </a:r>
            <a:r>
              <a:rPr lang="en-US" sz="3600" dirty="0">
                <a:latin typeface="Courier New" pitchFamily="49" charset="0"/>
              </a:rPr>
              <a:t> </a:t>
            </a:r>
            <a:r>
              <a:rPr lang="en-US" sz="3600" dirty="0" err="1">
                <a:latin typeface="Courier New" pitchFamily="49" charset="0"/>
              </a:rPr>
              <a:t>addAfter</a:t>
            </a:r>
            <a:r>
              <a:rPr lang="en-US" sz="3600" dirty="0">
                <a:latin typeface="Courier New" pitchFamily="49" charset="0"/>
              </a:rPr>
              <a:t>(Node&lt;E&gt; node, E item)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/>
              <a:t>(cont.)</a:t>
            </a:r>
          </a:p>
        </p:txBody>
      </p:sp>
      <p:sp>
        <p:nvSpPr>
          <p:cNvPr id="170012" name="Rectangle 28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private void addAfter (Node&lt;E&gt; node, E item)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Node&lt;E&gt; temp = new Node&lt;E&gt;(item, node.next);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node.next = temp;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/>
              <a:t>or, more simply  ...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private void addAfter (Node&lt;E&gt; node, E item)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node.next = new Node&lt;E&gt;(item, node.next);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3657600" y="2362200"/>
            <a:ext cx="4572000" cy="2133600"/>
          </a:xfrm>
          <a:prstGeom prst="borderCallout1">
            <a:avLst>
              <a:gd name="adj1" fmla="val 48961"/>
              <a:gd name="adj2" fmla="val -1120"/>
              <a:gd name="adj3" fmla="val 111834"/>
              <a:gd name="adj4" fmla="val -53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We declare this method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/>
              <a:t> since it should not be called from outside the class.  Later we will see how this method is used to implement the public add methods.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5740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removeAfter</a:t>
            </a:r>
            <a:r>
              <a:rPr lang="en-US" dirty="0">
                <a:latin typeface="Courier New" pitchFamily="49" charset="0"/>
              </a:rPr>
              <a:t>(Node&lt;E&gt; node)</a:t>
            </a:r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685800" y="2362200"/>
            <a:ext cx="1828800" cy="1066800"/>
            <a:chOff x="432" y="1488"/>
            <a:chExt cx="1152" cy="672"/>
          </a:xfrm>
        </p:grpSpPr>
        <p:grpSp>
          <p:nvGrpSpPr>
            <p:cNvPr id="101403" name="Group 4"/>
            <p:cNvGrpSpPr>
              <a:grpSpLocks/>
            </p:cNvGrpSpPr>
            <p:nvPr/>
          </p:nvGrpSpPr>
          <p:grpSpPr bwMode="auto">
            <a:xfrm>
              <a:off x="432" y="1824"/>
              <a:ext cx="1152" cy="336"/>
              <a:chOff x="432" y="1824"/>
              <a:chExt cx="1152" cy="336"/>
            </a:xfrm>
          </p:grpSpPr>
          <p:sp>
            <p:nvSpPr>
              <p:cNvPr id="101405" name="Rectangle 5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15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head =       </a:t>
                </a:r>
              </a:p>
            </p:txBody>
          </p:sp>
          <p:sp>
            <p:nvSpPr>
              <p:cNvPr id="101406" name="Rectangle 6"/>
              <p:cNvSpPr>
                <a:spLocks noChangeArrowheads="1"/>
              </p:cNvSpPr>
              <p:nvPr/>
            </p:nvSpPr>
            <p:spPr bwMode="auto">
              <a:xfrm>
                <a:off x="1056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04" name="Rectangle 7"/>
            <p:cNvSpPr>
              <a:spLocks noChangeArrowheads="1"/>
            </p:cNvSpPr>
            <p:nvPr/>
          </p:nvSpPr>
          <p:spPr bwMode="auto">
            <a:xfrm>
              <a:off x="432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SLList&lt;String&gt;</a:t>
              </a:r>
            </a:p>
          </p:txBody>
        </p:sp>
      </p:grpSp>
      <p:grpSp>
        <p:nvGrpSpPr>
          <p:cNvPr id="101380" name="Group 8"/>
          <p:cNvGrpSpPr>
            <a:grpSpLocks/>
          </p:cNvGrpSpPr>
          <p:nvPr/>
        </p:nvGrpSpPr>
        <p:grpSpPr bwMode="auto">
          <a:xfrm>
            <a:off x="3276600" y="2362200"/>
            <a:ext cx="1828800" cy="1295400"/>
            <a:chOff x="2064" y="1488"/>
            <a:chExt cx="1152" cy="816"/>
          </a:xfrm>
        </p:grpSpPr>
        <p:grpSp>
          <p:nvGrpSpPr>
            <p:cNvPr id="101399" name="Group 9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1401" name="Rectangle 10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"Tom"</a:t>
                </a:r>
              </a:p>
            </p:txBody>
          </p:sp>
          <p:sp>
            <p:nvSpPr>
              <p:cNvPr id="101402" name="Rectangle 11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00" name="Rectangle 12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grpSp>
        <p:nvGrpSpPr>
          <p:cNvPr id="101381" name="Group 13"/>
          <p:cNvGrpSpPr>
            <a:grpSpLocks/>
          </p:cNvGrpSpPr>
          <p:nvPr/>
        </p:nvGrpSpPr>
        <p:grpSpPr bwMode="auto">
          <a:xfrm>
            <a:off x="5715000" y="2362200"/>
            <a:ext cx="1828800" cy="1295400"/>
            <a:chOff x="2064" y="1488"/>
            <a:chExt cx="1152" cy="816"/>
          </a:xfrm>
        </p:grpSpPr>
        <p:grpSp>
          <p:nvGrpSpPr>
            <p:cNvPr id="101395" name="Group 14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1397" name="Rectangle 15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“Bill"</a:t>
                </a:r>
              </a:p>
            </p:txBody>
          </p:sp>
          <p:sp>
            <p:nvSpPr>
              <p:cNvPr id="101398" name="Rectangle 16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396" name="Rectangle 17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01382" name="AutoShape 18"/>
          <p:cNvCxnSpPr>
            <a:cxnSpLocks noChangeShapeType="1"/>
          </p:cNvCxnSpPr>
          <p:nvPr/>
        </p:nvCxnSpPr>
        <p:spPr bwMode="auto">
          <a:xfrm rot="5400000" flipH="1" flipV="1">
            <a:off x="2362200" y="2260600"/>
            <a:ext cx="609600" cy="1219200"/>
          </a:xfrm>
          <a:prstGeom prst="curvedConnector4">
            <a:avLst>
              <a:gd name="adj1" fmla="val 1560"/>
              <a:gd name="adj2" fmla="val 65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6147" name="AutoShape 19"/>
          <p:cNvCxnSpPr>
            <a:cxnSpLocks noChangeShapeType="1"/>
          </p:cNvCxnSpPr>
          <p:nvPr/>
        </p:nvCxnSpPr>
        <p:spPr bwMode="auto">
          <a:xfrm rot="5400000" flipH="1" flipV="1">
            <a:off x="4876800" y="2324100"/>
            <a:ext cx="609600" cy="1066800"/>
          </a:xfrm>
          <a:prstGeom prst="curvedConnector4">
            <a:avLst>
              <a:gd name="adj1" fmla="val 1560"/>
              <a:gd name="adj2" fmla="val 67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101384" name="Group 20"/>
          <p:cNvGrpSpPr>
            <a:grpSpLocks/>
          </p:cNvGrpSpPr>
          <p:nvPr/>
        </p:nvGrpSpPr>
        <p:grpSpPr bwMode="auto">
          <a:xfrm>
            <a:off x="6629400" y="4343400"/>
            <a:ext cx="1828800" cy="1295400"/>
            <a:chOff x="2064" y="1488"/>
            <a:chExt cx="1152" cy="816"/>
          </a:xfrm>
        </p:grpSpPr>
        <p:grpSp>
          <p:nvGrpSpPr>
            <p:cNvPr id="101391" name="Group 21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1393" name="Rectangle 22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"Ann"</a:t>
                </a:r>
              </a:p>
            </p:txBody>
          </p:sp>
          <p:sp>
            <p:nvSpPr>
              <p:cNvPr id="101394" name="Rectangle 23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392" name="Rectangle 24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01385" name="AutoShape 28"/>
          <p:cNvCxnSpPr>
            <a:cxnSpLocks noChangeShapeType="1"/>
            <a:stCxn id="101398" idx="3"/>
            <a:endCxn id="101392" idx="1"/>
          </p:cNvCxnSpPr>
          <p:nvPr/>
        </p:nvCxnSpPr>
        <p:spPr bwMode="auto">
          <a:xfrm flipH="1">
            <a:off x="6629400" y="3162300"/>
            <a:ext cx="838200" cy="1447800"/>
          </a:xfrm>
          <a:prstGeom prst="curvedConnector5">
            <a:avLst>
              <a:gd name="adj1" fmla="val -27273"/>
              <a:gd name="adj2" fmla="val 54602"/>
              <a:gd name="adj3" fmla="val 1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6157" name="Rectangle 29"/>
          <p:cNvSpPr>
            <a:spLocks noChangeArrowheads="1"/>
          </p:cNvSpPr>
          <p:nvPr/>
        </p:nvSpPr>
        <p:spPr bwMode="auto">
          <a:xfrm>
            <a:off x="3581400" y="15240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temp</a:t>
            </a:r>
          </a:p>
        </p:txBody>
      </p:sp>
      <p:cxnSp>
        <p:nvCxnSpPr>
          <p:cNvPr id="176158" name="AutoShape 30"/>
          <p:cNvCxnSpPr>
            <a:cxnSpLocks noChangeShapeType="1"/>
            <a:stCxn id="176157" idx="3"/>
            <a:endCxn id="101396" idx="0"/>
          </p:cNvCxnSpPr>
          <p:nvPr/>
        </p:nvCxnSpPr>
        <p:spPr bwMode="auto">
          <a:xfrm>
            <a:off x="4724400" y="1676400"/>
            <a:ext cx="19050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6159" name="AutoShape 31"/>
          <p:cNvCxnSpPr>
            <a:cxnSpLocks noChangeShapeType="1"/>
            <a:stCxn id="101402" idx="3"/>
            <a:endCxn id="101392" idx="1"/>
          </p:cNvCxnSpPr>
          <p:nvPr/>
        </p:nvCxnSpPr>
        <p:spPr bwMode="auto">
          <a:xfrm>
            <a:off x="5029200" y="3162300"/>
            <a:ext cx="1600200" cy="1447800"/>
          </a:xfrm>
          <a:prstGeom prst="curvedConnector3">
            <a:avLst>
              <a:gd name="adj1" fmla="val 36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" name="Down Arrow 1"/>
          <p:cNvSpPr/>
          <p:nvPr/>
        </p:nvSpPr>
        <p:spPr>
          <a:xfrm rot="10800000">
            <a:off x="3981450" y="38481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610100"/>
            <a:ext cx="251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000" dirty="0">
                <a:latin typeface="+mn-lt"/>
                <a:cs typeface="Courier New" pitchFamily="49" charset="0"/>
              </a:rPr>
              <a:t> parameter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7575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Implementing</a:t>
            </a:r>
            <a:r>
              <a:rPr lang="en-US" sz="3600" dirty="0"/>
              <a:t> </a:t>
            </a:r>
            <a:r>
              <a:rPr lang="en-US" sz="3600" dirty="0" err="1">
                <a:latin typeface="Courier New" pitchFamily="49" charset="0"/>
              </a:rPr>
              <a:t>removeAfter</a:t>
            </a:r>
            <a:r>
              <a:rPr lang="en-US" sz="3600" dirty="0">
                <a:latin typeface="Courier New" pitchFamily="49" charset="0"/>
              </a:rPr>
              <a:t>(Node&lt;E&gt; node) </a:t>
            </a:r>
            <a:r>
              <a:rPr lang="en-US" sz="3600" dirty="0">
                <a:latin typeface="+mn-lt"/>
              </a:rPr>
              <a:t>(cont.)</a:t>
            </a:r>
            <a:endParaRPr lang="en-US" sz="3600" b="1" dirty="0">
              <a:latin typeface="+mn-lt"/>
            </a:endParaRPr>
          </a:p>
        </p:txBody>
      </p:sp>
      <p:sp>
        <p:nvSpPr>
          <p:cNvPr id="177181" name="Rectangle 29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private E removeAfter (Node&lt;E&gt; node) {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Node&lt;E&gt; temp = node.next;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if (temp != null) {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node.next = temp.next;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return temp.data;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5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</a:t>
            </a:r>
            <a:r>
              <a:rPr lang="en-US" dirty="0">
                <a:latin typeface="Courier New" pitchFamily="49" charset="0"/>
              </a:rPr>
              <a:t>SLList.removeFirst()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685800" y="2362200"/>
            <a:ext cx="1828800" cy="1066800"/>
            <a:chOff x="432" y="1488"/>
            <a:chExt cx="1152" cy="672"/>
          </a:xfrm>
        </p:grpSpPr>
        <p:grpSp>
          <p:nvGrpSpPr>
            <p:cNvPr id="103443" name="Group 4"/>
            <p:cNvGrpSpPr>
              <a:grpSpLocks/>
            </p:cNvGrpSpPr>
            <p:nvPr/>
          </p:nvGrpSpPr>
          <p:grpSpPr bwMode="auto">
            <a:xfrm>
              <a:off x="432" y="1824"/>
              <a:ext cx="1152" cy="336"/>
              <a:chOff x="432" y="1824"/>
              <a:chExt cx="1152" cy="336"/>
            </a:xfrm>
          </p:grpSpPr>
          <p:sp>
            <p:nvSpPr>
              <p:cNvPr id="103445" name="Rectangle 5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15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head =       </a:t>
                </a:r>
              </a:p>
            </p:txBody>
          </p:sp>
          <p:sp>
            <p:nvSpPr>
              <p:cNvPr id="103446" name="Rectangle 6"/>
              <p:cNvSpPr>
                <a:spLocks noChangeArrowheads="1"/>
              </p:cNvSpPr>
              <p:nvPr/>
            </p:nvSpPr>
            <p:spPr bwMode="auto">
              <a:xfrm>
                <a:off x="1056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44" name="Rectangle 7"/>
            <p:cNvSpPr>
              <a:spLocks noChangeArrowheads="1"/>
            </p:cNvSpPr>
            <p:nvPr/>
          </p:nvSpPr>
          <p:spPr bwMode="auto">
            <a:xfrm>
              <a:off x="432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SLList&lt;String&gt;</a:t>
              </a:r>
            </a:p>
          </p:txBody>
        </p:sp>
      </p:grpSp>
      <p:grpSp>
        <p:nvGrpSpPr>
          <p:cNvPr id="103428" name="Group 8"/>
          <p:cNvGrpSpPr>
            <a:grpSpLocks/>
          </p:cNvGrpSpPr>
          <p:nvPr/>
        </p:nvGrpSpPr>
        <p:grpSpPr bwMode="auto">
          <a:xfrm>
            <a:off x="3276600" y="3429000"/>
            <a:ext cx="1828800" cy="1295400"/>
            <a:chOff x="2064" y="1488"/>
            <a:chExt cx="1152" cy="816"/>
          </a:xfrm>
        </p:grpSpPr>
        <p:grpSp>
          <p:nvGrpSpPr>
            <p:cNvPr id="103439" name="Group 9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3441" name="Rectangle 10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"Tom"</a:t>
                </a:r>
              </a:p>
            </p:txBody>
          </p:sp>
          <p:sp>
            <p:nvSpPr>
              <p:cNvPr id="103442" name="Rectangle 11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40" name="Rectangle 12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grpSp>
        <p:nvGrpSpPr>
          <p:cNvPr id="103429" name="Group 13"/>
          <p:cNvGrpSpPr>
            <a:grpSpLocks/>
          </p:cNvGrpSpPr>
          <p:nvPr/>
        </p:nvGrpSpPr>
        <p:grpSpPr bwMode="auto">
          <a:xfrm>
            <a:off x="5715000" y="2362200"/>
            <a:ext cx="1828800" cy="1295400"/>
            <a:chOff x="2064" y="1488"/>
            <a:chExt cx="1152" cy="816"/>
          </a:xfrm>
        </p:grpSpPr>
        <p:grpSp>
          <p:nvGrpSpPr>
            <p:cNvPr id="103435" name="Group 14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3437" name="Rectangle 15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“Bill"</a:t>
                </a:r>
              </a:p>
            </p:txBody>
          </p:sp>
          <p:sp>
            <p:nvSpPr>
              <p:cNvPr id="103438" name="Rectangle 16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36" name="Rectangle 17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72050" name="AutoShape 18"/>
          <p:cNvCxnSpPr>
            <a:cxnSpLocks noChangeShapeType="1"/>
            <a:stCxn id="103446" idx="3"/>
            <a:endCxn id="103440" idx="1"/>
          </p:cNvCxnSpPr>
          <p:nvPr/>
        </p:nvCxnSpPr>
        <p:spPr bwMode="auto">
          <a:xfrm>
            <a:off x="2438400" y="3162300"/>
            <a:ext cx="838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03431" name="AutoShape 19"/>
          <p:cNvCxnSpPr>
            <a:cxnSpLocks noChangeShapeType="1"/>
            <a:stCxn id="103442" idx="3"/>
            <a:endCxn id="103436" idx="1"/>
          </p:cNvCxnSpPr>
          <p:nvPr/>
        </p:nvCxnSpPr>
        <p:spPr bwMode="auto">
          <a:xfrm flipV="1">
            <a:off x="5029200" y="2628900"/>
            <a:ext cx="685800" cy="1600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2061" name="AutoShape 29"/>
          <p:cNvCxnSpPr>
            <a:cxnSpLocks noChangeShapeType="1"/>
            <a:stCxn id="103446" idx="3"/>
            <a:endCxn id="103436" idx="1"/>
          </p:cNvCxnSpPr>
          <p:nvPr/>
        </p:nvCxnSpPr>
        <p:spPr bwMode="auto">
          <a:xfrm flipV="1">
            <a:off x="2438400" y="2628900"/>
            <a:ext cx="32766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2063" name="Rectangle 31"/>
          <p:cNvSpPr>
            <a:spLocks noChangeArrowheads="1"/>
          </p:cNvSpPr>
          <p:nvPr/>
        </p:nvSpPr>
        <p:spPr bwMode="auto">
          <a:xfrm>
            <a:off x="1219200" y="4343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temp</a:t>
            </a:r>
          </a:p>
        </p:txBody>
      </p:sp>
      <p:cxnSp>
        <p:nvCxnSpPr>
          <p:cNvPr id="172064" name="AutoShape 32"/>
          <p:cNvCxnSpPr>
            <a:cxnSpLocks noChangeShapeType="1"/>
            <a:stCxn id="172063" idx="3"/>
            <a:endCxn id="103440" idx="1"/>
          </p:cNvCxnSpPr>
          <p:nvPr/>
        </p:nvCxnSpPr>
        <p:spPr bwMode="auto">
          <a:xfrm flipV="1">
            <a:off x="2362200" y="3695700"/>
            <a:ext cx="914400" cy="800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735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SLList.removeFirst() </a:t>
            </a:r>
            <a:r>
              <a:rPr lang="en-US" dirty="0"/>
              <a:t>(cont.)</a:t>
            </a:r>
          </a:p>
        </p:txBody>
      </p:sp>
      <p:sp>
        <p:nvSpPr>
          <p:cNvPr id="173078" name="Rectangle 22"/>
          <p:cNvSpPr>
            <a:spLocks noGrp="1" noChangeArrowheads="1"/>
          </p:cNvSpPr>
          <p:nvPr>
            <p:ph sz="quarter" idx="1"/>
          </p:nvPr>
        </p:nvSpPr>
        <p:spPr>
          <a:xfrm>
            <a:off x="612775" y="1524000"/>
            <a:ext cx="8153400" cy="48768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private E removeFirst ()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Node&lt;E&gt; temp = head;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if (head != null)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head = head.next;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return temp.data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775" cy="990600"/>
          </a:xfrm>
        </p:spPr>
        <p:txBody>
          <a:bodyPr/>
          <a:lstStyle/>
          <a:p>
            <a:pPr eaLnBrk="1" hangingPunct="1"/>
            <a:r>
              <a:rPr lang="en-US" b="1" dirty="0"/>
              <a:t>Traversing a Single-Linked List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685800" y="2362200"/>
            <a:ext cx="1828800" cy="1066800"/>
            <a:chOff x="432" y="1488"/>
            <a:chExt cx="1152" cy="672"/>
          </a:xfrm>
        </p:grpSpPr>
        <p:grpSp>
          <p:nvGrpSpPr>
            <p:cNvPr id="105501" name="Group 4"/>
            <p:cNvGrpSpPr>
              <a:grpSpLocks/>
            </p:cNvGrpSpPr>
            <p:nvPr/>
          </p:nvGrpSpPr>
          <p:grpSpPr bwMode="auto">
            <a:xfrm>
              <a:off x="432" y="1824"/>
              <a:ext cx="1152" cy="336"/>
              <a:chOff x="432" y="1824"/>
              <a:chExt cx="1152" cy="336"/>
            </a:xfrm>
          </p:grpSpPr>
          <p:sp>
            <p:nvSpPr>
              <p:cNvPr id="105503" name="Rectangle 5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15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head =       </a:t>
                </a:r>
              </a:p>
            </p:txBody>
          </p:sp>
          <p:sp>
            <p:nvSpPr>
              <p:cNvPr id="105504" name="Rectangle 6"/>
              <p:cNvSpPr>
                <a:spLocks noChangeArrowheads="1"/>
              </p:cNvSpPr>
              <p:nvPr/>
            </p:nvSpPr>
            <p:spPr bwMode="auto">
              <a:xfrm>
                <a:off x="1056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02" name="Rectangle 7"/>
            <p:cNvSpPr>
              <a:spLocks noChangeArrowheads="1"/>
            </p:cNvSpPr>
            <p:nvPr/>
          </p:nvSpPr>
          <p:spPr bwMode="auto">
            <a:xfrm>
              <a:off x="432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SLList&lt;String&gt;</a:t>
              </a:r>
            </a:p>
          </p:txBody>
        </p:sp>
      </p:grpSp>
      <p:grpSp>
        <p:nvGrpSpPr>
          <p:cNvPr id="105476" name="Group 8"/>
          <p:cNvGrpSpPr>
            <a:grpSpLocks/>
          </p:cNvGrpSpPr>
          <p:nvPr/>
        </p:nvGrpSpPr>
        <p:grpSpPr bwMode="auto">
          <a:xfrm>
            <a:off x="3276600" y="2362200"/>
            <a:ext cx="1828800" cy="1295400"/>
            <a:chOff x="2064" y="1488"/>
            <a:chExt cx="1152" cy="816"/>
          </a:xfrm>
        </p:grpSpPr>
        <p:grpSp>
          <p:nvGrpSpPr>
            <p:cNvPr id="105497" name="Group 9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5499" name="Rectangle 10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"Tom"</a:t>
                </a:r>
              </a:p>
            </p:txBody>
          </p:sp>
          <p:sp>
            <p:nvSpPr>
              <p:cNvPr id="105500" name="Rectangle 11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498" name="Rectangle 12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grpSp>
        <p:nvGrpSpPr>
          <p:cNvPr id="105477" name="Group 13"/>
          <p:cNvGrpSpPr>
            <a:grpSpLocks/>
          </p:cNvGrpSpPr>
          <p:nvPr/>
        </p:nvGrpSpPr>
        <p:grpSpPr bwMode="auto">
          <a:xfrm>
            <a:off x="5715000" y="2362200"/>
            <a:ext cx="1828800" cy="1295400"/>
            <a:chOff x="2064" y="1488"/>
            <a:chExt cx="1152" cy="816"/>
          </a:xfrm>
        </p:grpSpPr>
        <p:grpSp>
          <p:nvGrpSpPr>
            <p:cNvPr id="105493" name="Group 14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5495" name="Rectangle 15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“Bill"</a:t>
                </a:r>
              </a:p>
            </p:txBody>
          </p:sp>
          <p:sp>
            <p:nvSpPr>
              <p:cNvPr id="105496" name="Rectangle 16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494" name="Rectangle 17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05478" name="AutoShape 18"/>
          <p:cNvCxnSpPr>
            <a:cxnSpLocks noChangeShapeType="1"/>
          </p:cNvCxnSpPr>
          <p:nvPr/>
        </p:nvCxnSpPr>
        <p:spPr bwMode="auto">
          <a:xfrm rot="5400000" flipH="1" flipV="1">
            <a:off x="2362200" y="2260600"/>
            <a:ext cx="609600" cy="1219200"/>
          </a:xfrm>
          <a:prstGeom prst="curvedConnector4">
            <a:avLst>
              <a:gd name="adj1" fmla="val 1560"/>
              <a:gd name="adj2" fmla="val 65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05479" name="AutoShape 19"/>
          <p:cNvCxnSpPr>
            <a:cxnSpLocks noChangeShapeType="1"/>
          </p:cNvCxnSpPr>
          <p:nvPr/>
        </p:nvCxnSpPr>
        <p:spPr bwMode="auto">
          <a:xfrm rot="5400000" flipH="1" flipV="1">
            <a:off x="4876800" y="2324100"/>
            <a:ext cx="609600" cy="1066800"/>
          </a:xfrm>
          <a:prstGeom prst="curvedConnector4">
            <a:avLst>
              <a:gd name="adj1" fmla="val 1560"/>
              <a:gd name="adj2" fmla="val 67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105480" name="Group 20"/>
          <p:cNvGrpSpPr>
            <a:grpSpLocks/>
          </p:cNvGrpSpPr>
          <p:nvPr/>
        </p:nvGrpSpPr>
        <p:grpSpPr bwMode="auto">
          <a:xfrm>
            <a:off x="6629400" y="4343400"/>
            <a:ext cx="1828800" cy="1295400"/>
            <a:chOff x="2064" y="1488"/>
            <a:chExt cx="1152" cy="816"/>
          </a:xfrm>
        </p:grpSpPr>
        <p:grpSp>
          <p:nvGrpSpPr>
            <p:cNvPr id="105489" name="Group 21"/>
            <p:cNvGrpSpPr>
              <a:grpSpLocks/>
            </p:cNvGrpSpPr>
            <p:nvPr/>
          </p:nvGrpSpPr>
          <p:grpSpPr bwMode="auto">
            <a:xfrm>
              <a:off x="2064" y="1824"/>
              <a:ext cx="1152" cy="480"/>
              <a:chOff x="2064" y="1824"/>
              <a:chExt cx="1152" cy="480"/>
            </a:xfrm>
          </p:grpSpPr>
          <p:sp>
            <p:nvSpPr>
              <p:cNvPr id="105491" name="Rectangle 22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15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next =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Courier New" pitchFamily="49" charset="0"/>
                  </a:rPr>
                  <a:t>data = "Ann"</a:t>
                </a:r>
              </a:p>
            </p:txBody>
          </p:sp>
          <p:sp>
            <p:nvSpPr>
              <p:cNvPr id="105492" name="Rectangle 23"/>
              <p:cNvSpPr>
                <a:spLocks noChangeArrowheads="1"/>
              </p:cNvSpPr>
              <p:nvPr/>
            </p:nvSpPr>
            <p:spPr bwMode="auto">
              <a:xfrm>
                <a:off x="2688" y="19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>
                    <a:latin typeface="Courier New" pitchFamily="49" charset="0"/>
                    <a:cs typeface="Courier New" pitchFamily="49" charset="0"/>
                  </a:rPr>
                  <a:t>null</a:t>
                </a:r>
              </a:p>
            </p:txBody>
          </p:sp>
        </p:grpSp>
        <p:sp>
          <p:nvSpPr>
            <p:cNvPr id="105490" name="Rectangle 24"/>
            <p:cNvSpPr>
              <a:spLocks noChangeArrowheads="1"/>
            </p:cNvSpPr>
            <p:nvPr/>
          </p:nvSpPr>
          <p:spPr bwMode="auto">
            <a:xfrm>
              <a:off x="2064" y="1488"/>
              <a:ext cx="115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chemeClr val="accent2"/>
                  </a:solidFill>
                  <a:latin typeface="Courier New" pitchFamily="49" charset="0"/>
                </a:rPr>
                <a:t>Node&lt;String&gt;</a:t>
              </a:r>
            </a:p>
          </p:txBody>
        </p:sp>
      </p:grpSp>
      <p:cxnSp>
        <p:nvCxnSpPr>
          <p:cNvPr id="105481" name="AutoShape 28"/>
          <p:cNvCxnSpPr>
            <a:cxnSpLocks noChangeShapeType="1"/>
            <a:stCxn id="105496" idx="3"/>
            <a:endCxn id="105490" idx="1"/>
          </p:cNvCxnSpPr>
          <p:nvPr/>
        </p:nvCxnSpPr>
        <p:spPr bwMode="auto">
          <a:xfrm flipH="1">
            <a:off x="6629400" y="3162300"/>
            <a:ext cx="838200" cy="1447800"/>
          </a:xfrm>
          <a:prstGeom prst="curvedConnector5">
            <a:avLst>
              <a:gd name="adj1" fmla="val -27273"/>
              <a:gd name="adj2" fmla="val 54602"/>
              <a:gd name="adj3" fmla="val 1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2628900" y="4791075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nodeRef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29" name="AutoShape 30"/>
          <p:cNvCxnSpPr>
            <a:cxnSpLocks noChangeShapeType="1"/>
            <a:stCxn id="28" idx="3"/>
            <a:endCxn id="105499" idx="2"/>
          </p:cNvCxnSpPr>
          <p:nvPr/>
        </p:nvCxnSpPr>
        <p:spPr bwMode="auto">
          <a:xfrm flipV="1">
            <a:off x="3771900" y="3657600"/>
            <a:ext cx="419100" cy="1285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4" name="Rectangle 33"/>
          <p:cNvSpPr/>
          <p:nvPr/>
        </p:nvSpPr>
        <p:spPr>
          <a:xfrm>
            <a:off x="4300538" y="4000500"/>
            <a:ext cx="1828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Do something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nodeRef</a:t>
            </a:r>
          </a:p>
        </p:txBody>
      </p:sp>
      <p:cxnSp>
        <p:nvCxnSpPr>
          <p:cNvPr id="35" name="AutoShape 30"/>
          <p:cNvCxnSpPr>
            <a:cxnSpLocks noChangeShapeType="1"/>
          </p:cNvCxnSpPr>
          <p:nvPr/>
        </p:nvCxnSpPr>
        <p:spPr bwMode="auto">
          <a:xfrm flipV="1">
            <a:off x="3784600" y="3733800"/>
            <a:ext cx="2616200" cy="1209675"/>
          </a:xfrm>
          <a:prstGeom prst="curvedConnector3">
            <a:avLst>
              <a:gd name="adj1" fmla="val 953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7" name="Rectangle 46"/>
          <p:cNvSpPr/>
          <p:nvPr/>
        </p:nvSpPr>
        <p:spPr>
          <a:xfrm>
            <a:off x="4300538" y="4000500"/>
            <a:ext cx="1828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Do something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nodeRef</a:t>
            </a:r>
          </a:p>
        </p:txBody>
      </p:sp>
      <p:cxnSp>
        <p:nvCxnSpPr>
          <p:cNvPr id="48" name="AutoShape 30"/>
          <p:cNvCxnSpPr>
            <a:cxnSpLocks noChangeShapeType="1"/>
            <a:stCxn id="28" idx="3"/>
          </p:cNvCxnSpPr>
          <p:nvPr/>
        </p:nvCxnSpPr>
        <p:spPr bwMode="auto">
          <a:xfrm>
            <a:off x="3771900" y="4943475"/>
            <a:ext cx="2781300" cy="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2" name="Rectangle 51"/>
          <p:cNvSpPr/>
          <p:nvPr/>
        </p:nvSpPr>
        <p:spPr>
          <a:xfrm>
            <a:off x="4300538" y="4000500"/>
            <a:ext cx="1828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Do something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nodeRef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4" grpId="1" animBg="1"/>
      <p:bldP spid="47" grpId="0" animBg="1"/>
      <p:bldP spid="47" grpId="1" animBg="1"/>
      <p:bldP spid="52" grpId="0" animBg="1"/>
      <p:bldP spid="5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Single-Linked Lists</a:t>
            </a:r>
          </a:p>
        </p:txBody>
      </p:sp>
      <p:sp>
        <p:nvSpPr>
          <p:cNvPr id="88067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A linked list is useful for inserting and removing at arbitrary locations</a:t>
            </a:r>
          </a:p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/>
              <a:t> is limited because its </a:t>
            </a:r>
            <a:r>
              <a:rPr lang="en-US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/>
              <a:t> and </a:t>
            </a:r>
            <a:r>
              <a:rPr lang="en-US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/>
              <a:t> methods operate in linear (O(</a:t>
            </a:r>
            <a:r>
              <a:rPr lang="en-US" i="1"/>
              <a:t>n</a:t>
            </a:r>
            <a:r>
              <a:rPr lang="en-US"/>
              <a:t>)) time—requiring a loop to shift elements</a:t>
            </a:r>
          </a:p>
          <a:p>
            <a:pPr eaLnBrk="1" hangingPunct="1"/>
            <a:r>
              <a:rPr lang="en-US"/>
              <a:t>A linked list can add and remove elements at a known location in O(1) time</a:t>
            </a:r>
          </a:p>
          <a:p>
            <a:pPr eaLnBrk="1" hangingPunct="1"/>
            <a:r>
              <a:rPr lang="en-US"/>
              <a:t>In a linked list, instead of an index, each element is linked to the following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Traversing a Single-Linked List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61375" cy="49530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String toString()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Node&lt;String&gt; nodeRef = head;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StringBuilder result = new StringBuilder();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while (nodeRef != null)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result.append(nodeRef.data);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(nodeRef.next != null)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result.append("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nodeRef = nodeRef.next;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result.toString();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9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SLList.getNode(int)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/>
              <a:t>In order to implement methods required by the List interface, we need an additional helper method: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private Node&lt;E&gt; getNode(int index)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Node&lt;E&gt; node = head;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 (int i=0; i&lt;index &amp;&amp; node != null; 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node = node.next;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node;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0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Completing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SingleLinkedList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</p:txBody>
      </p:sp>
      <p:pic>
        <p:nvPicPr>
          <p:cNvPr id="108547" name="Picture 2" descr="C:\Documents and Settings\Administrator\My Documents\Koffman\PPTs\Koffman_Digital Request 150 DPI JPEG\Ch02\Table_2.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2600"/>
            <a:ext cx="912358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7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>
                <a:latin typeface="Courier New" pitchFamily="49" charset="0"/>
                <a:cs typeface="Courier New" pitchFamily="49" charset="0"/>
              </a:rPr>
              <a:t>public E get(int index)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E get (int index)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if (index &lt; 0 || index &gt;= size)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throw new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(index));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Node&lt;E&gt; node = getNode(index);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node.data;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115888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364"/>
            <a:ext cx="8763000" cy="990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ourier New" pitchFamily="49" charset="0"/>
                <a:cs typeface="Courier New" pitchFamily="49" charset="0"/>
              </a:rPr>
              <a:t>public E set(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index, 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839200" cy="44958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E set (int index, E anEntry)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if (index &lt; 0 || index &gt;= size)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throw new                                                     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(index));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Node&lt;E&gt; node = getNode(index);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E result = node.data;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node.data = newValue;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7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3775" cy="990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ourier New" pitchFamily="49" charset="0"/>
                <a:cs typeface="Courier New" pitchFamily="49" charset="0"/>
              </a:rPr>
              <a:t>public void add(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index, E item)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public void add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index, E item)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(index &lt; 0 || index &gt; size)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throw new                          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	  		(index));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(index == 0)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(item);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} else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Node&lt;E&gt; node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(index-1);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addAfter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(node, item);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boolean add(E item)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/>
            <a:r>
              <a:rPr lang="en-US" sz="1600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To add an item to the end of the list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add (E item)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add(size, item);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/>
              <a:t>Performance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SingleLinkedList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methods:</a:t>
            </a:r>
          </a:p>
          <a:p>
            <a:pPr eaLnBrk="1" hangingPunct="1"/>
            <a:r>
              <a:rPr lang="en-US" dirty="0"/>
              <a:t>Inserting or removing general elements:</a:t>
            </a:r>
          </a:p>
          <a:p>
            <a:pPr eaLnBrk="1" hangingPunct="1"/>
            <a:r>
              <a:rPr lang="en-US" dirty="0"/>
              <a:t>Adding at the beginning:</a:t>
            </a:r>
          </a:p>
          <a:p>
            <a:pPr eaLnBrk="1" hangingPunct="1"/>
            <a:r>
              <a:rPr lang="en-US" dirty="0"/>
              <a:t>Adding at the end: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Double-Linked Lists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8537575" cy="4495800"/>
          </a:xfrm>
        </p:spPr>
        <p:txBody>
          <a:bodyPr/>
          <a:lstStyle/>
          <a:p>
            <a:pPr eaLnBrk="1" hangingPunct="1"/>
            <a:r>
              <a:rPr lang="en-US" sz="2800" dirty="0"/>
              <a:t>Limitations of a singly-linked list include:</a:t>
            </a:r>
          </a:p>
          <a:p>
            <a:pPr lvl="1" eaLnBrk="1" hangingPunct="1"/>
            <a:r>
              <a:rPr lang="en-US" sz="2400" dirty="0"/>
              <a:t>Insertion at the front is O(1); insertion at other positions is O(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/>
              <a:t>Insertion is convenient only after a referenced node</a:t>
            </a:r>
          </a:p>
          <a:p>
            <a:pPr lvl="1" eaLnBrk="1" hangingPunct="1"/>
            <a:r>
              <a:rPr lang="en-US" sz="2400" dirty="0"/>
              <a:t>Removing a node requires a reference to the previous node</a:t>
            </a:r>
          </a:p>
          <a:p>
            <a:pPr lvl="1" eaLnBrk="1" hangingPunct="1"/>
            <a:r>
              <a:rPr lang="en-US" sz="2400" dirty="0"/>
              <a:t>We can traverse the list only in the forward direction</a:t>
            </a:r>
          </a:p>
          <a:p>
            <a:pPr eaLnBrk="1" hangingPunct="1"/>
            <a:r>
              <a:rPr lang="en-US" sz="2800" dirty="0"/>
              <a:t>We can overcome some of these limitations:</a:t>
            </a:r>
          </a:p>
          <a:p>
            <a:pPr lvl="1" eaLnBrk="1" hangingPunct="1"/>
            <a:r>
              <a:rPr lang="en-US" sz="2400" dirty="0"/>
              <a:t>Add a reference in each node to the previous node, creating a </a:t>
            </a:r>
            <a:r>
              <a:rPr lang="en-US" sz="2400" i="1" dirty="0"/>
              <a:t>double-linked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34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/>
              <a:t> </a:t>
            </a:r>
            <a:r>
              <a:rPr lang="en-US" b="1"/>
              <a:t>Class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private static class Node&lt;E&gt;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private E data;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private Node&lt;E&gt; next = null;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private Node&lt;E&gt;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private Node(E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6740" name="Picture 2" descr="C:\Documents and Settings\Administrator\My Documents\Koffman\PPTs\JPEGS\JWCL233_Koffman JPG files\ch02\w0033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572000"/>
            <a:ext cx="35226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3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A List Node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pPr eaLnBrk="1" hangingPunct="1"/>
            <a:r>
              <a:rPr lang="en-US" dirty="0"/>
              <a:t>A node can contain:</a:t>
            </a:r>
          </a:p>
          <a:p>
            <a:pPr lvl="1" eaLnBrk="1" hangingPunct="1"/>
            <a:r>
              <a:rPr lang="en-US" dirty="0"/>
              <a:t>a data item</a:t>
            </a:r>
          </a:p>
          <a:p>
            <a:pPr lvl="1" eaLnBrk="1" hangingPunct="1"/>
            <a:r>
              <a:rPr lang="en-US" dirty="0"/>
              <a:t>one or more links</a:t>
            </a:r>
          </a:p>
          <a:p>
            <a:pPr eaLnBrk="1" hangingPunct="1"/>
            <a:r>
              <a:rPr lang="en-US" dirty="0"/>
              <a:t>A link is a reference to a list node</a:t>
            </a:r>
          </a:p>
          <a:p>
            <a:pPr eaLnBrk="1" hangingPunct="1"/>
            <a:r>
              <a:rPr lang="en-US" dirty="0"/>
              <a:t>In our structure, the node contains a data field named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 of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eaLnBrk="1" hangingPunct="1"/>
            <a:r>
              <a:rPr lang="en-US" dirty="0"/>
              <a:t>and a reference to the next node, named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eaLnBrk="1" hangingPunct="1"/>
            <a:endParaRPr lang="en-US" dirty="0"/>
          </a:p>
        </p:txBody>
      </p:sp>
      <p:pic>
        <p:nvPicPr>
          <p:cNvPr id="89092" name="Picture 2" descr="C:\Documents and Settings\Administrator\My Documents\Koffman\PPTs\JPEGS\JWCL233_Koffman JPG files\ch02\w0029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76400"/>
            <a:ext cx="2667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1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Inserting into a Double-Linked List</a:t>
            </a:r>
            <a:endParaRPr lang="en-US" b="1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76425" y="1936750"/>
            <a:ext cx="1917700" cy="1676400"/>
            <a:chOff x="1648" y="1481"/>
            <a:chExt cx="1073" cy="1056"/>
          </a:xfrm>
        </p:grpSpPr>
        <p:sp>
          <p:nvSpPr>
            <p:cNvPr id="117788" name="Rectangle 9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      = prev</a:t>
              </a:r>
            </a:p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data = "Harry"</a:t>
              </a:r>
            </a:p>
          </p:txBody>
        </p:sp>
        <p:sp>
          <p:nvSpPr>
            <p:cNvPr id="117789" name="Rectangle 10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790" name="Rectangle 11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7791" name="Rectangle 12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98670" name="AutoShape 14"/>
          <p:cNvCxnSpPr>
            <a:cxnSpLocks noChangeShapeType="1"/>
          </p:cNvCxnSpPr>
          <p:nvPr/>
        </p:nvCxnSpPr>
        <p:spPr bwMode="auto">
          <a:xfrm flipV="1">
            <a:off x="3713163" y="2254250"/>
            <a:ext cx="1897062" cy="546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610225" y="1987550"/>
            <a:ext cx="1905000" cy="1676400"/>
            <a:chOff x="1648" y="1481"/>
            <a:chExt cx="1073" cy="1056"/>
          </a:xfrm>
        </p:grpSpPr>
        <p:sp>
          <p:nvSpPr>
            <p:cNvPr id="117785" name="Rectangle 16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next = null</a:t>
              </a:r>
            </a:p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      = prev</a:t>
              </a:r>
            </a:p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data = "Sam"</a:t>
              </a:r>
            </a:p>
          </p:txBody>
        </p:sp>
        <p:sp>
          <p:nvSpPr>
            <p:cNvPr id="117786" name="Rectangle 18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7787" name="Rectangle 19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98682" name="AutoShape 26"/>
          <p:cNvCxnSpPr>
            <a:cxnSpLocks noChangeShapeType="1"/>
          </p:cNvCxnSpPr>
          <p:nvPr/>
        </p:nvCxnSpPr>
        <p:spPr bwMode="auto">
          <a:xfrm flipH="1" flipV="1">
            <a:off x="3794125" y="3041650"/>
            <a:ext cx="1866900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8693" name="AutoShape 37"/>
          <p:cNvCxnSpPr>
            <a:cxnSpLocks noChangeShapeType="1"/>
            <a:stCxn id="117781" idx="1"/>
          </p:cNvCxnSpPr>
          <p:nvPr/>
        </p:nvCxnSpPr>
        <p:spPr bwMode="auto">
          <a:xfrm rot="10800000">
            <a:off x="2835275" y="3613150"/>
            <a:ext cx="1468438" cy="237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8694" name="AutoShape 38"/>
          <p:cNvCxnSpPr>
            <a:cxnSpLocks noChangeShapeType="1"/>
            <a:stCxn id="117782" idx="3"/>
          </p:cNvCxnSpPr>
          <p:nvPr/>
        </p:nvCxnSpPr>
        <p:spPr bwMode="auto">
          <a:xfrm flipV="1">
            <a:off x="6262688" y="3663950"/>
            <a:ext cx="300037" cy="208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8695" name="AutoShape 39"/>
          <p:cNvCxnSpPr>
            <a:cxnSpLocks noChangeShapeType="1"/>
            <a:endCxn id="117783" idx="0"/>
          </p:cNvCxnSpPr>
          <p:nvPr/>
        </p:nvCxnSpPr>
        <p:spPr bwMode="auto">
          <a:xfrm rot="5400000">
            <a:off x="4610894" y="3883819"/>
            <a:ext cx="1714500" cy="284162"/>
          </a:xfrm>
          <a:prstGeom prst="curvedConnector3">
            <a:avLst>
              <a:gd name="adj1" fmla="val 1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8696" name="AutoShape 40"/>
          <p:cNvCxnSpPr>
            <a:cxnSpLocks noChangeShapeType="1"/>
            <a:endCxn id="117783" idx="0"/>
          </p:cNvCxnSpPr>
          <p:nvPr/>
        </p:nvCxnSpPr>
        <p:spPr bwMode="auto">
          <a:xfrm rot="16200000" flipH="1">
            <a:off x="3524250" y="3081338"/>
            <a:ext cx="2071687" cy="1531938"/>
          </a:xfrm>
          <a:prstGeom prst="curvedConnector3">
            <a:avLst>
              <a:gd name="adj1" fmla="val 2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98699" name="Rectangle 43"/>
          <p:cNvSpPr>
            <a:spLocks noChangeArrowheads="1"/>
          </p:cNvSpPr>
          <p:nvPr/>
        </p:nvSpPr>
        <p:spPr bwMode="auto">
          <a:xfrm>
            <a:off x="228600" y="4044950"/>
            <a:ext cx="3705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Node&lt;E&gt; </a:t>
            </a: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sharon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 = new Node&lt;E&gt;("Sharon");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sharon.next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sam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sharon.prev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sam.prev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sam.prev.next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sharon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sam.prev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latin typeface="Courier New" pitchFamily="49" charset="0"/>
              </a:rPr>
              <a:t>sharon</a:t>
            </a:r>
            <a:endParaRPr lang="en-US" b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117773" name="AutoShape 46"/>
          <p:cNvCxnSpPr>
            <a:cxnSpLocks noChangeShapeType="1"/>
          </p:cNvCxnSpPr>
          <p:nvPr/>
        </p:nvCxnSpPr>
        <p:spPr bwMode="auto">
          <a:xfrm rot="10800000">
            <a:off x="885825" y="2800350"/>
            <a:ext cx="1042988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7774" name="AutoShape 46"/>
          <p:cNvCxnSpPr>
            <a:cxnSpLocks noChangeShapeType="1"/>
          </p:cNvCxnSpPr>
          <p:nvPr/>
        </p:nvCxnSpPr>
        <p:spPr bwMode="auto">
          <a:xfrm>
            <a:off x="885825" y="1911350"/>
            <a:ext cx="990600" cy="29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7775" name="TextBox 10"/>
          <p:cNvSpPr txBox="1">
            <a:spLocks noChangeArrowheads="1"/>
          </p:cNvSpPr>
          <p:nvPr/>
        </p:nvSpPr>
        <p:spPr bwMode="auto">
          <a:xfrm>
            <a:off x="126364" y="1644650"/>
            <a:ext cx="22834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/>
              <a:t>from predecessor</a:t>
            </a:r>
          </a:p>
        </p:txBody>
      </p:sp>
      <p:sp>
        <p:nvSpPr>
          <p:cNvPr id="117776" name="TextBox 58"/>
          <p:cNvSpPr txBox="1">
            <a:spLocks noChangeArrowheads="1"/>
          </p:cNvSpPr>
          <p:nvPr/>
        </p:nvSpPr>
        <p:spPr bwMode="auto">
          <a:xfrm>
            <a:off x="304800" y="2811463"/>
            <a:ext cx="14271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/>
              <a:t>to predecessor</a:t>
            </a:r>
          </a:p>
        </p:txBody>
      </p:sp>
      <p:sp>
        <p:nvSpPr>
          <p:cNvPr id="117777" name="Rectangle 41"/>
          <p:cNvSpPr>
            <a:spLocks noChangeArrowheads="1"/>
          </p:cNvSpPr>
          <p:nvPr/>
        </p:nvSpPr>
        <p:spPr bwMode="auto">
          <a:xfrm>
            <a:off x="7772400" y="1587500"/>
            <a:ext cx="7620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sam</a:t>
            </a:r>
          </a:p>
        </p:txBody>
      </p:sp>
      <p:cxnSp>
        <p:nvCxnSpPr>
          <p:cNvPr id="117778" name="AutoShape 42"/>
          <p:cNvCxnSpPr>
            <a:cxnSpLocks noChangeShapeType="1"/>
            <a:stCxn id="117777" idx="1"/>
            <a:endCxn id="117786" idx="0"/>
          </p:cNvCxnSpPr>
          <p:nvPr/>
        </p:nvCxnSpPr>
        <p:spPr bwMode="auto">
          <a:xfrm rot="10800000" flipV="1">
            <a:off x="6562725" y="1782763"/>
            <a:ext cx="1209675" cy="2047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416800" y="3997325"/>
            <a:ext cx="9652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sharon</a:t>
            </a:r>
          </a:p>
        </p:txBody>
      </p:sp>
      <p:cxnSp>
        <p:nvCxnSpPr>
          <p:cNvPr id="32" name="AutoShape 42"/>
          <p:cNvCxnSpPr>
            <a:cxnSpLocks noChangeShapeType="1"/>
            <a:stCxn id="31" idx="1"/>
            <a:endCxn id="117783" idx="3"/>
          </p:cNvCxnSpPr>
          <p:nvPr/>
        </p:nvCxnSpPr>
        <p:spPr bwMode="auto">
          <a:xfrm rot="10800000" flipV="1">
            <a:off x="6348413" y="4191000"/>
            <a:ext cx="1068387" cy="9588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303713" y="4883150"/>
            <a:ext cx="2044700" cy="1676400"/>
            <a:chOff x="1648" y="1481"/>
            <a:chExt cx="1073" cy="1056"/>
          </a:xfrm>
        </p:grpSpPr>
        <p:sp>
          <p:nvSpPr>
            <p:cNvPr id="117781" name="Rectangle 30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       = prev</a:t>
              </a:r>
            </a:p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data = "Sharon"</a:t>
              </a:r>
            </a:p>
          </p:txBody>
        </p:sp>
        <p:sp>
          <p:nvSpPr>
            <p:cNvPr id="117782" name="Rectangle 31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783" name="Rectangle 32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 dirty="0"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7784" name="Rectangle 33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8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8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8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8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Removing from a Double-Linked List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3775" y="2311400"/>
            <a:ext cx="1870075" cy="1676400"/>
            <a:chOff x="1648" y="1481"/>
            <a:chExt cx="1073" cy="1056"/>
          </a:xfrm>
        </p:grpSpPr>
        <p:sp>
          <p:nvSpPr>
            <p:cNvPr id="118809" name="Rectangle 9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      = </a:t>
              </a:r>
              <a:r>
                <a:rPr lang="en-US" sz="1600" dirty="0" err="1">
                  <a:solidFill>
                    <a:schemeClr val="bg1"/>
                  </a:solidFill>
                  <a:latin typeface="Courier New" pitchFamily="49" charset="0"/>
                </a:rPr>
                <a:t>prev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data = “Jack"</a:t>
              </a:r>
            </a:p>
          </p:txBody>
        </p:sp>
        <p:sp>
          <p:nvSpPr>
            <p:cNvPr id="118810" name="Rectangle 10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11" name="Rectangle 11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rgbClr val="C0504D"/>
                  </a:solidFill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8812" name="Rectangle 12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01742" name="AutoShape 14"/>
          <p:cNvCxnSpPr>
            <a:cxnSpLocks noChangeShapeType="1"/>
            <a:stCxn id="118810" idx="3"/>
            <a:endCxn id="118807" idx="1"/>
          </p:cNvCxnSpPr>
          <p:nvPr/>
        </p:nvCxnSpPr>
        <p:spPr bwMode="auto">
          <a:xfrm>
            <a:off x="2786063" y="3175000"/>
            <a:ext cx="1135062" cy="10493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921125" y="3957638"/>
            <a:ext cx="1835150" cy="1676400"/>
            <a:chOff x="1648" y="1481"/>
            <a:chExt cx="1073" cy="1056"/>
          </a:xfrm>
        </p:grpSpPr>
        <p:sp>
          <p:nvSpPr>
            <p:cNvPr id="118805" name="Rectangle 16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      = </a:t>
              </a:r>
              <a:r>
                <a:rPr lang="en-US" sz="1600" dirty="0" err="1">
                  <a:solidFill>
                    <a:schemeClr val="bg1"/>
                  </a:solidFill>
                  <a:latin typeface="Courier New" pitchFamily="49" charset="0"/>
                </a:rPr>
                <a:t>prev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data = "Harry"</a:t>
              </a:r>
            </a:p>
          </p:txBody>
        </p:sp>
        <p:sp>
          <p:nvSpPr>
            <p:cNvPr id="118806" name="Rectangle 17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07" name="Rectangle 18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rgbClr val="C0504D"/>
                  </a:solidFill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8808" name="Rectangle 19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351588" y="2311400"/>
            <a:ext cx="1954212" cy="1676400"/>
            <a:chOff x="1648" y="1481"/>
            <a:chExt cx="1073" cy="1056"/>
          </a:xfrm>
        </p:grpSpPr>
        <p:sp>
          <p:nvSpPr>
            <p:cNvPr id="118801" name="Rectangle 21"/>
            <p:cNvSpPr>
              <a:spLocks noChangeArrowheads="1"/>
            </p:cNvSpPr>
            <p:nvPr/>
          </p:nvSpPr>
          <p:spPr bwMode="auto">
            <a:xfrm>
              <a:off x="1648" y="1817"/>
              <a:ext cx="1073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next =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      = </a:t>
              </a:r>
              <a:r>
                <a:rPr lang="en-US" sz="1600" dirty="0" err="1">
                  <a:solidFill>
                    <a:schemeClr val="bg1"/>
                  </a:solidFill>
                  <a:latin typeface="Courier New" pitchFamily="49" charset="0"/>
                </a:rPr>
                <a:t>prev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data = "Sharon"</a:t>
              </a:r>
            </a:p>
          </p:txBody>
        </p:sp>
        <p:sp>
          <p:nvSpPr>
            <p:cNvPr id="118802" name="Rectangle 22"/>
            <p:cNvSpPr>
              <a:spLocks noChangeArrowheads="1"/>
            </p:cNvSpPr>
            <p:nvPr/>
          </p:nvSpPr>
          <p:spPr bwMode="auto">
            <a:xfrm>
              <a:off x="2229" y="1977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803" name="Rectangle 23"/>
            <p:cNvSpPr>
              <a:spLocks noChangeArrowheads="1"/>
            </p:cNvSpPr>
            <p:nvPr/>
          </p:nvSpPr>
          <p:spPr bwMode="auto">
            <a:xfrm>
              <a:off x="1648" y="1481"/>
              <a:ext cx="107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u="sng">
                  <a:solidFill>
                    <a:srgbClr val="C0504D"/>
                  </a:solidFill>
                  <a:latin typeface="Courier New" pitchFamily="49" charset="0"/>
                </a:rPr>
                <a:t>Node</a:t>
              </a:r>
            </a:p>
          </p:txBody>
        </p:sp>
        <p:sp>
          <p:nvSpPr>
            <p:cNvPr id="118804" name="Rectangle 24"/>
            <p:cNvSpPr>
              <a:spLocks noChangeArrowheads="1"/>
            </p:cNvSpPr>
            <p:nvPr/>
          </p:nvSpPr>
          <p:spPr bwMode="auto">
            <a:xfrm>
              <a:off x="1677" y="2129"/>
              <a:ext cx="447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18791" name="AutoShape 25"/>
          <p:cNvCxnSpPr>
            <a:cxnSpLocks noChangeShapeType="1"/>
            <a:stCxn id="118806" idx="3"/>
            <a:endCxn id="118803" idx="1"/>
          </p:cNvCxnSpPr>
          <p:nvPr/>
        </p:nvCxnSpPr>
        <p:spPr bwMode="auto">
          <a:xfrm flipV="1">
            <a:off x="5680075" y="2578100"/>
            <a:ext cx="671513" cy="22431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8792" name="AutoShape 26"/>
          <p:cNvCxnSpPr>
            <a:cxnSpLocks noChangeShapeType="1"/>
            <a:stCxn id="118808" idx="1"/>
            <a:endCxn id="118809" idx="3"/>
          </p:cNvCxnSpPr>
          <p:nvPr/>
        </p:nvCxnSpPr>
        <p:spPr bwMode="auto">
          <a:xfrm flipH="1" flipV="1">
            <a:off x="2863850" y="3416300"/>
            <a:ext cx="1106488" cy="164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1755" name="AutoShape 27"/>
          <p:cNvCxnSpPr>
            <a:cxnSpLocks noChangeShapeType="1"/>
            <a:stCxn id="118804" idx="1"/>
            <a:endCxn id="118805" idx="3"/>
          </p:cNvCxnSpPr>
          <p:nvPr/>
        </p:nvCxnSpPr>
        <p:spPr bwMode="auto">
          <a:xfrm flipH="1">
            <a:off x="5756275" y="3416300"/>
            <a:ext cx="649288" cy="164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8794" name="Rectangle 38"/>
          <p:cNvSpPr>
            <a:spLocks noChangeArrowheads="1"/>
          </p:cNvSpPr>
          <p:nvPr/>
        </p:nvSpPr>
        <p:spPr bwMode="auto">
          <a:xfrm>
            <a:off x="4122738" y="2159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harry</a:t>
            </a:r>
          </a:p>
        </p:txBody>
      </p:sp>
      <p:cxnSp>
        <p:nvCxnSpPr>
          <p:cNvPr id="118795" name="AutoShape 39"/>
          <p:cNvCxnSpPr>
            <a:cxnSpLocks noChangeShapeType="1"/>
            <a:stCxn id="118794" idx="2"/>
            <a:endCxn id="118807" idx="0"/>
          </p:cNvCxnSpPr>
          <p:nvPr/>
        </p:nvCxnSpPr>
        <p:spPr bwMode="auto">
          <a:xfrm rot="16200000" flipH="1">
            <a:off x="3943350" y="3062288"/>
            <a:ext cx="1493838" cy="296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1768" name="Rectangle 40"/>
          <p:cNvSpPr>
            <a:spLocks noChangeArrowheads="1"/>
          </p:cNvSpPr>
          <p:nvPr/>
        </p:nvSpPr>
        <p:spPr bwMode="auto">
          <a:xfrm>
            <a:off x="152400" y="4419600"/>
            <a:ext cx="438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harry.prev.next = harry.next</a:t>
            </a:r>
          </a:p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harry.next.prev = harry.prev</a:t>
            </a:r>
          </a:p>
        </p:txBody>
      </p:sp>
      <p:cxnSp>
        <p:nvCxnSpPr>
          <p:cNvPr id="118797" name="AutoShape 25"/>
          <p:cNvCxnSpPr>
            <a:cxnSpLocks noChangeShapeType="1"/>
            <a:stCxn id="118802" idx="3"/>
          </p:cNvCxnSpPr>
          <p:nvPr/>
        </p:nvCxnSpPr>
        <p:spPr bwMode="auto">
          <a:xfrm flipV="1">
            <a:off x="8223250" y="2578100"/>
            <a:ext cx="866775" cy="596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8798" name="AutoShape 26"/>
          <p:cNvCxnSpPr>
            <a:cxnSpLocks noChangeShapeType="1"/>
            <a:stCxn id="118812" idx="1"/>
          </p:cNvCxnSpPr>
          <p:nvPr/>
        </p:nvCxnSpPr>
        <p:spPr bwMode="auto">
          <a:xfrm flipH="1">
            <a:off x="133350" y="3416300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2" name="AutoShape 14"/>
          <p:cNvCxnSpPr>
            <a:cxnSpLocks noChangeShapeType="1"/>
            <a:stCxn id="118810" idx="3"/>
            <a:endCxn id="118803" idx="1"/>
          </p:cNvCxnSpPr>
          <p:nvPr/>
        </p:nvCxnSpPr>
        <p:spPr bwMode="auto">
          <a:xfrm flipV="1">
            <a:off x="2786063" y="2578100"/>
            <a:ext cx="3565525" cy="596900"/>
          </a:xfrm>
          <a:prstGeom prst="curvedConnector3">
            <a:avLst>
              <a:gd name="adj1" fmla="val 193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3" name="AutoShape 27"/>
          <p:cNvCxnSpPr>
            <a:cxnSpLocks noChangeShapeType="1"/>
            <a:stCxn id="118804" idx="1"/>
            <a:endCxn id="118809" idx="3"/>
          </p:cNvCxnSpPr>
          <p:nvPr/>
        </p:nvCxnSpPr>
        <p:spPr bwMode="auto">
          <a:xfrm flipH="1">
            <a:off x="2863850" y="3416300"/>
            <a:ext cx="3541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1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A Double-Linked List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So far we have worked only</a:t>
            </a:r>
            <a:br>
              <a:rPr lang="en-US" dirty="0"/>
            </a:br>
            <a:r>
              <a:rPr lang="en-US" dirty="0"/>
              <a:t>with internal nodes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As with the single-linked class,</a:t>
            </a:r>
            <a:br>
              <a:rPr lang="en-US" dirty="0"/>
            </a:br>
            <a:r>
              <a:rPr lang="en-US" dirty="0"/>
              <a:t>it is best to access the internal</a:t>
            </a:r>
            <a:br>
              <a:rPr lang="en-US" dirty="0"/>
            </a:br>
            <a:r>
              <a:rPr lang="en-US" dirty="0"/>
              <a:t>nodes with a double-linked list </a:t>
            </a:r>
            <a:br>
              <a:rPr lang="en-US" dirty="0"/>
            </a:br>
            <a:r>
              <a:rPr lang="en-US" dirty="0"/>
              <a:t>object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 double-linked list object has data fields: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/>
              <a:t> (a reference to the first list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/>
              <a:t> (a reference to the last list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size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solidFill>
                  <a:prstClr val="black"/>
                </a:solidFill>
              </a:rPr>
              <a:t>Insertion at either end is O(1); insertion elsewhere is still O(</a:t>
            </a:r>
            <a:r>
              <a:rPr lang="en-US" i="1" dirty="0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9812" name="Picture 2" descr="C:\Documents and Settings\Administrator\My Documents\Koffman\PPTs\JPEGS\JWCL233_Koffman JPG files\ch02\w0038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76400"/>
            <a:ext cx="1901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1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Circular Lists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Circular double-linked list: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Link last node to the first node, and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Link first node to the last node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We can also build singly-linked circular lists: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Traverse in forward direction only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Advantages: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Continue to traverse even after passing the first or last node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Visit all elements from any starting point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Never fall off the end of a list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Disadvantage</a:t>
            </a:r>
            <a:r>
              <a:rPr lang="en-US" dirty="0"/>
              <a:t>: Code must avoid an infinite loop!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08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4000" dirty="0"/>
              <a:t> </a:t>
            </a:r>
            <a:r>
              <a:rPr lang="en-US" b="1" dirty="0"/>
              <a:t>Class</a:t>
            </a:r>
          </a:p>
        </p:txBody>
      </p:sp>
      <p:pic>
        <p:nvPicPr>
          <p:cNvPr id="123907" name="Picture 2" descr="C:\Documents and Settings\Administrator\My Documents\Koffman\PPTs\Koffman_Digital Request 150 DPI JPEG\Ch02\Table_2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852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5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The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dirty="0"/>
              <a:t>An iterator can be viewed as a moving place marker that keeps track of the current position in a particular linked list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dirty="0"/>
              <a:t>An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700" dirty="0"/>
              <a:t> object for a list starts at the list head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dirty="0"/>
              <a:t>The programmer can move the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700" dirty="0"/>
              <a:t> by calling its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700" dirty="0"/>
              <a:t> method.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dirty="0"/>
              <a:t>The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700" dirty="0"/>
              <a:t> stays on its current list item until it is needed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dirty="0"/>
              <a:t>An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700" dirty="0"/>
              <a:t> traverses in O(</a:t>
            </a:r>
            <a:r>
              <a:rPr lang="en-US" sz="2700" i="1" dirty="0"/>
              <a:t>n</a:t>
            </a:r>
            <a:r>
              <a:rPr lang="en-US" sz="2700" dirty="0"/>
              <a:t>) while a list traversal using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sz="2700" dirty="0"/>
              <a:t> calls in a linked list is O(</a:t>
            </a:r>
            <a:r>
              <a:rPr lang="en-US" sz="2700" i="1" dirty="0"/>
              <a:t>n</a:t>
            </a:r>
            <a:r>
              <a:rPr lang="en-US" sz="2700" i="1" baseline="30000" dirty="0"/>
              <a:t>2</a:t>
            </a:r>
            <a:r>
              <a:rPr lang="en-US" sz="27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9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Courier New" pitchFamily="49" charset="0"/>
                <a:ea typeface="+mn-ea"/>
                <a:cs typeface="Courier New" pitchFamily="49" charset="0"/>
              </a:rPr>
              <a:t>Iterator</a:t>
            </a:r>
            <a:r>
              <a:rPr lang="en-US" sz="4000" dirty="0"/>
              <a:t> </a:t>
            </a:r>
            <a:r>
              <a:rPr lang="en-US" sz="4000" b="1" dirty="0"/>
              <a:t>Interface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/>
              <a:t> interface is defined in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java.util</a:t>
            </a:r>
          </a:p>
          <a:p>
            <a:pPr eaLnBrk="1" hangingPunct="1"/>
            <a:r>
              <a:rPr lang="en-US"/>
              <a:t>The </a:t>
            </a:r>
            <a:r>
              <a:rPr lang="en-US" sz="300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/>
              <a:t> interface declares the method </a:t>
            </a:r>
            <a:r>
              <a:rPr lang="en-US" sz="3000">
                <a:latin typeface="Courier New" pitchFamily="49" charset="0"/>
                <a:cs typeface="Courier New" pitchFamily="49" charset="0"/>
              </a:rPr>
              <a:t>iterator </a:t>
            </a:r>
            <a:r>
              <a:rPr lang="en-US"/>
              <a:t>which returns an </a:t>
            </a:r>
            <a:r>
              <a:rPr lang="en-US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/>
              <a:t> object that iterates over the elements of that list</a:t>
            </a:r>
          </a:p>
        </p:txBody>
      </p:sp>
      <p:pic>
        <p:nvPicPr>
          <p:cNvPr id="125956" name="Picture 2" descr="C:\Documents and Settings\Administrator\My Documents\Koffman\PPTs\Koffman_Digital Request 150 DPI JPEG\Ch02\Table_2.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853440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4000" dirty="0"/>
              <a:t> </a:t>
            </a:r>
            <a:r>
              <a:rPr lang="en-US" sz="4000" b="1" dirty="0"/>
              <a:t>Interface</a:t>
            </a:r>
            <a:r>
              <a:rPr lang="en-US" sz="4000" dirty="0"/>
              <a:t> (cont.)</a:t>
            </a:r>
          </a:p>
        </p:txBody>
      </p:sp>
      <p:sp>
        <p:nvSpPr>
          <p:cNvPr id="12697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An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/>
              <a:t> is conceptually </a:t>
            </a:r>
            <a:r>
              <a:rPr lang="en-US" i="1"/>
              <a:t>between</a:t>
            </a:r>
            <a:r>
              <a:rPr lang="en-US"/>
              <a:t> elements; it does not refer to a particular object at any given time</a:t>
            </a:r>
          </a:p>
        </p:txBody>
      </p:sp>
      <p:pic>
        <p:nvPicPr>
          <p:cNvPr id="126980" name="Picture 2" descr="C:\Documents and Settings\Administrator\My Documents\Koffman\PPTs\JPEGS\JWCL233_Koffman JPG files\ch02\w0040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76600"/>
            <a:ext cx="762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0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4000" dirty="0"/>
              <a:t> </a:t>
            </a:r>
            <a:r>
              <a:rPr lang="en-US" sz="4000" b="1" dirty="0"/>
              <a:t>Interface</a:t>
            </a:r>
            <a:r>
              <a:rPr lang="en-US" sz="4000" dirty="0"/>
              <a:t> (cont.)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the following loop, we process all items in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dirty="0"/>
              <a:t>through an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Iterator&lt;Integer&gt; iter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aList.iterator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while (iter.hasNext())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int value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iter.next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Do something with value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The</a:t>
            </a:r>
            <a:r>
              <a:rPr lang="en-US"/>
              <a:t> </a:t>
            </a:r>
            <a:r>
              <a:rPr lang="en-US" sz="400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4000"/>
              <a:t> </a:t>
            </a:r>
            <a:r>
              <a:rPr lang="en-US" b="1"/>
              <a:t>Framework</a:t>
            </a:r>
          </a:p>
        </p:txBody>
      </p:sp>
      <p:pic>
        <p:nvPicPr>
          <p:cNvPr id="164867" name="Picture 2" descr="C:\Documents and Settings\Administrator\My Documents\Koffman\PPTs\JPEGS\JWCL233_Koffman JPG files\ch02\w0053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524000"/>
            <a:ext cx="72771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List Nodes for Single-Linked Lists</a:t>
            </a:r>
          </a:p>
        </p:txBody>
      </p:sp>
      <p:sp>
        <p:nvSpPr>
          <p:cNvPr id="9011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static class Node&lt;E&gt;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private E data;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private Node&lt;E&gt; next;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/** Creates a new node with a null next field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The data stored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private Node(E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next = null;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3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90600"/>
          </a:xfrm>
        </p:spPr>
        <p:txBody>
          <a:bodyPr/>
          <a:lstStyle/>
          <a:p>
            <a:pPr eaLnBrk="1" hangingPunct="1"/>
            <a:r>
              <a:rPr lang="en-US" sz="4000" b="1" dirty="0"/>
              <a:t>Common Features of Collections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3200" dirty="0"/>
              <a:t>Collections</a:t>
            </a:r>
          </a:p>
          <a:p>
            <a:pPr lvl="1" eaLnBrk="1" hangingPunct="1"/>
            <a:r>
              <a:rPr lang="en-US" sz="2800" dirty="0"/>
              <a:t>grow as needed</a:t>
            </a:r>
          </a:p>
          <a:p>
            <a:pPr lvl="1" eaLnBrk="1" hangingPunct="1"/>
            <a:r>
              <a:rPr lang="en-US" sz="2800" dirty="0"/>
              <a:t>hold references to objects</a:t>
            </a:r>
          </a:p>
          <a:p>
            <a:pPr lvl="1" eaLnBrk="1" hangingPunct="1"/>
            <a:r>
              <a:rPr lang="en-US" sz="2800" dirty="0"/>
              <a:t>have at least two constructors: one to create an empty collection and one to make a copy of another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7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List Nodes for Single-Linked Lists</a:t>
            </a:r>
          </a:p>
        </p:txBody>
      </p:sp>
      <p:sp>
        <p:nvSpPr>
          <p:cNvPr id="9011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/** Creates a new node that references another node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The data stored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The node referenced by 		new node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private Node(E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Node&lt;E&gt;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next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List Nodes for Single-Linked Lists </a:t>
            </a:r>
            <a:r>
              <a:rPr lang="en-US" dirty="0"/>
              <a:t>(cont.)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private static class Node&lt;E&gt;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E data;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Node&lt;E&gt; next;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/** Creates a new node with a null next field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@param dataItem  The data stored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Node(E data)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data = dataItem;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next = null;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4953000" y="1752600"/>
            <a:ext cx="3657600" cy="2590800"/>
          </a:xfrm>
          <a:prstGeom prst="borderCallout1">
            <a:avLst>
              <a:gd name="adj1" fmla="val 18750"/>
              <a:gd name="adj2" fmla="val -8333"/>
              <a:gd name="adj3" fmla="val 4867"/>
              <a:gd name="adj4" fmla="val -82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The keyword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/>
              <a:t> indicates that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Node&lt;E&gt; </a:t>
            </a:r>
            <a:r>
              <a:rPr lang="en-US" sz="2000" dirty="0"/>
              <a:t>class will not reference its outer class</a:t>
            </a:r>
          </a:p>
          <a:p>
            <a:pPr algn="ctr">
              <a:defRPr/>
            </a:pPr>
            <a:endParaRPr lang="en-US" sz="2000" dirty="0"/>
          </a:p>
          <a:p>
            <a:pPr algn="ctr">
              <a:defRPr/>
            </a:pPr>
            <a:r>
              <a:rPr lang="en-US" sz="2000" dirty="0"/>
              <a:t>Static inner classes are also called </a:t>
            </a:r>
            <a:r>
              <a:rPr lang="en-US" sz="2000" i="1" dirty="0"/>
              <a:t>nested classes</a:t>
            </a: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List Nodes for Single-Linked Lists </a:t>
            </a:r>
            <a:r>
              <a:rPr lang="en-US" dirty="0"/>
              <a:t>(cont.)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private static class Node&lt;E&gt;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E data;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Node&lt;E&gt; next;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/** Creates a new node with a null next field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The data stored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Node(E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next = null;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5334000" y="2743200"/>
            <a:ext cx="3200400" cy="2286000"/>
          </a:xfrm>
          <a:prstGeom prst="borderCallout1">
            <a:avLst>
              <a:gd name="adj1" fmla="val 18750"/>
              <a:gd name="adj2" fmla="val -8333"/>
              <a:gd name="adj3" fmla="val -35627"/>
              <a:gd name="adj4" fmla="val -130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Generally, all details of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400" dirty="0"/>
              <a:t> class should be private.  This applies also to the data fields and constructors</a:t>
            </a:r>
            <a:r>
              <a:rPr lang="en-US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Connecting Nodes </a:t>
            </a:r>
            <a:r>
              <a:rPr lang="en-US"/>
              <a:t>(cont.)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Node&lt;String&gt; tom = new Node&lt;String&gt;("Tom");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Node&lt;String&gt; bill = new Node&lt;String&gt;(“Bill");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Node&lt;String&gt; harry = new 				 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	Node&lt;String&gt;("Harry");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Node&lt;String&gt;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Node&lt;String&gt;("Sam");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tom.next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bill;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bill.next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harry;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harry.next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9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A Single-Linked List Class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153400" cy="44958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/>
              <a:t>Generally, we do not have individual references to each node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/>
              <a:t>A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SingleLinkedList</a:t>
            </a:r>
            <a:r>
              <a:rPr lang="en-US" sz="3200" dirty="0"/>
              <a:t> object has a data field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3200" dirty="0"/>
              <a:t>, the </a:t>
            </a:r>
            <a:r>
              <a:rPr lang="en-US" sz="3200" i="1" dirty="0"/>
              <a:t>list head</a:t>
            </a:r>
            <a:r>
              <a:rPr lang="en-US" sz="3200" dirty="0"/>
              <a:t>,  which references the first list node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1600" dirty="0"/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class SingleLinkedList&lt;E&gt;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private Node&lt;E&gt; head = null;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private int size = 0;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99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13469</TotalTime>
  <Words>2548</Words>
  <Application>Microsoft Office PowerPoint</Application>
  <PresentationFormat>On-screen Show (4:3)</PresentationFormat>
  <Paragraphs>437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Tw Cen MT</vt:lpstr>
      <vt:lpstr>Wingdings</vt:lpstr>
      <vt:lpstr>Wingdings 2</vt:lpstr>
      <vt:lpstr>Median</vt:lpstr>
      <vt:lpstr>Cover Slides</vt:lpstr>
      <vt:lpstr>PowerPoint Presentation</vt:lpstr>
      <vt:lpstr>Single-Linked Lists</vt:lpstr>
      <vt:lpstr>A List Node</vt:lpstr>
      <vt:lpstr>List Nodes for Single-Linked Lists</vt:lpstr>
      <vt:lpstr>List Nodes for Single-Linked Lists</vt:lpstr>
      <vt:lpstr>List Nodes for Single-Linked Lists (cont.)</vt:lpstr>
      <vt:lpstr>List Nodes for Single-Linked Lists (cont.)</vt:lpstr>
      <vt:lpstr>Connecting Nodes (cont.)</vt:lpstr>
      <vt:lpstr>A Single-Linked List Class</vt:lpstr>
      <vt:lpstr>SLList: An Example List</vt:lpstr>
      <vt:lpstr>Implementing SLList.addFirst(E item)</vt:lpstr>
      <vt:lpstr>Implementing SLList.addFirst(E item) (cont.)</vt:lpstr>
      <vt:lpstr>Implementing addAfter(Node&lt;E&gt; node, E item)</vt:lpstr>
      <vt:lpstr>Implementing  addAfter(Node&lt;E&gt; node, E item) (cont.)</vt:lpstr>
      <vt:lpstr>Implementing removeAfter(Node&lt;E&gt; node)</vt:lpstr>
      <vt:lpstr>Implementing removeAfter(Node&lt;E&gt; node) (cont.)</vt:lpstr>
      <vt:lpstr>Implementing SLList.removeFirst()</vt:lpstr>
      <vt:lpstr>Implementing SLList.removeFirst() (cont.)</vt:lpstr>
      <vt:lpstr>Traversing a Single-Linked List</vt:lpstr>
      <vt:lpstr>Traversing a Single-Linked List (cont.)</vt:lpstr>
      <vt:lpstr>SLList.getNode(int)</vt:lpstr>
      <vt:lpstr>Completing the SingleLinkedList Class</vt:lpstr>
      <vt:lpstr>public E get(int index)</vt:lpstr>
      <vt:lpstr>public E set(int index, E newValue)</vt:lpstr>
      <vt:lpstr>public void add(int index, E item)</vt:lpstr>
      <vt:lpstr>public boolean add(E item)</vt:lpstr>
      <vt:lpstr>Performance of SingleLinkedList</vt:lpstr>
      <vt:lpstr>Double-Linked Lists</vt:lpstr>
      <vt:lpstr>Node Class</vt:lpstr>
      <vt:lpstr>Inserting into a Double-Linked List</vt:lpstr>
      <vt:lpstr>Removing from a Double-Linked List</vt:lpstr>
      <vt:lpstr>A Double-Linked List Class</vt:lpstr>
      <vt:lpstr>Circular Lists</vt:lpstr>
      <vt:lpstr>The LinkedList Class</vt:lpstr>
      <vt:lpstr>The Iterator</vt:lpstr>
      <vt:lpstr>Iterator Interface</vt:lpstr>
      <vt:lpstr>Iterator Interface (cont.)</vt:lpstr>
      <vt:lpstr>Iterator Interface (cont.)</vt:lpstr>
      <vt:lpstr>The Collection Framework</vt:lpstr>
      <vt:lpstr>Common Features of Collections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Reza Peyrovian</cp:lastModifiedBy>
  <cp:revision>932</cp:revision>
  <cp:lastPrinted>2019-01-30T21:51:19Z</cp:lastPrinted>
  <dcterms:created xsi:type="dcterms:W3CDTF">2009-08-26T14:55:55Z</dcterms:created>
  <dcterms:modified xsi:type="dcterms:W3CDTF">2023-02-12T04:20:39Z</dcterms:modified>
</cp:coreProperties>
</file>