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37" r:id="rId2"/>
  </p:sldMasterIdLst>
  <p:notesMasterIdLst>
    <p:notesMasterId r:id="rId31"/>
  </p:notesMasterIdLst>
  <p:handoutMasterIdLst>
    <p:handoutMasterId r:id="rId32"/>
  </p:handoutMasterIdLst>
  <p:sldIdLst>
    <p:sldId id="503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O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962" autoAdjust="0"/>
    <p:restoredTop sz="93632" autoAdjust="0"/>
  </p:normalViewPr>
  <p:slideViewPr>
    <p:cSldViewPr>
      <p:cViewPr varScale="1">
        <p:scale>
          <a:sx n="77" d="100"/>
          <a:sy n="77" d="100"/>
        </p:scale>
        <p:origin x="16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18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r">
              <a:defRPr sz="1200"/>
            </a:lvl1pPr>
          </a:lstStyle>
          <a:p>
            <a:fld id="{E5A28DA0-B1EE-4AF8-B611-01D4A10E972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r">
              <a:defRPr sz="1200"/>
            </a:lvl1pPr>
          </a:lstStyle>
          <a:p>
            <a:fld id="{71253A34-4D39-42F6-8CDF-AAFE3E20D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18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4B62BDC-60CE-4B5A-BC9B-3B5B998F1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1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5738070-722F-4517-B3D6-11547505B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48645-36A0-45E4-8647-3EE06A2B7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199DB-67CA-4FB4-8FC4-878C44E8F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latin typeface="+mj-lt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i="1" baseline="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latin typeface="+mj-lt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i="1" baseline="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bbio Center Sky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9" name="Picture 8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0"/>
            <a:ext cx="6284232" cy="27141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6" y="4209142"/>
            <a:ext cx="5014232" cy="1908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0" name="Picture 9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275943" y="4209143"/>
            <a:ext cx="3708400" cy="19093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35FC8-0A52-48C8-819E-F1CAB9C08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5C0450-49B7-44D4-99A7-D9BE87D84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1CD8FC1-6F08-4851-BD46-849B7C7B4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C2A2623-99E1-4011-8C4B-85F3DFDB3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563B0-09FD-4165-B239-BB94EF40C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BD25E64-447F-443B-8168-705256DF2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3326B-DD9F-4CE4-B550-B32CBA7E4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A8D2CCC-8A91-4ED5-AA7E-6DCC9F758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69AEA7C5-9D1E-4208-83ED-A6910C2CA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5" r:id="rId2"/>
    <p:sldLayoutId id="2147483830" r:id="rId3"/>
    <p:sldLayoutId id="2147483831" r:id="rId4"/>
    <p:sldLayoutId id="2147483832" r:id="rId5"/>
    <p:sldLayoutId id="2147483826" r:id="rId6"/>
    <p:sldLayoutId id="2147483833" r:id="rId7"/>
    <p:sldLayoutId id="2147483827" r:id="rId8"/>
    <p:sldLayoutId id="2147483834" r:id="rId9"/>
    <p:sldLayoutId id="2147483828" r:id="rId10"/>
    <p:sldLayoutId id="2147483835" r:id="rId11"/>
    <p:sldLayoutId id="214748383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 smtClean="0">
                <a:latin typeface="+mj-lt"/>
              </a:rPr>
              <a:t>CS 570: Data Structures</a:t>
            </a:r>
          </a:p>
          <a:p>
            <a:r>
              <a:rPr lang="en-US" sz="3600" dirty="0" smtClean="0">
                <a:latin typeface="+mj-lt"/>
              </a:rPr>
              <a:t>Queues Implementation using Circular Array</a:t>
            </a:r>
            <a:endParaRPr lang="en-US" sz="36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7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4</a:t>
            </a:r>
          </a:p>
        </p:txBody>
      </p:sp>
      <p:grpSp>
        <p:nvGrpSpPr>
          <p:cNvPr id="38918" name="Group 30"/>
          <p:cNvGrpSpPr>
            <a:grpSpLocks/>
          </p:cNvGrpSpPr>
          <p:nvPr/>
        </p:nvGrpSpPr>
        <p:grpSpPr bwMode="auto">
          <a:xfrm>
            <a:off x="381000" y="2135188"/>
            <a:ext cx="1752600" cy="338137"/>
            <a:chOff x="381000" y="2134394"/>
            <a:chExt cx="1752600" cy="338554"/>
          </a:xfrm>
        </p:grpSpPr>
        <p:sp>
          <p:nvSpPr>
            <p:cNvPr id="38943" name="TextBox 33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381000" y="4222750"/>
            <a:ext cx="1724025" cy="338138"/>
            <a:chOff x="381000" y="4114800"/>
            <a:chExt cx="1724673" cy="338554"/>
          </a:xfrm>
        </p:grpSpPr>
        <p:sp>
          <p:nvSpPr>
            <p:cNvPr id="38941" name="TextBox 32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4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public boolean offer(E item)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(size == capacity)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(rear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theData[rear] = item;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q.offer('A');</a:t>
            </a:r>
          </a:p>
        </p:txBody>
      </p:sp>
      <p:sp>
        <p:nvSpPr>
          <p:cNvPr id="38922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44900" y="5181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44900" y="4546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644900" y="4740275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644900" y="49530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72088" y="2133600"/>
            <a:ext cx="35560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38930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3587750" y="4546600"/>
            <a:ext cx="3746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3632200" y="4722813"/>
            <a:ext cx="374650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644900" y="4953000"/>
            <a:ext cx="376238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34" name="TextBox 40"/>
          <p:cNvSpPr txBox="1">
            <a:spLocks noChangeArrowheads="1"/>
          </p:cNvSpPr>
          <p:nvPr/>
        </p:nvSpPr>
        <p:spPr bwMode="auto">
          <a:xfrm>
            <a:off x="2438400" y="26558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381000" y="3686175"/>
            <a:ext cx="1724025" cy="339725"/>
            <a:chOff x="381000" y="4114800"/>
            <a:chExt cx="1724673" cy="338554"/>
          </a:xfrm>
        </p:grpSpPr>
        <p:sp>
          <p:nvSpPr>
            <p:cNvPr id="38939" name="TextBox 43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3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648301" y="4284077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36" name="TextBox 45"/>
          <p:cNvSpPr txBox="1">
            <a:spLocks noChangeArrowheads="1"/>
          </p:cNvSpPr>
          <p:nvPr/>
        </p:nvSpPr>
        <p:spPr bwMode="auto">
          <a:xfrm>
            <a:off x="24384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438400" y="41275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38938" name="TextBox 46"/>
          <p:cNvSpPr txBox="1">
            <a:spLocks noChangeArrowheads="1"/>
          </p:cNvSpPr>
          <p:nvPr/>
        </p:nvSpPr>
        <p:spPr bwMode="auto">
          <a:xfrm>
            <a:off x="2438400" y="3686175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 animBg="1"/>
      <p:bldP spid="39" grpId="0" animBg="1"/>
      <p:bldP spid="40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1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5</a:t>
            </a:r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381000" y="2135188"/>
            <a:ext cx="1752600" cy="338137"/>
            <a:chOff x="381000" y="2134394"/>
            <a:chExt cx="1752600" cy="338554"/>
          </a:xfrm>
        </p:grpSpPr>
        <p:sp>
          <p:nvSpPr>
            <p:cNvPr id="39968" name="TextBox 33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public E poll()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(size == 0)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return null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 result = theData[front];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front = (front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size--;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next = q.poll();</a:t>
            </a:r>
          </a:p>
        </p:txBody>
      </p:sp>
      <p:sp>
        <p:nvSpPr>
          <p:cNvPr id="39945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44900" y="5181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44900" y="4546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644900" y="4740275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644900" y="49530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19713" y="2133600"/>
            <a:ext cx="30797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39953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3587750" y="4546600"/>
            <a:ext cx="3746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3632200" y="4722813"/>
            <a:ext cx="374650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644900" y="4953000"/>
            <a:ext cx="376238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57" name="TextBox 40"/>
          <p:cNvSpPr txBox="1">
            <a:spLocks noChangeArrowheads="1"/>
          </p:cNvSpPr>
          <p:nvPr/>
        </p:nvSpPr>
        <p:spPr bwMode="auto">
          <a:xfrm>
            <a:off x="2438400" y="26558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9958" name="TextBox 45"/>
          <p:cNvSpPr txBox="1">
            <a:spLocks noChangeArrowheads="1"/>
          </p:cNvSpPr>
          <p:nvPr/>
        </p:nvSpPr>
        <p:spPr bwMode="auto">
          <a:xfrm>
            <a:off x="24384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39959" name="TextBox 37"/>
          <p:cNvSpPr txBox="1">
            <a:spLocks noChangeArrowheads="1"/>
          </p:cNvSpPr>
          <p:nvPr/>
        </p:nvSpPr>
        <p:spPr bwMode="auto">
          <a:xfrm>
            <a:off x="2438400" y="3719513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5268913"/>
            <a:ext cx="182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>
                <a:latin typeface="Courier New" pitchFamily="49" charset="0"/>
                <a:cs typeface="Courier New" pitchFamily="49" charset="0"/>
              </a:rPr>
              <a:t> = '*'</a:t>
            </a:r>
          </a:p>
        </p:txBody>
      </p: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381000" y="2687638"/>
            <a:ext cx="1752600" cy="338137"/>
            <a:chOff x="381000" y="2134394"/>
            <a:chExt cx="1752600" cy="338554"/>
          </a:xfrm>
        </p:grpSpPr>
        <p:sp>
          <p:nvSpPr>
            <p:cNvPr id="39966" name="TextBox 47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1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62" name="TextBox 49"/>
          <p:cNvSpPr txBox="1">
            <a:spLocks noChangeArrowheads="1"/>
          </p:cNvSpPr>
          <p:nvPr/>
        </p:nvSpPr>
        <p:spPr bwMode="auto">
          <a:xfrm>
            <a:off x="2438400" y="41275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39963" name="Group 50"/>
          <p:cNvGrpSpPr>
            <a:grpSpLocks/>
          </p:cNvGrpSpPr>
          <p:nvPr/>
        </p:nvGrpSpPr>
        <p:grpSpPr bwMode="auto">
          <a:xfrm>
            <a:off x="381000" y="4222750"/>
            <a:ext cx="1724025" cy="338138"/>
            <a:chOff x="381000" y="4114800"/>
            <a:chExt cx="1724673" cy="338554"/>
          </a:xfrm>
        </p:grpSpPr>
        <p:sp>
          <p:nvSpPr>
            <p:cNvPr id="39964" name="TextBox 51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4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5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4</a:t>
            </a:r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381000" y="2687638"/>
            <a:ext cx="1752600" cy="338137"/>
            <a:chOff x="381000" y="2134394"/>
            <a:chExt cx="1752600" cy="338554"/>
          </a:xfrm>
        </p:grpSpPr>
        <p:sp>
          <p:nvSpPr>
            <p:cNvPr id="40992" name="TextBox 33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public E poll()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(size == 0)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return null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 result = theData[front];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front = (front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size--;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next = q.poll();</a:t>
            </a:r>
          </a:p>
        </p:txBody>
      </p:sp>
      <p:sp>
        <p:nvSpPr>
          <p:cNvPr id="40969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44900" y="5181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44900" y="4546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644900" y="4740275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644900" y="49530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19713" y="2133600"/>
            <a:ext cx="30797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40977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3587750" y="4546600"/>
            <a:ext cx="3746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3632200" y="4722813"/>
            <a:ext cx="374650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644900" y="4953000"/>
            <a:ext cx="376238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981" name="TextBox 40"/>
          <p:cNvSpPr txBox="1">
            <a:spLocks noChangeArrowheads="1"/>
          </p:cNvSpPr>
          <p:nvPr/>
        </p:nvSpPr>
        <p:spPr bwMode="auto">
          <a:xfrm>
            <a:off x="2438400" y="26558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40982" name="TextBox 45"/>
          <p:cNvSpPr txBox="1">
            <a:spLocks noChangeArrowheads="1"/>
          </p:cNvSpPr>
          <p:nvPr/>
        </p:nvSpPr>
        <p:spPr bwMode="auto">
          <a:xfrm>
            <a:off x="24384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40983" name="TextBox 37"/>
          <p:cNvSpPr txBox="1">
            <a:spLocks noChangeArrowheads="1"/>
          </p:cNvSpPr>
          <p:nvPr/>
        </p:nvSpPr>
        <p:spPr bwMode="auto">
          <a:xfrm>
            <a:off x="2438400" y="3719513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5268913"/>
            <a:ext cx="182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>
                <a:latin typeface="Courier New" pitchFamily="49" charset="0"/>
                <a:cs typeface="Courier New" pitchFamily="49" charset="0"/>
              </a:rPr>
              <a:t> = '+'</a:t>
            </a:r>
          </a:p>
        </p:txBody>
      </p: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381000" y="3240088"/>
            <a:ext cx="1752600" cy="338137"/>
            <a:chOff x="381000" y="2134394"/>
            <a:chExt cx="1752600" cy="338554"/>
          </a:xfrm>
        </p:grpSpPr>
        <p:sp>
          <p:nvSpPr>
            <p:cNvPr id="40990" name="TextBox 47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86" name="TextBox 49"/>
          <p:cNvSpPr txBox="1">
            <a:spLocks noChangeArrowheads="1"/>
          </p:cNvSpPr>
          <p:nvPr/>
        </p:nvSpPr>
        <p:spPr bwMode="auto">
          <a:xfrm>
            <a:off x="2438400" y="41275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40987" name="Group 50"/>
          <p:cNvGrpSpPr>
            <a:grpSpLocks/>
          </p:cNvGrpSpPr>
          <p:nvPr/>
        </p:nvGrpSpPr>
        <p:grpSpPr bwMode="auto">
          <a:xfrm>
            <a:off x="381000" y="4222750"/>
            <a:ext cx="1724025" cy="338138"/>
            <a:chOff x="381000" y="4114800"/>
            <a:chExt cx="1724673" cy="338554"/>
          </a:xfrm>
        </p:grpSpPr>
        <p:sp>
          <p:nvSpPr>
            <p:cNvPr id="40988" name="TextBox 51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4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6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9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3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public boolean offer(E item)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(size == capacity)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(rear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theData[rear] = item;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q.offer('B');</a:t>
            </a:r>
          </a:p>
        </p:txBody>
      </p:sp>
      <p:sp>
        <p:nvSpPr>
          <p:cNvPr id="41992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44900" y="5181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44900" y="4546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644900" y="4740275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644900" y="49530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19713" y="2133600"/>
            <a:ext cx="30797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42000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3587750" y="4546600"/>
            <a:ext cx="3746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3632200" y="4722813"/>
            <a:ext cx="374650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644900" y="4953000"/>
            <a:ext cx="376238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004" name="TextBox 40"/>
          <p:cNvSpPr txBox="1">
            <a:spLocks noChangeArrowheads="1"/>
          </p:cNvSpPr>
          <p:nvPr/>
        </p:nvSpPr>
        <p:spPr bwMode="auto">
          <a:xfrm>
            <a:off x="2438400" y="26558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42005" name="TextBox 45"/>
          <p:cNvSpPr txBox="1">
            <a:spLocks noChangeArrowheads="1"/>
          </p:cNvSpPr>
          <p:nvPr/>
        </p:nvSpPr>
        <p:spPr bwMode="auto">
          <a:xfrm>
            <a:off x="24384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42006" name="TextBox 37"/>
          <p:cNvSpPr txBox="1">
            <a:spLocks noChangeArrowheads="1"/>
          </p:cNvSpPr>
          <p:nvPr/>
        </p:nvSpPr>
        <p:spPr bwMode="auto">
          <a:xfrm>
            <a:off x="2438400" y="3719513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</a:t>
            </a:r>
          </a:p>
        </p:txBody>
      </p:sp>
      <p:grpSp>
        <p:nvGrpSpPr>
          <p:cNvPr id="42007" name="Group 46"/>
          <p:cNvGrpSpPr>
            <a:grpSpLocks/>
          </p:cNvGrpSpPr>
          <p:nvPr/>
        </p:nvGrpSpPr>
        <p:grpSpPr bwMode="auto">
          <a:xfrm>
            <a:off x="381000" y="3240088"/>
            <a:ext cx="1752600" cy="338137"/>
            <a:chOff x="381000" y="2134394"/>
            <a:chExt cx="1752600" cy="338554"/>
          </a:xfrm>
        </p:grpSpPr>
        <p:sp>
          <p:nvSpPr>
            <p:cNvPr id="42016" name="TextBox 47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08" name="TextBox 49"/>
          <p:cNvSpPr txBox="1">
            <a:spLocks noChangeArrowheads="1"/>
          </p:cNvSpPr>
          <p:nvPr/>
        </p:nvSpPr>
        <p:spPr bwMode="auto">
          <a:xfrm>
            <a:off x="2438400" y="41275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381000" y="4222750"/>
            <a:ext cx="1724025" cy="338138"/>
            <a:chOff x="381000" y="4114800"/>
            <a:chExt cx="1724673" cy="338554"/>
          </a:xfrm>
        </p:grpSpPr>
        <p:sp>
          <p:nvSpPr>
            <p:cNvPr id="42014" name="TextBox 51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4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381000" y="2165350"/>
            <a:ext cx="1724025" cy="338138"/>
            <a:chOff x="381000" y="4114800"/>
            <a:chExt cx="1724673" cy="338554"/>
          </a:xfrm>
        </p:grpSpPr>
        <p:sp>
          <p:nvSpPr>
            <p:cNvPr id="42012" name="TextBox 43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0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438400" y="2165350"/>
            <a:ext cx="381000" cy="36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1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 animBg="1"/>
      <p:bldP spid="39" grpId="0" animBg="1"/>
      <p:bldP spid="40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3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4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public boolean offer(E item)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(size == capacity)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(rear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theData[rear] = item;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q.offer('C');</a:t>
            </a:r>
          </a:p>
        </p:txBody>
      </p:sp>
      <p:sp>
        <p:nvSpPr>
          <p:cNvPr id="43016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44900" y="5181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44900" y="4546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644900" y="4740275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644900" y="49530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19713" y="2133600"/>
            <a:ext cx="30797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43024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3587750" y="4546600"/>
            <a:ext cx="3746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3632200" y="4722813"/>
            <a:ext cx="374650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644900" y="4953000"/>
            <a:ext cx="376238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028" name="TextBox 40"/>
          <p:cNvSpPr txBox="1">
            <a:spLocks noChangeArrowheads="1"/>
          </p:cNvSpPr>
          <p:nvPr/>
        </p:nvSpPr>
        <p:spPr bwMode="auto">
          <a:xfrm>
            <a:off x="2438400" y="26558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43029" name="TextBox 45"/>
          <p:cNvSpPr txBox="1">
            <a:spLocks noChangeArrowheads="1"/>
          </p:cNvSpPr>
          <p:nvPr/>
        </p:nvSpPr>
        <p:spPr bwMode="auto">
          <a:xfrm>
            <a:off x="24384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43030" name="TextBox 37"/>
          <p:cNvSpPr txBox="1">
            <a:spLocks noChangeArrowheads="1"/>
          </p:cNvSpPr>
          <p:nvPr/>
        </p:nvSpPr>
        <p:spPr bwMode="auto">
          <a:xfrm>
            <a:off x="2438400" y="3719513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</a:t>
            </a:r>
          </a:p>
        </p:txBody>
      </p:sp>
      <p:grpSp>
        <p:nvGrpSpPr>
          <p:cNvPr id="43031" name="Group 46"/>
          <p:cNvGrpSpPr>
            <a:grpSpLocks/>
          </p:cNvGrpSpPr>
          <p:nvPr/>
        </p:nvGrpSpPr>
        <p:grpSpPr bwMode="auto">
          <a:xfrm>
            <a:off x="381000" y="3240088"/>
            <a:ext cx="1752600" cy="338137"/>
            <a:chOff x="381000" y="2134394"/>
            <a:chExt cx="1752600" cy="338554"/>
          </a:xfrm>
        </p:grpSpPr>
        <p:sp>
          <p:nvSpPr>
            <p:cNvPr id="43040" name="TextBox 47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32" name="TextBox 49"/>
          <p:cNvSpPr txBox="1">
            <a:spLocks noChangeArrowheads="1"/>
          </p:cNvSpPr>
          <p:nvPr/>
        </p:nvSpPr>
        <p:spPr bwMode="auto">
          <a:xfrm>
            <a:off x="2438400" y="41275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381000" y="2181225"/>
            <a:ext cx="1724025" cy="338138"/>
            <a:chOff x="381000" y="4114800"/>
            <a:chExt cx="1724673" cy="338554"/>
          </a:xfrm>
        </p:grpSpPr>
        <p:sp>
          <p:nvSpPr>
            <p:cNvPr id="43038" name="TextBox 51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0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381000" y="2711450"/>
            <a:ext cx="1724025" cy="338138"/>
            <a:chOff x="381000" y="4114800"/>
            <a:chExt cx="1724673" cy="338554"/>
          </a:xfrm>
        </p:grpSpPr>
        <p:sp>
          <p:nvSpPr>
            <p:cNvPr id="43036" name="TextBox 43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438400" y="2660650"/>
            <a:ext cx="381000" cy="36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 animBg="1"/>
      <p:bldP spid="39" grpId="0" animBg="1"/>
      <p:bldP spid="40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7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5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public boolean offer(E item)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(size == capacity)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(rear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theData[rear] = item;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q.offer('D');</a:t>
            </a:r>
          </a:p>
        </p:txBody>
      </p:sp>
      <p:sp>
        <p:nvSpPr>
          <p:cNvPr id="44040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043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44044" name="TextBox 40"/>
          <p:cNvSpPr txBox="1">
            <a:spLocks noChangeArrowheads="1"/>
          </p:cNvSpPr>
          <p:nvPr/>
        </p:nvSpPr>
        <p:spPr bwMode="auto">
          <a:xfrm>
            <a:off x="2438400" y="26558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44045" name="TextBox 45"/>
          <p:cNvSpPr txBox="1">
            <a:spLocks noChangeArrowheads="1"/>
          </p:cNvSpPr>
          <p:nvPr/>
        </p:nvSpPr>
        <p:spPr bwMode="auto">
          <a:xfrm>
            <a:off x="24384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44046" name="TextBox 37"/>
          <p:cNvSpPr txBox="1">
            <a:spLocks noChangeArrowheads="1"/>
          </p:cNvSpPr>
          <p:nvPr/>
        </p:nvSpPr>
        <p:spPr bwMode="auto">
          <a:xfrm>
            <a:off x="2438400" y="3719513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</a:t>
            </a:r>
          </a:p>
        </p:txBody>
      </p:sp>
      <p:grpSp>
        <p:nvGrpSpPr>
          <p:cNvPr id="44047" name="Group 46"/>
          <p:cNvGrpSpPr>
            <a:grpSpLocks/>
          </p:cNvGrpSpPr>
          <p:nvPr/>
        </p:nvGrpSpPr>
        <p:grpSpPr bwMode="auto">
          <a:xfrm>
            <a:off x="381000" y="3240088"/>
            <a:ext cx="1752600" cy="338137"/>
            <a:chOff x="381000" y="2134394"/>
            <a:chExt cx="1752600" cy="338554"/>
          </a:xfrm>
        </p:grpSpPr>
        <p:sp>
          <p:nvSpPr>
            <p:cNvPr id="44054" name="TextBox 47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048" name="TextBox 49"/>
          <p:cNvSpPr txBox="1">
            <a:spLocks noChangeArrowheads="1"/>
          </p:cNvSpPr>
          <p:nvPr/>
        </p:nvSpPr>
        <p:spPr bwMode="auto">
          <a:xfrm>
            <a:off x="2438400" y="41275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44049" name="Group 41"/>
          <p:cNvGrpSpPr>
            <a:grpSpLocks/>
          </p:cNvGrpSpPr>
          <p:nvPr/>
        </p:nvGrpSpPr>
        <p:grpSpPr bwMode="auto">
          <a:xfrm>
            <a:off x="381000" y="2711450"/>
            <a:ext cx="1724025" cy="338138"/>
            <a:chOff x="381000" y="4114800"/>
            <a:chExt cx="1724673" cy="338554"/>
          </a:xfrm>
        </p:grpSpPr>
        <p:sp>
          <p:nvSpPr>
            <p:cNvPr id="44052" name="TextBox 43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438400" y="2660650"/>
            <a:ext cx="381000" cy="36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3657600" y="409416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2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sp>
        <p:nvSpPr>
          <p:cNvPr id="45059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5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50292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private void reallocate()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newCapacity = 2 *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E[] newData = (E[])new Object[newCapacity];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j = front;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for (int i = 0; i &lt; size; i++)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newData[i] = theData[j];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j = (j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front = 0;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size – 1;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capacity = newCapacity;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 = newData;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5061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q.offer('D');</a:t>
            </a:r>
          </a:p>
        </p:txBody>
      </p:sp>
      <p:sp>
        <p:nvSpPr>
          <p:cNvPr id="45062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81000" y="2133600"/>
            <a:ext cx="2667000" cy="2439988"/>
            <a:chOff x="381000" y="2133600"/>
            <a:chExt cx="2667000" cy="2439194"/>
          </a:xfrm>
        </p:grpSpPr>
        <p:grpSp>
          <p:nvGrpSpPr>
            <p:cNvPr id="45087" name="Group 4"/>
            <p:cNvGrpSpPr>
              <a:grpSpLocks/>
            </p:cNvGrpSpPr>
            <p:nvPr/>
          </p:nvGrpSpPr>
          <p:grpSpPr bwMode="auto">
            <a:xfrm>
              <a:off x="2133600" y="2133600"/>
              <a:ext cx="914400" cy="2438400"/>
              <a:chOff x="2133600" y="2133600"/>
              <a:chExt cx="914400" cy="24384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133600" y="2133600"/>
                <a:ext cx="914400" cy="24376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2133600" y="2590651"/>
                <a:ext cx="914400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33600" y="3098486"/>
                <a:ext cx="914400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3600" y="3606320"/>
                <a:ext cx="914400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33600" y="4114155"/>
                <a:ext cx="914400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Elbow Connector 8"/>
            <p:cNvCxnSpPr>
              <a:stCxn id="2" idx="2"/>
              <a:endCxn id="2" idx="0"/>
            </p:cNvCxnSpPr>
            <p:nvPr/>
          </p:nvCxnSpPr>
          <p:spPr>
            <a:xfrm rot="5400000" flipH="1">
              <a:off x="1371998" y="3352403"/>
              <a:ext cx="2437607" cy="3175"/>
            </a:xfrm>
            <a:prstGeom prst="bentConnector5">
              <a:avLst>
                <a:gd name="adj1" fmla="val -9375"/>
                <a:gd name="adj2" fmla="val -52278275"/>
                <a:gd name="adj3" fmla="val 109374"/>
              </a:avLst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89" name="TextBox 6"/>
            <p:cNvSpPr txBox="1">
              <a:spLocks noChangeArrowheads="1"/>
            </p:cNvSpPr>
            <p:nvPr/>
          </p:nvSpPr>
          <p:spPr bwMode="auto">
            <a:xfrm>
              <a:off x="2438400" y="2134394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  <p:sp>
          <p:nvSpPr>
            <p:cNvPr id="45090" name="TextBox 40"/>
            <p:cNvSpPr txBox="1">
              <a:spLocks noChangeArrowheads="1"/>
            </p:cNvSpPr>
            <p:nvPr/>
          </p:nvSpPr>
          <p:spPr bwMode="auto">
            <a:xfrm>
              <a:off x="2438400" y="2656126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091" name="TextBox 45"/>
            <p:cNvSpPr txBox="1">
              <a:spLocks noChangeArrowheads="1"/>
            </p:cNvSpPr>
            <p:nvPr/>
          </p:nvSpPr>
          <p:spPr bwMode="auto">
            <a:xfrm>
              <a:off x="2438400" y="3200177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45092" name="TextBox 37"/>
            <p:cNvSpPr txBox="1">
              <a:spLocks noChangeArrowheads="1"/>
            </p:cNvSpPr>
            <p:nvPr/>
          </p:nvSpPr>
          <p:spPr bwMode="auto">
            <a:xfrm>
              <a:off x="2438400" y="3719095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</a:p>
          </p:txBody>
        </p:sp>
        <p:grpSp>
          <p:nvGrpSpPr>
            <p:cNvPr id="45093" name="Group 46"/>
            <p:cNvGrpSpPr>
              <a:grpSpLocks/>
            </p:cNvGrpSpPr>
            <p:nvPr/>
          </p:nvGrpSpPr>
          <p:grpSpPr bwMode="auto">
            <a:xfrm>
              <a:off x="381000" y="3239414"/>
              <a:ext cx="1752600" cy="338554"/>
              <a:chOff x="381000" y="2134394"/>
              <a:chExt cx="1752600" cy="338554"/>
            </a:xfrm>
          </p:grpSpPr>
          <p:sp>
            <p:nvSpPr>
              <p:cNvPr id="45099" name="TextBox 47"/>
              <p:cNvSpPr txBox="1">
                <a:spLocks noChangeArrowheads="1"/>
              </p:cNvSpPr>
              <p:nvPr/>
            </p:nvSpPr>
            <p:spPr bwMode="auto">
              <a:xfrm>
                <a:off x="381000" y="2134394"/>
                <a:ext cx="129554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ourier New" pitchFamily="49" charset="0"/>
                    <a:cs typeface="Courier New" pitchFamily="49" charset="0"/>
                  </a:rPr>
                  <a:t>front = 2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1676400" y="2304515"/>
                <a:ext cx="457200" cy="0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094" name="TextBox 49"/>
            <p:cNvSpPr txBox="1">
              <a:spLocks noChangeArrowheads="1"/>
            </p:cNvSpPr>
            <p:nvPr/>
          </p:nvSpPr>
          <p:spPr bwMode="auto">
            <a:xfrm>
              <a:off x="2438400" y="4128169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grpSp>
          <p:nvGrpSpPr>
            <p:cNvPr id="45095" name="Group 41"/>
            <p:cNvGrpSpPr>
              <a:grpSpLocks/>
            </p:cNvGrpSpPr>
            <p:nvPr/>
          </p:nvGrpSpPr>
          <p:grpSpPr bwMode="auto">
            <a:xfrm>
              <a:off x="381000" y="2710967"/>
              <a:ext cx="1724673" cy="338554"/>
              <a:chOff x="381000" y="4114800"/>
              <a:chExt cx="1724673" cy="338554"/>
            </a:xfrm>
          </p:grpSpPr>
          <p:sp>
            <p:nvSpPr>
              <p:cNvPr id="45097" name="TextBox 43"/>
              <p:cNvSpPr txBox="1">
                <a:spLocks noChangeArrowheads="1"/>
              </p:cNvSpPr>
              <p:nvPr/>
            </p:nvSpPr>
            <p:spPr bwMode="auto">
              <a:xfrm>
                <a:off x="381000" y="4114800"/>
                <a:ext cx="129554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ourier New" pitchFamily="49" charset="0"/>
                    <a:cs typeface="Courier New" pitchFamily="49" charset="0"/>
                  </a:rPr>
                  <a:t>rear  = 1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647825" y="4284903"/>
                <a:ext cx="457200" cy="0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2438400" y="2660478"/>
              <a:ext cx="381000" cy="3697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C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019800" y="1508125"/>
            <a:ext cx="1893888" cy="1730375"/>
            <a:chOff x="6019800" y="1507412"/>
            <a:chExt cx="1893761" cy="1731438"/>
          </a:xfrm>
        </p:grpSpPr>
        <p:grpSp>
          <p:nvGrpSpPr>
            <p:cNvPr id="45069" name="Group 32"/>
            <p:cNvGrpSpPr>
              <a:grpSpLocks/>
            </p:cNvGrpSpPr>
            <p:nvPr/>
          </p:nvGrpSpPr>
          <p:grpSpPr bwMode="auto">
            <a:xfrm>
              <a:off x="7264272" y="1507412"/>
              <a:ext cx="649289" cy="1731438"/>
              <a:chOff x="2133600" y="2133600"/>
              <a:chExt cx="914400" cy="24384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133663" y="2133600"/>
                <a:ext cx="914337" cy="2438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2133663" y="2589961"/>
                <a:ext cx="914337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133663" y="3097775"/>
                <a:ext cx="914337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133663" y="3607826"/>
                <a:ext cx="914337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133663" y="4115639"/>
                <a:ext cx="914337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070" name="TextBox 36"/>
            <p:cNvSpPr txBox="1">
              <a:spLocks noChangeArrowheads="1"/>
            </p:cNvSpPr>
            <p:nvPr/>
          </p:nvSpPr>
          <p:spPr bwMode="auto">
            <a:xfrm>
              <a:off x="7453648" y="1507976"/>
              <a:ext cx="2705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  <p:sp>
          <p:nvSpPr>
            <p:cNvPr id="45071" name="TextBox 38"/>
            <p:cNvSpPr txBox="1">
              <a:spLocks noChangeArrowheads="1"/>
            </p:cNvSpPr>
            <p:nvPr/>
          </p:nvSpPr>
          <p:spPr bwMode="auto">
            <a:xfrm>
              <a:off x="7453648" y="1878443"/>
              <a:ext cx="270537" cy="26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072" name="TextBox 39"/>
            <p:cNvSpPr txBox="1">
              <a:spLocks noChangeArrowheads="1"/>
            </p:cNvSpPr>
            <p:nvPr/>
          </p:nvSpPr>
          <p:spPr bwMode="auto">
            <a:xfrm>
              <a:off x="7453648" y="2264758"/>
              <a:ext cx="2705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/</a:t>
              </a:r>
            </a:p>
          </p:txBody>
        </p:sp>
        <p:sp>
          <p:nvSpPr>
            <p:cNvPr id="45073" name="TextBox 50"/>
            <p:cNvSpPr txBox="1">
              <a:spLocks noChangeArrowheads="1"/>
            </p:cNvSpPr>
            <p:nvPr/>
          </p:nvSpPr>
          <p:spPr bwMode="auto">
            <a:xfrm>
              <a:off x="7453648" y="2633227"/>
              <a:ext cx="2705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-</a:t>
              </a:r>
            </a:p>
          </p:txBody>
        </p:sp>
        <p:grpSp>
          <p:nvGrpSpPr>
            <p:cNvPr id="45074" name="Group 51"/>
            <p:cNvGrpSpPr>
              <a:grpSpLocks/>
            </p:cNvGrpSpPr>
            <p:nvPr/>
          </p:nvGrpSpPr>
          <p:grpSpPr bwMode="auto">
            <a:xfrm>
              <a:off x="6019800" y="2292619"/>
              <a:ext cx="1244472" cy="261610"/>
              <a:chOff x="381000" y="2134394"/>
              <a:chExt cx="1752600" cy="368428"/>
            </a:xfrm>
          </p:grpSpPr>
          <p:sp>
            <p:nvSpPr>
              <p:cNvPr id="45080" name="TextBox 59"/>
              <p:cNvSpPr txBox="1">
                <a:spLocks noChangeArrowheads="1"/>
              </p:cNvSpPr>
              <p:nvPr/>
            </p:nvSpPr>
            <p:spPr bwMode="auto">
              <a:xfrm>
                <a:off x="381000" y="2134394"/>
                <a:ext cx="1336905" cy="368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>
                    <a:latin typeface="Courier New" pitchFamily="49" charset="0"/>
                    <a:cs typeface="Courier New" pitchFamily="49" charset="0"/>
                  </a:rPr>
                  <a:t>front = 2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677613" y="2303707"/>
                <a:ext cx="456050" cy="0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075" name="TextBox 52"/>
            <p:cNvSpPr txBox="1">
              <a:spLocks noChangeArrowheads="1"/>
            </p:cNvSpPr>
            <p:nvPr/>
          </p:nvSpPr>
          <p:spPr bwMode="auto">
            <a:xfrm>
              <a:off x="7453648" y="2923698"/>
              <a:ext cx="2705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grpSp>
          <p:nvGrpSpPr>
            <p:cNvPr id="45076" name="Group 54"/>
            <p:cNvGrpSpPr>
              <a:grpSpLocks/>
            </p:cNvGrpSpPr>
            <p:nvPr/>
          </p:nvGrpSpPr>
          <p:grpSpPr bwMode="auto">
            <a:xfrm>
              <a:off x="6019800" y="1917384"/>
              <a:ext cx="1224641" cy="261610"/>
              <a:chOff x="381000" y="4114800"/>
              <a:chExt cx="1724673" cy="368428"/>
            </a:xfrm>
          </p:grpSpPr>
          <p:sp>
            <p:nvSpPr>
              <p:cNvPr id="45078" name="TextBox 57"/>
              <p:cNvSpPr txBox="1">
                <a:spLocks noChangeArrowheads="1"/>
              </p:cNvSpPr>
              <p:nvPr/>
            </p:nvSpPr>
            <p:spPr bwMode="auto">
              <a:xfrm>
                <a:off x="381000" y="4114800"/>
                <a:ext cx="1336906" cy="368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>
                    <a:latin typeface="Courier New" pitchFamily="49" charset="0"/>
                    <a:cs typeface="Courier New" pitchFamily="49" charset="0"/>
                  </a:rPr>
                  <a:t>rear  = 1</a:t>
                </a: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1648552" y="4284613"/>
                <a:ext cx="456050" cy="0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7453217" y="1882292"/>
              <a:ext cx="271444" cy="3081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</a:t>
              </a: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1775" y="6215063"/>
            <a:ext cx="3048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newCapacity = 10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7081838" y="1123950"/>
            <a:ext cx="990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theData</a:t>
            </a:r>
          </a:p>
        </p:txBody>
      </p:sp>
    </p:spTree>
    <p:extLst>
      <p:ext uri="{BB962C8B-B14F-4D97-AF65-F5344CB8AC3E}">
        <p14:creationId xmlns:p14="http://schemas.microsoft.com/office/powerpoint/2010/main" val="199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11111E-6 L 0.57083 -0.1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42" y="-77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animBg="1"/>
      <p:bldP spid="22" grpId="0" animBg="1"/>
      <p:bldP spid="1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153400" cy="990600"/>
          </a:xfrm>
        </p:spPr>
        <p:txBody>
          <a:bodyPr/>
          <a:lstStyle/>
          <a:p>
            <a:r>
              <a:rPr lang="en-US" sz="3200" b="1" smtClean="0"/>
              <a:t>Implementing a Queue Using a Circular Array </a:t>
            </a:r>
            <a:r>
              <a:rPr lang="en-US" sz="3200" smtClean="0"/>
              <a:t>(cont.)</a:t>
            </a:r>
          </a:p>
        </p:txBody>
      </p:sp>
      <p:sp>
        <p:nvSpPr>
          <p:cNvPr id="46083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5</a:t>
            </a:r>
          </a:p>
        </p:txBody>
      </p:sp>
      <p:sp>
        <p:nvSpPr>
          <p:cNvPr id="46084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50292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private void reallocate()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newCapacity = 2 *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E[] newData = (E[])new Object[newCapacity];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j = front;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for (int i = 0; i &lt; size; i++)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newData[i] = theData[j];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j = (j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front = 0;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size – 1;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capacity = newCapacity;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 = newData;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5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q.offer('D');</a:t>
            </a:r>
          </a:p>
        </p:txBody>
      </p:sp>
      <p:sp>
        <p:nvSpPr>
          <p:cNvPr id="46086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-114300" y="3640138"/>
            <a:ext cx="4419600" cy="0"/>
          </a:xfrm>
          <a:prstGeom prst="bentConnector5">
            <a:avLst>
              <a:gd name="adj1" fmla="val -5172"/>
              <a:gd name="adj2" fmla="val 96005872"/>
              <a:gd name="adj3" fmla="val 105172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088" name="Group 32"/>
          <p:cNvGrpSpPr>
            <a:grpSpLocks/>
          </p:cNvGrpSpPr>
          <p:nvPr/>
        </p:nvGrpSpPr>
        <p:grpSpPr bwMode="auto">
          <a:xfrm>
            <a:off x="7264400" y="1508125"/>
            <a:ext cx="649288" cy="1730375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133600" y="2589961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33600" y="3097775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33600" y="3607826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33600" y="4115639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89" name="TextBox 36"/>
          <p:cNvSpPr txBox="1">
            <a:spLocks noChangeArrowheads="1"/>
          </p:cNvSpPr>
          <p:nvPr/>
        </p:nvSpPr>
        <p:spPr bwMode="auto">
          <a:xfrm>
            <a:off x="7453313" y="150812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46090" name="TextBox 38"/>
          <p:cNvSpPr txBox="1">
            <a:spLocks noChangeArrowheads="1"/>
          </p:cNvSpPr>
          <p:nvPr/>
        </p:nvSpPr>
        <p:spPr bwMode="auto">
          <a:xfrm>
            <a:off x="7453313" y="1878013"/>
            <a:ext cx="2714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46091" name="TextBox 39"/>
          <p:cNvSpPr txBox="1">
            <a:spLocks noChangeArrowheads="1"/>
          </p:cNvSpPr>
          <p:nvPr/>
        </p:nvSpPr>
        <p:spPr bwMode="auto">
          <a:xfrm>
            <a:off x="7453313" y="2265363"/>
            <a:ext cx="2714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46092" name="TextBox 50"/>
          <p:cNvSpPr txBox="1">
            <a:spLocks noChangeArrowheads="1"/>
          </p:cNvSpPr>
          <p:nvPr/>
        </p:nvSpPr>
        <p:spPr bwMode="auto">
          <a:xfrm>
            <a:off x="7453313" y="2633663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grpSp>
        <p:nvGrpSpPr>
          <p:cNvPr id="46093" name="Group 51"/>
          <p:cNvGrpSpPr>
            <a:grpSpLocks/>
          </p:cNvGrpSpPr>
          <p:nvPr/>
        </p:nvGrpSpPr>
        <p:grpSpPr bwMode="auto">
          <a:xfrm>
            <a:off x="6019800" y="2292350"/>
            <a:ext cx="1244600" cy="261938"/>
            <a:chOff x="381000" y="2134394"/>
            <a:chExt cx="1752600" cy="368428"/>
          </a:xfrm>
        </p:grpSpPr>
        <p:sp>
          <p:nvSpPr>
            <p:cNvPr id="46121" name="TextBox 59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94" name="TextBox 52"/>
          <p:cNvSpPr txBox="1">
            <a:spLocks noChangeArrowheads="1"/>
          </p:cNvSpPr>
          <p:nvPr/>
        </p:nvSpPr>
        <p:spPr bwMode="auto">
          <a:xfrm>
            <a:off x="7453313" y="292417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46095" name="Group 54"/>
          <p:cNvGrpSpPr>
            <a:grpSpLocks/>
          </p:cNvGrpSpPr>
          <p:nvPr/>
        </p:nvGrpSpPr>
        <p:grpSpPr bwMode="auto">
          <a:xfrm>
            <a:off x="6019800" y="1917700"/>
            <a:ext cx="1223963" cy="261938"/>
            <a:chOff x="381000" y="4114800"/>
            <a:chExt cx="1724673" cy="368428"/>
          </a:xfrm>
        </p:grpSpPr>
        <p:sp>
          <p:nvSpPr>
            <p:cNvPr id="46119" name="TextBox 5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336906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649339" y="4284500"/>
              <a:ext cx="4563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453313" y="1882775"/>
            <a:ext cx="271462" cy="306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46097" name="TextBox 12"/>
          <p:cNvSpPr txBox="1">
            <a:spLocks noChangeArrowheads="1"/>
          </p:cNvSpPr>
          <p:nvPr/>
        </p:nvSpPr>
        <p:spPr bwMode="auto">
          <a:xfrm>
            <a:off x="231775" y="6215063"/>
            <a:ext cx="3048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newCapacity = 10</a:t>
            </a: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1751013" y="1430338"/>
            <a:ext cx="687387" cy="4419600"/>
            <a:chOff x="1523206" y="1193618"/>
            <a:chExt cx="915194" cy="487680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46107" name="Group 4"/>
            <p:cNvGrpSpPr>
              <a:grpSpLocks/>
            </p:cNvGrpSpPr>
            <p:nvPr/>
          </p:nvGrpSpPr>
          <p:grpSpPr bwMode="auto">
            <a:xfrm>
              <a:off x="1524000" y="11936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2132806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2132806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32806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2806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32806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108" name="Group 73"/>
            <p:cNvGrpSpPr>
              <a:grpSpLocks/>
            </p:cNvGrpSpPr>
            <p:nvPr/>
          </p:nvGrpSpPr>
          <p:grpSpPr bwMode="auto">
            <a:xfrm>
              <a:off x="1523206" y="36320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2133600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2133600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33600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33600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33600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8382000" y="2162175"/>
            <a:ext cx="609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j = 2</a:t>
            </a:r>
          </a:p>
        </p:txBody>
      </p:sp>
      <p:cxnSp>
        <p:nvCxnSpPr>
          <p:cNvPr id="81" name="Straight Arrow Connector 80"/>
          <p:cNvCxnSpPr>
            <a:stCxn id="80" idx="1"/>
            <a:endCxn id="62" idx="3"/>
          </p:cNvCxnSpPr>
          <p:nvPr/>
        </p:nvCxnSpPr>
        <p:spPr>
          <a:xfrm flipH="1">
            <a:off x="7913688" y="2292350"/>
            <a:ext cx="468312" cy="8096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>
            <a:off x="3673475" y="453866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457200" y="1497013"/>
            <a:ext cx="1223963" cy="307975"/>
            <a:chOff x="457200" y="1497369"/>
            <a:chExt cx="1224641" cy="307777"/>
          </a:xfrm>
        </p:grpSpPr>
        <p:sp>
          <p:nvSpPr>
            <p:cNvPr id="46105" name="TextBox 84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0</a:t>
              </a:r>
            </a:p>
          </p:txBody>
        </p:sp>
        <p:cxnSp>
          <p:nvCxnSpPr>
            <p:cNvPr id="86" name="Straight Arrow Connector 85"/>
            <p:cNvCxnSpPr>
              <a:stCxn id="46105" idx="3"/>
            </p:cNvCxnSpPr>
            <p:nvPr/>
          </p:nvCxnSpPr>
          <p:spPr>
            <a:xfrm flipV="1">
              <a:off x="1286334" y="1617941"/>
              <a:ext cx="395507" cy="3331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681163" y="8382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newData</a:t>
            </a:r>
          </a:p>
        </p:txBody>
      </p:sp>
      <p:sp>
        <p:nvSpPr>
          <p:cNvPr id="46104" name="TextBox 86"/>
          <p:cNvSpPr txBox="1">
            <a:spLocks noChangeArrowheads="1"/>
          </p:cNvSpPr>
          <p:nvPr/>
        </p:nvSpPr>
        <p:spPr bwMode="auto">
          <a:xfrm>
            <a:off x="7081838" y="1123950"/>
            <a:ext cx="990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theData</a:t>
            </a:r>
          </a:p>
        </p:txBody>
      </p:sp>
    </p:spTree>
    <p:extLst>
      <p:ext uri="{BB962C8B-B14F-4D97-AF65-F5344CB8AC3E}">
        <p14:creationId xmlns:p14="http://schemas.microsoft.com/office/powerpoint/2010/main" val="125313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153400" cy="990600"/>
          </a:xfrm>
        </p:spPr>
        <p:txBody>
          <a:bodyPr/>
          <a:lstStyle/>
          <a:p>
            <a:r>
              <a:rPr lang="en-US" sz="3200" b="1" smtClean="0"/>
              <a:t>Implementing a Queue Using a Circular Array </a:t>
            </a:r>
            <a:r>
              <a:rPr lang="en-US" sz="3200" smtClean="0"/>
              <a:t>(cont.)</a:t>
            </a:r>
          </a:p>
        </p:txBody>
      </p:sp>
      <p:sp>
        <p:nvSpPr>
          <p:cNvPr id="47107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5</a:t>
            </a:r>
          </a:p>
        </p:txBody>
      </p:sp>
      <p:sp>
        <p:nvSpPr>
          <p:cNvPr id="47108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50292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private void reallocate()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newCapacity = 2 *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E[] newData = (E[])new Object[newCapacity];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j = front;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for (int i = 0; i &lt; size; i++)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newData[i] = theData[j];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j = (j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front = 0;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size – 1;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capacity = newCapacity;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 = newData;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09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q.offer('D');</a:t>
            </a:r>
          </a:p>
        </p:txBody>
      </p:sp>
      <p:sp>
        <p:nvSpPr>
          <p:cNvPr id="47110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-114300" y="3640138"/>
            <a:ext cx="4419600" cy="0"/>
          </a:xfrm>
          <a:prstGeom prst="bentConnector5">
            <a:avLst>
              <a:gd name="adj1" fmla="val -5172"/>
              <a:gd name="adj2" fmla="val 96005872"/>
              <a:gd name="adj3" fmla="val 105172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12" name="Group 32"/>
          <p:cNvGrpSpPr>
            <a:grpSpLocks/>
          </p:cNvGrpSpPr>
          <p:nvPr/>
        </p:nvGrpSpPr>
        <p:grpSpPr bwMode="auto">
          <a:xfrm>
            <a:off x="7264400" y="1508125"/>
            <a:ext cx="649288" cy="1730375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133600" y="2589961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33600" y="3097775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33600" y="3607826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33600" y="4115639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3" name="TextBox 36"/>
          <p:cNvSpPr txBox="1">
            <a:spLocks noChangeArrowheads="1"/>
          </p:cNvSpPr>
          <p:nvPr/>
        </p:nvSpPr>
        <p:spPr bwMode="auto">
          <a:xfrm>
            <a:off x="7453313" y="150812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47114" name="TextBox 38"/>
          <p:cNvSpPr txBox="1">
            <a:spLocks noChangeArrowheads="1"/>
          </p:cNvSpPr>
          <p:nvPr/>
        </p:nvSpPr>
        <p:spPr bwMode="auto">
          <a:xfrm>
            <a:off x="7453313" y="1878013"/>
            <a:ext cx="2714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47115" name="TextBox 39"/>
          <p:cNvSpPr txBox="1">
            <a:spLocks noChangeArrowheads="1"/>
          </p:cNvSpPr>
          <p:nvPr/>
        </p:nvSpPr>
        <p:spPr bwMode="auto">
          <a:xfrm>
            <a:off x="7453313" y="2265363"/>
            <a:ext cx="2714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47116" name="TextBox 50"/>
          <p:cNvSpPr txBox="1">
            <a:spLocks noChangeArrowheads="1"/>
          </p:cNvSpPr>
          <p:nvPr/>
        </p:nvSpPr>
        <p:spPr bwMode="auto">
          <a:xfrm>
            <a:off x="7453313" y="2633663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grpSp>
        <p:nvGrpSpPr>
          <p:cNvPr id="47117" name="Group 51"/>
          <p:cNvGrpSpPr>
            <a:grpSpLocks/>
          </p:cNvGrpSpPr>
          <p:nvPr/>
        </p:nvGrpSpPr>
        <p:grpSpPr bwMode="auto">
          <a:xfrm>
            <a:off x="6019800" y="2292350"/>
            <a:ext cx="1244600" cy="261938"/>
            <a:chOff x="381000" y="2134394"/>
            <a:chExt cx="1752600" cy="368428"/>
          </a:xfrm>
        </p:grpSpPr>
        <p:sp>
          <p:nvSpPr>
            <p:cNvPr id="47152" name="TextBox 59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8" name="TextBox 52"/>
          <p:cNvSpPr txBox="1">
            <a:spLocks noChangeArrowheads="1"/>
          </p:cNvSpPr>
          <p:nvPr/>
        </p:nvSpPr>
        <p:spPr bwMode="auto">
          <a:xfrm>
            <a:off x="7453313" y="292417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47119" name="Group 54"/>
          <p:cNvGrpSpPr>
            <a:grpSpLocks/>
          </p:cNvGrpSpPr>
          <p:nvPr/>
        </p:nvGrpSpPr>
        <p:grpSpPr bwMode="auto">
          <a:xfrm>
            <a:off x="6019800" y="1917700"/>
            <a:ext cx="1223963" cy="261938"/>
            <a:chOff x="381000" y="4114800"/>
            <a:chExt cx="1724673" cy="368428"/>
          </a:xfrm>
        </p:grpSpPr>
        <p:sp>
          <p:nvSpPr>
            <p:cNvPr id="47150" name="TextBox 5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336906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649339" y="4284500"/>
              <a:ext cx="4563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453313" y="1882775"/>
            <a:ext cx="271462" cy="306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47121" name="TextBox 12"/>
          <p:cNvSpPr txBox="1">
            <a:spLocks noChangeArrowheads="1"/>
          </p:cNvSpPr>
          <p:nvPr/>
        </p:nvSpPr>
        <p:spPr bwMode="auto">
          <a:xfrm>
            <a:off x="231775" y="6215063"/>
            <a:ext cx="3048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newCapacity = 10</a:t>
            </a:r>
          </a:p>
        </p:txBody>
      </p:sp>
      <p:grpSp>
        <p:nvGrpSpPr>
          <p:cNvPr id="47122" name="Group 15"/>
          <p:cNvGrpSpPr>
            <a:grpSpLocks/>
          </p:cNvGrpSpPr>
          <p:nvPr/>
        </p:nvGrpSpPr>
        <p:grpSpPr bwMode="auto">
          <a:xfrm>
            <a:off x="1751013" y="1430338"/>
            <a:ext cx="687387" cy="4419600"/>
            <a:chOff x="1523206" y="1193618"/>
            <a:chExt cx="915194" cy="487680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47138" name="Group 4"/>
            <p:cNvGrpSpPr>
              <a:grpSpLocks/>
            </p:cNvGrpSpPr>
            <p:nvPr/>
          </p:nvGrpSpPr>
          <p:grpSpPr bwMode="auto">
            <a:xfrm>
              <a:off x="1524000" y="11936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2132806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2132806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32806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2806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32806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39" name="Group 73"/>
            <p:cNvGrpSpPr>
              <a:grpSpLocks/>
            </p:cNvGrpSpPr>
            <p:nvPr/>
          </p:nvGrpSpPr>
          <p:grpSpPr bwMode="auto">
            <a:xfrm>
              <a:off x="1523206" y="36320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2133600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2133600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33600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33600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33600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8382000" y="2181225"/>
            <a:ext cx="609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j = 2</a:t>
            </a:r>
          </a:p>
        </p:txBody>
      </p:sp>
      <p:cxnSp>
        <p:nvCxnSpPr>
          <p:cNvPr id="81" name="Straight Arrow Connector 80"/>
          <p:cNvCxnSpPr>
            <a:stCxn id="80" idx="1"/>
            <a:endCxn id="62" idx="3"/>
          </p:cNvCxnSpPr>
          <p:nvPr/>
        </p:nvCxnSpPr>
        <p:spPr>
          <a:xfrm flipH="1">
            <a:off x="7913688" y="2312988"/>
            <a:ext cx="468312" cy="6032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527050" y="1497013"/>
            <a:ext cx="1223963" cy="307975"/>
            <a:chOff x="457200" y="1497369"/>
            <a:chExt cx="1224641" cy="307777"/>
          </a:xfrm>
        </p:grpSpPr>
        <p:sp>
          <p:nvSpPr>
            <p:cNvPr id="47136" name="TextBox 84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0</a:t>
              </a:r>
            </a:p>
          </p:txBody>
        </p:sp>
        <p:cxnSp>
          <p:nvCxnSpPr>
            <p:cNvPr id="86" name="Straight Arrow Connector 85"/>
            <p:cNvCxnSpPr>
              <a:stCxn id="47136" idx="3"/>
            </p:cNvCxnSpPr>
            <p:nvPr/>
          </p:nvCxnSpPr>
          <p:spPr>
            <a:xfrm flipV="1">
              <a:off x="1286334" y="1617941"/>
              <a:ext cx="395507" cy="3331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453313" y="2265363"/>
            <a:ext cx="2714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58975" y="1508125"/>
            <a:ext cx="271463" cy="307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8382000" y="2571750"/>
            <a:ext cx="609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j = 3</a:t>
            </a:r>
          </a:p>
        </p:txBody>
      </p:sp>
      <p:cxnSp>
        <p:nvCxnSpPr>
          <p:cNvPr id="71" name="Straight Arrow Connector 70"/>
          <p:cNvCxnSpPr>
            <a:stCxn id="70" idx="1"/>
          </p:cNvCxnSpPr>
          <p:nvPr/>
        </p:nvCxnSpPr>
        <p:spPr>
          <a:xfrm flipH="1">
            <a:off x="7913688" y="2703513"/>
            <a:ext cx="468312" cy="6191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3708400" y="45339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527050" y="1963738"/>
            <a:ext cx="1223963" cy="307975"/>
            <a:chOff x="457200" y="1497369"/>
            <a:chExt cx="1224641" cy="307777"/>
          </a:xfrm>
        </p:grpSpPr>
        <p:sp>
          <p:nvSpPr>
            <p:cNvPr id="47134" name="TextBox 87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1</a:t>
              </a:r>
            </a:p>
          </p:txBody>
        </p:sp>
        <p:cxnSp>
          <p:nvCxnSpPr>
            <p:cNvPr id="89" name="Straight Arrow Connector 88"/>
            <p:cNvCxnSpPr>
              <a:stCxn id="47134" idx="3"/>
            </p:cNvCxnSpPr>
            <p:nvPr/>
          </p:nvCxnSpPr>
          <p:spPr>
            <a:xfrm flipV="1">
              <a:off x="1286334" y="1617941"/>
              <a:ext cx="395507" cy="3331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32" name="TextBox 89"/>
          <p:cNvSpPr txBox="1">
            <a:spLocks noChangeArrowheads="1"/>
          </p:cNvSpPr>
          <p:nvPr/>
        </p:nvSpPr>
        <p:spPr bwMode="auto">
          <a:xfrm>
            <a:off x="1681163" y="8382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newData</a:t>
            </a:r>
          </a:p>
        </p:txBody>
      </p:sp>
      <p:sp>
        <p:nvSpPr>
          <p:cNvPr id="47133" name="TextBox 90"/>
          <p:cNvSpPr txBox="1">
            <a:spLocks noChangeArrowheads="1"/>
          </p:cNvSpPr>
          <p:nvPr/>
        </p:nvSpPr>
        <p:spPr bwMode="auto">
          <a:xfrm>
            <a:off x="7081838" y="1123950"/>
            <a:ext cx="990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theData</a:t>
            </a:r>
          </a:p>
        </p:txBody>
      </p:sp>
    </p:spTree>
    <p:extLst>
      <p:ext uri="{BB962C8B-B14F-4D97-AF65-F5344CB8AC3E}">
        <p14:creationId xmlns:p14="http://schemas.microsoft.com/office/powerpoint/2010/main" val="148425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59653 -0.108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6" y="-541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54" grpId="0"/>
      <p:bldP spid="57" grpId="0" animBg="1"/>
      <p:bldP spid="70" grpId="0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z="3200" b="1" smtClean="0"/>
              <a:t>Implementing a Queue Using a Circular Array </a:t>
            </a:r>
            <a:r>
              <a:rPr lang="en-US" sz="3200" smtClean="0"/>
              <a:t>(cont.)</a:t>
            </a:r>
          </a:p>
        </p:txBody>
      </p:sp>
      <p:sp>
        <p:nvSpPr>
          <p:cNvPr id="48131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5</a:t>
            </a:r>
          </a:p>
        </p:txBody>
      </p:sp>
      <p:sp>
        <p:nvSpPr>
          <p:cNvPr id="48132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50292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private void reallocate()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newCapacity = 2 *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E[] newData = (E[])new Object[newCapacity];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j = front;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for (int i = 0; i &lt; size; i++)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newData[i] = theData[j];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j = (j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front = 0;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size – 1;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capacity = newCapacity;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 = newData;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133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q.offer('D');</a:t>
            </a:r>
          </a:p>
        </p:txBody>
      </p:sp>
      <p:sp>
        <p:nvSpPr>
          <p:cNvPr id="48134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-114300" y="3640138"/>
            <a:ext cx="4419600" cy="0"/>
          </a:xfrm>
          <a:prstGeom prst="bentConnector5">
            <a:avLst>
              <a:gd name="adj1" fmla="val -5172"/>
              <a:gd name="adj2" fmla="val 96005872"/>
              <a:gd name="adj3" fmla="val 105172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36" name="Group 32"/>
          <p:cNvGrpSpPr>
            <a:grpSpLocks/>
          </p:cNvGrpSpPr>
          <p:nvPr/>
        </p:nvGrpSpPr>
        <p:grpSpPr bwMode="auto">
          <a:xfrm>
            <a:off x="7264400" y="1508125"/>
            <a:ext cx="649288" cy="1730375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133600" y="2589961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33600" y="3097775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33600" y="3607826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33600" y="4115639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37" name="TextBox 36"/>
          <p:cNvSpPr txBox="1">
            <a:spLocks noChangeArrowheads="1"/>
          </p:cNvSpPr>
          <p:nvPr/>
        </p:nvSpPr>
        <p:spPr bwMode="auto">
          <a:xfrm>
            <a:off x="7453313" y="150812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48138" name="TextBox 38"/>
          <p:cNvSpPr txBox="1">
            <a:spLocks noChangeArrowheads="1"/>
          </p:cNvSpPr>
          <p:nvPr/>
        </p:nvSpPr>
        <p:spPr bwMode="auto">
          <a:xfrm>
            <a:off x="7453313" y="1878013"/>
            <a:ext cx="2714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48139" name="TextBox 39"/>
          <p:cNvSpPr txBox="1">
            <a:spLocks noChangeArrowheads="1"/>
          </p:cNvSpPr>
          <p:nvPr/>
        </p:nvSpPr>
        <p:spPr bwMode="auto">
          <a:xfrm>
            <a:off x="7453313" y="2265363"/>
            <a:ext cx="2714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48140" name="TextBox 50"/>
          <p:cNvSpPr txBox="1">
            <a:spLocks noChangeArrowheads="1"/>
          </p:cNvSpPr>
          <p:nvPr/>
        </p:nvSpPr>
        <p:spPr bwMode="auto">
          <a:xfrm>
            <a:off x="7453313" y="2633663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grpSp>
        <p:nvGrpSpPr>
          <p:cNvPr id="48141" name="Group 51"/>
          <p:cNvGrpSpPr>
            <a:grpSpLocks/>
          </p:cNvGrpSpPr>
          <p:nvPr/>
        </p:nvGrpSpPr>
        <p:grpSpPr bwMode="auto">
          <a:xfrm>
            <a:off x="6019800" y="2292350"/>
            <a:ext cx="1244600" cy="261938"/>
            <a:chOff x="381000" y="2134394"/>
            <a:chExt cx="1752600" cy="368428"/>
          </a:xfrm>
        </p:grpSpPr>
        <p:sp>
          <p:nvSpPr>
            <p:cNvPr id="48177" name="TextBox 59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42" name="TextBox 52"/>
          <p:cNvSpPr txBox="1">
            <a:spLocks noChangeArrowheads="1"/>
          </p:cNvSpPr>
          <p:nvPr/>
        </p:nvSpPr>
        <p:spPr bwMode="auto">
          <a:xfrm>
            <a:off x="7453313" y="292417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48143" name="Group 54"/>
          <p:cNvGrpSpPr>
            <a:grpSpLocks/>
          </p:cNvGrpSpPr>
          <p:nvPr/>
        </p:nvGrpSpPr>
        <p:grpSpPr bwMode="auto">
          <a:xfrm>
            <a:off x="6019800" y="1917700"/>
            <a:ext cx="1223963" cy="261938"/>
            <a:chOff x="381000" y="4114800"/>
            <a:chExt cx="1724673" cy="368428"/>
          </a:xfrm>
        </p:grpSpPr>
        <p:sp>
          <p:nvSpPr>
            <p:cNvPr id="48175" name="TextBox 5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336906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649339" y="4284500"/>
              <a:ext cx="4563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453313" y="1882775"/>
            <a:ext cx="271462" cy="306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48145" name="TextBox 12"/>
          <p:cNvSpPr txBox="1">
            <a:spLocks noChangeArrowheads="1"/>
          </p:cNvSpPr>
          <p:nvPr/>
        </p:nvSpPr>
        <p:spPr bwMode="auto">
          <a:xfrm>
            <a:off x="231775" y="6215063"/>
            <a:ext cx="3048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newCapacity = 10</a:t>
            </a:r>
          </a:p>
        </p:txBody>
      </p:sp>
      <p:grpSp>
        <p:nvGrpSpPr>
          <p:cNvPr id="48146" name="Group 15"/>
          <p:cNvGrpSpPr>
            <a:grpSpLocks/>
          </p:cNvGrpSpPr>
          <p:nvPr/>
        </p:nvGrpSpPr>
        <p:grpSpPr bwMode="auto">
          <a:xfrm>
            <a:off x="1751013" y="1430338"/>
            <a:ext cx="687387" cy="4419600"/>
            <a:chOff x="1523206" y="1193618"/>
            <a:chExt cx="915194" cy="487680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48163" name="Group 4"/>
            <p:cNvGrpSpPr>
              <a:grpSpLocks/>
            </p:cNvGrpSpPr>
            <p:nvPr/>
          </p:nvGrpSpPr>
          <p:grpSpPr bwMode="auto">
            <a:xfrm>
              <a:off x="1524000" y="11936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2132806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2132806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32806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2806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32806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64" name="Group 73"/>
            <p:cNvGrpSpPr>
              <a:grpSpLocks/>
            </p:cNvGrpSpPr>
            <p:nvPr/>
          </p:nvGrpSpPr>
          <p:grpSpPr bwMode="auto">
            <a:xfrm>
              <a:off x="1523206" y="36320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2133600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2133600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33600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33600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33600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8397875" y="2571750"/>
            <a:ext cx="609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j = 3</a:t>
            </a:r>
          </a:p>
        </p:txBody>
      </p:sp>
      <p:cxnSp>
        <p:nvCxnSpPr>
          <p:cNvPr id="81" name="Straight Arrow Connector 80"/>
          <p:cNvCxnSpPr>
            <a:stCxn id="80" idx="1"/>
          </p:cNvCxnSpPr>
          <p:nvPr/>
        </p:nvCxnSpPr>
        <p:spPr>
          <a:xfrm flipH="1">
            <a:off x="7929563" y="2703513"/>
            <a:ext cx="468312" cy="6032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531813" y="1965325"/>
            <a:ext cx="1223962" cy="307975"/>
            <a:chOff x="457200" y="1497369"/>
            <a:chExt cx="1224641" cy="307777"/>
          </a:xfrm>
        </p:grpSpPr>
        <p:sp>
          <p:nvSpPr>
            <p:cNvPr id="48161" name="TextBox 84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1</a:t>
              </a:r>
            </a:p>
          </p:txBody>
        </p:sp>
        <p:cxnSp>
          <p:nvCxnSpPr>
            <p:cNvPr id="86" name="Straight Arrow Connector 85"/>
            <p:cNvCxnSpPr>
              <a:stCxn id="48161" idx="3"/>
            </p:cNvCxnSpPr>
            <p:nvPr/>
          </p:nvCxnSpPr>
          <p:spPr>
            <a:xfrm flipV="1">
              <a:off x="1286335" y="1617941"/>
              <a:ext cx="395506" cy="3331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453313" y="2633663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58975" y="1930400"/>
            <a:ext cx="271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8397875" y="2963863"/>
            <a:ext cx="609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j = 4</a:t>
            </a:r>
          </a:p>
        </p:txBody>
      </p:sp>
      <p:cxnSp>
        <p:nvCxnSpPr>
          <p:cNvPr id="71" name="Straight Arrow Connector 70"/>
          <p:cNvCxnSpPr>
            <a:stCxn id="70" idx="1"/>
          </p:cNvCxnSpPr>
          <p:nvPr/>
        </p:nvCxnSpPr>
        <p:spPr>
          <a:xfrm flipH="1">
            <a:off x="7913688" y="3094038"/>
            <a:ext cx="48418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3708400" y="45339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531813" y="2432050"/>
            <a:ext cx="1223962" cy="307975"/>
            <a:chOff x="457200" y="1497369"/>
            <a:chExt cx="1224641" cy="307777"/>
          </a:xfrm>
        </p:grpSpPr>
        <p:sp>
          <p:nvSpPr>
            <p:cNvPr id="48159" name="TextBox 87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2</a:t>
              </a:r>
            </a:p>
          </p:txBody>
        </p:sp>
        <p:cxnSp>
          <p:nvCxnSpPr>
            <p:cNvPr id="89" name="Straight Arrow Connector 88"/>
            <p:cNvCxnSpPr>
              <a:stCxn id="48159" idx="3"/>
            </p:cNvCxnSpPr>
            <p:nvPr/>
          </p:nvCxnSpPr>
          <p:spPr>
            <a:xfrm flipV="1">
              <a:off x="1286335" y="1617941"/>
              <a:ext cx="395506" cy="3331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56" name="TextBox 67"/>
          <p:cNvSpPr txBox="1">
            <a:spLocks noChangeArrowheads="1"/>
          </p:cNvSpPr>
          <p:nvPr/>
        </p:nvSpPr>
        <p:spPr bwMode="auto">
          <a:xfrm>
            <a:off x="1960563" y="1508125"/>
            <a:ext cx="2698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48157" name="TextBox 89"/>
          <p:cNvSpPr txBox="1">
            <a:spLocks noChangeArrowheads="1"/>
          </p:cNvSpPr>
          <p:nvPr/>
        </p:nvSpPr>
        <p:spPr bwMode="auto">
          <a:xfrm>
            <a:off x="1681163" y="8382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newData</a:t>
            </a:r>
          </a:p>
        </p:txBody>
      </p:sp>
      <p:sp>
        <p:nvSpPr>
          <p:cNvPr id="48158" name="TextBox 90"/>
          <p:cNvSpPr txBox="1">
            <a:spLocks noChangeArrowheads="1"/>
          </p:cNvSpPr>
          <p:nvPr/>
        </p:nvSpPr>
        <p:spPr bwMode="auto">
          <a:xfrm>
            <a:off x="7081838" y="1123950"/>
            <a:ext cx="990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theData</a:t>
            </a:r>
          </a:p>
        </p:txBody>
      </p:sp>
    </p:spTree>
    <p:extLst>
      <p:ext uri="{BB962C8B-B14F-4D97-AF65-F5344CB8AC3E}">
        <p14:creationId xmlns:p14="http://schemas.microsoft.com/office/powerpoint/2010/main" val="25638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59653 -0.108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6" y="-541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54" grpId="0"/>
      <p:bldP spid="57" grpId="0"/>
      <p:bldP spid="70" grpId="0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385175" cy="4800600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The time efficiency of using a single- or double-linked list to implement a queue is acceptable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However, there are some space inefficiencies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Storage space is increased when using a linked list due to references stored in the nodes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Array Implementation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Insertion at rear of array is constant time O(1)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Removal from the front is linear time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Removal from rear of array is constant time O(1)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Insertion at the front is </a:t>
            </a:r>
            <a:r>
              <a:rPr lang="en-US" dirty="0"/>
              <a:t>linear time O(</a:t>
            </a:r>
            <a:r>
              <a:rPr lang="en-US" i="1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We can avoid these inefficiencies in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153400" cy="990600"/>
          </a:xfrm>
        </p:spPr>
        <p:txBody>
          <a:bodyPr/>
          <a:lstStyle/>
          <a:p>
            <a:r>
              <a:rPr lang="en-US" sz="3200" b="1" smtClean="0"/>
              <a:t>Implementing a Queue Using a Circular Array </a:t>
            </a:r>
            <a:r>
              <a:rPr lang="en-US" sz="3200" smtClean="0"/>
              <a:t>(cont.)</a:t>
            </a:r>
          </a:p>
        </p:txBody>
      </p:sp>
      <p:sp>
        <p:nvSpPr>
          <p:cNvPr id="49155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5</a:t>
            </a:r>
          </a:p>
        </p:txBody>
      </p:sp>
      <p:sp>
        <p:nvSpPr>
          <p:cNvPr id="49156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50292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private void reallocate()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newCapacity = 2 *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E[] newData = (E[])new Object[newCapacity];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j = front;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for (int i = 0; i &lt; size; i++)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newData[i] = theData[j];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j = (j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front = 0;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size – 1;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capacity = newCapacity;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 = newData;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9157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q.offer('D');</a:t>
            </a:r>
          </a:p>
        </p:txBody>
      </p:sp>
      <p:sp>
        <p:nvSpPr>
          <p:cNvPr id="49158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-114300" y="3640138"/>
            <a:ext cx="4419600" cy="0"/>
          </a:xfrm>
          <a:prstGeom prst="bentConnector5">
            <a:avLst>
              <a:gd name="adj1" fmla="val -5172"/>
              <a:gd name="adj2" fmla="val 96005872"/>
              <a:gd name="adj3" fmla="val 105172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160" name="Group 32"/>
          <p:cNvGrpSpPr>
            <a:grpSpLocks/>
          </p:cNvGrpSpPr>
          <p:nvPr/>
        </p:nvGrpSpPr>
        <p:grpSpPr bwMode="auto">
          <a:xfrm>
            <a:off x="7264400" y="1508125"/>
            <a:ext cx="649288" cy="1730375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133600" y="2589961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33600" y="3097775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33600" y="3607826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33600" y="4115639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61" name="TextBox 36"/>
          <p:cNvSpPr txBox="1">
            <a:spLocks noChangeArrowheads="1"/>
          </p:cNvSpPr>
          <p:nvPr/>
        </p:nvSpPr>
        <p:spPr bwMode="auto">
          <a:xfrm>
            <a:off x="7453313" y="150812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49162" name="TextBox 38"/>
          <p:cNvSpPr txBox="1">
            <a:spLocks noChangeArrowheads="1"/>
          </p:cNvSpPr>
          <p:nvPr/>
        </p:nvSpPr>
        <p:spPr bwMode="auto">
          <a:xfrm>
            <a:off x="7453313" y="1878013"/>
            <a:ext cx="2714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49163" name="TextBox 39"/>
          <p:cNvSpPr txBox="1">
            <a:spLocks noChangeArrowheads="1"/>
          </p:cNvSpPr>
          <p:nvPr/>
        </p:nvSpPr>
        <p:spPr bwMode="auto">
          <a:xfrm>
            <a:off x="7453313" y="2265363"/>
            <a:ext cx="2714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49164" name="TextBox 50"/>
          <p:cNvSpPr txBox="1">
            <a:spLocks noChangeArrowheads="1"/>
          </p:cNvSpPr>
          <p:nvPr/>
        </p:nvSpPr>
        <p:spPr bwMode="auto">
          <a:xfrm>
            <a:off x="7453313" y="2633663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grpSp>
        <p:nvGrpSpPr>
          <p:cNvPr id="49165" name="Group 51"/>
          <p:cNvGrpSpPr>
            <a:grpSpLocks/>
          </p:cNvGrpSpPr>
          <p:nvPr/>
        </p:nvGrpSpPr>
        <p:grpSpPr bwMode="auto">
          <a:xfrm>
            <a:off x="6019800" y="2292350"/>
            <a:ext cx="1244600" cy="261938"/>
            <a:chOff x="381000" y="2134394"/>
            <a:chExt cx="1752600" cy="368428"/>
          </a:xfrm>
        </p:grpSpPr>
        <p:sp>
          <p:nvSpPr>
            <p:cNvPr id="49202" name="TextBox 59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66" name="TextBox 52"/>
          <p:cNvSpPr txBox="1">
            <a:spLocks noChangeArrowheads="1"/>
          </p:cNvSpPr>
          <p:nvPr/>
        </p:nvSpPr>
        <p:spPr bwMode="auto">
          <a:xfrm>
            <a:off x="7453313" y="292417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49167" name="Group 54"/>
          <p:cNvGrpSpPr>
            <a:grpSpLocks/>
          </p:cNvGrpSpPr>
          <p:nvPr/>
        </p:nvGrpSpPr>
        <p:grpSpPr bwMode="auto">
          <a:xfrm>
            <a:off x="6019800" y="1917700"/>
            <a:ext cx="1223963" cy="261938"/>
            <a:chOff x="381000" y="4114800"/>
            <a:chExt cx="1724673" cy="368428"/>
          </a:xfrm>
        </p:grpSpPr>
        <p:sp>
          <p:nvSpPr>
            <p:cNvPr id="49200" name="TextBox 5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336906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649339" y="4284500"/>
              <a:ext cx="4563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453313" y="1882775"/>
            <a:ext cx="271462" cy="306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49169" name="TextBox 12"/>
          <p:cNvSpPr txBox="1">
            <a:spLocks noChangeArrowheads="1"/>
          </p:cNvSpPr>
          <p:nvPr/>
        </p:nvSpPr>
        <p:spPr bwMode="auto">
          <a:xfrm>
            <a:off x="231775" y="6215063"/>
            <a:ext cx="3048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newCapacity = 10</a:t>
            </a:r>
          </a:p>
        </p:txBody>
      </p:sp>
      <p:grpSp>
        <p:nvGrpSpPr>
          <p:cNvPr id="49170" name="Group 15"/>
          <p:cNvGrpSpPr>
            <a:grpSpLocks/>
          </p:cNvGrpSpPr>
          <p:nvPr/>
        </p:nvGrpSpPr>
        <p:grpSpPr bwMode="auto">
          <a:xfrm>
            <a:off x="1751013" y="1430338"/>
            <a:ext cx="687387" cy="4419600"/>
            <a:chOff x="1523206" y="1193618"/>
            <a:chExt cx="915194" cy="487680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49188" name="Group 4"/>
            <p:cNvGrpSpPr>
              <a:grpSpLocks/>
            </p:cNvGrpSpPr>
            <p:nvPr/>
          </p:nvGrpSpPr>
          <p:grpSpPr bwMode="auto">
            <a:xfrm>
              <a:off x="1524000" y="11936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2132806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2132806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32806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2806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32806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89" name="Group 73"/>
            <p:cNvGrpSpPr>
              <a:grpSpLocks/>
            </p:cNvGrpSpPr>
            <p:nvPr/>
          </p:nvGrpSpPr>
          <p:grpSpPr bwMode="auto">
            <a:xfrm>
              <a:off x="1523206" y="36320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2133600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2133600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33600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33600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33600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8350250" y="1508125"/>
            <a:ext cx="609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j = 0</a:t>
            </a:r>
          </a:p>
        </p:txBody>
      </p:sp>
      <p:cxnSp>
        <p:nvCxnSpPr>
          <p:cNvPr id="81" name="Straight Arrow Connector 80"/>
          <p:cNvCxnSpPr>
            <a:stCxn id="70" idx="1"/>
          </p:cNvCxnSpPr>
          <p:nvPr/>
        </p:nvCxnSpPr>
        <p:spPr>
          <a:xfrm flipH="1">
            <a:off x="7866063" y="3071813"/>
            <a:ext cx="48418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531813" y="2436813"/>
            <a:ext cx="1223962" cy="307975"/>
            <a:chOff x="457200" y="1497369"/>
            <a:chExt cx="1224641" cy="307777"/>
          </a:xfrm>
        </p:grpSpPr>
        <p:sp>
          <p:nvSpPr>
            <p:cNvPr id="49186" name="TextBox 84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2</a:t>
              </a:r>
            </a:p>
          </p:txBody>
        </p:sp>
        <p:cxnSp>
          <p:nvCxnSpPr>
            <p:cNvPr id="86" name="Straight Arrow Connector 85"/>
            <p:cNvCxnSpPr>
              <a:stCxn id="49186" idx="3"/>
            </p:cNvCxnSpPr>
            <p:nvPr/>
          </p:nvCxnSpPr>
          <p:spPr>
            <a:xfrm flipV="1">
              <a:off x="1286335" y="1617941"/>
              <a:ext cx="395506" cy="3331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453313" y="2916238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58975" y="2373313"/>
            <a:ext cx="271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8350250" y="2941638"/>
            <a:ext cx="609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j = 4</a:t>
            </a:r>
          </a:p>
        </p:txBody>
      </p:sp>
      <p:cxnSp>
        <p:nvCxnSpPr>
          <p:cNvPr id="71" name="Straight Arrow Connector 70"/>
          <p:cNvCxnSpPr>
            <a:stCxn id="80" idx="1"/>
          </p:cNvCxnSpPr>
          <p:nvPr/>
        </p:nvCxnSpPr>
        <p:spPr>
          <a:xfrm flipH="1">
            <a:off x="7913688" y="1638300"/>
            <a:ext cx="436562" cy="2222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3708400" y="45339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531813" y="2903538"/>
            <a:ext cx="1223962" cy="307975"/>
            <a:chOff x="457200" y="1497369"/>
            <a:chExt cx="1224641" cy="307777"/>
          </a:xfrm>
        </p:grpSpPr>
        <p:sp>
          <p:nvSpPr>
            <p:cNvPr id="49184" name="TextBox 87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3</a:t>
              </a:r>
            </a:p>
          </p:txBody>
        </p:sp>
        <p:cxnSp>
          <p:nvCxnSpPr>
            <p:cNvPr id="89" name="Straight Arrow Connector 88"/>
            <p:cNvCxnSpPr>
              <a:stCxn id="49184" idx="3"/>
            </p:cNvCxnSpPr>
            <p:nvPr/>
          </p:nvCxnSpPr>
          <p:spPr>
            <a:xfrm flipV="1">
              <a:off x="1286335" y="1617941"/>
              <a:ext cx="395506" cy="3331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80" name="TextBox 67"/>
          <p:cNvSpPr txBox="1">
            <a:spLocks noChangeArrowheads="1"/>
          </p:cNvSpPr>
          <p:nvPr/>
        </p:nvSpPr>
        <p:spPr bwMode="auto">
          <a:xfrm>
            <a:off x="1960563" y="1508125"/>
            <a:ext cx="2698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49181" name="TextBox 89"/>
          <p:cNvSpPr txBox="1">
            <a:spLocks noChangeArrowheads="1"/>
          </p:cNvSpPr>
          <p:nvPr/>
        </p:nvSpPr>
        <p:spPr bwMode="auto">
          <a:xfrm>
            <a:off x="1958975" y="1925638"/>
            <a:ext cx="271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sp>
        <p:nvSpPr>
          <p:cNvPr id="49182" name="TextBox 90"/>
          <p:cNvSpPr txBox="1">
            <a:spLocks noChangeArrowheads="1"/>
          </p:cNvSpPr>
          <p:nvPr/>
        </p:nvSpPr>
        <p:spPr bwMode="auto">
          <a:xfrm>
            <a:off x="1681163" y="8382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newData</a:t>
            </a:r>
          </a:p>
        </p:txBody>
      </p:sp>
      <p:sp>
        <p:nvSpPr>
          <p:cNvPr id="49183" name="TextBox 91"/>
          <p:cNvSpPr txBox="1">
            <a:spLocks noChangeArrowheads="1"/>
          </p:cNvSpPr>
          <p:nvPr/>
        </p:nvSpPr>
        <p:spPr bwMode="auto">
          <a:xfrm>
            <a:off x="7081838" y="1123950"/>
            <a:ext cx="990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theData</a:t>
            </a:r>
          </a:p>
        </p:txBody>
      </p:sp>
    </p:spTree>
    <p:extLst>
      <p:ext uri="{BB962C8B-B14F-4D97-AF65-F5344CB8AC3E}">
        <p14:creationId xmlns:p14="http://schemas.microsoft.com/office/powerpoint/2010/main" val="41476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60781 -0.08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99" y="-405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54" grpId="0"/>
      <p:bldP spid="57" grpId="0"/>
      <p:bldP spid="70" grpId="0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153400" cy="990600"/>
          </a:xfrm>
        </p:spPr>
        <p:txBody>
          <a:bodyPr/>
          <a:lstStyle/>
          <a:p>
            <a:r>
              <a:rPr lang="en-US" sz="3200" b="1" smtClean="0"/>
              <a:t>Implementing a Queue Using a Circular Array </a:t>
            </a:r>
            <a:r>
              <a:rPr lang="en-US" sz="3200" smtClean="0"/>
              <a:t>(cont.)</a:t>
            </a:r>
          </a:p>
        </p:txBody>
      </p:sp>
      <p:sp>
        <p:nvSpPr>
          <p:cNvPr id="50179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5</a:t>
            </a:r>
          </a:p>
        </p:txBody>
      </p:sp>
      <p:sp>
        <p:nvSpPr>
          <p:cNvPr id="50180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50292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private void reallocate()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newCapacity = 2 *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E[] newData = (E[])new Object[newCapacity];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j = front;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for (int i = 0; i &lt; size; i++)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newData[i] = theData[j];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j = (j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front = 0;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size – 1;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capacity = newCapacity;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 = newData;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0181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q.offer('D');</a:t>
            </a:r>
          </a:p>
        </p:txBody>
      </p:sp>
      <p:sp>
        <p:nvSpPr>
          <p:cNvPr id="50182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-114300" y="3640138"/>
            <a:ext cx="4419600" cy="0"/>
          </a:xfrm>
          <a:prstGeom prst="bentConnector5">
            <a:avLst>
              <a:gd name="adj1" fmla="val -5172"/>
              <a:gd name="adj2" fmla="val 96005872"/>
              <a:gd name="adj3" fmla="val 105172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84" name="Group 32"/>
          <p:cNvGrpSpPr>
            <a:grpSpLocks/>
          </p:cNvGrpSpPr>
          <p:nvPr/>
        </p:nvGrpSpPr>
        <p:grpSpPr bwMode="auto">
          <a:xfrm>
            <a:off x="7264400" y="1508125"/>
            <a:ext cx="649288" cy="1730375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133600" y="2589961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33600" y="3097775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33600" y="3607826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33600" y="4115639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85" name="TextBox 36"/>
          <p:cNvSpPr txBox="1">
            <a:spLocks noChangeArrowheads="1"/>
          </p:cNvSpPr>
          <p:nvPr/>
        </p:nvSpPr>
        <p:spPr bwMode="auto">
          <a:xfrm>
            <a:off x="7453313" y="150812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50186" name="TextBox 38"/>
          <p:cNvSpPr txBox="1">
            <a:spLocks noChangeArrowheads="1"/>
          </p:cNvSpPr>
          <p:nvPr/>
        </p:nvSpPr>
        <p:spPr bwMode="auto">
          <a:xfrm>
            <a:off x="7453313" y="1878013"/>
            <a:ext cx="2714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50187" name="TextBox 39"/>
          <p:cNvSpPr txBox="1">
            <a:spLocks noChangeArrowheads="1"/>
          </p:cNvSpPr>
          <p:nvPr/>
        </p:nvSpPr>
        <p:spPr bwMode="auto">
          <a:xfrm>
            <a:off x="7453313" y="2265363"/>
            <a:ext cx="2714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50188" name="TextBox 50"/>
          <p:cNvSpPr txBox="1">
            <a:spLocks noChangeArrowheads="1"/>
          </p:cNvSpPr>
          <p:nvPr/>
        </p:nvSpPr>
        <p:spPr bwMode="auto">
          <a:xfrm>
            <a:off x="7453313" y="2633663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grpSp>
        <p:nvGrpSpPr>
          <p:cNvPr id="50189" name="Group 51"/>
          <p:cNvGrpSpPr>
            <a:grpSpLocks/>
          </p:cNvGrpSpPr>
          <p:nvPr/>
        </p:nvGrpSpPr>
        <p:grpSpPr bwMode="auto">
          <a:xfrm>
            <a:off x="6019800" y="2292350"/>
            <a:ext cx="1244600" cy="261938"/>
            <a:chOff x="381000" y="2134394"/>
            <a:chExt cx="1752600" cy="368428"/>
          </a:xfrm>
        </p:grpSpPr>
        <p:sp>
          <p:nvSpPr>
            <p:cNvPr id="50227" name="TextBox 59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90" name="TextBox 52"/>
          <p:cNvSpPr txBox="1">
            <a:spLocks noChangeArrowheads="1"/>
          </p:cNvSpPr>
          <p:nvPr/>
        </p:nvSpPr>
        <p:spPr bwMode="auto">
          <a:xfrm>
            <a:off x="7453313" y="292417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50191" name="Group 54"/>
          <p:cNvGrpSpPr>
            <a:grpSpLocks/>
          </p:cNvGrpSpPr>
          <p:nvPr/>
        </p:nvGrpSpPr>
        <p:grpSpPr bwMode="auto">
          <a:xfrm>
            <a:off x="6019800" y="1917700"/>
            <a:ext cx="1223963" cy="261938"/>
            <a:chOff x="381000" y="4114800"/>
            <a:chExt cx="1724673" cy="368428"/>
          </a:xfrm>
        </p:grpSpPr>
        <p:sp>
          <p:nvSpPr>
            <p:cNvPr id="50225" name="TextBox 5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336906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649339" y="4284500"/>
              <a:ext cx="4563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453313" y="1882775"/>
            <a:ext cx="271462" cy="306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50193" name="TextBox 12"/>
          <p:cNvSpPr txBox="1">
            <a:spLocks noChangeArrowheads="1"/>
          </p:cNvSpPr>
          <p:nvPr/>
        </p:nvSpPr>
        <p:spPr bwMode="auto">
          <a:xfrm>
            <a:off x="231775" y="6215063"/>
            <a:ext cx="3048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newCapacity = 10</a:t>
            </a:r>
          </a:p>
        </p:txBody>
      </p:sp>
      <p:grpSp>
        <p:nvGrpSpPr>
          <p:cNvPr id="50194" name="Group 15"/>
          <p:cNvGrpSpPr>
            <a:grpSpLocks/>
          </p:cNvGrpSpPr>
          <p:nvPr/>
        </p:nvGrpSpPr>
        <p:grpSpPr bwMode="auto">
          <a:xfrm>
            <a:off x="1751013" y="1430338"/>
            <a:ext cx="687387" cy="4419600"/>
            <a:chOff x="1523206" y="1193618"/>
            <a:chExt cx="915194" cy="487680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50213" name="Group 4"/>
            <p:cNvGrpSpPr>
              <a:grpSpLocks/>
            </p:cNvGrpSpPr>
            <p:nvPr/>
          </p:nvGrpSpPr>
          <p:grpSpPr bwMode="auto">
            <a:xfrm>
              <a:off x="1524000" y="11936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2132806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2132806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32806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2806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32806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214" name="Group 73"/>
            <p:cNvGrpSpPr>
              <a:grpSpLocks/>
            </p:cNvGrpSpPr>
            <p:nvPr/>
          </p:nvGrpSpPr>
          <p:grpSpPr bwMode="auto">
            <a:xfrm>
              <a:off x="1523206" y="36320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2133600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2133600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33600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33600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33600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8382000" y="1863725"/>
            <a:ext cx="609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j = 1</a:t>
            </a:r>
          </a:p>
        </p:txBody>
      </p:sp>
      <p:cxnSp>
        <p:nvCxnSpPr>
          <p:cNvPr id="81" name="Straight Arrow Connector 80"/>
          <p:cNvCxnSpPr>
            <a:stCxn id="70" idx="1"/>
          </p:cNvCxnSpPr>
          <p:nvPr/>
        </p:nvCxnSpPr>
        <p:spPr>
          <a:xfrm flipH="1">
            <a:off x="7897813" y="1644650"/>
            <a:ext cx="48418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531813" y="2895600"/>
            <a:ext cx="1223962" cy="306388"/>
            <a:chOff x="457200" y="1497369"/>
            <a:chExt cx="1224641" cy="307777"/>
          </a:xfrm>
        </p:grpSpPr>
        <p:sp>
          <p:nvSpPr>
            <p:cNvPr id="50211" name="TextBox 84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3</a:t>
              </a:r>
            </a:p>
          </p:txBody>
        </p:sp>
        <p:cxnSp>
          <p:nvCxnSpPr>
            <p:cNvPr id="86" name="Straight Arrow Connector 85"/>
            <p:cNvCxnSpPr>
              <a:stCxn id="50211" idx="3"/>
            </p:cNvCxnSpPr>
            <p:nvPr/>
          </p:nvCxnSpPr>
          <p:spPr>
            <a:xfrm flipV="1">
              <a:off x="1286335" y="1616972"/>
              <a:ext cx="395506" cy="3508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453313" y="150812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58975" y="2860675"/>
            <a:ext cx="271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8382000" y="1512888"/>
            <a:ext cx="609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j = 0</a:t>
            </a:r>
          </a:p>
        </p:txBody>
      </p:sp>
      <p:cxnSp>
        <p:nvCxnSpPr>
          <p:cNvPr id="71" name="Straight Arrow Connector 70"/>
          <p:cNvCxnSpPr>
            <a:stCxn id="80" idx="1"/>
          </p:cNvCxnSpPr>
          <p:nvPr/>
        </p:nvCxnSpPr>
        <p:spPr>
          <a:xfrm flipH="1">
            <a:off x="7913688" y="1995488"/>
            <a:ext cx="468312" cy="1428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3708400" y="45339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531813" y="3362325"/>
            <a:ext cx="1223962" cy="306388"/>
            <a:chOff x="457200" y="1497369"/>
            <a:chExt cx="1224641" cy="307777"/>
          </a:xfrm>
        </p:grpSpPr>
        <p:sp>
          <p:nvSpPr>
            <p:cNvPr id="50209" name="TextBox 87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4</a:t>
              </a:r>
            </a:p>
          </p:txBody>
        </p:sp>
        <p:cxnSp>
          <p:nvCxnSpPr>
            <p:cNvPr id="89" name="Straight Arrow Connector 88"/>
            <p:cNvCxnSpPr>
              <a:stCxn id="50209" idx="3"/>
            </p:cNvCxnSpPr>
            <p:nvPr/>
          </p:nvCxnSpPr>
          <p:spPr>
            <a:xfrm flipV="1">
              <a:off x="1286335" y="1616972"/>
              <a:ext cx="395506" cy="3508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204" name="TextBox 67"/>
          <p:cNvSpPr txBox="1">
            <a:spLocks noChangeArrowheads="1"/>
          </p:cNvSpPr>
          <p:nvPr/>
        </p:nvSpPr>
        <p:spPr bwMode="auto">
          <a:xfrm>
            <a:off x="1960563" y="1508125"/>
            <a:ext cx="2698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50205" name="TextBox 89"/>
          <p:cNvSpPr txBox="1">
            <a:spLocks noChangeArrowheads="1"/>
          </p:cNvSpPr>
          <p:nvPr/>
        </p:nvSpPr>
        <p:spPr bwMode="auto">
          <a:xfrm>
            <a:off x="1958975" y="1925638"/>
            <a:ext cx="271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sp>
        <p:nvSpPr>
          <p:cNvPr id="50206" name="TextBox 90"/>
          <p:cNvSpPr txBox="1">
            <a:spLocks noChangeArrowheads="1"/>
          </p:cNvSpPr>
          <p:nvPr/>
        </p:nvSpPr>
        <p:spPr bwMode="auto">
          <a:xfrm>
            <a:off x="1957388" y="2413000"/>
            <a:ext cx="269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50207" name="TextBox 91"/>
          <p:cNvSpPr txBox="1">
            <a:spLocks noChangeArrowheads="1"/>
          </p:cNvSpPr>
          <p:nvPr/>
        </p:nvSpPr>
        <p:spPr bwMode="auto">
          <a:xfrm>
            <a:off x="1681163" y="8382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newData</a:t>
            </a:r>
          </a:p>
        </p:txBody>
      </p:sp>
      <p:sp>
        <p:nvSpPr>
          <p:cNvPr id="50208" name="TextBox 92"/>
          <p:cNvSpPr txBox="1">
            <a:spLocks noChangeArrowheads="1"/>
          </p:cNvSpPr>
          <p:nvPr/>
        </p:nvSpPr>
        <p:spPr bwMode="auto">
          <a:xfrm>
            <a:off x="7081838" y="1123950"/>
            <a:ext cx="990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theData</a:t>
            </a:r>
          </a:p>
        </p:txBody>
      </p:sp>
    </p:spTree>
    <p:extLst>
      <p:ext uri="{BB962C8B-B14F-4D97-AF65-F5344CB8AC3E}">
        <p14:creationId xmlns:p14="http://schemas.microsoft.com/office/powerpoint/2010/main" val="38923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-0.60486 0.2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43" y="100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54" grpId="0"/>
      <p:bldP spid="57" grpId="0"/>
      <p:bldP spid="70" grpId="0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153400" cy="990600"/>
          </a:xfrm>
        </p:spPr>
        <p:txBody>
          <a:bodyPr/>
          <a:lstStyle/>
          <a:p>
            <a:r>
              <a:rPr lang="en-US" sz="3200" smtClean="0"/>
              <a:t>Implementing a Queue Using a Circular Array (cont.)</a:t>
            </a:r>
          </a:p>
        </p:txBody>
      </p:sp>
      <p:sp>
        <p:nvSpPr>
          <p:cNvPr id="51203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5</a:t>
            </a:r>
          </a:p>
        </p:txBody>
      </p:sp>
      <p:sp>
        <p:nvSpPr>
          <p:cNvPr id="51204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50292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private void reallocate()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newCapacity = 2 *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E[] newData = (E[])new Object[newCapacity];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j = front;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for (int i = 0; i &lt; size; i++)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newData[i] = theData[j];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j = (j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front = 0;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size – 1;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capacity = newCapacity;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 = newData;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1205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q.offer('D');</a:t>
            </a:r>
          </a:p>
        </p:txBody>
      </p:sp>
      <p:sp>
        <p:nvSpPr>
          <p:cNvPr id="51206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-114300" y="3640138"/>
            <a:ext cx="4419600" cy="0"/>
          </a:xfrm>
          <a:prstGeom prst="bentConnector5">
            <a:avLst>
              <a:gd name="adj1" fmla="val -5172"/>
              <a:gd name="adj2" fmla="val 96005872"/>
              <a:gd name="adj3" fmla="val 105172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8" name="Group 32"/>
          <p:cNvGrpSpPr>
            <a:grpSpLocks/>
          </p:cNvGrpSpPr>
          <p:nvPr/>
        </p:nvGrpSpPr>
        <p:grpSpPr bwMode="auto">
          <a:xfrm>
            <a:off x="7264400" y="1508125"/>
            <a:ext cx="649288" cy="1730375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133600" y="2589961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33600" y="3097775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33600" y="3607826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33600" y="4115639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09" name="TextBox 36"/>
          <p:cNvSpPr txBox="1">
            <a:spLocks noChangeArrowheads="1"/>
          </p:cNvSpPr>
          <p:nvPr/>
        </p:nvSpPr>
        <p:spPr bwMode="auto">
          <a:xfrm>
            <a:off x="7453313" y="150812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51210" name="TextBox 38"/>
          <p:cNvSpPr txBox="1">
            <a:spLocks noChangeArrowheads="1"/>
          </p:cNvSpPr>
          <p:nvPr/>
        </p:nvSpPr>
        <p:spPr bwMode="auto">
          <a:xfrm>
            <a:off x="7453313" y="1878013"/>
            <a:ext cx="2714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51211" name="TextBox 39"/>
          <p:cNvSpPr txBox="1">
            <a:spLocks noChangeArrowheads="1"/>
          </p:cNvSpPr>
          <p:nvPr/>
        </p:nvSpPr>
        <p:spPr bwMode="auto">
          <a:xfrm>
            <a:off x="7453313" y="2265363"/>
            <a:ext cx="2714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51212" name="TextBox 50"/>
          <p:cNvSpPr txBox="1">
            <a:spLocks noChangeArrowheads="1"/>
          </p:cNvSpPr>
          <p:nvPr/>
        </p:nvSpPr>
        <p:spPr bwMode="auto">
          <a:xfrm>
            <a:off x="7453313" y="2633663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grpSp>
        <p:nvGrpSpPr>
          <p:cNvPr id="51213" name="Group 51"/>
          <p:cNvGrpSpPr>
            <a:grpSpLocks/>
          </p:cNvGrpSpPr>
          <p:nvPr/>
        </p:nvGrpSpPr>
        <p:grpSpPr bwMode="auto">
          <a:xfrm>
            <a:off x="6019800" y="2292350"/>
            <a:ext cx="1244600" cy="261938"/>
            <a:chOff x="381000" y="2134394"/>
            <a:chExt cx="1752600" cy="368428"/>
          </a:xfrm>
        </p:grpSpPr>
        <p:sp>
          <p:nvSpPr>
            <p:cNvPr id="51252" name="TextBox 59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14" name="TextBox 52"/>
          <p:cNvSpPr txBox="1">
            <a:spLocks noChangeArrowheads="1"/>
          </p:cNvSpPr>
          <p:nvPr/>
        </p:nvSpPr>
        <p:spPr bwMode="auto">
          <a:xfrm>
            <a:off x="7453313" y="2924175"/>
            <a:ext cx="271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51215" name="Group 54"/>
          <p:cNvGrpSpPr>
            <a:grpSpLocks/>
          </p:cNvGrpSpPr>
          <p:nvPr/>
        </p:nvGrpSpPr>
        <p:grpSpPr bwMode="auto">
          <a:xfrm>
            <a:off x="6019800" y="1917700"/>
            <a:ext cx="1223963" cy="261938"/>
            <a:chOff x="381000" y="4114800"/>
            <a:chExt cx="1724673" cy="368428"/>
          </a:xfrm>
        </p:grpSpPr>
        <p:sp>
          <p:nvSpPr>
            <p:cNvPr id="51250" name="TextBox 5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336906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649339" y="4284500"/>
              <a:ext cx="4563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453313" y="1882775"/>
            <a:ext cx="271462" cy="306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51217" name="TextBox 12"/>
          <p:cNvSpPr txBox="1">
            <a:spLocks noChangeArrowheads="1"/>
          </p:cNvSpPr>
          <p:nvPr/>
        </p:nvSpPr>
        <p:spPr bwMode="auto">
          <a:xfrm>
            <a:off x="231775" y="6215063"/>
            <a:ext cx="3048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newCapacity = 10</a:t>
            </a:r>
          </a:p>
        </p:txBody>
      </p:sp>
      <p:grpSp>
        <p:nvGrpSpPr>
          <p:cNvPr id="51218" name="Group 15"/>
          <p:cNvGrpSpPr>
            <a:grpSpLocks/>
          </p:cNvGrpSpPr>
          <p:nvPr/>
        </p:nvGrpSpPr>
        <p:grpSpPr bwMode="auto">
          <a:xfrm>
            <a:off x="1751013" y="1430338"/>
            <a:ext cx="687387" cy="4419600"/>
            <a:chOff x="1523206" y="1193618"/>
            <a:chExt cx="915194" cy="487680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51238" name="Group 4"/>
            <p:cNvGrpSpPr>
              <a:grpSpLocks/>
            </p:cNvGrpSpPr>
            <p:nvPr/>
          </p:nvGrpSpPr>
          <p:grpSpPr bwMode="auto">
            <a:xfrm>
              <a:off x="1524000" y="11936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2132806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2132806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32806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2806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32806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239" name="Group 73"/>
            <p:cNvGrpSpPr>
              <a:grpSpLocks/>
            </p:cNvGrpSpPr>
            <p:nvPr/>
          </p:nvGrpSpPr>
          <p:grpSpPr bwMode="auto">
            <a:xfrm>
              <a:off x="1523206" y="36320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2133600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2133600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33600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33600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33600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8394700" y="2211388"/>
            <a:ext cx="609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j = 2</a:t>
            </a:r>
          </a:p>
        </p:txBody>
      </p:sp>
      <p:cxnSp>
        <p:nvCxnSpPr>
          <p:cNvPr id="81" name="Straight Arrow Connector 80"/>
          <p:cNvCxnSpPr>
            <a:stCxn id="70" idx="1"/>
          </p:cNvCxnSpPr>
          <p:nvPr/>
        </p:nvCxnSpPr>
        <p:spPr>
          <a:xfrm flipH="1">
            <a:off x="7908925" y="1992313"/>
            <a:ext cx="485775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511175" y="3344863"/>
            <a:ext cx="1223963" cy="307975"/>
            <a:chOff x="457200" y="1497369"/>
            <a:chExt cx="1224641" cy="307777"/>
          </a:xfrm>
        </p:grpSpPr>
        <p:sp>
          <p:nvSpPr>
            <p:cNvPr id="51236" name="TextBox 84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4</a:t>
              </a:r>
            </a:p>
          </p:txBody>
        </p:sp>
        <p:cxnSp>
          <p:nvCxnSpPr>
            <p:cNvPr id="86" name="Straight Arrow Connector 85"/>
            <p:cNvCxnSpPr>
              <a:stCxn id="51236" idx="3"/>
            </p:cNvCxnSpPr>
            <p:nvPr/>
          </p:nvCxnSpPr>
          <p:spPr>
            <a:xfrm flipV="1">
              <a:off x="1286334" y="1617941"/>
              <a:ext cx="395507" cy="3331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453313" y="1882775"/>
            <a:ext cx="2714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58975" y="3298825"/>
            <a:ext cx="271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8394700" y="1860550"/>
            <a:ext cx="609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j = 1</a:t>
            </a:r>
          </a:p>
        </p:txBody>
      </p:sp>
      <p:cxnSp>
        <p:nvCxnSpPr>
          <p:cNvPr id="71" name="Straight Arrow Connector 70"/>
          <p:cNvCxnSpPr>
            <a:stCxn id="80" idx="1"/>
          </p:cNvCxnSpPr>
          <p:nvPr/>
        </p:nvCxnSpPr>
        <p:spPr>
          <a:xfrm flipH="1">
            <a:off x="7926388" y="2343150"/>
            <a:ext cx="468312" cy="142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3708400" y="45339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511175" y="3811588"/>
            <a:ext cx="1223963" cy="307975"/>
            <a:chOff x="457200" y="1497369"/>
            <a:chExt cx="1224641" cy="307777"/>
          </a:xfrm>
        </p:grpSpPr>
        <p:sp>
          <p:nvSpPr>
            <p:cNvPr id="51234" name="TextBox 87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5</a:t>
              </a:r>
            </a:p>
          </p:txBody>
        </p:sp>
        <p:cxnSp>
          <p:nvCxnSpPr>
            <p:cNvPr id="89" name="Straight Arrow Connector 88"/>
            <p:cNvCxnSpPr>
              <a:stCxn id="51234" idx="3"/>
            </p:cNvCxnSpPr>
            <p:nvPr/>
          </p:nvCxnSpPr>
          <p:spPr>
            <a:xfrm flipV="1">
              <a:off x="1286334" y="1617941"/>
              <a:ext cx="395507" cy="3331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8" name="TextBox 67"/>
          <p:cNvSpPr txBox="1">
            <a:spLocks noChangeArrowheads="1"/>
          </p:cNvSpPr>
          <p:nvPr/>
        </p:nvSpPr>
        <p:spPr bwMode="auto">
          <a:xfrm>
            <a:off x="1960563" y="1508125"/>
            <a:ext cx="2698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51229" name="TextBox 89"/>
          <p:cNvSpPr txBox="1">
            <a:spLocks noChangeArrowheads="1"/>
          </p:cNvSpPr>
          <p:nvPr/>
        </p:nvSpPr>
        <p:spPr bwMode="auto">
          <a:xfrm>
            <a:off x="1958975" y="1925638"/>
            <a:ext cx="271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sp>
        <p:nvSpPr>
          <p:cNvPr id="51230" name="TextBox 90"/>
          <p:cNvSpPr txBox="1">
            <a:spLocks noChangeArrowheads="1"/>
          </p:cNvSpPr>
          <p:nvPr/>
        </p:nvSpPr>
        <p:spPr bwMode="auto">
          <a:xfrm>
            <a:off x="1957388" y="2413000"/>
            <a:ext cx="269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51231" name="TextBox 92"/>
          <p:cNvSpPr txBox="1">
            <a:spLocks noChangeArrowheads="1"/>
          </p:cNvSpPr>
          <p:nvPr/>
        </p:nvSpPr>
        <p:spPr bwMode="auto">
          <a:xfrm>
            <a:off x="1957388" y="2878138"/>
            <a:ext cx="269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51232" name="TextBox 93"/>
          <p:cNvSpPr txBox="1">
            <a:spLocks noChangeArrowheads="1"/>
          </p:cNvSpPr>
          <p:nvPr/>
        </p:nvSpPr>
        <p:spPr bwMode="auto">
          <a:xfrm>
            <a:off x="1681163" y="8382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newData</a:t>
            </a:r>
          </a:p>
        </p:txBody>
      </p:sp>
      <p:sp>
        <p:nvSpPr>
          <p:cNvPr id="51233" name="TextBox 94"/>
          <p:cNvSpPr txBox="1">
            <a:spLocks noChangeArrowheads="1"/>
          </p:cNvSpPr>
          <p:nvPr/>
        </p:nvSpPr>
        <p:spPr bwMode="auto">
          <a:xfrm>
            <a:off x="7081838" y="1123950"/>
            <a:ext cx="990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theData</a:t>
            </a:r>
          </a:p>
        </p:txBody>
      </p:sp>
    </p:spTree>
    <p:extLst>
      <p:ext uri="{BB962C8B-B14F-4D97-AF65-F5344CB8AC3E}">
        <p14:creationId xmlns:p14="http://schemas.microsoft.com/office/powerpoint/2010/main" val="5044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L -0.59653 0.2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6" y="10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54" grpId="0"/>
      <p:bldP spid="57" grpId="0"/>
      <p:bldP spid="70" grpId="0"/>
      <p:bldP spid="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600200" y="850900"/>
            <a:ext cx="9906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newData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153400" cy="990600"/>
          </a:xfrm>
        </p:spPr>
        <p:txBody>
          <a:bodyPr/>
          <a:lstStyle/>
          <a:p>
            <a:r>
              <a:rPr lang="en-US" sz="3200" b="1" smtClean="0"/>
              <a:t>Implementing a Queue Using a Circular Array </a:t>
            </a:r>
            <a:r>
              <a:rPr lang="en-US" sz="3200" smtClean="0"/>
              <a:t>(cont.)</a:t>
            </a:r>
          </a:p>
        </p:txBody>
      </p:sp>
      <p:sp>
        <p:nvSpPr>
          <p:cNvPr id="52228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5</a:t>
            </a:r>
          </a:p>
        </p:txBody>
      </p:sp>
      <p:sp>
        <p:nvSpPr>
          <p:cNvPr id="52229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50292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private void reallocate()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newCapacity = 2 *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E[] newData = (E[])new Object[newCapacity];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j = front;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for (int i = 0; i &lt; size; i++)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newData[i] = theData[j];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j = (j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front = 0;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size – 1;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capacity = newCapacity;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 = newData;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230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q.offer('D');</a:t>
            </a:r>
          </a:p>
        </p:txBody>
      </p:sp>
      <p:sp>
        <p:nvSpPr>
          <p:cNvPr id="52231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-114300" y="3640138"/>
            <a:ext cx="4419600" cy="0"/>
          </a:xfrm>
          <a:prstGeom prst="bentConnector5">
            <a:avLst>
              <a:gd name="adj1" fmla="val -5172"/>
              <a:gd name="adj2" fmla="val 96005872"/>
              <a:gd name="adj3" fmla="val 105172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6019800" y="2292350"/>
            <a:ext cx="1244600" cy="261938"/>
            <a:chOff x="381000" y="2134394"/>
            <a:chExt cx="1752600" cy="368428"/>
          </a:xfrm>
        </p:grpSpPr>
        <p:sp>
          <p:nvSpPr>
            <p:cNvPr id="52284" name="TextBox 59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6019800" y="1917700"/>
            <a:ext cx="1223963" cy="261938"/>
            <a:chOff x="381000" y="4114800"/>
            <a:chExt cx="1724673" cy="368428"/>
          </a:xfrm>
        </p:grpSpPr>
        <p:sp>
          <p:nvSpPr>
            <p:cNvPr id="52282" name="TextBox 5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336906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649339" y="4284500"/>
              <a:ext cx="4563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235" name="TextBox 12"/>
          <p:cNvSpPr txBox="1">
            <a:spLocks noChangeArrowheads="1"/>
          </p:cNvSpPr>
          <p:nvPr/>
        </p:nvSpPr>
        <p:spPr bwMode="auto">
          <a:xfrm>
            <a:off x="231775" y="6215063"/>
            <a:ext cx="3048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newCapacity = 10</a:t>
            </a:r>
          </a:p>
        </p:txBody>
      </p:sp>
      <p:grpSp>
        <p:nvGrpSpPr>
          <p:cNvPr id="52236" name="Group 15"/>
          <p:cNvGrpSpPr>
            <a:grpSpLocks/>
          </p:cNvGrpSpPr>
          <p:nvPr/>
        </p:nvGrpSpPr>
        <p:grpSpPr bwMode="auto">
          <a:xfrm>
            <a:off x="1751013" y="1430338"/>
            <a:ext cx="687387" cy="4419600"/>
            <a:chOff x="1523206" y="1193618"/>
            <a:chExt cx="915194" cy="487680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52270" name="Group 4"/>
            <p:cNvGrpSpPr>
              <a:grpSpLocks/>
            </p:cNvGrpSpPr>
            <p:nvPr/>
          </p:nvGrpSpPr>
          <p:grpSpPr bwMode="auto">
            <a:xfrm>
              <a:off x="1524000" y="11936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2132806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2132806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32806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2806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32806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71" name="Group 73"/>
            <p:cNvGrpSpPr>
              <a:grpSpLocks/>
            </p:cNvGrpSpPr>
            <p:nvPr/>
          </p:nvGrpSpPr>
          <p:grpSpPr bwMode="auto">
            <a:xfrm>
              <a:off x="1523206" y="36320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2133600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2133600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33600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33600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33600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237" name="TextBox 56"/>
          <p:cNvSpPr txBox="1">
            <a:spLocks noChangeArrowheads="1"/>
          </p:cNvSpPr>
          <p:nvPr/>
        </p:nvSpPr>
        <p:spPr bwMode="auto">
          <a:xfrm>
            <a:off x="1958975" y="3298825"/>
            <a:ext cx="271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grpSp>
        <p:nvGrpSpPr>
          <p:cNvPr id="52238" name="Group 86"/>
          <p:cNvGrpSpPr>
            <a:grpSpLocks/>
          </p:cNvGrpSpPr>
          <p:nvPr/>
        </p:nvGrpSpPr>
        <p:grpSpPr bwMode="auto">
          <a:xfrm>
            <a:off x="511175" y="3811588"/>
            <a:ext cx="1223963" cy="307975"/>
            <a:chOff x="457200" y="1497369"/>
            <a:chExt cx="1224641" cy="307777"/>
          </a:xfrm>
        </p:grpSpPr>
        <p:sp>
          <p:nvSpPr>
            <p:cNvPr id="52268" name="TextBox 87"/>
            <p:cNvSpPr txBox="1">
              <a:spLocks noChangeArrowheads="1"/>
            </p:cNvSpPr>
            <p:nvPr/>
          </p:nvSpPr>
          <p:spPr bwMode="auto">
            <a:xfrm>
              <a:off x="457200" y="1497369"/>
              <a:ext cx="8290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i  = 5</a:t>
              </a:r>
            </a:p>
          </p:txBody>
        </p:sp>
        <p:cxnSp>
          <p:nvCxnSpPr>
            <p:cNvPr id="89" name="Straight Arrow Connector 88"/>
            <p:cNvCxnSpPr>
              <a:stCxn id="52268" idx="3"/>
            </p:cNvCxnSpPr>
            <p:nvPr/>
          </p:nvCxnSpPr>
          <p:spPr>
            <a:xfrm flipV="1">
              <a:off x="1286334" y="1617941"/>
              <a:ext cx="395507" cy="3331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239" name="TextBox 67"/>
          <p:cNvSpPr txBox="1">
            <a:spLocks noChangeArrowheads="1"/>
          </p:cNvSpPr>
          <p:nvPr/>
        </p:nvSpPr>
        <p:spPr bwMode="auto">
          <a:xfrm>
            <a:off x="1960563" y="1508125"/>
            <a:ext cx="2698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52240" name="TextBox 89"/>
          <p:cNvSpPr txBox="1">
            <a:spLocks noChangeArrowheads="1"/>
          </p:cNvSpPr>
          <p:nvPr/>
        </p:nvSpPr>
        <p:spPr bwMode="auto">
          <a:xfrm>
            <a:off x="1958975" y="1925638"/>
            <a:ext cx="271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sp>
        <p:nvSpPr>
          <p:cNvPr id="52241" name="TextBox 90"/>
          <p:cNvSpPr txBox="1">
            <a:spLocks noChangeArrowheads="1"/>
          </p:cNvSpPr>
          <p:nvPr/>
        </p:nvSpPr>
        <p:spPr bwMode="auto">
          <a:xfrm>
            <a:off x="1957388" y="2413000"/>
            <a:ext cx="269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52242" name="TextBox 92"/>
          <p:cNvSpPr txBox="1">
            <a:spLocks noChangeArrowheads="1"/>
          </p:cNvSpPr>
          <p:nvPr/>
        </p:nvSpPr>
        <p:spPr bwMode="auto">
          <a:xfrm>
            <a:off x="1957388" y="2878138"/>
            <a:ext cx="269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3727450" y="60579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7081838" y="1123950"/>
            <a:ext cx="1922462" cy="2114550"/>
            <a:chOff x="7082171" y="1123158"/>
            <a:chExt cx="1921462" cy="2115692"/>
          </a:xfrm>
        </p:grpSpPr>
        <p:grpSp>
          <p:nvGrpSpPr>
            <p:cNvPr id="52252" name="Group 32"/>
            <p:cNvGrpSpPr>
              <a:grpSpLocks/>
            </p:cNvGrpSpPr>
            <p:nvPr/>
          </p:nvGrpSpPr>
          <p:grpSpPr bwMode="auto">
            <a:xfrm>
              <a:off x="7264272" y="1507412"/>
              <a:ext cx="649289" cy="1731438"/>
              <a:chOff x="2133600" y="2133600"/>
              <a:chExt cx="914400" cy="24384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134115" y="2133780"/>
                <a:ext cx="913923" cy="24382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2134115" y="2590108"/>
                <a:ext cx="913923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134115" y="3097884"/>
                <a:ext cx="913923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134115" y="3607897"/>
                <a:ext cx="913923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134115" y="4115673"/>
                <a:ext cx="913923" cy="0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253" name="TextBox 36"/>
            <p:cNvSpPr txBox="1">
              <a:spLocks noChangeArrowheads="1"/>
            </p:cNvSpPr>
            <p:nvPr/>
          </p:nvSpPr>
          <p:spPr bwMode="auto">
            <a:xfrm>
              <a:off x="7453648" y="1507976"/>
              <a:ext cx="2705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  <p:sp>
          <p:nvSpPr>
            <p:cNvPr id="52254" name="TextBox 38"/>
            <p:cNvSpPr txBox="1">
              <a:spLocks noChangeArrowheads="1"/>
            </p:cNvSpPr>
            <p:nvPr/>
          </p:nvSpPr>
          <p:spPr bwMode="auto">
            <a:xfrm>
              <a:off x="7453648" y="1878443"/>
              <a:ext cx="270537" cy="262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2255" name="TextBox 39"/>
            <p:cNvSpPr txBox="1">
              <a:spLocks noChangeArrowheads="1"/>
            </p:cNvSpPr>
            <p:nvPr/>
          </p:nvSpPr>
          <p:spPr bwMode="auto">
            <a:xfrm>
              <a:off x="7453648" y="2264758"/>
              <a:ext cx="2705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/</a:t>
              </a:r>
            </a:p>
          </p:txBody>
        </p:sp>
        <p:sp>
          <p:nvSpPr>
            <p:cNvPr id="52256" name="TextBox 50"/>
            <p:cNvSpPr txBox="1">
              <a:spLocks noChangeArrowheads="1"/>
            </p:cNvSpPr>
            <p:nvPr/>
          </p:nvSpPr>
          <p:spPr bwMode="auto">
            <a:xfrm>
              <a:off x="7453648" y="2633227"/>
              <a:ext cx="2705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-</a:t>
              </a:r>
            </a:p>
          </p:txBody>
        </p:sp>
        <p:sp>
          <p:nvSpPr>
            <p:cNvPr id="52257" name="TextBox 52"/>
            <p:cNvSpPr txBox="1">
              <a:spLocks noChangeArrowheads="1"/>
            </p:cNvSpPr>
            <p:nvPr/>
          </p:nvSpPr>
          <p:spPr bwMode="auto">
            <a:xfrm>
              <a:off x="7453648" y="2923698"/>
              <a:ext cx="2705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53453" y="1882393"/>
              <a:ext cx="271321" cy="308141"/>
            </a:xfrm>
            <a:prstGeom prst="rect">
              <a:avLst/>
            </a:prstGeom>
            <a:solidFill>
              <a:schemeClr val="accent5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</a:t>
              </a:r>
            </a:p>
          </p:txBody>
        </p:sp>
        <p:sp>
          <p:nvSpPr>
            <p:cNvPr id="52259" name="TextBox 79"/>
            <p:cNvSpPr txBox="1">
              <a:spLocks noChangeArrowheads="1"/>
            </p:cNvSpPr>
            <p:nvPr/>
          </p:nvSpPr>
          <p:spPr bwMode="auto">
            <a:xfrm>
              <a:off x="8394171" y="2211995"/>
              <a:ext cx="60946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j = 2</a:t>
              </a:r>
            </a:p>
          </p:txBody>
        </p:sp>
        <p:sp>
          <p:nvSpPr>
            <p:cNvPr id="52260" name="TextBox 53"/>
            <p:cNvSpPr txBox="1">
              <a:spLocks noChangeArrowheads="1"/>
            </p:cNvSpPr>
            <p:nvPr/>
          </p:nvSpPr>
          <p:spPr bwMode="auto">
            <a:xfrm>
              <a:off x="7453648" y="1882087"/>
              <a:ext cx="270537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C</a:t>
              </a:r>
            </a:p>
          </p:txBody>
        </p:sp>
        <p:cxnSp>
          <p:nvCxnSpPr>
            <p:cNvPr id="71" name="Straight Arrow Connector 70"/>
            <p:cNvCxnSpPr>
              <a:stCxn id="52259" idx="1"/>
            </p:cNvCxnSpPr>
            <p:nvPr/>
          </p:nvCxnSpPr>
          <p:spPr>
            <a:xfrm flipH="1">
              <a:off x="7926282" y="2343016"/>
              <a:ext cx="468068" cy="1429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62" name="TextBox 94"/>
            <p:cNvSpPr txBox="1">
              <a:spLocks noChangeArrowheads="1"/>
            </p:cNvSpPr>
            <p:nvPr/>
          </p:nvSpPr>
          <p:spPr bwMode="auto">
            <a:xfrm>
              <a:off x="7082171" y="1123158"/>
              <a:ext cx="99059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theData</a:t>
              </a:r>
            </a:p>
          </p:txBody>
        </p: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511175" y="1530350"/>
            <a:ext cx="1244600" cy="261938"/>
            <a:chOff x="381000" y="2134394"/>
            <a:chExt cx="1752600" cy="368428"/>
          </a:xfrm>
        </p:grpSpPr>
        <p:sp>
          <p:nvSpPr>
            <p:cNvPr id="52250" name="TextBox 96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front = 0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98"/>
          <p:cNvGrpSpPr>
            <a:grpSpLocks/>
          </p:cNvGrpSpPr>
          <p:nvPr/>
        </p:nvGrpSpPr>
        <p:grpSpPr bwMode="auto">
          <a:xfrm>
            <a:off x="511175" y="3344863"/>
            <a:ext cx="1244600" cy="261937"/>
            <a:chOff x="381000" y="2134394"/>
            <a:chExt cx="1752600" cy="368428"/>
          </a:xfrm>
        </p:grpSpPr>
        <p:sp>
          <p:nvSpPr>
            <p:cNvPr id="52248" name="TextBox 99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rear  = 4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18125" y="2476500"/>
            <a:ext cx="43180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7934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1111 L -0.60972 -0.1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86" y="-599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0.00139 L -0.6085 0.2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51" y="100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153400" cy="990600"/>
          </a:xfrm>
        </p:spPr>
        <p:txBody>
          <a:bodyPr/>
          <a:lstStyle/>
          <a:p>
            <a:r>
              <a:rPr lang="en-US" sz="3200" b="1" smtClean="0"/>
              <a:t>Implementing a Queue Using a Circular Array </a:t>
            </a:r>
            <a:r>
              <a:rPr lang="en-US" sz="3200" smtClean="0"/>
              <a:t>(cont.)</a:t>
            </a:r>
          </a:p>
        </p:txBody>
      </p:sp>
      <p:sp>
        <p:nvSpPr>
          <p:cNvPr id="53251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5</a:t>
            </a:r>
          </a:p>
        </p:txBody>
      </p:sp>
      <p:sp>
        <p:nvSpPr>
          <p:cNvPr id="53252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q.offer('D');</a:t>
            </a:r>
          </a:p>
        </p:txBody>
      </p:sp>
      <p:sp>
        <p:nvSpPr>
          <p:cNvPr id="53253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-114300" y="3640138"/>
            <a:ext cx="4419600" cy="0"/>
          </a:xfrm>
          <a:prstGeom prst="bentConnector5">
            <a:avLst>
              <a:gd name="adj1" fmla="val -5172"/>
              <a:gd name="adj2" fmla="val 96005872"/>
              <a:gd name="adj3" fmla="val 105172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55" name="Group 15"/>
          <p:cNvGrpSpPr>
            <a:grpSpLocks/>
          </p:cNvGrpSpPr>
          <p:nvPr/>
        </p:nvGrpSpPr>
        <p:grpSpPr bwMode="auto">
          <a:xfrm>
            <a:off x="1751013" y="1430338"/>
            <a:ext cx="687387" cy="4419600"/>
            <a:chOff x="1523206" y="1193618"/>
            <a:chExt cx="915194" cy="487680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53276" name="Group 4"/>
            <p:cNvGrpSpPr>
              <a:grpSpLocks/>
            </p:cNvGrpSpPr>
            <p:nvPr/>
          </p:nvGrpSpPr>
          <p:grpSpPr bwMode="auto">
            <a:xfrm>
              <a:off x="1524000" y="11936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2132806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2132806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32806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2806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32806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277" name="Group 73"/>
            <p:cNvGrpSpPr>
              <a:grpSpLocks/>
            </p:cNvGrpSpPr>
            <p:nvPr/>
          </p:nvGrpSpPr>
          <p:grpSpPr bwMode="auto">
            <a:xfrm>
              <a:off x="1523206" y="3632018"/>
              <a:ext cx="914400" cy="2438400"/>
              <a:chOff x="2133600" y="2133600"/>
              <a:chExt cx="914400" cy="2438400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2133600" y="2133600"/>
                <a:ext cx="915194" cy="24384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2133600" y="2590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33600" y="3098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33600" y="3606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33600" y="4114799"/>
                <a:ext cx="915194" cy="0"/>
              </a:xfrm>
              <a:prstGeom prst="line">
                <a:avLst/>
              </a:prstGeom>
              <a:grp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256" name="TextBox 56"/>
          <p:cNvSpPr txBox="1">
            <a:spLocks noChangeArrowheads="1"/>
          </p:cNvSpPr>
          <p:nvPr/>
        </p:nvSpPr>
        <p:spPr bwMode="auto">
          <a:xfrm>
            <a:off x="1958975" y="3298825"/>
            <a:ext cx="271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53257" name="TextBox 67"/>
          <p:cNvSpPr txBox="1">
            <a:spLocks noChangeArrowheads="1"/>
          </p:cNvSpPr>
          <p:nvPr/>
        </p:nvSpPr>
        <p:spPr bwMode="auto">
          <a:xfrm>
            <a:off x="1960563" y="1508125"/>
            <a:ext cx="2698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/</a:t>
            </a:r>
          </a:p>
        </p:txBody>
      </p:sp>
      <p:sp>
        <p:nvSpPr>
          <p:cNvPr id="53258" name="TextBox 89"/>
          <p:cNvSpPr txBox="1">
            <a:spLocks noChangeArrowheads="1"/>
          </p:cNvSpPr>
          <p:nvPr/>
        </p:nvSpPr>
        <p:spPr bwMode="auto">
          <a:xfrm>
            <a:off x="1958975" y="1925638"/>
            <a:ext cx="271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-</a:t>
            </a:r>
          </a:p>
        </p:txBody>
      </p:sp>
      <p:sp>
        <p:nvSpPr>
          <p:cNvPr id="53259" name="TextBox 90"/>
          <p:cNvSpPr txBox="1">
            <a:spLocks noChangeArrowheads="1"/>
          </p:cNvSpPr>
          <p:nvPr/>
        </p:nvSpPr>
        <p:spPr bwMode="auto">
          <a:xfrm>
            <a:off x="1957388" y="2413000"/>
            <a:ext cx="269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53260" name="TextBox 92"/>
          <p:cNvSpPr txBox="1">
            <a:spLocks noChangeArrowheads="1"/>
          </p:cNvSpPr>
          <p:nvPr/>
        </p:nvSpPr>
        <p:spPr bwMode="auto">
          <a:xfrm>
            <a:off x="1957388" y="2878138"/>
            <a:ext cx="269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3727450" y="5195888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262" name="TextBox 93"/>
          <p:cNvSpPr txBox="1">
            <a:spLocks noChangeArrowheads="1"/>
          </p:cNvSpPr>
          <p:nvPr/>
        </p:nvSpPr>
        <p:spPr bwMode="auto">
          <a:xfrm>
            <a:off x="1681163" y="8382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newData</a:t>
            </a:r>
          </a:p>
        </p:txBody>
      </p:sp>
      <p:grpSp>
        <p:nvGrpSpPr>
          <p:cNvPr id="53263" name="Group 95"/>
          <p:cNvGrpSpPr>
            <a:grpSpLocks/>
          </p:cNvGrpSpPr>
          <p:nvPr/>
        </p:nvGrpSpPr>
        <p:grpSpPr bwMode="auto">
          <a:xfrm>
            <a:off x="511175" y="1530350"/>
            <a:ext cx="1244600" cy="261938"/>
            <a:chOff x="381000" y="2134394"/>
            <a:chExt cx="1752600" cy="368428"/>
          </a:xfrm>
        </p:grpSpPr>
        <p:sp>
          <p:nvSpPr>
            <p:cNvPr id="53274" name="TextBox 96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front = 0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98"/>
          <p:cNvGrpSpPr>
            <a:grpSpLocks/>
          </p:cNvGrpSpPr>
          <p:nvPr/>
        </p:nvGrpSpPr>
        <p:grpSpPr bwMode="auto">
          <a:xfrm>
            <a:off x="511175" y="3344863"/>
            <a:ext cx="1244600" cy="261937"/>
            <a:chOff x="381000" y="2134394"/>
            <a:chExt cx="1752600" cy="368428"/>
          </a:xfrm>
        </p:grpSpPr>
        <p:sp>
          <p:nvSpPr>
            <p:cNvPr id="53272" name="TextBox 99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rear  = 4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65" name="TextBox 2"/>
          <p:cNvSpPr txBox="1">
            <a:spLocks noChangeArrowheads="1"/>
          </p:cNvSpPr>
          <p:nvPr/>
        </p:nvSpPr>
        <p:spPr bwMode="auto">
          <a:xfrm>
            <a:off x="5318125" y="2476500"/>
            <a:ext cx="43180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public boolean offer(E item)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(size == capacity)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(rear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theData[rear] = item;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319713" y="2133600"/>
            <a:ext cx="30797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grpSp>
        <p:nvGrpSpPr>
          <p:cNvPr id="14" name="Group 84"/>
          <p:cNvGrpSpPr>
            <a:grpSpLocks/>
          </p:cNvGrpSpPr>
          <p:nvPr/>
        </p:nvGrpSpPr>
        <p:grpSpPr bwMode="auto">
          <a:xfrm>
            <a:off x="522288" y="3752850"/>
            <a:ext cx="1244600" cy="261938"/>
            <a:chOff x="381000" y="2134394"/>
            <a:chExt cx="1752600" cy="368428"/>
          </a:xfrm>
        </p:grpSpPr>
        <p:sp>
          <p:nvSpPr>
            <p:cNvPr id="53270" name="TextBox 85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336905" cy="368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Courier New" pitchFamily="49" charset="0"/>
                  <a:cs typeface="Courier New" pitchFamily="49" charset="0"/>
                </a:rPr>
                <a:t>rear  = 5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1677566" y="2304094"/>
              <a:ext cx="45603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1960563" y="3719513"/>
            <a:ext cx="269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140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69" grpId="0"/>
      <p:bldP spid="83" grpId="0" animBg="1"/>
      <p:bldP spid="1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458200" cy="44958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Public Methods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/** Inserts an item at the rear of the queue.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post: item is added to the rear of the queue.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item The element to add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@return true (always successful)   */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offer(E item)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(size == capacity) 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reallocate();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size++;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rear = (rear + 1) % capacity;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[rear] = item;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true;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48006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/** Removes the entry at the front of the queue and returns it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if the queue is not empty.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post: front references item that was second in the queue.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@return The item removed if successful or null if not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*/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public E poll()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(size == 0)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return null;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 result =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[front];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front = (front + 1) % capacity;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size--;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 smtClean="0"/>
              <a:t>Comparing the Three Implementations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Computation time</a:t>
            </a:r>
          </a:p>
          <a:p>
            <a:pPr lvl="1"/>
            <a:r>
              <a:rPr lang="en-US" dirty="0" smtClean="0"/>
              <a:t>All three implementations (double-linked list, single-linked list, circular array) are comparable in terms of computation time</a:t>
            </a:r>
          </a:p>
          <a:p>
            <a:pPr lvl="1"/>
            <a:r>
              <a:rPr lang="en-US" dirty="0" smtClean="0"/>
              <a:t>All operations are O(1) regardless of implementation</a:t>
            </a:r>
          </a:p>
          <a:p>
            <a:pPr lvl="1"/>
            <a:r>
              <a:rPr lang="en-US" dirty="0" smtClean="0"/>
              <a:t>Although reallocating an array is O(</a:t>
            </a:r>
            <a:r>
              <a:rPr lang="en-US" i="1" dirty="0" smtClean="0"/>
              <a:t>n</a:t>
            </a:r>
            <a:r>
              <a:rPr lang="en-US" dirty="0" smtClean="0"/>
              <a:t>), its is amortized over </a:t>
            </a:r>
            <a:r>
              <a:rPr lang="en-US" i="1" dirty="0" smtClean="0"/>
              <a:t>n</a:t>
            </a:r>
            <a:r>
              <a:rPr lang="en-US" dirty="0" smtClean="0"/>
              <a:t> items, so the cost per item is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 smtClean="0"/>
              <a:t>Comparing the Three Implementations </a:t>
            </a:r>
            <a:r>
              <a:rPr lang="en-US" sz="3600" smtClean="0"/>
              <a:t>(cont.)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4876800"/>
          </a:xfrm>
        </p:spPr>
        <p:txBody>
          <a:bodyPr>
            <a:normAutofit fontScale="9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Storage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Linked-list implementations require more storage due to the extra space required for the links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Each node for a single-linked list stores two references (one for the data, one for the link)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dirty="0" smtClean="0"/>
              <a:t>Each node for a double-linked list stores </a:t>
            </a:r>
            <a:r>
              <a:rPr lang="en-US" dirty="0"/>
              <a:t>three </a:t>
            </a:r>
            <a:r>
              <a:rPr lang="en-US" dirty="0" smtClean="0"/>
              <a:t>references (</a:t>
            </a:r>
            <a:r>
              <a:rPr lang="en-US" dirty="0"/>
              <a:t>one for the data, </a:t>
            </a:r>
            <a:r>
              <a:rPr lang="en-US" dirty="0" smtClean="0"/>
              <a:t>two </a:t>
            </a:r>
            <a:r>
              <a:rPr lang="en-US" dirty="0"/>
              <a:t>for the </a:t>
            </a:r>
            <a:r>
              <a:rPr lang="en-US" dirty="0" smtClean="0"/>
              <a:t>links)</a:t>
            </a:r>
            <a:endParaRPr lang="en-US" dirty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 double-linked list requires 1.5 times the storage of a single-linked list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 circular array that is filled to capacity requires half the storage of a single-linked list to store the same number of elements,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but a recently reallocated circular array is half empty, and requires the same storage as a single-linked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pic>
        <p:nvPicPr>
          <p:cNvPr id="31747" name="Picture 2" descr="C:\Documents and Settings\Administrator\My Documents\Koffman\PPTs\JPEGS\JWCL233_Koffman JPG files\ch04\w0085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7848600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" descr="C:\Documents and Settings\Administrator\My Documents\Koffman\PPTs\JPEGS\JWCL233_Koffman JPG files\ch04\w0086-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724400"/>
            <a:ext cx="77724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pic>
        <p:nvPicPr>
          <p:cNvPr id="32771" name="Picture 2" descr="C:\Documents and Settings\Administrator\My Documents\Koffman\PPTs\JPEGS\JWCL233_Koffman JPG files\ch04\w0087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667000"/>
            <a:ext cx="76231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838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size     = 0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81000" y="2135188"/>
            <a:ext cx="1752600" cy="338137"/>
            <a:chOff x="381000" y="2134394"/>
            <a:chExt cx="1752600" cy="338554"/>
          </a:xfrm>
        </p:grpSpPr>
        <p:sp>
          <p:nvSpPr>
            <p:cNvPr id="33805" name="TextBox 33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81000" y="4114800"/>
            <a:ext cx="1724025" cy="338138"/>
            <a:chOff x="381000" y="4114800"/>
            <a:chExt cx="1724673" cy="338554"/>
          </a:xfrm>
        </p:grpSpPr>
        <p:sp>
          <p:nvSpPr>
            <p:cNvPr id="33803" name="TextBox 32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4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ArrayQueue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initCapacity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capacity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initCapacity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(E[])new Object[capacity];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front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rear = capacity –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size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ArrayQueue q = new ArrayQueue(5);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838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0</a:t>
            </a:r>
          </a:p>
        </p:txBody>
      </p:sp>
      <p:grpSp>
        <p:nvGrpSpPr>
          <p:cNvPr id="34822" name="Group 30"/>
          <p:cNvGrpSpPr>
            <a:grpSpLocks/>
          </p:cNvGrpSpPr>
          <p:nvPr/>
        </p:nvGrpSpPr>
        <p:grpSpPr bwMode="auto">
          <a:xfrm>
            <a:off x="381000" y="2135188"/>
            <a:ext cx="1752600" cy="338137"/>
            <a:chOff x="381000" y="2134394"/>
            <a:chExt cx="1752600" cy="338554"/>
          </a:xfrm>
        </p:grpSpPr>
        <p:sp>
          <p:nvSpPr>
            <p:cNvPr id="34843" name="TextBox 33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381000" y="4114800"/>
            <a:ext cx="1724025" cy="338138"/>
            <a:chOff x="381000" y="4114800"/>
            <a:chExt cx="1724673" cy="338554"/>
          </a:xfrm>
        </p:grpSpPr>
        <p:sp>
          <p:nvSpPr>
            <p:cNvPr id="34841" name="TextBox 32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4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public boolean offer(E item)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(size == capacity)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(rear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theData[rear] = item;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q.offer('*');</a:t>
            </a:r>
          </a:p>
        </p:txBody>
      </p:sp>
      <p:sp>
        <p:nvSpPr>
          <p:cNvPr id="34826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44900" y="5181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44900" y="39624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44900" y="4546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644900" y="4740275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644900" y="49530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57800" y="2133600"/>
            <a:ext cx="308098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409575" y="2420938"/>
            <a:ext cx="1695450" cy="339725"/>
            <a:chOff x="381000" y="4114800"/>
            <a:chExt cx="1696746" cy="338554"/>
          </a:xfrm>
        </p:grpSpPr>
        <p:sp>
          <p:nvSpPr>
            <p:cNvPr id="34839" name="TextBox 28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0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648793" y="4114800"/>
              <a:ext cx="428953" cy="16927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3587750" y="4546600"/>
            <a:ext cx="3746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3632200" y="4722813"/>
            <a:ext cx="374650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644900" y="4953000"/>
            <a:ext cx="376238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9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7" grpId="0"/>
      <p:bldP spid="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5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1</a:t>
            </a:r>
          </a:p>
        </p:txBody>
      </p:sp>
      <p:grpSp>
        <p:nvGrpSpPr>
          <p:cNvPr id="35846" name="Group 30"/>
          <p:cNvGrpSpPr>
            <a:grpSpLocks/>
          </p:cNvGrpSpPr>
          <p:nvPr/>
        </p:nvGrpSpPr>
        <p:grpSpPr bwMode="auto">
          <a:xfrm>
            <a:off x="381000" y="2135188"/>
            <a:ext cx="1752600" cy="338137"/>
            <a:chOff x="381000" y="2134394"/>
            <a:chExt cx="1752600" cy="338554"/>
          </a:xfrm>
        </p:grpSpPr>
        <p:sp>
          <p:nvSpPr>
            <p:cNvPr id="35868" name="TextBox 33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381000" y="2654300"/>
            <a:ext cx="1724025" cy="338138"/>
            <a:chOff x="381000" y="4114800"/>
            <a:chExt cx="1724673" cy="338554"/>
          </a:xfrm>
        </p:grpSpPr>
        <p:sp>
          <p:nvSpPr>
            <p:cNvPr id="35866" name="TextBox 32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public boolean offer(E item)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(size == capacity)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(rear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theData[rear] = item;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q.offer('+');</a:t>
            </a:r>
          </a:p>
        </p:txBody>
      </p:sp>
      <p:sp>
        <p:nvSpPr>
          <p:cNvPr id="35850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44900" y="5181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44900" y="4546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644900" y="4740275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644900" y="49530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19713" y="2133600"/>
            <a:ext cx="30797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409575" y="2420938"/>
            <a:ext cx="1695450" cy="339725"/>
            <a:chOff x="381000" y="4114800"/>
            <a:chExt cx="1696746" cy="338554"/>
          </a:xfrm>
        </p:grpSpPr>
        <p:sp>
          <p:nvSpPr>
            <p:cNvPr id="35864" name="TextBox 28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0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648793" y="4114800"/>
              <a:ext cx="428953" cy="16927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59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3587750" y="4546600"/>
            <a:ext cx="3746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3632200" y="4722813"/>
            <a:ext cx="374650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644900" y="4953000"/>
            <a:ext cx="376238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438400" y="26558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 animBg="1"/>
      <p:bldP spid="39" grpId="0" animBg="1"/>
      <p:bldP spid="40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grpSp>
        <p:nvGrpSpPr>
          <p:cNvPr id="36867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9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2</a:t>
            </a:r>
          </a:p>
        </p:txBody>
      </p:sp>
      <p:grpSp>
        <p:nvGrpSpPr>
          <p:cNvPr id="36870" name="Group 30"/>
          <p:cNvGrpSpPr>
            <a:grpSpLocks/>
          </p:cNvGrpSpPr>
          <p:nvPr/>
        </p:nvGrpSpPr>
        <p:grpSpPr bwMode="auto">
          <a:xfrm>
            <a:off x="381000" y="2135188"/>
            <a:ext cx="1752600" cy="338137"/>
            <a:chOff x="381000" y="2134394"/>
            <a:chExt cx="1752600" cy="338554"/>
          </a:xfrm>
        </p:grpSpPr>
        <p:sp>
          <p:nvSpPr>
            <p:cNvPr id="36893" name="TextBox 33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381000" y="2654300"/>
            <a:ext cx="1724025" cy="338138"/>
            <a:chOff x="381000" y="4114800"/>
            <a:chExt cx="1724673" cy="338554"/>
          </a:xfrm>
        </p:grpSpPr>
        <p:sp>
          <p:nvSpPr>
            <p:cNvPr id="36891" name="TextBox 32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public boolean offer(E item)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(size == capacity)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(rear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theData[rear] = item;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q.offer('/');</a:t>
            </a:r>
          </a:p>
        </p:txBody>
      </p:sp>
      <p:sp>
        <p:nvSpPr>
          <p:cNvPr id="36874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44900" y="5181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44900" y="4546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644900" y="4740275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644900" y="49530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72088" y="2133600"/>
            <a:ext cx="30797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36882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3587750" y="4546600"/>
            <a:ext cx="3746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3632200" y="4722813"/>
            <a:ext cx="374650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644900" y="4953000"/>
            <a:ext cx="376238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886" name="TextBox 40"/>
          <p:cNvSpPr txBox="1">
            <a:spLocks noChangeArrowheads="1"/>
          </p:cNvSpPr>
          <p:nvPr/>
        </p:nvSpPr>
        <p:spPr bwMode="auto">
          <a:xfrm>
            <a:off x="2438400" y="26558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409575" y="3182938"/>
            <a:ext cx="1724025" cy="339725"/>
            <a:chOff x="381000" y="4114800"/>
            <a:chExt cx="1724673" cy="338554"/>
          </a:xfrm>
        </p:grpSpPr>
        <p:sp>
          <p:nvSpPr>
            <p:cNvPr id="36889" name="TextBox 43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648301" y="4284077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4384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 animBg="1"/>
      <p:bldP spid="39" grpId="0" animBg="1"/>
      <p:bldP spid="40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Queue Using a Circular Array </a:t>
            </a:r>
            <a:r>
              <a:rPr lang="en-US" dirty="0" smtClean="0"/>
              <a:t>(cont.)</a:t>
            </a:r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grp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3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size     = 3</a:t>
            </a:r>
          </a:p>
        </p:txBody>
      </p:sp>
      <p:grpSp>
        <p:nvGrpSpPr>
          <p:cNvPr id="37894" name="Group 30"/>
          <p:cNvGrpSpPr>
            <a:grpSpLocks/>
          </p:cNvGrpSpPr>
          <p:nvPr/>
        </p:nvGrpSpPr>
        <p:grpSpPr bwMode="auto">
          <a:xfrm>
            <a:off x="381000" y="2135188"/>
            <a:ext cx="1752600" cy="338137"/>
            <a:chOff x="381000" y="2134394"/>
            <a:chExt cx="1752600" cy="338554"/>
          </a:xfrm>
        </p:grpSpPr>
        <p:sp>
          <p:nvSpPr>
            <p:cNvPr id="37918" name="TextBox 33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409575" y="3719513"/>
            <a:ext cx="1724025" cy="338137"/>
            <a:chOff x="381000" y="4114800"/>
            <a:chExt cx="1724673" cy="338554"/>
          </a:xfrm>
        </p:grpSpPr>
        <p:sp>
          <p:nvSpPr>
            <p:cNvPr id="37916" name="TextBox 32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3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648301" y="4284871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public boolean offer(E item)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(size == capacity)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rear = (rear + 1) % capacity;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theData[rear] = item;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q.offer('-');</a:t>
            </a:r>
          </a:p>
        </p:txBody>
      </p:sp>
      <p:sp>
        <p:nvSpPr>
          <p:cNvPr id="37898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44900" y="5181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44900" y="4546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644900" y="4740275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644900" y="49530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72088" y="2133600"/>
            <a:ext cx="307975" cy="33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37906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3587750" y="4546600"/>
            <a:ext cx="3746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3632200" y="4722813"/>
            <a:ext cx="374650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V="1">
            <a:off x="3644900" y="4953000"/>
            <a:ext cx="376238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910" name="TextBox 40"/>
          <p:cNvSpPr txBox="1">
            <a:spLocks noChangeArrowheads="1"/>
          </p:cNvSpPr>
          <p:nvPr/>
        </p:nvSpPr>
        <p:spPr bwMode="auto">
          <a:xfrm>
            <a:off x="2438400" y="26558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</a:p>
        </p:txBody>
      </p: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409575" y="3182938"/>
            <a:ext cx="1724025" cy="339725"/>
            <a:chOff x="381000" y="4114800"/>
            <a:chExt cx="1724673" cy="338554"/>
          </a:xfrm>
        </p:grpSpPr>
        <p:sp>
          <p:nvSpPr>
            <p:cNvPr id="37914" name="TextBox 43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648301" y="4284077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912" name="TextBox 45"/>
          <p:cNvSpPr txBox="1">
            <a:spLocks noChangeArrowheads="1"/>
          </p:cNvSpPr>
          <p:nvPr/>
        </p:nvSpPr>
        <p:spPr bwMode="auto">
          <a:xfrm>
            <a:off x="24384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438400" y="3719513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9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 animBg="1"/>
      <p:bldP spid="39" grpId="0" animBg="1"/>
      <p:bldP spid="40" grpId="0" animBg="1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14807</TotalTime>
  <Words>2551</Words>
  <Application>Microsoft Office PowerPoint</Application>
  <PresentationFormat>On-screen Show (4:3)</PresentationFormat>
  <Paragraphs>611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Courier New</vt:lpstr>
      <vt:lpstr>Tw Cen MT</vt:lpstr>
      <vt:lpstr>Wingdings</vt:lpstr>
      <vt:lpstr>Wingdings 2</vt:lpstr>
      <vt:lpstr>Median</vt:lpstr>
      <vt:lpstr>Cover Slides</vt:lpstr>
      <vt:lpstr>PowerPoint Presentation</vt:lpstr>
      <vt:lpstr>Implementing a Queue Using a Circular Array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Comparing the Three Implementations</vt:lpstr>
      <vt:lpstr>Comparing the Three Implementations (cont.)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elliot</dc:creator>
  <cp:lastModifiedBy>Reza Peyrovian</cp:lastModifiedBy>
  <cp:revision>935</cp:revision>
  <cp:lastPrinted>2019-03-06T22:56:44Z</cp:lastPrinted>
  <dcterms:created xsi:type="dcterms:W3CDTF">2009-08-26T14:55:55Z</dcterms:created>
  <dcterms:modified xsi:type="dcterms:W3CDTF">2021-10-07T13:40:52Z</dcterms:modified>
</cp:coreProperties>
</file>