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  <p:sldMasterId id="2147483837" r:id="rId2"/>
  </p:sldMasterIdLst>
  <p:notesMasterIdLst>
    <p:notesMasterId r:id="rId22"/>
  </p:notesMasterIdLst>
  <p:handoutMasterIdLst>
    <p:handoutMasterId r:id="rId23"/>
  </p:handoutMasterIdLst>
  <p:sldIdLst>
    <p:sldId id="503" r:id="rId3"/>
    <p:sldId id="534" r:id="rId4"/>
    <p:sldId id="535" r:id="rId5"/>
    <p:sldId id="536" r:id="rId6"/>
    <p:sldId id="537" r:id="rId7"/>
    <p:sldId id="538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46" r:id="rId16"/>
    <p:sldId id="547" r:id="rId17"/>
    <p:sldId id="548" r:id="rId18"/>
    <p:sldId id="549" r:id="rId19"/>
    <p:sldId id="550" r:id="rId20"/>
    <p:sldId id="551" r:id="rId2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wner" initials="O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9" autoAdjust="0"/>
    <p:restoredTop sz="89016" autoAdjust="0"/>
  </p:normalViewPr>
  <p:slideViewPr>
    <p:cSldViewPr>
      <p:cViewPr varScale="1">
        <p:scale>
          <a:sx n="73" d="100"/>
          <a:sy n="73" d="100"/>
        </p:scale>
        <p:origin x="163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18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5" tIns="46588" rIns="93175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5" tIns="46588" rIns="93175" bIns="46588" rtlCol="0"/>
          <a:lstStyle>
            <a:lvl1pPr algn="r">
              <a:defRPr sz="1200"/>
            </a:lvl1pPr>
          </a:lstStyle>
          <a:p>
            <a:fld id="{E5A28DA0-B1EE-4AF8-B611-01D4A10E9726}" type="datetimeFigureOut">
              <a:rPr lang="en-US" smtClean="0"/>
              <a:pPr/>
              <a:t>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5" tIns="46588" rIns="93175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5" tIns="46588" rIns="93175" bIns="46588" rtlCol="0" anchor="b"/>
          <a:lstStyle>
            <a:lvl1pPr algn="r">
              <a:defRPr sz="1200"/>
            </a:lvl1pPr>
          </a:lstStyle>
          <a:p>
            <a:fld id="{71253A34-4D39-42F6-8CDF-AAFE3E20D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18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D4B62BDC-60CE-4B5A-BC9B-3B5B998F1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91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that remind us of</a:t>
            </a:r>
            <a:r>
              <a:rPr lang="en-US" baseline="0" dirty="0" smtClean="0"/>
              <a:t> something? Ordered list application with use of </a:t>
            </a:r>
            <a:r>
              <a:rPr lang="en-US" baseline="0" dirty="0" err="1" smtClean="0"/>
              <a:t>linkedlist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62BDC-60CE-4B5A-BC9B-3B5B998F1F1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3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It is an annotation to suppress compile warnings about unchecked generic operations (not exceptions), such as casts.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62BDC-60CE-4B5A-BC9B-3B5B998F1F1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Override: why here?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Additionally, in Java 1.6 you can use it to mark when a method implements an interface for the same benefits.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make the compiler check that the name, and arguments of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the methods are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62BDC-60CE-4B5A-BC9B-3B5B998F1F1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16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 this better or using</a:t>
            </a:r>
            <a:r>
              <a:rPr lang="en-US" baseline="0" dirty="0" smtClean="0"/>
              <a:t> an array?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62BDC-60CE-4B5A-BC9B-3B5B998F1F1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92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this better or using</a:t>
            </a:r>
            <a:r>
              <a:rPr lang="en-US" baseline="0" dirty="0" smtClean="0"/>
              <a:t> an array?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62BDC-60CE-4B5A-BC9B-3B5B998F1F1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5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5738070-722F-4517-B3D6-11547505B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48645-36A0-45E4-8647-3EE06A2B73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199DB-67CA-4FB4-8FC4-878C44E8FE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mpus Aeri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>
                <a:latin typeface="+mj-lt"/>
                <a:cs typeface="Century Gothic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Line 1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j-lt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i="1" baseline="0">
                <a:latin typeface="+mj-lt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1</a:t>
            </a:r>
            <a:br>
              <a:rPr lang="en-US" dirty="0" smtClean="0"/>
            </a:br>
            <a:r>
              <a:rPr lang="en-US" dirty="0" smtClean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27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>
                <a:latin typeface="+mj-lt"/>
                <a:cs typeface="Century Gothic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Line 1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j-lt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i="1" baseline="0">
                <a:latin typeface="+mj-lt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1</a:t>
            </a:r>
            <a:br>
              <a:rPr lang="en-US" dirty="0" smtClean="0"/>
            </a:br>
            <a:r>
              <a:rPr lang="en-US" dirty="0" smtClean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bbio Center Sky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Line 1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1</a:t>
            </a:r>
            <a:br>
              <a:rPr lang="en-US" dirty="0" smtClean="0"/>
            </a:br>
            <a:r>
              <a:rPr lang="en-US" dirty="0" smtClean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Line 1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1</a:t>
            </a:r>
            <a:br>
              <a:rPr lang="en-US" dirty="0" smtClean="0"/>
            </a:br>
            <a:r>
              <a:rPr lang="en-US" dirty="0" smtClean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Line 1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1</a:t>
            </a:r>
            <a:br>
              <a:rPr lang="en-US" dirty="0" smtClean="0"/>
            </a:br>
            <a:r>
              <a:rPr lang="en-US" dirty="0" smtClean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Line 1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1</a:t>
            </a:r>
            <a:br>
              <a:rPr lang="en-US" dirty="0" smtClean="0"/>
            </a:br>
            <a:r>
              <a:rPr lang="en-US" dirty="0" smtClean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Line 1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1</a:t>
            </a:r>
            <a:br>
              <a:rPr lang="en-US" dirty="0" smtClean="0"/>
            </a:br>
            <a:r>
              <a:rPr lang="en-US" dirty="0" smtClean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tr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9" name="Picture 8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0"/>
            <a:ext cx="6284232" cy="27141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 smtClean="0">
                <a:solidFill>
                  <a:schemeClr val="tx1"/>
                </a:solidFill>
              </a:rPr>
              <a:t>Presentation Title Line 1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6" y="4209142"/>
            <a:ext cx="5014232" cy="1908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Subtitle Line 1</a:t>
            </a:r>
            <a:br>
              <a:rPr lang="en-US" dirty="0" smtClean="0"/>
            </a:br>
            <a:r>
              <a:rPr lang="en-US" dirty="0" smtClean="0"/>
              <a:t>Subtitle Line 2</a:t>
            </a:r>
          </a:p>
        </p:txBody>
      </p:sp>
      <p:pic>
        <p:nvPicPr>
          <p:cNvPr id="10" name="Picture 9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5275943" y="4209143"/>
            <a:ext cx="3708400" cy="190930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  <a:br>
              <a:rPr lang="en-US" dirty="0" smtClean="0"/>
            </a:br>
            <a:r>
              <a:rPr lang="en-US" dirty="0" smtClean="0"/>
              <a:t>Presenter’s Title</a:t>
            </a:r>
            <a:br>
              <a:rPr lang="en-US" dirty="0" smtClean="0"/>
            </a:br>
            <a:r>
              <a:rPr lang="en-US" dirty="0" smtClean="0"/>
              <a:t>Presenter’s Department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35FC8-0A52-48C8-819E-F1CAB9C086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5C0450-49B7-44D4-99A7-D9BE87D84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1CD8FC1-6F08-4851-BD46-849B7C7B4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C2A2623-99E1-4011-8C4B-85F3DFDB3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563B0-09FD-4165-B239-BB94EF40C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BD25E64-447F-443B-8168-705256DF2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3326B-DD9F-4CE4-B550-B32CBA7E41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4A8D2CCC-8A91-4ED5-AA7E-6DCC9F758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69AEA7C5-9D1E-4208-83ED-A6910C2CA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25" r:id="rId2"/>
    <p:sldLayoutId id="2147483830" r:id="rId3"/>
    <p:sldLayoutId id="2147483831" r:id="rId4"/>
    <p:sldLayoutId id="2147483832" r:id="rId5"/>
    <p:sldLayoutId id="2147483826" r:id="rId6"/>
    <p:sldLayoutId id="2147483833" r:id="rId7"/>
    <p:sldLayoutId id="2147483827" r:id="rId8"/>
    <p:sldLayoutId id="2147483834" r:id="rId9"/>
    <p:sldLayoutId id="2147483828" r:id="rId10"/>
    <p:sldLayoutId id="2147483835" r:id="rId11"/>
    <p:sldLayoutId id="214748383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047030" y="6520372"/>
            <a:ext cx="2938212" cy="2011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51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 smtClean="0">
                <a:latin typeface="+mj-lt"/>
              </a:rPr>
              <a:t>CS 570: Data Structures</a:t>
            </a:r>
          </a:p>
          <a:p>
            <a:r>
              <a:rPr lang="en-US" sz="3600" dirty="0" smtClean="0">
                <a:latin typeface="+mj-lt"/>
              </a:rPr>
              <a:t>Stack Implementation in Java</a:t>
            </a:r>
            <a:endParaRPr lang="en-US" sz="3600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524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Implementing a Stack Using an Array </a:t>
            </a:r>
            <a:r>
              <a:rPr lang="en-US" dirty="0" smtClean="0"/>
              <a:t>(cont.)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algn="just"/>
            <a:r>
              <a:rPr lang="en-US" dirty="0" smtClean="0"/>
              <a:t>This implementation is O(1), since all insertions and deletions are at one 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Implementing a Stack as a Linked Data Structure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We can also implement a stack using a linked list of nodes</a:t>
            </a:r>
          </a:p>
          <a:p>
            <a:endParaRPr lang="en-US" smtClean="0"/>
          </a:p>
        </p:txBody>
      </p:sp>
      <p:sp>
        <p:nvSpPr>
          <p:cNvPr id="2" name="Line Callout 1 1"/>
          <p:cNvSpPr/>
          <p:nvPr/>
        </p:nvSpPr>
        <p:spPr>
          <a:xfrm>
            <a:off x="990600" y="5486400"/>
            <a:ext cx="2895600" cy="914400"/>
          </a:xfrm>
          <a:prstGeom prst="borderCallout1">
            <a:avLst>
              <a:gd name="adj1" fmla="val -4934"/>
              <a:gd name="adj2" fmla="val 49827"/>
              <a:gd name="adj3" fmla="val -98027"/>
              <a:gd name="adj4" fmla="val 5708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It is easiest to insert and delete from the head of a list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990600" y="5486400"/>
            <a:ext cx="2895600" cy="914400"/>
          </a:xfrm>
          <a:prstGeom prst="borderCallout1">
            <a:avLst>
              <a:gd name="adj1" fmla="val -4934"/>
              <a:gd name="adj2" fmla="val 49827"/>
              <a:gd name="adj3" fmla="val -98027"/>
              <a:gd name="adj4" fmla="val 5708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push inserts a node at the head and pop deletes the node at the head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990600" y="5494338"/>
            <a:ext cx="2895600" cy="914400"/>
          </a:xfrm>
          <a:prstGeom prst="borderCallout1">
            <a:avLst>
              <a:gd name="adj1" fmla="val -4934"/>
              <a:gd name="adj2" fmla="val 49827"/>
              <a:gd name="adj3" fmla="val -98027"/>
              <a:gd name="adj4" fmla="val 5708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</a:rPr>
              <a:t>when the list is empty, pop returns null</a:t>
            </a:r>
          </a:p>
        </p:txBody>
      </p:sp>
      <p:pic>
        <p:nvPicPr>
          <p:cNvPr id="53255" name="Picture 2" descr="C:\Documents and Settings\Administrator\My Documents\Koffman\PPTs\JPEGS\JWCL233_Koffman JPG files\ch03\w0061-n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514600"/>
            <a:ext cx="8232775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7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Implementing a Stack as a Linked Data Structure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0D00E8D-A741-466B-BD86-8D568242A7F2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4277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575" cy="4495800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java.util.EmptyStackException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LinkedStack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 E &gt; implements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StackInt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&lt; E &gt; {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/** A Node is the building block for a single-linked list. */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private static class Node &lt; E &gt;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// Data Fields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/** The reference to the data. */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E data;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/** The reference to the next node. */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Node next;</a:t>
            </a:r>
          </a:p>
        </p:txBody>
      </p:sp>
    </p:spTree>
    <p:extLst>
      <p:ext uri="{BB962C8B-B14F-4D97-AF65-F5344CB8AC3E}">
        <p14:creationId xmlns:p14="http://schemas.microsoft.com/office/powerpoint/2010/main" val="7055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Implementing a Stack as a Linked Data Structure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0D00E8D-A741-466B-BD86-8D568242A7F2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4277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537575" cy="4495800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// Constructors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/** Creates a new node with a null next field.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@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dataItem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The data stored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Node(E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dataItem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data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dataItem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next = null;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/** Creates a new node that references another node.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@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dataItem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The data stored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@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nodeRef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The node referenced by new node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private Node(E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dataItem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Node &lt; E 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nodeRef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data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dataItem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next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nodeRef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 //end class Node</a:t>
            </a:r>
          </a:p>
        </p:txBody>
      </p:sp>
    </p:spTree>
    <p:extLst>
      <p:ext uri="{BB962C8B-B14F-4D97-AF65-F5344CB8AC3E}">
        <p14:creationId xmlns:p14="http://schemas.microsoft.com/office/powerpoint/2010/main" val="175684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Implementing a Stack as a Linked Data Structure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0D00E8D-A741-466B-BD86-8D568242A7F2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4277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575" cy="4495800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// Data Fields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/** The reference to the first stack node. */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private Node &lt; E &gt;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topOfStackRef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/** Insert a new item on top of the stack.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post: The new item is the top item on the stack.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All other items are one position lower.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@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The item to be inserted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@return The item that was inserted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*/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public E push(E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topOfStackRef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new Node &lt; E &gt;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topOfStackRef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9550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Implementing a Stack as a Linked Data Structure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0D00E8D-A741-466B-BD86-8D568242A7F2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4277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575" cy="4495800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/** Remove and return the top item on the stack.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pre: The stack is not empty.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post: The top item on the stack has been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removed and the stack is one item smaller.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@return The top item on the stack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@throws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EmptyStackException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if the stack is empty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*/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public E pop()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(empty())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throw new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EmptyStackException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E result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topOfStackRef.data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topOfStackRef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topOfStackRef.next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return result;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78280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Implementing a Stack as a Linked Data Structure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0D00E8D-A741-466B-BD86-8D568242A7F2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4277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575" cy="4495800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/** Return the top item on the stack.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pre: The stack is not empty.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post: The stack remains unchanged.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@return The top item on the stack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@throws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EmptyStackException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if the stack is empty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*/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public E peek()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(empty())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throw new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EmptyStackException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topOfStackRef.data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0390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Implementing a Stack as a Linked Data Structure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0D00E8D-A741-466B-BD86-8D568242A7F2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4277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575" cy="4495800"/>
          </a:xfrm>
        </p:spPr>
        <p:txBody>
          <a:bodyPr/>
          <a:lstStyle/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/** See whether the stack is empty.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@return true if the stack is empty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*/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empty() {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topOfStackRef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== null;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5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Comparison of Stack Implementations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 smtClean="0"/>
              <a:t>Extending a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2400" dirty="0" smtClean="0"/>
              <a:t> (as is done by Java) is a poor choice for stack implementation, since all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2400" dirty="0" smtClean="0"/>
              <a:t> methods are accessible</a:t>
            </a: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 smtClean="0"/>
              <a:t>The easiest implementation uses a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> component 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400" dirty="0" smtClean="0"/>
              <a:t> is the simplest) for storing data</a:t>
            </a: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dirty="0" smtClean="0"/>
              <a:t>An underlying array requires reallocation of space when the array becomes full, and</a:t>
            </a: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dirty="0" smtClean="0"/>
              <a:t>an underlying linked data structure requires allocating storage for links</a:t>
            </a: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US" sz="2400" dirty="0" smtClean="0"/>
              <a:t>As all insertions and deletions occur at one end, they are constant time, O(1), regardless of the type of implementation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stack implementations </a:t>
            </a:r>
            <a:r>
              <a:rPr lang="en-US" dirty="0"/>
              <a:t>used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java.util.Stack</a:t>
            </a:r>
            <a:r>
              <a:rPr lang="en-US" sz="2400" dirty="0"/>
              <a:t> </a:t>
            </a:r>
            <a:r>
              <a:rPr lang="en-US" dirty="0"/>
              <a:t>class, which is part of the original Java API not recommended for new applications.</a:t>
            </a:r>
          </a:p>
          <a:p>
            <a:r>
              <a:rPr lang="en-US" dirty="0"/>
              <a:t>Java designers recommend using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java.util.Deque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800" dirty="0">
                <a:cs typeface="Courier New" panose="02070309020205020404" pitchFamily="49" charset="0"/>
              </a:rPr>
              <a:t>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java.util.ArrayDeque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92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C:\Documents and Settings\Administrator\My Documents\Koffman\PPTs\JPEGS\JWCL233_Koffman JPG files\ch03\w0059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600200"/>
            <a:ext cx="3886200" cy="330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Implementing a Stack as an Extension of Vector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2209800"/>
            <a:ext cx="8153400" cy="4495800"/>
          </a:xfrm>
        </p:spPr>
        <p:txBody>
          <a:bodyPr>
            <a:no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200" dirty="0" smtClean="0"/>
              <a:t>The Java API includes a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Stack</a:t>
            </a:r>
            <a:r>
              <a:rPr lang="en-US" sz="2200" dirty="0" smtClean="0"/>
              <a:t> </a:t>
            </a:r>
            <a:br>
              <a:rPr lang="en-US" sz="2200" dirty="0" smtClean="0"/>
            </a:br>
            <a:r>
              <a:rPr lang="en-US" sz="2200" dirty="0" smtClean="0"/>
              <a:t>class as part of the package </a:t>
            </a:r>
            <a:br>
              <a:rPr lang="en-US" sz="2200" dirty="0" smtClean="0"/>
            </a:b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US" sz="2200" dirty="0" smtClean="0"/>
              <a:t> :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2200" dirty="0" smtClean="0"/>
          </a:p>
          <a:p>
            <a:pPr marL="457200" lvl="1" indent="0" fontAlgn="auto">
              <a:spcAft>
                <a:spcPts val="0"/>
              </a:spcAft>
              <a:buFontTx/>
              <a:buNone/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public class Stack&lt;E&gt; extends Vector&lt;E&gt;</a:t>
            </a:r>
          </a:p>
          <a:p>
            <a:pPr marL="457200" lvl="1" indent="0" fontAlgn="auto">
              <a:spcAft>
                <a:spcPts val="0"/>
              </a:spcAft>
              <a:buFontTx/>
              <a:buNone/>
              <a:defRPr/>
            </a:pPr>
            <a:endParaRPr lang="en-US" sz="2200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200" dirty="0" smtClean="0"/>
              <a:t>The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2200" dirty="0" smtClean="0"/>
              <a:t> class implements a </a:t>
            </a:r>
            <a:r>
              <a:rPr lang="en-US" sz="2200" dirty="0" err="1" smtClean="0"/>
              <a:t>growable</a:t>
            </a:r>
            <a:r>
              <a:rPr lang="en-US" sz="2200" dirty="0" smtClean="0"/>
              <a:t> array </a:t>
            </a:r>
            <a:br>
              <a:rPr lang="en-US" sz="2200" dirty="0" smtClean="0"/>
            </a:br>
            <a:r>
              <a:rPr lang="en-US" sz="2200" dirty="0" smtClean="0"/>
              <a:t>of objects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200" dirty="0" smtClean="0"/>
              <a:t>Elements of a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2200" dirty="0" smtClean="0"/>
              <a:t> can be accessed using an </a:t>
            </a:r>
            <a:br>
              <a:rPr lang="en-US" sz="2200" dirty="0" smtClean="0"/>
            </a:br>
            <a:r>
              <a:rPr lang="en-US" sz="2200" dirty="0" smtClean="0"/>
              <a:t>integer index and the size can grow or shrink as </a:t>
            </a:r>
            <a:br>
              <a:rPr lang="en-US" sz="2200" dirty="0" smtClean="0"/>
            </a:br>
            <a:r>
              <a:rPr lang="en-US" sz="2200" dirty="0" smtClean="0"/>
              <a:t>needed to accommodate the insertion and removal of elements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22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Implementing a Stack as an Extension of Vector </a:t>
            </a:r>
            <a:r>
              <a:rPr lang="en-US" dirty="0" smtClean="0"/>
              <a:t>(cont.)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000" dirty="0" smtClean="0"/>
              <a:t>We can use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2000" dirty="0" smtClean="0"/>
              <a:t>'s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000" dirty="0" smtClean="0"/>
              <a:t> method to implement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sz="2000" dirty="0" smtClean="0"/>
              <a:t>:</a:t>
            </a:r>
          </a:p>
          <a:p>
            <a:pPr marL="457200" lvl="1" indent="0" fontAlgn="auto"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E push(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pPr marL="457200" lvl="1" indent="0" fontAlgn="auto"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add(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 fontAlgn="auto"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 fontAlgn="auto"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000" dirty="0" smtClean="0"/>
              <a:t>pop can be coded as</a:t>
            </a:r>
          </a:p>
          <a:p>
            <a:pPr marL="457200" lvl="1" indent="0" fontAlgn="auto"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E pop() throws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EmptyStackException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57200" lvl="1" indent="0" fontAlgn="auto"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try {</a:t>
            </a:r>
          </a:p>
          <a:p>
            <a:pPr marL="457200" lvl="1" indent="0" fontAlgn="auto"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return remove (size() – 1);</a:t>
            </a:r>
          </a:p>
          <a:p>
            <a:pPr marL="457200" lvl="1" indent="0" fontAlgn="auto"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 catch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ArrayIndexOutOfBoundsException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ex) {</a:t>
            </a:r>
          </a:p>
          <a:p>
            <a:pPr marL="457200" lvl="1" indent="0" fontAlgn="auto"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throw new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EmptyStackException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57200" lvl="1" indent="0" fontAlgn="auto"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457200" lvl="1" indent="0" fontAlgn="auto"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2000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3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Implementing a Stack as an Extension of Vector </a:t>
            </a:r>
            <a:r>
              <a:rPr lang="en-US" dirty="0" smtClean="0"/>
              <a:t>(cont.)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800" dirty="0" smtClean="0"/>
              <a:t>Because a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Stack</a:t>
            </a:r>
            <a:r>
              <a:rPr lang="en-US" sz="2800" dirty="0" smtClean="0"/>
              <a:t> </a:t>
            </a:r>
            <a:r>
              <a:rPr lang="en-US" sz="2800" i="1" dirty="0" smtClean="0"/>
              <a:t>is a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2800" dirty="0" smtClean="0"/>
              <a:t>, all of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2800" dirty="0" smtClean="0"/>
              <a:t> operations can be applied to a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Stack</a:t>
            </a:r>
            <a:r>
              <a:rPr lang="en-US" sz="2800" dirty="0" smtClean="0"/>
              <a:t> (such as searches and access by index) </a:t>
            </a:r>
          </a:p>
          <a:p>
            <a:r>
              <a:rPr lang="en-US" sz="2800" dirty="0" smtClean="0"/>
              <a:t>But, since only the top element of a stack should be accessible, this violates the principle of information hiding</a:t>
            </a:r>
          </a:p>
          <a:p>
            <a:pPr algn="just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Implementing a Stack with an ArrayList Component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Autofit/>
          </a:bodyPr>
          <a:lstStyle/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2000" dirty="0" smtClean="0"/>
              <a:t>As an alternative to a stack as an extension of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2000" dirty="0" smtClean="0"/>
              <a:t>, we can write a class,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ListStack</a:t>
            </a:r>
            <a:r>
              <a:rPr lang="en-US" sz="2000" dirty="0" smtClean="0"/>
              <a:t>, that has a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dirty="0" smtClean="0"/>
              <a:t> component (in the example below,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theData</a:t>
            </a:r>
            <a:r>
              <a:rPr lang="en-US" sz="2000" dirty="0" smtClean="0"/>
              <a:t>)</a:t>
            </a: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2000" dirty="0" smtClean="0"/>
              <a:t>We can use either the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2000" dirty="0" smtClean="0"/>
              <a:t>, or the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000" dirty="0" smtClean="0"/>
              <a:t> classes, as all implement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000" dirty="0" smtClean="0"/>
              <a:t> interface.  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sz="2000" dirty="0" smtClean="0"/>
              <a:t> method, for example, can be coded as</a:t>
            </a:r>
          </a:p>
          <a:p>
            <a:pPr marL="400050" lvl="1" indent="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E push(E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400050" lvl="1" indent="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theData.add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00050" lvl="1" indent="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2000" dirty="0" smtClean="0"/>
              <a:t>A class which adapts methods of another class by giving different names to essentially the same methods (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push</a:t>
            </a:r>
            <a:r>
              <a:rPr lang="en-US" sz="2000" dirty="0" smtClean="0"/>
              <a:t> instead of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000" dirty="0" smtClean="0"/>
              <a:t>) is called an </a:t>
            </a:r>
            <a:r>
              <a:rPr lang="en-US" sz="2000" i="1" dirty="0" smtClean="0"/>
              <a:t>adapter class</a:t>
            </a: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US" sz="2000" dirty="0" smtClean="0"/>
              <a:t>Writing methods in this way is called </a:t>
            </a:r>
            <a:r>
              <a:rPr lang="en-US" sz="2000" i="1" dirty="0" smtClean="0"/>
              <a:t>method delegation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7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524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Implementing a Stack Using an Array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marL="40005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If we implement a stack as an array, </a:t>
            </a:r>
            <a:br>
              <a:rPr lang="en-US" dirty="0" smtClean="0"/>
            </a:br>
            <a:r>
              <a:rPr lang="en-US" dirty="0" smtClean="0"/>
              <a:t>we would need . . .</a:t>
            </a:r>
          </a:p>
          <a:p>
            <a:pPr marL="40005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57150" indent="0" fontAlgn="auto">
              <a:spcAft>
                <a:spcPts val="0"/>
              </a:spcAft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ArrayStack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&lt;E&gt; implements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StackInt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&lt;E&gt; {</a:t>
            </a:r>
          </a:p>
          <a:p>
            <a:pPr marL="57150" indent="0" fontAlgn="auto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private E[]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theData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7150" indent="0" fontAlgn="auto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topOfStack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-1;</a:t>
            </a:r>
          </a:p>
          <a:p>
            <a:pPr marL="57150" indent="0" fontAlgn="auto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private static final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INITIAL_CAPACITY = 10;</a:t>
            </a:r>
          </a:p>
          <a:p>
            <a:pPr marL="57150" indent="0" fontAlgn="auto">
              <a:spcAft>
                <a:spcPts val="0"/>
              </a:spcAft>
              <a:buFontTx/>
              <a:buNone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57150" indent="0" fontAlgn="auto">
              <a:spcAft>
                <a:spcPts val="0"/>
              </a:spcAft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SupressWarnings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("unchecked")</a:t>
            </a:r>
          </a:p>
          <a:p>
            <a:pPr marL="57150" indent="0" fontAlgn="auto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ArrayStack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57150" indent="0" fontAlgn="auto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theData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(E[])new Object[INITIAL_CAPACITY];</a:t>
            </a:r>
          </a:p>
          <a:p>
            <a:pPr marL="57150" indent="0" fontAlgn="auto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57200" lvl="1" indent="0" fontAlgn="auto">
              <a:spcAft>
                <a:spcPts val="0"/>
              </a:spcAft>
              <a:buFontTx/>
              <a:buNone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8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524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Implementing a Stack Using an Array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marL="40005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If we implement a stack as an array, </a:t>
            </a:r>
            <a:br>
              <a:rPr lang="en-US" dirty="0" smtClean="0"/>
            </a:br>
            <a:r>
              <a:rPr lang="en-US" dirty="0" smtClean="0"/>
              <a:t>we would need . . .</a:t>
            </a:r>
          </a:p>
          <a:p>
            <a:pPr marL="40005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57150" indent="0" fontAlgn="auto">
              <a:spcAft>
                <a:spcPts val="0"/>
              </a:spcAft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ArrayStack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&lt;E&gt; implements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StackInt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&lt;E&gt; {</a:t>
            </a:r>
          </a:p>
          <a:p>
            <a:pPr marL="57150" indent="0" fontAlgn="auto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private E[]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theData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7150" indent="0" fontAlgn="auto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topOfStack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-1;</a:t>
            </a:r>
          </a:p>
          <a:p>
            <a:pPr marL="57150" indent="0" fontAlgn="auto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private static final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INITIAL_CAPACITY = 10;</a:t>
            </a:r>
          </a:p>
          <a:p>
            <a:pPr marL="57150" indent="0" fontAlgn="auto">
              <a:spcAft>
                <a:spcPts val="0"/>
              </a:spcAft>
              <a:buFontTx/>
              <a:buNone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57150" indent="0" fontAlgn="auto">
              <a:spcAft>
                <a:spcPts val="0"/>
              </a:spcAft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SupressWarnings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("unchecked")</a:t>
            </a:r>
          </a:p>
          <a:p>
            <a:pPr marL="57150" indent="0" fontAlgn="auto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ArrayStack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57150" indent="0" fontAlgn="auto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theData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(E[])new Object[INITIAL_CAPACITY];</a:t>
            </a:r>
          </a:p>
          <a:p>
            <a:pPr marL="57150" indent="0" fontAlgn="auto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57200" lvl="1" indent="0" fontAlgn="auto">
              <a:spcAft>
                <a:spcPts val="0"/>
              </a:spcAft>
              <a:buFontTx/>
              <a:buNone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 smtClean="0"/>
          </a:p>
        </p:txBody>
      </p:sp>
      <p:sp>
        <p:nvSpPr>
          <p:cNvPr id="2" name="Line Callout 1 1"/>
          <p:cNvSpPr/>
          <p:nvPr/>
        </p:nvSpPr>
        <p:spPr>
          <a:xfrm>
            <a:off x="6019800" y="1600200"/>
            <a:ext cx="2819400" cy="1905000"/>
          </a:xfrm>
          <a:prstGeom prst="borderCallout1">
            <a:avLst>
              <a:gd name="adj1" fmla="val 49697"/>
              <a:gd name="adj2" fmla="val -2359"/>
              <a:gd name="adj3" fmla="val 180079"/>
              <a:gd name="adj4" fmla="val -4985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Allocate storage for an array with a default capacity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5791200" y="3657600"/>
            <a:ext cx="3048000" cy="1905000"/>
          </a:xfrm>
          <a:prstGeom prst="borderCallout1">
            <a:avLst>
              <a:gd name="adj1" fmla="val 47171"/>
              <a:gd name="adj2" fmla="val -5346"/>
              <a:gd name="adj3" fmla="val 79"/>
              <a:gd name="adj4" fmla="val -616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Keep track of the top of the stack (subscript of the element at the top of the stack; for empty stack =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/>
              <a:t>1)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4953000"/>
            <a:ext cx="4191000" cy="129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We do not need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/>
              <a:t> variable or method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1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Implementing a Stack Using an Array </a:t>
            </a:r>
            <a:r>
              <a:rPr lang="en-US" dirty="0" smtClean="0"/>
              <a:t>(cont.)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160588"/>
            <a:ext cx="1981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u="sng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ArrayStack</a:t>
            </a:r>
            <a:endParaRPr lang="en-US" sz="1400" u="sn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2693988"/>
            <a:ext cx="19812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theData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defRPr/>
            </a:pP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topOfStack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-1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327525" y="1603375"/>
            <a:ext cx="1981200" cy="3060700"/>
            <a:chOff x="3733800" y="2045369"/>
            <a:chExt cx="1981200" cy="3060031"/>
          </a:xfrm>
        </p:grpSpPr>
        <p:sp>
          <p:nvSpPr>
            <p:cNvPr id="11" name="Rectangle 10"/>
            <p:cNvSpPr/>
            <p:nvPr/>
          </p:nvSpPr>
          <p:spPr>
            <a:xfrm>
              <a:off x="3733800" y="2045369"/>
              <a:ext cx="1981200" cy="53328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Object[]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33800" y="2578652"/>
              <a:ext cx="1981200" cy="25267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[0] = null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[1] = null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[2] = null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[3] = null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[4] = null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[5] = null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[6] = null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[7] = null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[8] = null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[9] = null</a:t>
              </a:r>
            </a:p>
          </p:txBody>
        </p:sp>
      </p:grpSp>
      <p:cxnSp>
        <p:nvCxnSpPr>
          <p:cNvPr id="8" name="Curved Connector 7"/>
          <p:cNvCxnSpPr>
            <a:stCxn id="5" idx="3"/>
          </p:cNvCxnSpPr>
          <p:nvPr/>
        </p:nvCxnSpPr>
        <p:spPr>
          <a:xfrm flipV="1">
            <a:off x="2755900" y="1870075"/>
            <a:ext cx="1571625" cy="1089025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15900" y="4508500"/>
            <a:ext cx="53467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public E push(E obj) {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if (topOfStack == theData.length - 1){   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reallocate();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topOfStack++;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theData[topOfStack] = obj;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return obj;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78063" y="3019425"/>
            <a:ext cx="381000" cy="3238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7086600" y="1335088"/>
            <a:ext cx="1371600" cy="1055687"/>
            <a:chOff x="6781800" y="1203158"/>
            <a:chExt cx="1371600" cy="1055771"/>
          </a:xfrm>
        </p:grpSpPr>
        <p:sp>
          <p:nvSpPr>
            <p:cNvPr id="22" name="Rectangle 21"/>
            <p:cNvSpPr/>
            <p:nvPr/>
          </p:nvSpPr>
          <p:spPr>
            <a:xfrm>
              <a:off x="6781800" y="1203158"/>
              <a:ext cx="1371600" cy="5334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Character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81800" y="1736600"/>
              <a:ext cx="1371600" cy="5223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value = 'J'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5430838" y="2351088"/>
            <a:ext cx="392112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8" name="Curved Connector 27"/>
          <p:cNvCxnSpPr/>
          <p:nvPr/>
        </p:nvCxnSpPr>
        <p:spPr>
          <a:xfrm flipV="1">
            <a:off x="5822950" y="1601788"/>
            <a:ext cx="1263650" cy="839787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292350" y="3019425"/>
            <a:ext cx="381000" cy="3238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30838" y="2576513"/>
            <a:ext cx="392112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7" name="Curved Connector 36"/>
          <p:cNvCxnSpPr>
            <a:stCxn id="36" idx="3"/>
          </p:cNvCxnSpPr>
          <p:nvPr/>
        </p:nvCxnSpPr>
        <p:spPr>
          <a:xfrm>
            <a:off x="5822950" y="2652713"/>
            <a:ext cx="1263650" cy="158750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7086600" y="2544763"/>
            <a:ext cx="1371600" cy="1055687"/>
            <a:chOff x="6781800" y="1203158"/>
            <a:chExt cx="1371600" cy="1055771"/>
          </a:xfrm>
        </p:grpSpPr>
        <p:sp>
          <p:nvSpPr>
            <p:cNvPr id="40" name="Rectangle 39"/>
            <p:cNvSpPr/>
            <p:nvPr/>
          </p:nvSpPr>
          <p:spPr>
            <a:xfrm>
              <a:off x="6781800" y="1203158"/>
              <a:ext cx="1371600" cy="5334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Character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781800" y="1736600"/>
              <a:ext cx="1371600" cy="5223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value = 'a'</a:t>
              </a:r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7086600" y="3754438"/>
            <a:ext cx="1371600" cy="1055687"/>
            <a:chOff x="6781800" y="1203158"/>
            <a:chExt cx="1371600" cy="1055771"/>
          </a:xfrm>
        </p:grpSpPr>
        <p:sp>
          <p:nvSpPr>
            <p:cNvPr id="45" name="Rectangle 44"/>
            <p:cNvSpPr/>
            <p:nvPr/>
          </p:nvSpPr>
          <p:spPr>
            <a:xfrm>
              <a:off x="6781800" y="1203158"/>
              <a:ext cx="1371600" cy="5334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Character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81800" y="1736600"/>
              <a:ext cx="1371600" cy="5223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value = 'v'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>
            <a:off x="2292350" y="3019425"/>
            <a:ext cx="381000" cy="3238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430838" y="2803525"/>
            <a:ext cx="392112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2" name="Curved Connector 51"/>
          <p:cNvCxnSpPr>
            <a:stCxn id="51" idx="3"/>
          </p:cNvCxnSpPr>
          <p:nvPr/>
        </p:nvCxnSpPr>
        <p:spPr>
          <a:xfrm>
            <a:off x="5822950" y="2879725"/>
            <a:ext cx="1263650" cy="1141413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53"/>
          <p:cNvGrpSpPr>
            <a:grpSpLocks/>
          </p:cNvGrpSpPr>
          <p:nvPr/>
        </p:nvGrpSpPr>
        <p:grpSpPr bwMode="auto">
          <a:xfrm>
            <a:off x="7086600" y="4964113"/>
            <a:ext cx="1371600" cy="1055687"/>
            <a:chOff x="6781800" y="1203158"/>
            <a:chExt cx="1371600" cy="1055771"/>
          </a:xfrm>
        </p:grpSpPr>
        <p:sp>
          <p:nvSpPr>
            <p:cNvPr id="55" name="Rectangle 54"/>
            <p:cNvSpPr/>
            <p:nvPr/>
          </p:nvSpPr>
          <p:spPr>
            <a:xfrm>
              <a:off x="6781800" y="1203158"/>
              <a:ext cx="1371600" cy="5334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u="sng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Character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781800" y="1736600"/>
              <a:ext cx="1371600" cy="5223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value = 'a'</a:t>
              </a:r>
            </a:p>
          </p:txBody>
        </p:sp>
      </p:grpSp>
      <p:sp>
        <p:nvSpPr>
          <p:cNvPr id="57" name="Rectangle 56"/>
          <p:cNvSpPr/>
          <p:nvPr/>
        </p:nvSpPr>
        <p:spPr>
          <a:xfrm>
            <a:off x="2262188" y="3019425"/>
            <a:ext cx="381000" cy="3238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430838" y="3028950"/>
            <a:ext cx="392112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9" name="Curved Connector 58"/>
          <p:cNvCxnSpPr>
            <a:stCxn id="58" idx="3"/>
          </p:cNvCxnSpPr>
          <p:nvPr/>
        </p:nvCxnSpPr>
        <p:spPr>
          <a:xfrm>
            <a:off x="5822950" y="3105150"/>
            <a:ext cx="1263650" cy="2125663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362200" y="2882900"/>
            <a:ext cx="3937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9525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8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27" grpId="0" animBg="1"/>
      <p:bldP spid="34" grpId="0" animBg="1"/>
      <p:bldP spid="36" grpId="0" animBg="1"/>
      <p:bldP spid="50" grpId="0" animBg="1"/>
      <p:bldP spid="51" grpId="0" animBg="1"/>
      <p:bldP spid="57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15240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Implementing a Stack Using an Array </a:t>
            </a:r>
            <a:r>
              <a:rPr lang="en-US" dirty="0" smtClean="0"/>
              <a:t>(cont.)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57150" indent="0" fontAlgn="auto">
              <a:spcAft>
                <a:spcPts val="0"/>
              </a:spcAft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marL="57150" indent="0" fontAlgn="auto">
              <a:spcAft>
                <a:spcPts val="0"/>
              </a:spcAft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E pop() {</a:t>
            </a:r>
          </a:p>
          <a:p>
            <a:pPr marL="57150" indent="0" fontAlgn="auto">
              <a:spcAft>
                <a:spcPts val="0"/>
              </a:spcAft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if (empty()) {</a:t>
            </a:r>
          </a:p>
          <a:p>
            <a:pPr marL="57150" indent="0" fontAlgn="auto">
              <a:spcAft>
                <a:spcPts val="0"/>
              </a:spcAft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throw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EmptyStackException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7150" indent="0" fontAlgn="auto">
              <a:spcAft>
                <a:spcPts val="0"/>
              </a:spcAft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7150" indent="0" fontAlgn="auto">
              <a:spcAft>
                <a:spcPts val="0"/>
              </a:spcAft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theData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topOfStack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--];</a:t>
            </a:r>
          </a:p>
          <a:p>
            <a:pPr marL="57150" indent="0" fontAlgn="auto">
              <a:spcAft>
                <a:spcPts val="0"/>
              </a:spcAft>
              <a:buFontTx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7150" indent="0" fontAlgn="auto">
              <a:spcAft>
                <a:spcPts val="0"/>
              </a:spcAft>
              <a:buFontTx/>
              <a:buNone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57150" indent="0" fontAlgn="auto">
              <a:spcAft>
                <a:spcPts val="0"/>
              </a:spcAft>
              <a:buFontTx/>
              <a:buNone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57200" lvl="1" indent="0" fontAlgn="auto">
              <a:spcAft>
                <a:spcPts val="0"/>
              </a:spcAft>
              <a:buFontTx/>
              <a:buNone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ver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13839</TotalTime>
  <Words>1368</Words>
  <Application>Microsoft Office PowerPoint</Application>
  <PresentationFormat>On-screen Show (4:3)</PresentationFormat>
  <Paragraphs>240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Century Gothic</vt:lpstr>
      <vt:lpstr>Courier New</vt:lpstr>
      <vt:lpstr>Tw Cen MT</vt:lpstr>
      <vt:lpstr>Wingdings</vt:lpstr>
      <vt:lpstr>Wingdings 2</vt:lpstr>
      <vt:lpstr>Median</vt:lpstr>
      <vt:lpstr>Cover Slides</vt:lpstr>
      <vt:lpstr>PowerPoint Presentation</vt:lpstr>
      <vt:lpstr>Implementing a Stack as an Extension of Vector</vt:lpstr>
      <vt:lpstr>Implementing a Stack as an Extension of Vector (cont.)</vt:lpstr>
      <vt:lpstr>Implementing a Stack as an Extension of Vector (cont.)</vt:lpstr>
      <vt:lpstr>Implementing a Stack with an ArrayList Component</vt:lpstr>
      <vt:lpstr>Implementing a Stack Using an Array</vt:lpstr>
      <vt:lpstr>Implementing a Stack Using an Array</vt:lpstr>
      <vt:lpstr>Implementing a Stack Using an Array (cont.)</vt:lpstr>
      <vt:lpstr>Implementing a Stack Using an Array (cont.)</vt:lpstr>
      <vt:lpstr>Implementing a Stack Using an Array (cont.)</vt:lpstr>
      <vt:lpstr>Implementing a Stack as a Linked Data Structure</vt:lpstr>
      <vt:lpstr>Implementing a Stack as a Linked Data Structure (cont.)</vt:lpstr>
      <vt:lpstr>Implementing a Stack as a Linked Data Structure (cont.)</vt:lpstr>
      <vt:lpstr>Implementing a Stack as a Linked Data Structure (cont.)</vt:lpstr>
      <vt:lpstr>Implementing a Stack as a Linked Data Structure (cont.)</vt:lpstr>
      <vt:lpstr>Implementing a Stack as a Linked Data Structure (cont.)</vt:lpstr>
      <vt:lpstr>Implementing a Stack as a Linked Data Structure (cont.)</vt:lpstr>
      <vt:lpstr>Comparison of Stack Implementations</vt:lpstr>
      <vt:lpstr>Implementation Recommendation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elliot</dc:creator>
  <cp:lastModifiedBy>Reza Peyrovian</cp:lastModifiedBy>
  <cp:revision>951</cp:revision>
  <cp:lastPrinted>2019-03-06T22:56:44Z</cp:lastPrinted>
  <dcterms:created xsi:type="dcterms:W3CDTF">2009-08-26T14:55:55Z</dcterms:created>
  <dcterms:modified xsi:type="dcterms:W3CDTF">2022-02-13T17:40:43Z</dcterms:modified>
</cp:coreProperties>
</file>