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6" r:id="rId6"/>
    <p:sldId id="263" r:id="rId7"/>
    <p:sldId id="267" r:id="rId8"/>
    <p:sldId id="268" r:id="rId9"/>
    <p:sldId id="269" r:id="rId10"/>
    <p:sldId id="270" r:id="rId11"/>
    <p:sldId id="275" r:id="rId12"/>
    <p:sldId id="271" r:id="rId13"/>
    <p:sldId id="264" r:id="rId14"/>
    <p:sldId id="272" r:id="rId15"/>
    <p:sldId id="273" r:id="rId16"/>
    <p:sldId id="26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C9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/>
    <p:restoredTop sz="94697"/>
  </p:normalViewPr>
  <p:slideViewPr>
    <p:cSldViewPr snapToGrid="0">
      <p:cViewPr varScale="1">
        <p:scale>
          <a:sx n="108" d="100"/>
          <a:sy n="108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3A5D5-7DAE-1D46-B9EC-93B45D6D847B}" type="datetimeFigureOut">
              <a:rPr lang="en-TH" smtClean="0"/>
              <a:t>8/12/2023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4D4CE-5889-704D-BF27-65AA04A1E16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443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35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86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596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414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978409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1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09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3" y="3103133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1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3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2223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11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7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9001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1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1" y="3429001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3331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9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10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3306872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5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1E991F-50D7-E53F-61AF-49762B78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021" b="-1"/>
          <a:stretch/>
        </p:blipFill>
        <p:spPr>
          <a:xfrm>
            <a:off x="2306" y="10"/>
            <a:ext cx="914169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88B7-77B6-52C7-D023-9891E822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29" y="2256643"/>
            <a:ext cx="8325036" cy="2344712"/>
          </a:xfrm>
        </p:spPr>
        <p:txBody>
          <a:bodyPr anchor="ctr">
            <a:noAutofit/>
          </a:bodyPr>
          <a:lstStyle/>
          <a:p>
            <a:pPr algn="ctr"/>
            <a:r>
              <a:rPr lang="en-TH" sz="3600" b="1" dirty="0">
                <a:solidFill>
                  <a:srgbClr val="FFFFFF"/>
                </a:solidFill>
              </a:rPr>
              <a:t>Sentiment Analysis of Bank Customer Reviews using Bidirectional Encoder Representations from Transformer</a:t>
            </a:r>
            <a:endParaRPr lang="en-TH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EC7C-711A-16FB-AE49-E459299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686" y="5644056"/>
            <a:ext cx="3470720" cy="724083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Thanapoom Phatthanaphan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Deep Learning, Computer Science Department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Stevens Institute of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754288D-1AF7-6551-0DC4-8A6F0E36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1580953"/>
            <a:ext cx="7269601" cy="4788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AD1F1E-894B-7388-51E8-39851E4F6E8E}"/>
              </a:ext>
            </a:extLst>
          </p:cNvPr>
          <p:cNvSpPr txBox="1"/>
          <p:nvPr/>
        </p:nvSpPr>
        <p:spPr>
          <a:xfrm>
            <a:off x="5226214" y="2730399"/>
            <a:ext cx="2138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Initial settings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Batch size: 32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Number of epochs: 10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Learning rate: 2e-5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76" y="2159324"/>
            <a:ext cx="3257728" cy="15803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B3C9142-7A34-5C62-BBE5-9B9963F7E3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8"/>
          <a:stretch/>
        </p:blipFill>
        <p:spPr>
          <a:xfrm>
            <a:off x="1557937" y="3913021"/>
            <a:ext cx="5912166" cy="243442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2F6A8B1-E8EB-BAD3-AAA1-FB6B76699D2A}"/>
              </a:ext>
            </a:extLst>
          </p:cNvPr>
          <p:cNvSpPr txBox="1"/>
          <p:nvPr/>
        </p:nvSpPr>
        <p:spPr>
          <a:xfrm>
            <a:off x="2496268" y="4914789"/>
            <a:ext cx="1724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b="1" dirty="0">
                <a:solidFill>
                  <a:srgbClr val="FF0000"/>
                </a:solidFill>
              </a:rPr>
              <a:t>No significant changes after 3 epochs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6A75D67B-C4C4-F841-70B8-377CC5E3AA6F}"/>
              </a:ext>
            </a:extLst>
          </p:cNvPr>
          <p:cNvSpPr/>
          <p:nvPr/>
        </p:nvSpPr>
        <p:spPr>
          <a:xfrm>
            <a:off x="4888296" y="2983989"/>
            <a:ext cx="209725" cy="35681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588EC4-204F-645C-BE52-0D5FC49A4AB8}"/>
              </a:ext>
            </a:extLst>
          </p:cNvPr>
          <p:cNvSpPr txBox="1"/>
          <p:nvPr/>
        </p:nvSpPr>
        <p:spPr>
          <a:xfrm>
            <a:off x="7005266" y="2172287"/>
            <a:ext cx="173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transformer 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attention heads/layer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768 hidden units/layer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110 million params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A7D3A29F-5A3D-BF00-D26D-0C4C855EA8F8}"/>
              </a:ext>
            </a:extLst>
          </p:cNvPr>
          <p:cNvCxnSpPr>
            <a:stCxn id="125" idx="1"/>
          </p:cNvCxnSpPr>
          <p:nvPr/>
        </p:nvCxnSpPr>
        <p:spPr>
          <a:xfrm rot="10800000">
            <a:off x="6113722" y="2059848"/>
            <a:ext cx="891545" cy="497161"/>
          </a:xfrm>
          <a:prstGeom prst="curvedConnector3">
            <a:avLst>
              <a:gd name="adj1" fmla="val 101282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74" y="5132768"/>
            <a:ext cx="4815466" cy="2335958"/>
          </a:xfrm>
          <a:prstGeom prst="rect">
            <a:avLst/>
          </a:prstGeom>
        </p:spPr>
      </p:pic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51E41340-DC51-B6F1-065E-B327DCA0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68786"/>
              </p:ext>
            </p:extLst>
          </p:nvPr>
        </p:nvGraphicFramePr>
        <p:xfrm>
          <a:off x="199122" y="1407977"/>
          <a:ext cx="8758395" cy="4794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704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1047645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1216496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</a:tblGrid>
              <a:tr h="254862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Setting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Validation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time</a:t>
                      </a:r>
                    </a:p>
                    <a:p>
                      <a:pPr algn="ctr"/>
                      <a:r>
                        <a:rPr lang="en-TH" sz="1100" b="1" dirty="0"/>
                        <a:t>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268394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</a:t>
                      </a:r>
                      <a:r>
                        <a:rPr lang="en-US" sz="1100" b="1" dirty="0"/>
                        <a:t>p</a:t>
                      </a:r>
                      <a:r>
                        <a:rPr lang="en-TH" sz="1100" b="1" dirty="0"/>
                        <a:t>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16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64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128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Batch size: 32</a:t>
                      </a:r>
                    </a:p>
                    <a:p>
                      <a:pPr algn="ctr"/>
                      <a:r>
                        <a:rPr lang="en-TH" sz="1100" b="1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388.22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5e-5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82537"/>
                  </a:ext>
                </a:extLst>
              </a:tr>
              <a:tr h="161319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4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426794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B768EC2-BD40-BF73-D430-030FC637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7252"/>
              </p:ext>
            </p:extLst>
          </p:nvPr>
        </p:nvGraphicFramePr>
        <p:xfrm>
          <a:off x="-9025859" y="-3011732"/>
          <a:ext cx="8449751" cy="46721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2306">
                  <a:extLst>
                    <a:ext uri="{9D8B030D-6E8A-4147-A177-3AD203B41FA5}">
                      <a16:colId xmlns:a16="http://schemas.microsoft.com/office/drawing/2014/main" val="3907016229"/>
                    </a:ext>
                  </a:extLst>
                </a:gridCol>
                <a:gridCol w="836953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861654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962055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  <a:gridCol w="1164005">
                  <a:extLst>
                    <a:ext uri="{9D8B030D-6E8A-4147-A177-3AD203B41FA5}">
                      <a16:colId xmlns:a16="http://schemas.microsoft.com/office/drawing/2014/main" val="2164135129"/>
                    </a:ext>
                  </a:extLst>
                </a:gridCol>
              </a:tblGrid>
              <a:tr h="300879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Batch </a:t>
                      </a:r>
                    </a:p>
                    <a:p>
                      <a:pPr algn="ctr"/>
                      <a:r>
                        <a:rPr lang="en-TH" sz="1100" b="0" dirty="0"/>
                        <a:t>size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Learning </a:t>
                      </a:r>
                    </a:p>
                    <a:p>
                      <a:pPr algn="ctr"/>
                      <a:r>
                        <a:rPr lang="en-TH" sz="1100" b="0" dirty="0"/>
                        <a:t>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loss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Validation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time</a:t>
                      </a:r>
                    </a:p>
                    <a:p>
                      <a:pPr algn="ctr"/>
                      <a:r>
                        <a:rPr lang="en-TH" sz="1100" b="0" dirty="0"/>
                        <a:t>(seconds)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Avg. memory usage/epoch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389371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</a:t>
                      </a:r>
                      <a:r>
                        <a:rPr lang="en-US" sz="1100" dirty="0"/>
                        <a:t>p</a:t>
                      </a:r>
                      <a:r>
                        <a:rPr lang="en-TH" sz="1100" dirty="0"/>
                        <a:t>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857117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4341.47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11770.82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52282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12086.17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6555.75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389 .27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7645.11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F0D8DA7B-7C32-7EEB-9672-B6C2514A6B30}"/>
              </a:ext>
            </a:extLst>
          </p:cNvPr>
          <p:cNvSpPr/>
          <p:nvPr/>
        </p:nvSpPr>
        <p:spPr>
          <a:xfrm>
            <a:off x="210996" y="3203151"/>
            <a:ext cx="8733881" cy="466324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979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7553C-FC88-40C3-BD4B-8B635DB1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4" y="1509606"/>
            <a:ext cx="8738480" cy="4479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8CF03-1DC4-9258-2C8B-C4C390E5C892}"/>
              </a:ext>
            </a:extLst>
          </p:cNvPr>
          <p:cNvSpPr txBox="1"/>
          <p:nvPr/>
        </p:nvSpPr>
        <p:spPr>
          <a:xfrm>
            <a:off x="1087524" y="169821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0.156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CF9FE-33C5-AE9C-0926-7B8AE037E181}"/>
              </a:ext>
            </a:extLst>
          </p:cNvPr>
          <p:cNvSpPr txBox="1"/>
          <p:nvPr/>
        </p:nvSpPr>
        <p:spPr>
          <a:xfrm>
            <a:off x="2741482" y="344133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0.077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2FBC4-B191-482E-8075-A3A2B64D39AA}"/>
              </a:ext>
            </a:extLst>
          </p:cNvPr>
          <p:cNvSpPr txBox="1"/>
          <p:nvPr/>
        </p:nvSpPr>
        <p:spPr>
          <a:xfrm>
            <a:off x="3931036" y="411721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0.045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282E2-1A26-1631-2240-7ACC422C3322}"/>
              </a:ext>
            </a:extLst>
          </p:cNvPr>
          <p:cNvSpPr txBox="1"/>
          <p:nvPr/>
        </p:nvSpPr>
        <p:spPr>
          <a:xfrm>
            <a:off x="5193113" y="198961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B7470-4114-32D3-C5C7-5C15F38EB5BF}"/>
              </a:ext>
            </a:extLst>
          </p:cNvPr>
          <p:cNvSpPr txBox="1"/>
          <p:nvPr/>
        </p:nvSpPr>
        <p:spPr>
          <a:xfrm>
            <a:off x="6432499" y="20059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B8733C-3658-0B55-B6F3-0E01C476F4A4}"/>
              </a:ext>
            </a:extLst>
          </p:cNvPr>
          <p:cNvSpPr txBox="1"/>
          <p:nvPr/>
        </p:nvSpPr>
        <p:spPr>
          <a:xfrm>
            <a:off x="8111188" y="442098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BB20E-EB85-9CE6-C8CF-89F54E0D90EA}"/>
              </a:ext>
            </a:extLst>
          </p:cNvPr>
          <p:cNvSpPr txBox="1"/>
          <p:nvPr/>
        </p:nvSpPr>
        <p:spPr>
          <a:xfrm>
            <a:off x="3291882" y="1023744"/>
            <a:ext cx="31406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Batch size: 32, Learning rate: 2e-5</a:t>
            </a:r>
          </a:p>
        </p:txBody>
      </p:sp>
    </p:spTree>
    <p:extLst>
      <p:ext uri="{BB962C8B-B14F-4D97-AF65-F5344CB8AC3E}">
        <p14:creationId xmlns:p14="http://schemas.microsoft.com/office/powerpoint/2010/main" val="38995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7DCAE-BD0C-2B9C-6DD2-129985A331DF}"/>
              </a:ext>
            </a:extLst>
          </p:cNvPr>
          <p:cNvSpPr txBox="1"/>
          <p:nvPr/>
        </p:nvSpPr>
        <p:spPr>
          <a:xfrm>
            <a:off x="4753547" y="2305300"/>
            <a:ext cx="38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ROC Score: 0.9601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model is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excellent at telling the difference between positive and negative reviews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E3DA5-0AAB-8A7B-85E1-763BB5A177AA}"/>
              </a:ext>
            </a:extLst>
          </p:cNvPr>
          <p:cNvSpPr txBox="1"/>
          <p:nvPr/>
        </p:nvSpPr>
        <p:spPr>
          <a:xfrm>
            <a:off x="4753547" y="4080114"/>
            <a:ext cx="38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Accuracy: 0.9620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overall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correctness of the model’s predictions is excellent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CECAE-C1F4-55FA-C629-44DB0AF3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6" y="2171372"/>
            <a:ext cx="3828392" cy="38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DCC6-9D5D-8DB7-0388-F79B6ECEC39E}"/>
              </a:ext>
            </a:extLst>
          </p:cNvPr>
          <p:cNvSpPr txBox="1"/>
          <p:nvPr/>
        </p:nvSpPr>
        <p:spPr>
          <a:xfrm>
            <a:off x="2435874" y="2160880"/>
            <a:ext cx="428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Manually check with 10 unseen reviews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B8D399-5375-305F-D493-460AC7DC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0" y="2467367"/>
            <a:ext cx="8023579" cy="38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2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D35087-F1D2-D6E0-11E7-F1B1FAE4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08" y="1594444"/>
            <a:ext cx="5985366" cy="458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54DF1-66BB-FB05-6D63-3C15A3282B98}"/>
              </a:ext>
            </a:extLst>
          </p:cNvPr>
          <p:cNvSpPr txBox="1"/>
          <p:nvPr/>
        </p:nvSpPr>
        <p:spPr>
          <a:xfrm>
            <a:off x="4240613" y="168882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04ED-AACD-21E6-5A3E-FF665F287355}"/>
              </a:ext>
            </a:extLst>
          </p:cNvPr>
          <p:cNvSpPr txBox="1"/>
          <p:nvPr/>
        </p:nvSpPr>
        <p:spPr>
          <a:xfrm>
            <a:off x="4240613" y="265395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4DF8A-B4F3-F2B7-C66E-39B3838F6A61}"/>
              </a:ext>
            </a:extLst>
          </p:cNvPr>
          <p:cNvSpPr txBox="1"/>
          <p:nvPr/>
        </p:nvSpPr>
        <p:spPr>
          <a:xfrm>
            <a:off x="4240612" y="3083550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A0376-C052-00DE-ECAA-5630320616F3}"/>
              </a:ext>
            </a:extLst>
          </p:cNvPr>
          <p:cNvSpPr txBox="1"/>
          <p:nvPr/>
        </p:nvSpPr>
        <p:spPr>
          <a:xfrm>
            <a:off x="4240612" y="4033737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5A4F6-976C-9DF5-A8DB-94EC8D3B2F9F}"/>
              </a:ext>
            </a:extLst>
          </p:cNvPr>
          <p:cNvSpPr txBox="1"/>
          <p:nvPr/>
        </p:nvSpPr>
        <p:spPr>
          <a:xfrm>
            <a:off x="4240611" y="447827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B0D99-846F-BA8D-38D3-EB1F05600A36}"/>
              </a:ext>
            </a:extLst>
          </p:cNvPr>
          <p:cNvSpPr txBox="1"/>
          <p:nvPr/>
        </p:nvSpPr>
        <p:spPr>
          <a:xfrm>
            <a:off x="4240611" y="493842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9582A-6097-C7DC-449E-4848AF5C61FA}"/>
              </a:ext>
            </a:extLst>
          </p:cNvPr>
          <p:cNvSpPr txBox="1"/>
          <p:nvPr/>
        </p:nvSpPr>
        <p:spPr>
          <a:xfrm>
            <a:off x="4240611" y="5420198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C7C4B-C5B7-96E3-EF33-AE5A9C8723CA}"/>
              </a:ext>
            </a:extLst>
          </p:cNvPr>
          <p:cNvSpPr txBox="1"/>
          <p:nvPr/>
        </p:nvSpPr>
        <p:spPr>
          <a:xfrm>
            <a:off x="4240611" y="5843116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A7393-87E0-8F76-9DDA-9100C8B3A100}"/>
              </a:ext>
            </a:extLst>
          </p:cNvPr>
          <p:cNvSpPr txBox="1"/>
          <p:nvPr/>
        </p:nvSpPr>
        <p:spPr>
          <a:xfrm>
            <a:off x="4240611" y="3582567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5A701-23FB-693E-B785-1224F1248347}"/>
              </a:ext>
            </a:extLst>
          </p:cNvPr>
          <p:cNvSpPr txBox="1"/>
          <p:nvPr/>
        </p:nvSpPr>
        <p:spPr>
          <a:xfrm>
            <a:off x="4240611" y="2185888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D84D0-252F-9CA5-D6C8-08B6739F34F8}"/>
              </a:ext>
            </a:extLst>
          </p:cNvPr>
          <p:cNvSpPr txBox="1"/>
          <p:nvPr/>
        </p:nvSpPr>
        <p:spPr>
          <a:xfrm>
            <a:off x="361950" y="3564889"/>
            <a:ext cx="184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correct classification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238B326-BC20-9C53-AAD1-C51BC42A0864}"/>
              </a:ext>
            </a:extLst>
          </p:cNvPr>
          <p:cNvSpPr/>
          <p:nvPr/>
        </p:nvSpPr>
        <p:spPr>
          <a:xfrm>
            <a:off x="2107293" y="1594444"/>
            <a:ext cx="393984" cy="458722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872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C72EB-EDBC-91A5-2102-D6F5CEDA5852}"/>
              </a:ext>
            </a:extLst>
          </p:cNvPr>
          <p:cNvSpPr txBox="1"/>
          <p:nvPr/>
        </p:nvSpPr>
        <p:spPr>
          <a:xfrm>
            <a:off x="651354" y="94631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CC238-F246-8F95-48B8-4B2C9F75588E}"/>
              </a:ext>
            </a:extLst>
          </p:cNvPr>
          <p:cNvSpPr txBox="1"/>
          <p:nvPr/>
        </p:nvSpPr>
        <p:spPr>
          <a:xfrm>
            <a:off x="631037" y="1407977"/>
            <a:ext cx="7870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In this sentiment analysis of bank customer reviews using BERT,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model achieved a high ROC score of 0.9601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indicating excellent ability to distinguish between positive and negative sentiments.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accuracy of 96.20%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reflects the model’s overall correctness in predicting sentiment, showcasing its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strong performance in classifying customer reviews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training time at around 388 seconds and 5,745 MB memory usage for each epoch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for a dataset with more than 15,000 rows seem reasonable this BERT model.</a:t>
            </a:r>
          </a:p>
        </p:txBody>
      </p:sp>
    </p:spTree>
    <p:extLst>
      <p:ext uri="{BB962C8B-B14F-4D97-AF65-F5344CB8AC3E}">
        <p14:creationId xmlns:p14="http://schemas.microsoft.com/office/powerpoint/2010/main" val="264265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ECF57-6A92-C2DB-CC26-0D6E3B662BA9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3FF6F-2818-B6D2-E100-28EEC56DFA76}"/>
              </a:ext>
            </a:extLst>
          </p:cNvPr>
          <p:cNvSpPr txBox="1"/>
          <p:nvPr/>
        </p:nvSpPr>
        <p:spPr>
          <a:xfrm>
            <a:off x="4542101" y="2690336"/>
            <a:ext cx="414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5400" b="1" dirty="0"/>
              <a:t>Thank you </a:t>
            </a:r>
          </a:p>
          <a:p>
            <a:r>
              <a:rPr lang="en-TH" sz="3600" b="1" dirty="0"/>
              <a:t>for your attention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1F282-B047-50A2-A1EB-CDAEB811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5" y="1974992"/>
            <a:ext cx="2908017" cy="29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A44CB-FBBB-2097-98DD-6B2710C338D6}"/>
              </a:ext>
            </a:extLst>
          </p:cNvPr>
          <p:cNvSpPr txBox="1"/>
          <p:nvPr/>
        </p:nvSpPr>
        <p:spPr>
          <a:xfrm>
            <a:off x="620785" y="49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1C3D3-BE09-A0D5-7755-874F59392B36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400" b="1" dirty="0"/>
              <a:t>Project Member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0CFAD-B2BD-B427-104E-4411FB0964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785" y="1535349"/>
            <a:ext cx="2927585" cy="3787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18F3D-E479-66B5-495C-898AD67B40D0}"/>
              </a:ext>
            </a:extLst>
          </p:cNvPr>
          <p:cNvSpPr txBox="1"/>
          <p:nvPr/>
        </p:nvSpPr>
        <p:spPr>
          <a:xfrm>
            <a:off x="3865794" y="2667699"/>
            <a:ext cx="451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Thanapoom Phatthanphan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636F5-3C3E-6A55-86FF-A72D5302A052}"/>
              </a:ext>
            </a:extLst>
          </p:cNvPr>
          <p:cNvSpPr txBox="1"/>
          <p:nvPr/>
        </p:nvSpPr>
        <p:spPr>
          <a:xfrm>
            <a:off x="3865794" y="3322532"/>
            <a:ext cx="491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CWID	20011296</a:t>
            </a:r>
          </a:p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Degree	Master’s Degree in Computer 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638DE1-9797-1A8C-2276-DCDB89168BD9}"/>
              </a:ext>
            </a:extLst>
          </p:cNvPr>
          <p:cNvCxnSpPr>
            <a:cxnSpLocks/>
          </p:cNvCxnSpPr>
          <p:nvPr/>
        </p:nvCxnSpPr>
        <p:spPr>
          <a:xfrm>
            <a:off x="3926048" y="3252474"/>
            <a:ext cx="479620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D4C29-0E6B-0CC4-4874-BB051CA54DC5}"/>
              </a:ext>
            </a:extLst>
          </p:cNvPr>
          <p:cNvSpPr txBox="1"/>
          <p:nvPr/>
        </p:nvSpPr>
        <p:spPr>
          <a:xfrm>
            <a:off x="780651" y="6459181"/>
            <a:ext cx="758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</p:spTree>
    <p:extLst>
      <p:ext uri="{BB962C8B-B14F-4D97-AF65-F5344CB8AC3E}">
        <p14:creationId xmlns:p14="http://schemas.microsoft.com/office/powerpoint/2010/main" val="14733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A01AF-BF9A-0846-1C0C-E6D036382A1C}"/>
              </a:ext>
            </a:extLst>
          </p:cNvPr>
          <p:cNvSpPr txBox="1"/>
          <p:nvPr/>
        </p:nvSpPr>
        <p:spPr>
          <a:xfrm>
            <a:off x="631037" y="2393627"/>
            <a:ext cx="787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Build 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Sentiment analysis system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using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Bidirectional Encoder Representations from Transformer (BERT)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 analyze bank </a:t>
            </a:r>
            <a:r>
              <a:rPr lang="en-US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customer reviews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accurately and efficiently classify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more than 10,000 recent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customer reviews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from 48 US banks as either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positive or negative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TH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/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B4A75-EFEF-92CC-9B31-3CB815C57914}"/>
              </a:ext>
            </a:extLst>
          </p:cNvPr>
          <p:cNvSpPr txBox="1"/>
          <p:nvPr/>
        </p:nvSpPr>
        <p:spPr>
          <a:xfrm>
            <a:off x="3332718" y="3670275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Steps of implementation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856428-46F7-B347-44F3-202CAC2D2BDE}"/>
              </a:ext>
            </a:extLst>
          </p:cNvPr>
          <p:cNvSpPr/>
          <p:nvPr/>
        </p:nvSpPr>
        <p:spPr>
          <a:xfrm>
            <a:off x="584242" y="4405320"/>
            <a:ext cx="1347405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790ACA6-0EF1-D249-7F9A-828CA3218DAE}"/>
              </a:ext>
            </a:extLst>
          </p:cNvPr>
          <p:cNvSpPr/>
          <p:nvPr/>
        </p:nvSpPr>
        <p:spPr>
          <a:xfrm>
            <a:off x="2396904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9D5D8-B2EB-A4EE-50EE-B0F1833F40ED}"/>
              </a:ext>
            </a:extLst>
          </p:cNvPr>
          <p:cNvSpPr txBox="1"/>
          <p:nvPr/>
        </p:nvSpPr>
        <p:spPr>
          <a:xfrm>
            <a:off x="2795418" y="4104547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Raw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3CD60AC-5C2E-8D10-5814-692F6879BCAF}"/>
              </a:ext>
            </a:extLst>
          </p:cNvPr>
          <p:cNvSpPr/>
          <p:nvPr/>
        </p:nvSpPr>
        <p:spPr>
          <a:xfrm>
            <a:off x="4566091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encodings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F96310-1770-576E-C455-107AFB30B0C1}"/>
              </a:ext>
            </a:extLst>
          </p:cNvPr>
          <p:cNvSpPr/>
          <p:nvPr/>
        </p:nvSpPr>
        <p:spPr>
          <a:xfrm>
            <a:off x="6735278" y="4405319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Models training</a:t>
            </a:r>
          </a:p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(BERT)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6E55E85-CDD3-ACC1-C9CD-08D6F29ECA75}"/>
              </a:ext>
            </a:extLst>
          </p:cNvPr>
          <p:cNvSpPr/>
          <p:nvPr/>
        </p:nvSpPr>
        <p:spPr>
          <a:xfrm>
            <a:off x="6735278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446738-09CD-284C-EE11-B20A0FCA4F72}"/>
              </a:ext>
            </a:extLst>
          </p:cNvPr>
          <p:cNvSpPr/>
          <p:nvPr/>
        </p:nvSpPr>
        <p:spPr>
          <a:xfrm>
            <a:off x="4566091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0B5E21A-B3CB-54CD-7322-7B829CF59F25}"/>
              </a:ext>
            </a:extLst>
          </p:cNvPr>
          <p:cNvSpPr/>
          <p:nvPr/>
        </p:nvSpPr>
        <p:spPr>
          <a:xfrm>
            <a:off x="2396904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86A8D-774B-3E9F-8C50-E6E508176AE4}"/>
              </a:ext>
            </a:extLst>
          </p:cNvPr>
          <p:cNvSpPr txBox="1"/>
          <p:nvPr/>
        </p:nvSpPr>
        <p:spPr>
          <a:xfrm>
            <a:off x="6912156" y="6032349"/>
            <a:ext cx="135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5C784-BB38-451F-B098-D843EDA21232}"/>
              </a:ext>
            </a:extLst>
          </p:cNvPr>
          <p:cNvSpPr txBox="1"/>
          <p:nvPr/>
        </p:nvSpPr>
        <p:spPr>
          <a:xfrm>
            <a:off x="2798428" y="6023702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89ACA-6D8C-E38B-05A9-0C8301C7EE0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931647" y="4728699"/>
            <a:ext cx="465257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1B90D7-A30A-AF8C-207A-FEF7C29924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4106932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036881-930D-42DE-6A0C-B81AD5CCE69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76119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B62B0-CE02-C446-955E-5889C799412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590292" y="5052078"/>
            <a:ext cx="0" cy="319876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85BCF-9600-6A82-3485-D7084058F5C4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6276119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FCDB57-EA78-CE90-0A84-2D7B0FA09872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4106932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689D3C8-53D7-F77A-CA4B-52C3F5477CE8}"/>
              </a:ext>
            </a:extLst>
          </p:cNvPr>
          <p:cNvSpPr/>
          <p:nvPr/>
        </p:nvSpPr>
        <p:spPr>
          <a:xfrm>
            <a:off x="5053033" y="5888352"/>
            <a:ext cx="269041" cy="269041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8E3A7A9D-B129-FB79-597D-802D2A1ED4DD}"/>
              </a:ext>
            </a:extLst>
          </p:cNvPr>
          <p:cNvSpPr/>
          <p:nvPr/>
        </p:nvSpPr>
        <p:spPr>
          <a:xfrm>
            <a:off x="5490331" y="5884192"/>
            <a:ext cx="269041" cy="26904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4B24A-4123-2420-9613-7B8ED39B7F57}"/>
              </a:ext>
            </a:extLst>
          </p:cNvPr>
          <p:cNvSpPr txBox="1"/>
          <p:nvPr/>
        </p:nvSpPr>
        <p:spPr>
          <a:xfrm>
            <a:off x="6985607" y="4104547"/>
            <a:ext cx="120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C491E-141A-80C4-9F8D-DB74BEE7C94A}"/>
              </a:ext>
            </a:extLst>
          </p:cNvPr>
          <p:cNvSpPr txBox="1"/>
          <p:nvPr/>
        </p:nvSpPr>
        <p:spPr>
          <a:xfrm>
            <a:off x="651354" y="946312"/>
            <a:ext cx="348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Overview of the project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78A43-4080-8179-FD59-0EC8566C7A3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1282" y="3839552"/>
            <a:ext cx="291097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B8BE8B-8C8A-A06C-2A79-8A8BBDDD5F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7839" y="3839552"/>
            <a:ext cx="29048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376B1-1D7C-27E4-800A-C46109ADCC8C}"/>
              </a:ext>
            </a:extLst>
          </p:cNvPr>
          <p:cNvSpPr txBox="1"/>
          <p:nvPr/>
        </p:nvSpPr>
        <p:spPr>
          <a:xfrm>
            <a:off x="651353" y="1440662"/>
            <a:ext cx="807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Problem: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Manually read and classify good or bad reviews take a lot of time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(Impossible to review a large dataset)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EFFA8DE-49AF-8C09-0BA4-F2761E3C0BB4}"/>
              </a:ext>
            </a:extLst>
          </p:cNvPr>
          <p:cNvSpPr/>
          <p:nvPr/>
        </p:nvSpPr>
        <p:spPr>
          <a:xfrm>
            <a:off x="4227921" y="2086993"/>
            <a:ext cx="700337" cy="306634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883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8197-060E-CD25-0D7F-6B779EE75CA5}"/>
              </a:ext>
            </a:extLst>
          </p:cNvPr>
          <p:cNvSpPr txBox="1"/>
          <p:nvPr/>
        </p:nvSpPr>
        <p:spPr>
          <a:xfrm>
            <a:off x="852145" y="1398142"/>
            <a:ext cx="78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than 10,000 recent customer reviews from 48 US Banks 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(Data from 2017-2023)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5F59A4-5E4A-FF09-99A5-9EAD08F2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47" y="2530207"/>
            <a:ext cx="7348506" cy="3549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679CF1-EBFD-F1D4-1ECE-F82981146D76}"/>
              </a:ext>
            </a:extLst>
          </p:cNvPr>
          <p:cNvSpPr/>
          <p:nvPr/>
        </p:nvSpPr>
        <p:spPr>
          <a:xfrm>
            <a:off x="897747" y="2530207"/>
            <a:ext cx="3607141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46D9A-3C6B-42CB-D82F-B7E82FC71B6C}"/>
              </a:ext>
            </a:extLst>
          </p:cNvPr>
          <p:cNvSpPr/>
          <p:nvPr/>
        </p:nvSpPr>
        <p:spPr>
          <a:xfrm>
            <a:off x="7843706" y="2530207"/>
            <a:ext cx="402547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1E55E-1F1C-68D8-13B3-1FD37655A1F7}"/>
              </a:ext>
            </a:extLst>
          </p:cNvPr>
          <p:cNvSpPr/>
          <p:nvPr/>
        </p:nvSpPr>
        <p:spPr>
          <a:xfrm>
            <a:off x="4504888" y="2530207"/>
            <a:ext cx="3338818" cy="3549044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0B2D7-F6C0-5160-6F9D-FA0F1037B7D0}"/>
              </a:ext>
            </a:extLst>
          </p:cNvPr>
          <p:cNvSpPr txBox="1"/>
          <p:nvPr/>
        </p:nvSpPr>
        <p:spPr>
          <a:xfrm>
            <a:off x="651354" y="9463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4DBD81-36A4-70DE-F571-C32182DB1B6C}"/>
              </a:ext>
            </a:extLst>
          </p:cNvPr>
          <p:cNvSpPr txBox="1"/>
          <p:nvPr/>
        </p:nvSpPr>
        <p:spPr>
          <a:xfrm>
            <a:off x="852145" y="6046506"/>
            <a:ext cx="137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19271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4B48-5EAC-CE11-662D-A1ECE02ADB5A}"/>
              </a:ext>
            </a:extLst>
          </p:cNvPr>
          <p:cNvSpPr txBox="1"/>
          <p:nvPr/>
        </p:nvSpPr>
        <p:spPr>
          <a:xfrm>
            <a:off x="852145" y="2025730"/>
            <a:ext cx="787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Public dataset</a:t>
            </a:r>
          </a:p>
          <a:p>
            <a:r>
              <a:rPr lang="en-TH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https://www.kaggle.com/datasets/trainingdatapro/20000-customers-reviews-on-banks/data </a:t>
            </a:r>
          </a:p>
        </p:txBody>
      </p:sp>
    </p:spTree>
    <p:extLst>
      <p:ext uri="{BB962C8B-B14F-4D97-AF65-F5344CB8AC3E}">
        <p14:creationId xmlns:p14="http://schemas.microsoft.com/office/powerpoint/2010/main" val="31388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19E83-3DF3-555F-9374-65C299DF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3" y="1981006"/>
            <a:ext cx="5301842" cy="2342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FC5C3C-EC66-2D50-146C-54018339A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2"/>
          <a:stretch/>
        </p:blipFill>
        <p:spPr>
          <a:xfrm>
            <a:off x="738232" y="958479"/>
            <a:ext cx="2263662" cy="8154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3482C-87B6-5F37-A18E-9BE064C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657" y="1086240"/>
            <a:ext cx="1803243" cy="559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E8D6DF-0EB0-1D00-2E7F-1E7DDA3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53" y="1077842"/>
            <a:ext cx="2313534" cy="5767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5FAB4C-0B79-DC92-D8C2-DC7222AF9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547" y="4951976"/>
            <a:ext cx="2148540" cy="6429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30A75E-09DA-3492-4E0F-53DAE3ADE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949" y="4951976"/>
            <a:ext cx="2989762" cy="5767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FBD45-565E-D70C-2599-68A588056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05" y="4505275"/>
            <a:ext cx="1921262" cy="1209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9B942E-A11B-2F0E-768D-7251DDA70E7C}"/>
              </a:ext>
            </a:extLst>
          </p:cNvPr>
          <p:cNvSpPr txBox="1"/>
          <p:nvPr/>
        </p:nvSpPr>
        <p:spPr>
          <a:xfrm>
            <a:off x="774293" y="5690724"/>
            <a:ext cx="1872757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Statistical modelling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5CBF-8B54-542A-B66E-CEFD6A73CD86}"/>
              </a:ext>
            </a:extLst>
          </p:cNvPr>
          <p:cNvSpPr txBox="1"/>
          <p:nvPr/>
        </p:nvSpPr>
        <p:spPr>
          <a:xfrm>
            <a:off x="3634991" y="5690724"/>
            <a:ext cx="461126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Deep Learning implementation (BERT for this project)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DB93D-05D9-9282-B0E0-D3F2B493BDD8}"/>
              </a:ext>
            </a:extLst>
          </p:cNvPr>
          <p:cNvSpPr txBox="1"/>
          <p:nvPr/>
        </p:nvSpPr>
        <p:spPr>
          <a:xfrm>
            <a:off x="2363055" y="780408"/>
            <a:ext cx="132440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Data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06199-9032-EEB4-6CEA-DDFC0768FFC3}"/>
              </a:ext>
            </a:extLst>
          </p:cNvPr>
          <p:cNvSpPr txBox="1"/>
          <p:nvPr/>
        </p:nvSpPr>
        <p:spPr>
          <a:xfrm>
            <a:off x="7059606" y="780408"/>
            <a:ext cx="848181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8625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368B7-BE66-1DA4-D67E-0FB7A834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81" y="1607131"/>
            <a:ext cx="5557460" cy="439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EBA9F-DFD6-6CE0-4893-F2D521E16EFA}"/>
              </a:ext>
            </a:extLst>
          </p:cNvPr>
          <p:cNvSpPr txBox="1"/>
          <p:nvPr/>
        </p:nvSpPr>
        <p:spPr>
          <a:xfrm>
            <a:off x="651354" y="946312"/>
            <a:ext cx="362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275BF-690D-A04B-D198-1C1B1F8F3B44}"/>
              </a:ext>
            </a:extLst>
          </p:cNvPr>
          <p:cNvSpPr txBox="1"/>
          <p:nvPr/>
        </p:nvSpPr>
        <p:spPr>
          <a:xfrm>
            <a:off x="511728" y="1759694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handling &amp; plotting the graph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BF007-70BD-A01E-6F7F-AC426F06BA0D}"/>
              </a:ext>
            </a:extLst>
          </p:cNvPr>
          <p:cNvSpPr txBox="1"/>
          <p:nvPr/>
        </p:nvSpPr>
        <p:spPr>
          <a:xfrm>
            <a:off x="511727" y="2696196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cleaning for </a:t>
            </a:r>
          </a:p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preprocessing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ED589-05EA-3912-8E4C-44C4056569BF}"/>
              </a:ext>
            </a:extLst>
          </p:cNvPr>
          <p:cNvSpPr txBox="1"/>
          <p:nvPr/>
        </p:nvSpPr>
        <p:spPr>
          <a:xfrm>
            <a:off x="415061" y="4280410"/>
            <a:ext cx="178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Implementation the BERT model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CB211-4F5A-7076-1F4E-F77E588A60E5}"/>
              </a:ext>
            </a:extLst>
          </p:cNvPr>
          <p:cNvSpPr txBox="1"/>
          <p:nvPr/>
        </p:nvSpPr>
        <p:spPr>
          <a:xfrm>
            <a:off x="1082180" y="5693429"/>
            <a:ext cx="112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D25199-DAFA-55BC-7DBC-6458E54369B7}"/>
              </a:ext>
            </a:extLst>
          </p:cNvPr>
          <p:cNvSpPr/>
          <p:nvPr/>
        </p:nvSpPr>
        <p:spPr>
          <a:xfrm>
            <a:off x="2211834" y="1653792"/>
            <a:ext cx="292632" cy="67578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8742432-3830-812D-2FAB-994979236076}"/>
              </a:ext>
            </a:extLst>
          </p:cNvPr>
          <p:cNvSpPr/>
          <p:nvPr/>
        </p:nvSpPr>
        <p:spPr>
          <a:xfrm>
            <a:off x="2206897" y="2480031"/>
            <a:ext cx="292632" cy="978974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945FB1A-E06E-BD2C-B8A9-2B80C814633D}"/>
              </a:ext>
            </a:extLst>
          </p:cNvPr>
          <p:cNvSpPr/>
          <p:nvPr/>
        </p:nvSpPr>
        <p:spPr>
          <a:xfrm>
            <a:off x="2206897" y="3604015"/>
            <a:ext cx="292632" cy="187601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EAB061B-8CEF-3CAB-B5C2-17E6B0B22BBB}"/>
              </a:ext>
            </a:extLst>
          </p:cNvPr>
          <p:cNvSpPr/>
          <p:nvPr/>
        </p:nvSpPr>
        <p:spPr>
          <a:xfrm>
            <a:off x="2206897" y="5625036"/>
            <a:ext cx="292632" cy="36182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2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BF2A8-D8E9-012B-E54A-C95193DE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86"/>
          <a:stretch/>
        </p:blipFill>
        <p:spPr>
          <a:xfrm>
            <a:off x="778634" y="1516183"/>
            <a:ext cx="7503994" cy="174733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21A11C-3DE1-F234-D934-8934AEE40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67"/>
          <a:stretch/>
        </p:blipFill>
        <p:spPr>
          <a:xfrm>
            <a:off x="778634" y="4370602"/>
            <a:ext cx="4688664" cy="167294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83979-7636-1A7F-1F25-FA894B5ABC16}"/>
              </a:ext>
            </a:extLst>
          </p:cNvPr>
          <p:cNvCxnSpPr>
            <a:cxnSpLocks/>
          </p:cNvCxnSpPr>
          <p:nvPr/>
        </p:nvCxnSpPr>
        <p:spPr>
          <a:xfrm>
            <a:off x="1545834" y="3263513"/>
            <a:ext cx="0" cy="11070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D42C82-EB5B-A7FC-C947-22A0E7CEED2E}"/>
              </a:ext>
            </a:extLst>
          </p:cNvPr>
          <p:cNvSpPr txBox="1"/>
          <p:nvPr/>
        </p:nvSpPr>
        <p:spPr>
          <a:xfrm>
            <a:off x="1659320" y="3446074"/>
            <a:ext cx="706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Define 4-5 stars as 1 (positive reviews), and 1-3 stars as 0 (Negative reviews) in ”Sentiment” column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Remove punctuation, numbers, and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stopwords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Convert into lowercase</a:t>
            </a:r>
            <a:endParaRPr lang="en-TH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CE730-280A-8854-0B5B-BD9342ADF5E0}"/>
              </a:ext>
            </a:extLst>
          </p:cNvPr>
          <p:cNvSpPr txBox="1"/>
          <p:nvPr/>
        </p:nvSpPr>
        <p:spPr>
          <a:xfrm>
            <a:off x="651354" y="6060361"/>
            <a:ext cx="273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19181 Reviews (After cleaning)</a:t>
            </a:r>
          </a:p>
        </p:txBody>
      </p:sp>
    </p:spTree>
    <p:extLst>
      <p:ext uri="{BB962C8B-B14F-4D97-AF65-F5344CB8AC3E}">
        <p14:creationId xmlns:p14="http://schemas.microsoft.com/office/powerpoint/2010/main" val="4264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F389-6A4F-0DF9-46DD-B828BCCB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1" y="1816952"/>
            <a:ext cx="5228683" cy="859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3BFC86-7566-2A0A-5863-F52D4DC5B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2212" r="1594" b="3077"/>
          <a:stretch/>
        </p:blipFill>
        <p:spPr>
          <a:xfrm>
            <a:off x="1010634" y="2882684"/>
            <a:ext cx="3877482" cy="2984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923C28-EFEF-BC8F-D1D9-4841F4D00F12}"/>
              </a:ext>
            </a:extLst>
          </p:cNvPr>
          <p:cNvSpPr txBox="1"/>
          <p:nvPr/>
        </p:nvSpPr>
        <p:spPr>
          <a:xfrm>
            <a:off x="1010634" y="1458576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statistics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2C31E-9C45-F3A4-92A2-B6B27F6D06DD}"/>
              </a:ext>
            </a:extLst>
          </p:cNvPr>
          <p:cNvSpPr txBox="1"/>
          <p:nvPr/>
        </p:nvSpPr>
        <p:spPr>
          <a:xfrm>
            <a:off x="5128730" y="3011836"/>
            <a:ext cx="3593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Most of the reviews have 200-400 tokens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positive: 212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negative: 349</a:t>
            </a:r>
          </a:p>
          <a:p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will define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maximum sequence length for BERT implementation at 256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(Not too short and too long)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562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Splitting dataset &amp; Encoding the 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27A098-CA5E-590A-0318-8B38CC19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97" y="4837564"/>
            <a:ext cx="4634405" cy="1481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96FABD-5524-8F25-FA6C-30CA6DA9B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6" r="464" b="52367"/>
          <a:stretch/>
        </p:blipFill>
        <p:spPr>
          <a:xfrm>
            <a:off x="1209593" y="1806796"/>
            <a:ext cx="3669850" cy="1672944"/>
          </a:xfrm>
          <a:prstGeom prst="rect">
            <a:avLst/>
          </a:prstGeom>
          <a:ln w="3810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691D81-540F-5F44-6A00-2AC525B739ED}"/>
              </a:ext>
            </a:extLst>
          </p:cNvPr>
          <p:cNvSpPr txBox="1"/>
          <p:nvPr/>
        </p:nvSpPr>
        <p:spPr>
          <a:xfrm>
            <a:off x="228116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1D7DE-ED99-4118-492C-19E5FB56A2F0}"/>
              </a:ext>
            </a:extLst>
          </p:cNvPr>
          <p:cNvSpPr txBox="1"/>
          <p:nvPr/>
        </p:nvSpPr>
        <p:spPr>
          <a:xfrm>
            <a:off x="415852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Labels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6D99F-EC1F-B860-DEA5-B4EC3EC90964}"/>
              </a:ext>
            </a:extLst>
          </p:cNvPr>
          <p:cNvCxnSpPr>
            <a:cxnSpLocks/>
          </p:cNvCxnSpPr>
          <p:nvPr/>
        </p:nvCxnSpPr>
        <p:spPr>
          <a:xfrm flipH="1">
            <a:off x="4079079" y="1652908"/>
            <a:ext cx="2711" cy="19239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CD6CA3F-79CB-D502-B072-444504DA3ECF}"/>
              </a:ext>
            </a:extLst>
          </p:cNvPr>
          <p:cNvSpPr/>
          <p:nvPr/>
        </p:nvSpPr>
        <p:spPr>
          <a:xfrm>
            <a:off x="5498646" y="1745300"/>
            <a:ext cx="2160503" cy="986208"/>
          </a:xfrm>
          <a:prstGeom prst="roundRect">
            <a:avLst>
              <a:gd name="adj" fmla="val 5696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80%: Training dataset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6D0F1D1-549C-7AFD-61B4-C5051EE9421F}"/>
              </a:ext>
            </a:extLst>
          </p:cNvPr>
          <p:cNvSpPr/>
          <p:nvPr/>
        </p:nvSpPr>
        <p:spPr>
          <a:xfrm>
            <a:off x="5498647" y="2772810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Validation dataset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FC7140-08F5-6CEC-A944-5BF03A2CCDE0}"/>
              </a:ext>
            </a:extLst>
          </p:cNvPr>
          <p:cNvSpPr/>
          <p:nvPr/>
        </p:nvSpPr>
        <p:spPr>
          <a:xfrm>
            <a:off x="5498647" y="3093925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Test dataset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285AC0-9119-3B6F-0038-C4D474501626}"/>
              </a:ext>
            </a:extLst>
          </p:cNvPr>
          <p:cNvSpPr/>
          <p:nvPr/>
        </p:nvSpPr>
        <p:spPr>
          <a:xfrm>
            <a:off x="1149293" y="1499019"/>
            <a:ext cx="3808601" cy="20778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B9B8FEA-B8F6-2BD8-0A52-AA11ADB802C8}"/>
              </a:ext>
            </a:extLst>
          </p:cNvPr>
          <p:cNvCxnSpPr>
            <a:cxnSpLocks/>
            <a:stCxn id="35" idx="3"/>
            <a:endCxn id="29" idx="1"/>
          </p:cNvCxnSpPr>
          <p:nvPr/>
        </p:nvCxnSpPr>
        <p:spPr>
          <a:xfrm flipV="1">
            <a:off x="4957894" y="2238404"/>
            <a:ext cx="540752" cy="29954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3F6FF97-DF52-DF52-EB74-CA4FEA7A5AAB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4957894" y="2537952"/>
            <a:ext cx="540753" cy="374004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18771FA-5C55-B8F4-45F3-E571245DC74F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4957894" y="2537952"/>
            <a:ext cx="540753" cy="69511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A02EF7-36A8-5060-6415-8A053F32B127}"/>
              </a:ext>
            </a:extLst>
          </p:cNvPr>
          <p:cNvSpPr txBox="1"/>
          <p:nvPr/>
        </p:nvSpPr>
        <p:spPr>
          <a:xfrm>
            <a:off x="747226" y="4544184"/>
            <a:ext cx="764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Encodings using pre-trained BERT tokenizer (Padding &amp; Truncation with the maximum length at 256)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DD550-3381-741B-58FC-61FD1054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742" y="3697058"/>
            <a:ext cx="4998516" cy="8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2215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{920D5D8B-9435-2443-9E5E-6BAC95F624DE}tf10001060</Template>
  <TotalTime>2696</TotalTime>
  <Words>1282</Words>
  <Application>Microsoft Macintosh PowerPoint</Application>
  <PresentationFormat>On-screen Show (4:3)</PresentationFormat>
  <Paragraphs>483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Seaford</vt:lpstr>
      <vt:lpstr>LevelVTI</vt:lpstr>
      <vt:lpstr>Sentiment Analysis of Bank Customer Reviews using Bidirectional Encoder Representations from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Bank Customer Reviews using Recurrent Neural Network</dc:title>
  <dc:creator>Thanapoom Phatthanaphan</dc:creator>
  <cp:lastModifiedBy>Thanapoom Phatthanaphan</cp:lastModifiedBy>
  <cp:revision>113</cp:revision>
  <dcterms:created xsi:type="dcterms:W3CDTF">2023-11-02T01:16:25Z</dcterms:created>
  <dcterms:modified xsi:type="dcterms:W3CDTF">2023-12-08T19:28:15Z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2023-11-02T01:27:34Z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396421ff-9b34-4f3d-891b-9902bca4ed01</vt:lpwstr>
  </property>
  <property fmtid="{D5CDD505-2E9C-101B-9397-08002B2CF9AE}" pid="8" name="MSIP_Label_a73fd474-4f3c-44ed-88fb-5cc4bd2471bf_ContentBits">
    <vt:lpwstr>0</vt:lpwstr>
  </property>
</Properties>
</file>