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9" r:id="rId1"/>
  </p:sldMasterIdLst>
  <p:notesMasterIdLst>
    <p:notesMasterId r:id="rId19"/>
  </p:notesMasterIdLst>
  <p:sldIdLst>
    <p:sldId id="256" r:id="rId2"/>
    <p:sldId id="257" r:id="rId3"/>
    <p:sldId id="259" r:id="rId4"/>
    <p:sldId id="262" r:id="rId5"/>
    <p:sldId id="266" r:id="rId6"/>
    <p:sldId id="263" r:id="rId7"/>
    <p:sldId id="267" r:id="rId8"/>
    <p:sldId id="268" r:id="rId9"/>
    <p:sldId id="269" r:id="rId10"/>
    <p:sldId id="276" r:id="rId11"/>
    <p:sldId id="270" r:id="rId12"/>
    <p:sldId id="277" r:id="rId13"/>
    <p:sldId id="278" r:id="rId14"/>
    <p:sldId id="279" r:id="rId15"/>
    <p:sldId id="273" r:id="rId16"/>
    <p:sldId id="280" r:id="rId17"/>
    <p:sldId id="274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A800"/>
    <a:srgbClr val="C98D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83"/>
    <p:restoredTop sz="94676"/>
  </p:normalViewPr>
  <p:slideViewPr>
    <p:cSldViewPr snapToGrid="0">
      <p:cViewPr varScale="1">
        <p:scale>
          <a:sx n="106" d="100"/>
          <a:sy n="106" d="100"/>
        </p:scale>
        <p:origin x="98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T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B3A5D5-7DAE-1D46-B9EC-93B45D6D847B}" type="datetimeFigureOut">
              <a:rPr lang="en-TH" smtClean="0"/>
              <a:t>11/12/2023 R</a:t>
            </a:fld>
            <a:endParaRPr lang="en-T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T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A4D4CE-5889-704D-BF27-65AA04A1E161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244439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A4D4CE-5889-704D-BF27-65AA04A1E161}" type="slidenum">
              <a:rPr lang="en-TH" smtClean="0"/>
              <a:t>2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2735817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A4D4CE-5889-704D-BF27-65AA04A1E161}" type="slidenum">
              <a:rPr lang="en-TH" smtClean="0"/>
              <a:t>11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7086905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A4D4CE-5889-704D-BF27-65AA04A1E161}" type="slidenum">
              <a:rPr lang="en-TH" smtClean="0"/>
              <a:t>12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8055004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A4D4CE-5889-704D-BF27-65AA04A1E161}" type="slidenum">
              <a:rPr lang="en-TH" smtClean="0"/>
              <a:t>13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931026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A4D4CE-5889-704D-BF27-65AA04A1E161}" type="slidenum">
              <a:rPr lang="en-TH" smtClean="0"/>
              <a:t>14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7952745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342FE-E00B-4FAF-8F73-F722060EBA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1" y="978409"/>
            <a:ext cx="10506991" cy="2531555"/>
          </a:xfrm>
          <a:prstGeom prst="rect">
            <a:avLst/>
          </a:prstGeom>
        </p:spPr>
        <p:txBody>
          <a:bodyPr anchor="b"/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C1CCE2-4461-473E-B23C-34C8CCF04B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2601" y="3602038"/>
            <a:ext cx="10506991" cy="227755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A551A-CE2F-4E35-A714-B1F04D4B4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12/11/23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5C907-6594-4DFF-A32B-449C3BA96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76D75-E9DA-4660-AC52-51BA63FCB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1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6252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1999A10-4355-4A13-B008-196B21ABEE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2601" y="483576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36D448-AFEA-4483-B0E4-002840525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1" y="978409"/>
            <a:ext cx="1050699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216234-4516-4303-8F60-A8127D89A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193" y="3103133"/>
            <a:ext cx="10506991" cy="309294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B5D50-A474-462B-A807-DF186B1C2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12/11/23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F1DAF-2E2D-46ED-AA3E-3D2FE4039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FC771-EB13-4EB5-A0A2-3968C6ABB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B596B8-8230-4695-8D76-F06AFA815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1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53EBF93-5FD9-4F4E-8485-7B937145C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1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7178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6B4D06-C7C6-4949-8EB2-F03ED999A2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041711" y="978408"/>
            <a:ext cx="2947881" cy="5124777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921B9D-8C11-4176-AF22-89F972E212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633" y="978408"/>
            <a:ext cx="7256453" cy="51247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A9E1C-8E18-4A35-9BD8-427B1D14B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12/11/23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16CDB-7BB6-4DD2-A626-6DA8E569F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D0403B-439E-449F-83B1-799EEC239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68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43735-A77F-440D-9448-6AE7C204D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15798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6C6EE-D55E-454B-B28C-EC73D1DB4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A2905-6D2E-4319-9521-61452AB8F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12/11/23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C7550-84E8-49D3-B419-6F5F327DA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AD2C6B-EA5D-4D97-BC84-6C860D536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692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1B299E6-11CC-4181-86C3-528A13F1F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8" y="3922233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803473-0A64-4F9F-833B-8D64E3901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11"/>
            <a:ext cx="10515600" cy="2716769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873736-B424-40F2-B562-6DC10E5EDE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4171447"/>
            <a:ext cx="10515600" cy="1918205"/>
          </a:xfrm>
        </p:spPr>
        <p:txBody>
          <a:bodyPr>
            <a:normAutofit/>
          </a:bodyPr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48851-37C0-478D-B722-D76C817DC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12/11/23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E063E-66CE-4C18-91FA-D14AE052D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66D3D-FD62-470C-BC3C-A03771A3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DFF0049-0231-4557-A707-569556F0C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8" y="3922232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57A0DB1-87C8-4BF4-B2A2-F9CA6ED05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1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C29209-8A8F-48A7-8BA2-AFADA37CB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8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6920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166BE9C-AE7C-4C39-9694-C32D6939B9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8" y="483577"/>
            <a:ext cx="11147071" cy="2434824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ACC42C-303A-4BDF-990A-2B07967BC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9"/>
            <a:ext cx="1114707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55CEF-353E-4E14-83AD-ACADDC08D9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2601" y="3103133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55ECEF-9654-4AC1-BF77-7BC602BBD4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1121" y="3103133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922FC8-BC06-407B-A82B-DA62B33A1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12/11/23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15B701-4E1F-48AA-8A3C-ED5DD9151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BCA31-8AC7-46F5-BCAB-41D54DF83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1BA86D8-2A29-4A0E-AEA0-39B41C418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1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085E13E-918A-4D04-9E84-94148D7C87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1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5764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5E892-D975-4DD6-8583-A14DDBE85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1" y="978407"/>
            <a:ext cx="11145039" cy="1339584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1F7700-CECC-4881-BE5C-A13CD825B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632" y="2500921"/>
            <a:ext cx="5346222" cy="823912"/>
          </a:xfrm>
        </p:spPr>
        <p:txBody>
          <a:bodyPr anchor="b">
            <a:normAutofit/>
          </a:bodyPr>
          <a:lstStyle>
            <a:lvl1pPr marL="0" indent="0">
              <a:buNone/>
              <a:defRPr lang="en-US" sz="24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A50766-520A-44C5-943E-569222B741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4632" y="3429001"/>
            <a:ext cx="5346222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2F7E42-976A-4239-8006-D68538D4B7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7121" y="2500921"/>
            <a:ext cx="5372551" cy="823912"/>
          </a:xfrm>
        </p:spPr>
        <p:txBody>
          <a:bodyPr anchor="b"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8CA329-951F-4391-ADC5-7EA320B778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7121" y="3429001"/>
            <a:ext cx="5372551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BEC22A-DA46-460C-B865-D928C20AE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12/11/23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B2D647-42C5-4AB7-BB71-3A4406571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632" y="641909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0B2B67-714C-46DA-85E5-598B4244D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89591" y="-7190"/>
            <a:ext cx="640080" cy="365125"/>
          </a:xfrm>
        </p:spPr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360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D4B6724-AB30-4E7C-BE2B-ECD94FF1B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8" y="3933313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1D4BAB-2678-4A19-A575-C47CAF144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591509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47C89E-0ABD-4FD2-924C-894345ADF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12/11/23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3026CE-9CC8-403B-88B1-184D16532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B3D616-3C18-401B-A792-E75149FDF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EC6F70-D800-4067-A36A-5BBFC8018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1" y="393331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2B66CB6-8988-4FBA-8524-726765A5F2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8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1554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C73F84-0C6B-4EF4-9405-C38982499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12/11/23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CEC807-744E-4C5C-8B15-09AED3E57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FBCB19-9F4B-474C-85C1-4A645A971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581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A88B0-DD6B-449B-AE32-D3192081E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3" y="978408"/>
            <a:ext cx="4287393" cy="2450592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22ED6-5B69-4B3B-BF96-3A75F2107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7" y="987426"/>
            <a:ext cx="6446484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704043-D45F-440A-A15D-2718A913E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3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0072DC-7326-43E7-806C-B690C439E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12/11/23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F89A0F-B8C6-4AA6-A9C4-4A454F422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57A616-A4F2-4FC5-88DE-B4E6BA542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410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B773D-D007-4687-BA9C-9F229829B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3" y="978409"/>
            <a:ext cx="4287393" cy="2450593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3A75FC-78D2-4EF5-884F-11B7BACF79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44648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7CE0BB-D335-4391-A23F-194C575CAF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3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7701E1-B97B-4DA5-B9AD-07B7C1247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12/11/23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6D9CF8-F42F-4618-9F26-8BFE56487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CA2023-1ECA-4A96-BDC7-F7FA4368B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52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87A535-3CAC-46BC-B2B2-3AE83EC3A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1" y="978410"/>
            <a:ext cx="10506991" cy="21530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8EBDBD-59EC-46ED-BE79-6D37B531D6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1" y="3306872"/>
            <a:ext cx="10506991" cy="25727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21F5C-FD3D-42C7-90F4-5ECE6FFCFE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84632" y="10058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81B8F32D-D8B6-4B9E-9CBF-DCAC30B7B93D}" type="datetimeFigureOut">
              <a:rPr lang="en-US" smtClean="0"/>
              <a:pPr/>
              <a:t>12/11/23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63D50-6D0B-4963-97B9-A32AE63235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" y="641909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B5E08-CAC3-4C87-B143-5F8956AE90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591" y="100585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1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1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5882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4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0FA88D0-E295-4CF3-934C-6423EACEB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4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bstract red geometric pattern">
            <a:extLst>
              <a:ext uri="{FF2B5EF4-FFF2-40B4-BE49-F238E27FC236}">
                <a16:creationId xmlns:a16="http://schemas.microsoft.com/office/drawing/2014/main" id="{241E991F-50D7-E53F-61AF-49762B78F42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r="11021" b="-1"/>
          <a:stretch/>
        </p:blipFill>
        <p:spPr>
          <a:xfrm>
            <a:off x="2306" y="10"/>
            <a:ext cx="9141694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12188B7-77B6-52C7-D023-9891E82247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8329" y="2256643"/>
            <a:ext cx="8325036" cy="2344712"/>
          </a:xfrm>
        </p:spPr>
        <p:txBody>
          <a:bodyPr anchor="ctr">
            <a:noAutofit/>
          </a:bodyPr>
          <a:lstStyle/>
          <a:p>
            <a:pPr algn="ctr"/>
            <a:r>
              <a:rPr lang="en-TH" sz="3600" b="1" dirty="0">
                <a:solidFill>
                  <a:srgbClr val="FFFFFF"/>
                </a:solidFill>
              </a:rPr>
              <a:t>Symptom Extraction and Linking from Vaccine Adverse Event Reports</a:t>
            </a:r>
            <a:endParaRPr lang="en-TH" sz="4400" b="1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AAEC7C-711A-16FB-AE49-E459299301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0" y="5644056"/>
            <a:ext cx="4151406" cy="724083"/>
          </a:xfrm>
        </p:spPr>
        <p:txBody>
          <a:bodyPr anchor="ctr">
            <a:normAutofit fontScale="92500"/>
          </a:bodyPr>
          <a:lstStyle/>
          <a:p>
            <a:pPr algn="r">
              <a:spcBef>
                <a:spcPts val="0"/>
              </a:spcBef>
            </a:pPr>
            <a:r>
              <a:rPr lang="en-TH" sz="1200" i="1" dirty="0">
                <a:solidFill>
                  <a:schemeClr val="bg1"/>
                </a:solidFill>
              </a:rPr>
              <a:t>Thanapoom Phatthanaphan</a:t>
            </a:r>
          </a:p>
          <a:p>
            <a:pPr algn="r">
              <a:spcBef>
                <a:spcPts val="0"/>
              </a:spcBef>
            </a:pPr>
            <a:r>
              <a:rPr lang="en-TH" sz="1200" i="1" dirty="0">
                <a:solidFill>
                  <a:schemeClr val="bg1"/>
                </a:solidFill>
              </a:rPr>
              <a:t>Natural Language Processing, Computer Science Department</a:t>
            </a:r>
          </a:p>
          <a:p>
            <a:pPr algn="r">
              <a:spcBef>
                <a:spcPts val="0"/>
              </a:spcBef>
            </a:pPr>
            <a:r>
              <a:rPr lang="en-TH" sz="1200" i="1" dirty="0">
                <a:solidFill>
                  <a:schemeClr val="bg1"/>
                </a:solidFill>
              </a:rPr>
              <a:t>Stevens Institute of Technology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F4E56A8-93D5-4BE3-AE61-84677331A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1952" y="489855"/>
            <a:ext cx="8360303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D492A0C-1773-477B-83B5-C707CB057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1952" y="6368138"/>
            <a:ext cx="8360303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65649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1950" y="489855"/>
            <a:ext cx="8360303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1950" y="6368138"/>
            <a:ext cx="8360303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1950" y="489855"/>
            <a:ext cx="8360303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BF58C06-AB7F-4BF8-A0C5-778D93E544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8EA1840-1C13-42A4-887A-1010FD1CE9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1950" y="489855"/>
            <a:ext cx="836030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14FEF77-D8A7-45D2-9BB8-D8CAF98604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1950" y="6368138"/>
            <a:ext cx="836030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A21533F-0DA7-DCAB-B783-F519B0DA486E}"/>
              </a:ext>
            </a:extLst>
          </p:cNvPr>
          <p:cNvSpPr txBox="1"/>
          <p:nvPr/>
        </p:nvSpPr>
        <p:spPr>
          <a:xfrm>
            <a:off x="2191086" y="6459181"/>
            <a:ext cx="47618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TH" sz="1200" i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Symptom Extraction and Linking from Vaccine Adverse Event Reports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55C638-4BAA-E59C-1588-99D6020CB60E}"/>
              </a:ext>
            </a:extLst>
          </p:cNvPr>
          <p:cNvSpPr txBox="1"/>
          <p:nvPr/>
        </p:nvSpPr>
        <p:spPr>
          <a:xfrm>
            <a:off x="651354" y="946312"/>
            <a:ext cx="55194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H" sz="24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2. Data preprocessing (Data statistics)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A94C779-7295-208B-9261-7B37B8F5138E}"/>
              </a:ext>
            </a:extLst>
          </p:cNvPr>
          <p:cNvSpPr txBox="1"/>
          <p:nvPr/>
        </p:nvSpPr>
        <p:spPr>
          <a:xfrm>
            <a:off x="906560" y="1480615"/>
            <a:ext cx="7348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Plotting the distribution charts to see the number of each symptom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E1B6B0D-D80C-CCBE-95C1-52555EAB93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490" y="2001624"/>
            <a:ext cx="8833020" cy="414047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3985BD1-1D82-6383-2F3E-8D51AFD646A9}"/>
              </a:ext>
            </a:extLst>
          </p:cNvPr>
          <p:cNvSpPr txBox="1"/>
          <p:nvPr/>
        </p:nvSpPr>
        <p:spPr>
          <a:xfrm>
            <a:off x="1841555" y="2737212"/>
            <a:ext cx="3657091" cy="276999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TH" sz="12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[ ‘Headache’, ‘Fatigue’, ‘’, ‘Chills’, ‘Dizziness’, … ]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9D1BF04-C72C-D938-9804-2C2EB94F3B91}"/>
              </a:ext>
            </a:extLst>
          </p:cNvPr>
          <p:cNvSpPr/>
          <p:nvPr/>
        </p:nvSpPr>
        <p:spPr>
          <a:xfrm>
            <a:off x="6876938" y="-26022"/>
            <a:ext cx="2280069" cy="55991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Results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A0CF1B3-D334-8F63-F690-2634BD23B66D}"/>
              </a:ext>
            </a:extLst>
          </p:cNvPr>
          <p:cNvSpPr/>
          <p:nvPr/>
        </p:nvSpPr>
        <p:spPr>
          <a:xfrm>
            <a:off x="-15683" y="-26022"/>
            <a:ext cx="2280069" cy="55991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Overview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45E400C-496E-D8EE-EDBF-BB4AF8900A98}"/>
              </a:ext>
            </a:extLst>
          </p:cNvPr>
          <p:cNvSpPr/>
          <p:nvPr/>
        </p:nvSpPr>
        <p:spPr>
          <a:xfrm>
            <a:off x="2281857" y="-26022"/>
            <a:ext cx="2280069" cy="55991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Dataset &amp; Tools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19CB3B1-D62D-6063-4E3A-1E4A9BD99C83}"/>
              </a:ext>
            </a:extLst>
          </p:cNvPr>
          <p:cNvSpPr/>
          <p:nvPr/>
        </p:nvSpPr>
        <p:spPr>
          <a:xfrm>
            <a:off x="4579397" y="-26022"/>
            <a:ext cx="2280069" cy="559911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600" b="1" dirty="0">
                <a:solidFill>
                  <a:schemeClr val="bg2"/>
                </a:solidFill>
              </a:rPr>
              <a:t>Implementation</a:t>
            </a:r>
          </a:p>
        </p:txBody>
      </p:sp>
    </p:spTree>
    <p:extLst>
      <p:ext uri="{BB962C8B-B14F-4D97-AF65-F5344CB8AC3E}">
        <p14:creationId xmlns:p14="http://schemas.microsoft.com/office/powerpoint/2010/main" val="8301778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1950" y="489855"/>
            <a:ext cx="8360303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1950" y="6368138"/>
            <a:ext cx="8360303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1950" y="489855"/>
            <a:ext cx="8360303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BF58C06-AB7F-4BF8-A0C5-778D93E544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8EA1840-1C13-42A4-887A-1010FD1CE9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1950" y="489855"/>
            <a:ext cx="836030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14FEF77-D8A7-45D2-9BB8-D8CAF98604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1950" y="6368138"/>
            <a:ext cx="836030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17E0414C-E1A3-964C-FC72-B671CFA60553}"/>
              </a:ext>
            </a:extLst>
          </p:cNvPr>
          <p:cNvSpPr txBox="1"/>
          <p:nvPr/>
        </p:nvSpPr>
        <p:spPr>
          <a:xfrm>
            <a:off x="2191086" y="6459181"/>
            <a:ext cx="47618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TH" sz="1200" i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Symptom Extraction and Linking from Vaccine Adverse Event Reports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D0EC2EA-4C4A-3115-53A8-04F36B9980D2}"/>
              </a:ext>
            </a:extLst>
          </p:cNvPr>
          <p:cNvSpPr txBox="1"/>
          <p:nvPr/>
        </p:nvSpPr>
        <p:spPr>
          <a:xfrm>
            <a:off x="651354" y="946312"/>
            <a:ext cx="56207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H" sz="24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3. Extracting Symptom-related entities</a:t>
            </a:r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8D96D677-8054-42D5-24F8-115EE0595F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560" y="2770714"/>
            <a:ext cx="6042649" cy="1595804"/>
          </a:xfrm>
          <a:prstGeom prst="rect">
            <a:avLst/>
          </a:prstGeom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E2D7387E-D293-57EC-B2A9-2278FDA2A958}"/>
              </a:ext>
            </a:extLst>
          </p:cNvPr>
          <p:cNvSpPr txBox="1"/>
          <p:nvPr/>
        </p:nvSpPr>
        <p:spPr>
          <a:xfrm>
            <a:off x="906560" y="1480615"/>
            <a:ext cx="73482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Import stanza and download the English language model with a named entity recognition processor called i2b2 from mimic package.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Initialize a Stanza pipeline 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8586B87-B873-37F0-FBE0-E1F173EF7EA8}"/>
              </a:ext>
            </a:extLst>
          </p:cNvPr>
          <p:cNvSpPr txBox="1"/>
          <p:nvPr/>
        </p:nvSpPr>
        <p:spPr>
          <a:xfrm>
            <a:off x="840657" y="4405565"/>
            <a:ext cx="49223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M</a:t>
            </a:r>
            <a:r>
              <a:rPr lang="en-TH" sz="1200" i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imic package provides pre-trained models for clinical text processing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54D7CE1-624C-EF4E-0C62-0322B03A78D2}"/>
              </a:ext>
            </a:extLst>
          </p:cNvPr>
          <p:cNvSpPr txBox="1"/>
          <p:nvPr/>
        </p:nvSpPr>
        <p:spPr>
          <a:xfrm>
            <a:off x="7142822" y="3205553"/>
            <a:ext cx="16967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Download the model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2FC214E-72B3-4C9C-3F28-14E10A155413}"/>
              </a:ext>
            </a:extLst>
          </p:cNvPr>
          <p:cNvSpPr txBox="1"/>
          <p:nvPr/>
        </p:nvSpPr>
        <p:spPr>
          <a:xfrm>
            <a:off x="7183007" y="4096381"/>
            <a:ext cx="16163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Initialize a pipeline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526E1644-6228-3EEC-5033-3D3269EBC48C}"/>
              </a:ext>
            </a:extLst>
          </p:cNvPr>
          <p:cNvCxnSpPr>
            <a:cxnSpLocks/>
          </p:cNvCxnSpPr>
          <p:nvPr/>
        </p:nvCxnSpPr>
        <p:spPr>
          <a:xfrm flipH="1">
            <a:off x="6411328" y="3429000"/>
            <a:ext cx="794815" cy="53899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A4DEDC3B-99B7-BAE0-EEAB-833E3DF84DC2}"/>
              </a:ext>
            </a:extLst>
          </p:cNvPr>
          <p:cNvCxnSpPr>
            <a:cxnSpLocks/>
          </p:cNvCxnSpPr>
          <p:nvPr/>
        </p:nvCxnSpPr>
        <p:spPr>
          <a:xfrm flipH="1">
            <a:off x="6949209" y="4234881"/>
            <a:ext cx="256934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tangle 113">
            <a:extLst>
              <a:ext uri="{FF2B5EF4-FFF2-40B4-BE49-F238E27FC236}">
                <a16:creationId xmlns:a16="http://schemas.microsoft.com/office/drawing/2014/main" id="{90162E7C-7A0E-A965-399D-E36AB5FF0FED}"/>
              </a:ext>
            </a:extLst>
          </p:cNvPr>
          <p:cNvSpPr/>
          <p:nvPr/>
        </p:nvSpPr>
        <p:spPr>
          <a:xfrm>
            <a:off x="6876938" y="-26022"/>
            <a:ext cx="2280069" cy="55991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Results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8D8A4269-A911-8615-CE75-10FEE5AB723D}"/>
              </a:ext>
            </a:extLst>
          </p:cNvPr>
          <p:cNvSpPr/>
          <p:nvPr/>
        </p:nvSpPr>
        <p:spPr>
          <a:xfrm>
            <a:off x="-15683" y="-26022"/>
            <a:ext cx="2280069" cy="55991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Overview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C0905E3D-D8F1-0D3B-D9C4-CC6C4849EDA7}"/>
              </a:ext>
            </a:extLst>
          </p:cNvPr>
          <p:cNvSpPr/>
          <p:nvPr/>
        </p:nvSpPr>
        <p:spPr>
          <a:xfrm>
            <a:off x="2281857" y="-26022"/>
            <a:ext cx="2280069" cy="55991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Dataset &amp; Tools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ACA6F22E-A71A-B47E-9A6B-F9033936D4F4}"/>
              </a:ext>
            </a:extLst>
          </p:cNvPr>
          <p:cNvSpPr/>
          <p:nvPr/>
        </p:nvSpPr>
        <p:spPr>
          <a:xfrm>
            <a:off x="4579397" y="-26022"/>
            <a:ext cx="2280069" cy="559911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600" b="1" dirty="0">
                <a:solidFill>
                  <a:schemeClr val="bg2"/>
                </a:solidFill>
              </a:rPr>
              <a:t>Implementation</a:t>
            </a:r>
          </a:p>
        </p:txBody>
      </p:sp>
    </p:spTree>
    <p:extLst>
      <p:ext uri="{BB962C8B-B14F-4D97-AF65-F5344CB8AC3E}">
        <p14:creationId xmlns:p14="http://schemas.microsoft.com/office/powerpoint/2010/main" val="39719648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1950" y="489855"/>
            <a:ext cx="8360303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1950" y="6368138"/>
            <a:ext cx="8360303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1950" y="489855"/>
            <a:ext cx="8360303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BF58C06-AB7F-4BF8-A0C5-778D93E544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8EA1840-1C13-42A4-887A-1010FD1CE9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1950" y="489855"/>
            <a:ext cx="836030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14FEF77-D8A7-45D2-9BB8-D8CAF98604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1950" y="6368138"/>
            <a:ext cx="836030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17E0414C-E1A3-964C-FC72-B671CFA60553}"/>
              </a:ext>
            </a:extLst>
          </p:cNvPr>
          <p:cNvSpPr txBox="1"/>
          <p:nvPr/>
        </p:nvSpPr>
        <p:spPr>
          <a:xfrm>
            <a:off x="2191086" y="6459181"/>
            <a:ext cx="47618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TH" sz="1200" i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Symptom Extraction and Linking from Vaccine Adverse Event Reports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D0EC2EA-4C4A-3115-53A8-04F36B9980D2}"/>
              </a:ext>
            </a:extLst>
          </p:cNvPr>
          <p:cNvSpPr txBox="1"/>
          <p:nvPr/>
        </p:nvSpPr>
        <p:spPr>
          <a:xfrm>
            <a:off x="651354" y="946312"/>
            <a:ext cx="56207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H" sz="24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3. Extracting Symptom-related entities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2D7387E-D293-57EC-B2A9-2278FDA2A958}"/>
              </a:ext>
            </a:extLst>
          </p:cNvPr>
          <p:cNvSpPr txBox="1"/>
          <p:nvPr/>
        </p:nvSpPr>
        <p:spPr>
          <a:xfrm>
            <a:off x="906560" y="1480615"/>
            <a:ext cx="73482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Extract the symptoms from the symptom text of covid-19 reports, then store those symptoms in a list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BAD619B-0192-CF4C-0615-4B0C887939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402" y="2503865"/>
            <a:ext cx="5198421" cy="292697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575F79A-43DD-866F-CF58-F2C4781434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8388" y="2415650"/>
            <a:ext cx="2590361" cy="30784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4E22679-BFA3-CA77-F4AE-1C5EFE3D6447}"/>
              </a:ext>
            </a:extLst>
          </p:cNvPr>
          <p:cNvSpPr/>
          <p:nvPr/>
        </p:nvSpPr>
        <p:spPr>
          <a:xfrm>
            <a:off x="1048624" y="2945998"/>
            <a:ext cx="1560352" cy="276836"/>
          </a:xfrm>
          <a:prstGeom prst="rect">
            <a:avLst/>
          </a:prstGeom>
          <a:noFill/>
          <a:ln w="3810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2EE8FDB-18FB-A83B-852C-A17C78608102}"/>
              </a:ext>
            </a:extLst>
          </p:cNvPr>
          <p:cNvSpPr/>
          <p:nvPr/>
        </p:nvSpPr>
        <p:spPr>
          <a:xfrm>
            <a:off x="1048624" y="3860315"/>
            <a:ext cx="1560352" cy="569072"/>
          </a:xfrm>
          <a:prstGeom prst="rect">
            <a:avLst/>
          </a:prstGeom>
          <a:noFill/>
          <a:ln w="3810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B2596BD-E984-1474-E795-D7A3C78EBF4A}"/>
              </a:ext>
            </a:extLst>
          </p:cNvPr>
          <p:cNvSpPr/>
          <p:nvPr/>
        </p:nvSpPr>
        <p:spPr>
          <a:xfrm>
            <a:off x="1048624" y="4887578"/>
            <a:ext cx="1560352" cy="479112"/>
          </a:xfrm>
          <a:prstGeom prst="rect">
            <a:avLst/>
          </a:prstGeom>
          <a:noFill/>
          <a:ln w="3810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AED2D10A-46AE-2FC6-C6A3-BAE4521262E2}"/>
              </a:ext>
            </a:extLst>
          </p:cNvPr>
          <p:cNvCxnSpPr>
            <a:stCxn id="20" idx="3"/>
            <a:endCxn id="3" idx="1"/>
          </p:cNvCxnSpPr>
          <p:nvPr/>
        </p:nvCxnSpPr>
        <p:spPr>
          <a:xfrm flipV="1">
            <a:off x="2608976" y="3954850"/>
            <a:ext cx="3429412" cy="1172284"/>
          </a:xfrm>
          <a:prstGeom prst="bentConnector3">
            <a:avLst/>
          </a:prstGeom>
          <a:ln w="38100">
            <a:solidFill>
              <a:schemeClr val="tx2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B458FCF0-0B0F-DA18-355A-FA1AA9AA668E}"/>
              </a:ext>
            </a:extLst>
          </p:cNvPr>
          <p:cNvCxnSpPr>
            <a:cxnSpLocks/>
            <a:stCxn id="18" idx="3"/>
            <a:endCxn id="3" idx="1"/>
          </p:cNvCxnSpPr>
          <p:nvPr/>
        </p:nvCxnSpPr>
        <p:spPr>
          <a:xfrm flipV="1">
            <a:off x="2608976" y="3954850"/>
            <a:ext cx="3429412" cy="190001"/>
          </a:xfrm>
          <a:prstGeom prst="bentConnector3">
            <a:avLst/>
          </a:prstGeom>
          <a:ln w="38100">
            <a:solidFill>
              <a:schemeClr val="tx2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848256AF-1976-B508-4893-22996FF7BE2E}"/>
              </a:ext>
            </a:extLst>
          </p:cNvPr>
          <p:cNvCxnSpPr>
            <a:cxnSpLocks/>
            <a:stCxn id="10" idx="3"/>
            <a:endCxn id="3" idx="1"/>
          </p:cNvCxnSpPr>
          <p:nvPr/>
        </p:nvCxnSpPr>
        <p:spPr>
          <a:xfrm>
            <a:off x="2608976" y="3084416"/>
            <a:ext cx="3429412" cy="870434"/>
          </a:xfrm>
          <a:prstGeom prst="bentConnector3">
            <a:avLst/>
          </a:prstGeom>
          <a:ln w="38100">
            <a:solidFill>
              <a:schemeClr val="tx2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FE17F1D-8D40-08C9-8C22-4FE23F8988AB}"/>
              </a:ext>
            </a:extLst>
          </p:cNvPr>
          <p:cNvSpPr txBox="1"/>
          <p:nvPr/>
        </p:nvSpPr>
        <p:spPr>
          <a:xfrm>
            <a:off x="4323682" y="3005939"/>
            <a:ext cx="11994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H" sz="14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Store these problems (symptoms) in a list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FFDC3FE-42FC-631E-87D2-67FE4C177D68}"/>
              </a:ext>
            </a:extLst>
          </p:cNvPr>
          <p:cNvSpPr/>
          <p:nvPr/>
        </p:nvSpPr>
        <p:spPr>
          <a:xfrm>
            <a:off x="6876938" y="-26022"/>
            <a:ext cx="2280069" cy="55991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Results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90C3324-43D9-4E79-7B7F-89CE291B2CE2}"/>
              </a:ext>
            </a:extLst>
          </p:cNvPr>
          <p:cNvSpPr/>
          <p:nvPr/>
        </p:nvSpPr>
        <p:spPr>
          <a:xfrm>
            <a:off x="-15683" y="-26022"/>
            <a:ext cx="2280069" cy="55991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Overview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E2818E6-1456-A23B-24D9-11241B7EFF88}"/>
              </a:ext>
            </a:extLst>
          </p:cNvPr>
          <p:cNvSpPr/>
          <p:nvPr/>
        </p:nvSpPr>
        <p:spPr>
          <a:xfrm>
            <a:off x="2281857" y="-26022"/>
            <a:ext cx="2280069" cy="55991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Dataset &amp; Tools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4745172-43F5-BAF8-B910-06DFAB6063F6}"/>
              </a:ext>
            </a:extLst>
          </p:cNvPr>
          <p:cNvSpPr/>
          <p:nvPr/>
        </p:nvSpPr>
        <p:spPr>
          <a:xfrm>
            <a:off x="4579397" y="-26022"/>
            <a:ext cx="2280069" cy="559911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600" b="1" dirty="0">
                <a:solidFill>
                  <a:schemeClr val="bg2"/>
                </a:solidFill>
              </a:rPr>
              <a:t>Implementation</a:t>
            </a:r>
          </a:p>
        </p:txBody>
      </p:sp>
    </p:spTree>
    <p:extLst>
      <p:ext uri="{BB962C8B-B14F-4D97-AF65-F5344CB8AC3E}">
        <p14:creationId xmlns:p14="http://schemas.microsoft.com/office/powerpoint/2010/main" val="39897883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1950" y="489855"/>
            <a:ext cx="8360303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1950" y="6368138"/>
            <a:ext cx="8360303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1950" y="489855"/>
            <a:ext cx="8360303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BF58C06-AB7F-4BF8-A0C5-778D93E544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8EA1840-1C13-42A4-887A-1010FD1CE9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1950" y="489855"/>
            <a:ext cx="836030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14FEF77-D8A7-45D2-9BB8-D8CAF98604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1950" y="6368138"/>
            <a:ext cx="836030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17E0414C-E1A3-964C-FC72-B671CFA60553}"/>
              </a:ext>
            </a:extLst>
          </p:cNvPr>
          <p:cNvSpPr txBox="1"/>
          <p:nvPr/>
        </p:nvSpPr>
        <p:spPr>
          <a:xfrm>
            <a:off x="2191086" y="6459181"/>
            <a:ext cx="47618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TH" sz="1200" i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Symptom Extraction and Linking from Vaccine Adverse Event Reports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D0EC2EA-4C4A-3115-53A8-04F36B9980D2}"/>
              </a:ext>
            </a:extLst>
          </p:cNvPr>
          <p:cNvSpPr txBox="1"/>
          <p:nvPr/>
        </p:nvSpPr>
        <p:spPr>
          <a:xfrm>
            <a:off x="651354" y="946312"/>
            <a:ext cx="64814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H" sz="24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4. Linking Entities to the standard symptoms 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2D7387E-D293-57EC-B2A9-2278FDA2A958}"/>
              </a:ext>
            </a:extLst>
          </p:cNvPr>
          <p:cNvSpPr txBox="1"/>
          <p:nvPr/>
        </p:nvSpPr>
        <p:spPr>
          <a:xfrm>
            <a:off x="906560" y="1480615"/>
            <a:ext cx="73482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Link the extracted symptoms to the standard symptoms and the top 100 common symptoms, using </a:t>
            </a:r>
            <a:r>
              <a:rPr lang="en-US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Rule-based (Exact matching and Fuzzy matching), and Similarity-based matching.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834C55-F1DC-B235-1B3E-5692952442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4446" y="3343698"/>
            <a:ext cx="3314545" cy="23565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ED4DEDA-2093-AFE6-CCE1-8355749B4E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543" y="3343697"/>
            <a:ext cx="3792457" cy="2356584"/>
          </a:xfrm>
          <a:prstGeom prst="rect">
            <a:avLst/>
          </a:prstGeom>
        </p:spPr>
      </p:pic>
      <p:sp>
        <p:nvSpPr>
          <p:cNvPr id="16" name="Right Arrow 15">
            <a:extLst>
              <a:ext uri="{FF2B5EF4-FFF2-40B4-BE49-F238E27FC236}">
                <a16:creationId xmlns:a16="http://schemas.microsoft.com/office/drawing/2014/main" id="{10B3A913-BB7A-0FAF-9B49-5D9F88503640}"/>
              </a:ext>
            </a:extLst>
          </p:cNvPr>
          <p:cNvSpPr/>
          <p:nvPr/>
        </p:nvSpPr>
        <p:spPr>
          <a:xfrm>
            <a:off x="4707679" y="4836227"/>
            <a:ext cx="268448" cy="474006"/>
          </a:xfrm>
          <a:prstGeom prst="rightArrow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E2AF1EE-181C-6A8F-4FF8-3340A817050C}"/>
              </a:ext>
            </a:extLst>
          </p:cNvPr>
          <p:cNvSpPr txBox="1"/>
          <p:nvPr/>
        </p:nvSpPr>
        <p:spPr>
          <a:xfrm>
            <a:off x="651354" y="2974366"/>
            <a:ext cx="3123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H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Method 1: </a:t>
            </a:r>
            <a:r>
              <a:rPr lang="en-TH" dirty="0">
                <a:solidFill>
                  <a:schemeClr val="tx2">
                    <a:lumMod val="75000"/>
                    <a:lumOff val="25000"/>
                  </a:schemeClr>
                </a:solidFill>
              </a:rPr>
              <a:t>Exact matching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FA74FEC-7B28-4856-8B23-59DB7F7CBBF8}"/>
              </a:ext>
            </a:extLst>
          </p:cNvPr>
          <p:cNvSpPr/>
          <p:nvPr/>
        </p:nvSpPr>
        <p:spPr>
          <a:xfrm>
            <a:off x="779543" y="3343697"/>
            <a:ext cx="3801120" cy="1102481"/>
          </a:xfrm>
          <a:prstGeom prst="rect">
            <a:avLst/>
          </a:prstGeom>
          <a:solidFill>
            <a:schemeClr val="bg1">
              <a:alpha val="50239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0F03172-3926-C5E2-9F28-0C416618BD00}"/>
              </a:ext>
            </a:extLst>
          </p:cNvPr>
          <p:cNvSpPr/>
          <p:nvPr/>
        </p:nvSpPr>
        <p:spPr>
          <a:xfrm>
            <a:off x="779543" y="4446178"/>
            <a:ext cx="3801120" cy="1254104"/>
          </a:xfrm>
          <a:prstGeom prst="rect">
            <a:avLst/>
          </a:prstGeom>
          <a:noFill/>
          <a:ln w="3810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971DD63-AFFB-1A04-0492-07F8960C3A1E}"/>
              </a:ext>
            </a:extLst>
          </p:cNvPr>
          <p:cNvSpPr txBox="1"/>
          <p:nvPr/>
        </p:nvSpPr>
        <p:spPr>
          <a:xfrm>
            <a:off x="726897" y="5742557"/>
            <a:ext cx="75193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Link the extracted symptom to the standard symptom that is </a:t>
            </a:r>
            <a:r>
              <a:rPr lang="en-US" sz="16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exactly matching</a:t>
            </a:r>
            <a:r>
              <a:rPr lang="en-US" sz="16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.</a:t>
            </a:r>
            <a:endParaRPr lang="en-TH" sz="160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D16E18F-B137-9514-125A-FEEA22573343}"/>
              </a:ext>
            </a:extLst>
          </p:cNvPr>
          <p:cNvSpPr txBox="1"/>
          <p:nvPr/>
        </p:nvSpPr>
        <p:spPr>
          <a:xfrm>
            <a:off x="1197495" y="2300496"/>
            <a:ext cx="43167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H" sz="12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(Note: Testing only 50 reports for not too long running time)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CE2C44C-5D58-2559-2A96-71F830EF6F94}"/>
              </a:ext>
            </a:extLst>
          </p:cNvPr>
          <p:cNvSpPr/>
          <p:nvPr/>
        </p:nvSpPr>
        <p:spPr>
          <a:xfrm>
            <a:off x="6876938" y="-26022"/>
            <a:ext cx="2280069" cy="55991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Results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F4FF927-1007-0964-F61E-02C16B13D756}"/>
              </a:ext>
            </a:extLst>
          </p:cNvPr>
          <p:cNvSpPr/>
          <p:nvPr/>
        </p:nvSpPr>
        <p:spPr>
          <a:xfrm>
            <a:off x="-15683" y="-26022"/>
            <a:ext cx="2280069" cy="55991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Overview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80C59D1-1DE2-787A-3FCB-F99F8ACCB3B4}"/>
              </a:ext>
            </a:extLst>
          </p:cNvPr>
          <p:cNvSpPr/>
          <p:nvPr/>
        </p:nvSpPr>
        <p:spPr>
          <a:xfrm>
            <a:off x="2281857" y="-26022"/>
            <a:ext cx="2280069" cy="55991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Dataset &amp; Tools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B4129EA-B8D3-FBBD-50CD-0AA24AB80A44}"/>
              </a:ext>
            </a:extLst>
          </p:cNvPr>
          <p:cNvSpPr/>
          <p:nvPr/>
        </p:nvSpPr>
        <p:spPr>
          <a:xfrm>
            <a:off x="4579397" y="-26022"/>
            <a:ext cx="2280069" cy="559911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600" b="1" dirty="0">
                <a:solidFill>
                  <a:schemeClr val="bg2"/>
                </a:solidFill>
              </a:rPr>
              <a:t>Implementation</a:t>
            </a:r>
          </a:p>
        </p:txBody>
      </p:sp>
    </p:spTree>
    <p:extLst>
      <p:ext uri="{BB962C8B-B14F-4D97-AF65-F5344CB8AC3E}">
        <p14:creationId xmlns:p14="http://schemas.microsoft.com/office/powerpoint/2010/main" val="3759915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1950" y="489855"/>
            <a:ext cx="8360303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1950" y="6368138"/>
            <a:ext cx="8360303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1950" y="489855"/>
            <a:ext cx="8360303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BF58C06-AB7F-4BF8-A0C5-778D93E544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8EA1840-1C13-42A4-887A-1010FD1CE9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1950" y="489855"/>
            <a:ext cx="836030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14FEF77-D8A7-45D2-9BB8-D8CAF98604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1950" y="6368138"/>
            <a:ext cx="836030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17E0414C-E1A3-964C-FC72-B671CFA60553}"/>
              </a:ext>
            </a:extLst>
          </p:cNvPr>
          <p:cNvSpPr txBox="1"/>
          <p:nvPr/>
        </p:nvSpPr>
        <p:spPr>
          <a:xfrm>
            <a:off x="2191086" y="6459181"/>
            <a:ext cx="47618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TH" sz="1200" i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Symptom Extraction and Linking from Vaccine Adverse Event Reports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D0EC2EA-4C4A-3115-53A8-04F36B9980D2}"/>
              </a:ext>
            </a:extLst>
          </p:cNvPr>
          <p:cNvSpPr txBox="1"/>
          <p:nvPr/>
        </p:nvSpPr>
        <p:spPr>
          <a:xfrm>
            <a:off x="651354" y="946312"/>
            <a:ext cx="64814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H" sz="24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4. Linking Entities to the standard symptoms </a:t>
            </a:r>
          </a:p>
        </p:txBody>
      </p:sp>
      <p:sp>
        <p:nvSpPr>
          <p:cNvPr id="16" name="Right Arrow 15">
            <a:extLst>
              <a:ext uri="{FF2B5EF4-FFF2-40B4-BE49-F238E27FC236}">
                <a16:creationId xmlns:a16="http://schemas.microsoft.com/office/drawing/2014/main" id="{10B3A913-BB7A-0FAF-9B49-5D9F88503640}"/>
              </a:ext>
            </a:extLst>
          </p:cNvPr>
          <p:cNvSpPr/>
          <p:nvPr/>
        </p:nvSpPr>
        <p:spPr>
          <a:xfrm>
            <a:off x="5419164" y="2248486"/>
            <a:ext cx="268448" cy="474006"/>
          </a:xfrm>
          <a:prstGeom prst="rightArrow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E2AF1EE-181C-6A8F-4FF8-3340A817050C}"/>
              </a:ext>
            </a:extLst>
          </p:cNvPr>
          <p:cNvSpPr txBox="1"/>
          <p:nvPr/>
        </p:nvSpPr>
        <p:spPr>
          <a:xfrm>
            <a:off x="651354" y="1516807"/>
            <a:ext cx="3123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H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Method 2: </a:t>
            </a:r>
            <a:r>
              <a:rPr lang="en-TH" dirty="0">
                <a:solidFill>
                  <a:schemeClr val="tx2">
                    <a:lumMod val="75000"/>
                    <a:lumOff val="25000"/>
                  </a:schemeClr>
                </a:solidFill>
              </a:rPr>
              <a:t>Fuzzy matching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848A47F-C96C-E64E-3DF4-853E0E90F4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8603"/>
          <a:stretch/>
        </p:blipFill>
        <p:spPr>
          <a:xfrm>
            <a:off x="710244" y="1886139"/>
            <a:ext cx="4615419" cy="121988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3B180EF-1C34-D038-B8BB-64FDCE52AE2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8695" b="48603"/>
          <a:stretch/>
        </p:blipFill>
        <p:spPr>
          <a:xfrm>
            <a:off x="5768696" y="1886139"/>
            <a:ext cx="2368542" cy="121987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DCDD128-97F0-BD4E-7863-91CA84B6648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45836"/>
          <a:stretch/>
        </p:blipFill>
        <p:spPr>
          <a:xfrm>
            <a:off x="710244" y="4228789"/>
            <a:ext cx="5413719" cy="137364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413A999-A415-292A-77CF-A06B85B2DCB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36099" b="64918"/>
          <a:stretch/>
        </p:blipFill>
        <p:spPr>
          <a:xfrm>
            <a:off x="6699205" y="4224009"/>
            <a:ext cx="1722563" cy="92992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A695C934-2085-7D96-317F-8FC0ED7FB556}"/>
              </a:ext>
            </a:extLst>
          </p:cNvPr>
          <p:cNvSpPr txBox="1"/>
          <p:nvPr/>
        </p:nvSpPr>
        <p:spPr>
          <a:xfrm>
            <a:off x="651353" y="3835310"/>
            <a:ext cx="4674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H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Method 3: </a:t>
            </a:r>
            <a:r>
              <a:rPr lang="en-TH" dirty="0">
                <a:solidFill>
                  <a:schemeClr val="tx2">
                    <a:lumMod val="75000"/>
                    <a:lumOff val="25000"/>
                  </a:schemeClr>
                </a:solidFill>
              </a:rPr>
              <a:t>Similarity-based matching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1D64C2F-DAAA-974D-2462-033D02C3E290}"/>
              </a:ext>
            </a:extLst>
          </p:cNvPr>
          <p:cNvSpPr txBox="1"/>
          <p:nvPr/>
        </p:nvSpPr>
        <p:spPr>
          <a:xfrm>
            <a:off x="651353" y="5598054"/>
            <a:ext cx="8070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H" sz="16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Get the vector</a:t>
            </a:r>
            <a:r>
              <a:rPr lang="en-TH" sz="1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of each symptom using </a:t>
            </a:r>
            <a:r>
              <a:rPr lang="en-TH" sz="16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GloVe</a:t>
            </a:r>
            <a:r>
              <a:rPr lang="en-TH" sz="1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, then </a:t>
            </a:r>
            <a:r>
              <a:rPr lang="en-TH" sz="16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find the most similar</a:t>
            </a:r>
            <a:r>
              <a:rPr lang="en-TH" sz="1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standard symptom using </a:t>
            </a:r>
            <a:r>
              <a:rPr lang="en-TH" sz="16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Cosine-similarity</a:t>
            </a:r>
          </a:p>
        </p:txBody>
      </p:sp>
      <p:sp>
        <p:nvSpPr>
          <p:cNvPr id="24" name="Right Arrow 23">
            <a:extLst>
              <a:ext uri="{FF2B5EF4-FFF2-40B4-BE49-F238E27FC236}">
                <a16:creationId xmlns:a16="http://schemas.microsoft.com/office/drawing/2014/main" id="{08E49C4E-C40E-B4C9-C8F3-44B379CB5536}"/>
              </a:ext>
            </a:extLst>
          </p:cNvPr>
          <p:cNvSpPr/>
          <p:nvPr/>
        </p:nvSpPr>
        <p:spPr>
          <a:xfrm>
            <a:off x="6288692" y="4452608"/>
            <a:ext cx="268448" cy="474006"/>
          </a:xfrm>
          <a:prstGeom prst="rightArrow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8AE8902-2EF7-7D7F-4B87-81DEED263600}"/>
              </a:ext>
            </a:extLst>
          </p:cNvPr>
          <p:cNvSpPr txBox="1"/>
          <p:nvPr/>
        </p:nvSpPr>
        <p:spPr>
          <a:xfrm>
            <a:off x="710244" y="3111169"/>
            <a:ext cx="75193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Link the extracted symptom to the standard symptom with </a:t>
            </a:r>
            <a:r>
              <a:rPr lang="en-US" sz="16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the most similar sequence of characters </a:t>
            </a:r>
            <a:endParaRPr lang="en-TH" sz="160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965FF2A-9989-C958-A372-F1D3618A181E}"/>
              </a:ext>
            </a:extLst>
          </p:cNvPr>
          <p:cNvSpPr/>
          <p:nvPr/>
        </p:nvSpPr>
        <p:spPr>
          <a:xfrm>
            <a:off x="6876938" y="-26022"/>
            <a:ext cx="2280069" cy="55991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Results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FCF6ADE-CBE6-12F0-83E2-C28A34647E26}"/>
              </a:ext>
            </a:extLst>
          </p:cNvPr>
          <p:cNvSpPr/>
          <p:nvPr/>
        </p:nvSpPr>
        <p:spPr>
          <a:xfrm>
            <a:off x="-15683" y="-26022"/>
            <a:ext cx="2280069" cy="55991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Overview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395D987-6D80-E5C6-1552-A150CDF10E2D}"/>
              </a:ext>
            </a:extLst>
          </p:cNvPr>
          <p:cNvSpPr/>
          <p:nvPr/>
        </p:nvSpPr>
        <p:spPr>
          <a:xfrm>
            <a:off x="2281857" y="-26022"/>
            <a:ext cx="2280069" cy="55991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Dataset &amp; Tools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88C2A76-BF36-4CBE-7633-FE52D6005C5F}"/>
              </a:ext>
            </a:extLst>
          </p:cNvPr>
          <p:cNvSpPr/>
          <p:nvPr/>
        </p:nvSpPr>
        <p:spPr>
          <a:xfrm>
            <a:off x="4579397" y="-26022"/>
            <a:ext cx="2280069" cy="559911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600" b="1" dirty="0">
                <a:solidFill>
                  <a:schemeClr val="bg2"/>
                </a:solidFill>
              </a:rPr>
              <a:t>Implementation</a:t>
            </a:r>
          </a:p>
        </p:txBody>
      </p:sp>
    </p:spTree>
    <p:extLst>
      <p:ext uri="{BB962C8B-B14F-4D97-AF65-F5344CB8AC3E}">
        <p14:creationId xmlns:p14="http://schemas.microsoft.com/office/powerpoint/2010/main" val="15470386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1950" y="489855"/>
            <a:ext cx="8360303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1950" y="6368138"/>
            <a:ext cx="8360303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1950" y="489855"/>
            <a:ext cx="8360303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BF58C06-AB7F-4BF8-A0C5-778D93E544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8EA1840-1C13-42A4-887A-1010FD1CE9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1950" y="489855"/>
            <a:ext cx="836030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14FEF77-D8A7-45D2-9BB8-D8CAF98604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1950" y="6368138"/>
            <a:ext cx="836030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C0331E29-29F4-9189-41F5-D50234BDCE3B}"/>
              </a:ext>
            </a:extLst>
          </p:cNvPr>
          <p:cNvSpPr txBox="1"/>
          <p:nvPr/>
        </p:nvSpPr>
        <p:spPr>
          <a:xfrm>
            <a:off x="651354" y="946312"/>
            <a:ext cx="37839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H" sz="24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5. Evaluation (Automatic)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D4F4772-3A9E-9202-95F4-0E758FC698A0}"/>
              </a:ext>
            </a:extLst>
          </p:cNvPr>
          <p:cNvSpPr txBox="1"/>
          <p:nvPr/>
        </p:nvSpPr>
        <p:spPr>
          <a:xfrm>
            <a:off x="2191086" y="6459181"/>
            <a:ext cx="47618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TH" sz="1200" i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Symptom Extraction and Linking from Vaccine Adverse Event Reports</a:t>
            </a:r>
          </a:p>
        </p:txBody>
      </p:sp>
      <p:graphicFrame>
        <p:nvGraphicFramePr>
          <p:cNvPr id="51" name="Table 50">
            <a:extLst>
              <a:ext uri="{FF2B5EF4-FFF2-40B4-BE49-F238E27FC236}">
                <a16:creationId xmlns:a16="http://schemas.microsoft.com/office/drawing/2014/main" id="{C40F3F5C-5DBE-2118-B2C0-9D540B5BF2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9705626"/>
              </p:ext>
            </p:extLst>
          </p:nvPr>
        </p:nvGraphicFramePr>
        <p:xfrm>
          <a:off x="825013" y="3905830"/>
          <a:ext cx="7511300" cy="21336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316607">
                  <a:extLst>
                    <a:ext uri="{9D8B030D-6E8A-4147-A177-3AD203B41FA5}">
                      <a16:colId xmlns:a16="http://schemas.microsoft.com/office/drawing/2014/main" val="2586157154"/>
                    </a:ext>
                  </a:extLst>
                </a:gridCol>
                <a:gridCol w="1558798">
                  <a:extLst>
                    <a:ext uri="{9D8B030D-6E8A-4147-A177-3AD203B41FA5}">
                      <a16:colId xmlns:a16="http://schemas.microsoft.com/office/drawing/2014/main" val="2478621298"/>
                    </a:ext>
                  </a:extLst>
                </a:gridCol>
                <a:gridCol w="1211965">
                  <a:extLst>
                    <a:ext uri="{9D8B030D-6E8A-4147-A177-3AD203B41FA5}">
                      <a16:colId xmlns:a16="http://schemas.microsoft.com/office/drawing/2014/main" val="882755155"/>
                    </a:ext>
                  </a:extLst>
                </a:gridCol>
                <a:gridCol w="1211965">
                  <a:extLst>
                    <a:ext uri="{9D8B030D-6E8A-4147-A177-3AD203B41FA5}">
                      <a16:colId xmlns:a16="http://schemas.microsoft.com/office/drawing/2014/main" val="3158720095"/>
                    </a:ext>
                  </a:extLst>
                </a:gridCol>
                <a:gridCol w="1211965">
                  <a:extLst>
                    <a:ext uri="{9D8B030D-6E8A-4147-A177-3AD203B41FA5}">
                      <a16:colId xmlns:a16="http://schemas.microsoft.com/office/drawing/2014/main" val="4174138019"/>
                    </a:ext>
                  </a:extLst>
                </a:gridCol>
              </a:tblGrid>
              <a:tr h="220563">
                <a:tc>
                  <a:txBody>
                    <a:bodyPr/>
                    <a:lstStyle/>
                    <a:p>
                      <a:pPr algn="ctr"/>
                      <a:r>
                        <a:rPr lang="en-TH" sz="14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Linking methods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4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Comparison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4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4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4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F1 score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2892138"/>
                  </a:ext>
                </a:extLst>
              </a:tr>
              <a:tr h="220563">
                <a:tc rowSpan="2">
                  <a:txBody>
                    <a:bodyPr/>
                    <a:lstStyle/>
                    <a:p>
                      <a:pPr algn="ctr"/>
                      <a:r>
                        <a:rPr lang="en-TH" sz="14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Exact matching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4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Standard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4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0.179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4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0.394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4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0.246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3638878"/>
                  </a:ext>
                </a:extLst>
              </a:tr>
              <a:tr h="261091">
                <a:tc vMerge="1">
                  <a:txBody>
                    <a:bodyPr/>
                    <a:lstStyle/>
                    <a:p>
                      <a:endParaRPr lang="en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4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Top 100 common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4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0.174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4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0.387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4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0.240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8264930"/>
                  </a:ext>
                </a:extLst>
              </a:tr>
              <a:tr h="220563">
                <a:tc rowSpan="2">
                  <a:txBody>
                    <a:bodyPr/>
                    <a:lstStyle/>
                    <a:p>
                      <a:pPr algn="ctr"/>
                      <a:r>
                        <a:rPr lang="en-TH" sz="14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Fuzzy matching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4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Standard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4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0.179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4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0.394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4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0.246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81159348"/>
                  </a:ext>
                </a:extLst>
              </a:tr>
              <a:tr h="261091">
                <a:tc vMerge="1">
                  <a:txBody>
                    <a:bodyPr/>
                    <a:lstStyle/>
                    <a:p>
                      <a:endParaRPr lang="en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4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Top 100 common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4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0.174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4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0.387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4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0.240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6038387"/>
                  </a:ext>
                </a:extLst>
              </a:tr>
              <a:tr h="220563">
                <a:tc rowSpan="2">
                  <a:txBody>
                    <a:bodyPr/>
                    <a:lstStyle/>
                    <a:p>
                      <a:pPr algn="ctr"/>
                      <a:r>
                        <a:rPr lang="en-TH" sz="14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Cosine-similarity matching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4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Standard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4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0.237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4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0.462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4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0.313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3698474"/>
                  </a:ext>
                </a:extLst>
              </a:tr>
              <a:tr h="261091">
                <a:tc vMerge="1">
                  <a:txBody>
                    <a:bodyPr/>
                    <a:lstStyle/>
                    <a:p>
                      <a:endParaRPr lang="en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4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Top 100 common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4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0.217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4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0.441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4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0.291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8520290"/>
                  </a:ext>
                </a:extLst>
              </a:tr>
            </a:tbl>
          </a:graphicData>
        </a:graphic>
      </p:graphicFrame>
      <p:sp>
        <p:nvSpPr>
          <p:cNvPr id="52" name="TextBox 51">
            <a:extLst>
              <a:ext uri="{FF2B5EF4-FFF2-40B4-BE49-F238E27FC236}">
                <a16:creationId xmlns:a16="http://schemas.microsoft.com/office/drawing/2014/main" id="{F323BD7A-47DB-B26F-2ECE-36B6391F914E}"/>
              </a:ext>
            </a:extLst>
          </p:cNvPr>
          <p:cNvSpPr txBox="1"/>
          <p:nvPr/>
        </p:nvSpPr>
        <p:spPr>
          <a:xfrm>
            <a:off x="906560" y="1480615"/>
            <a:ext cx="73482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Evaluate the model by computing cosine similarity score between the extracted symptoms and the standard symptoms.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4412480-51F1-DC4B-DBC5-4AE9D1B9762F}"/>
              </a:ext>
            </a:extLst>
          </p:cNvPr>
          <p:cNvSpPr txBox="1"/>
          <p:nvPr/>
        </p:nvSpPr>
        <p:spPr>
          <a:xfrm>
            <a:off x="906560" y="2288397"/>
            <a:ext cx="43030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Criteria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Similarity score &gt;= 0.8 : True positive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Similarity score &lt; 0.8 : False positive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Not found : False negative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C6D4E6E0-BB70-7803-230F-6AD4D6AB32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8695" b="48603"/>
          <a:stretch/>
        </p:blipFill>
        <p:spPr>
          <a:xfrm>
            <a:off x="5606616" y="2453298"/>
            <a:ext cx="2648151" cy="1363887"/>
          </a:xfrm>
          <a:prstGeom prst="rect">
            <a:avLst/>
          </a:prstGeom>
        </p:spPr>
      </p:pic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E4525F5-0A5F-6215-CBC3-A268298F0118}"/>
              </a:ext>
            </a:extLst>
          </p:cNvPr>
          <p:cNvCxnSpPr/>
          <p:nvPr/>
        </p:nvCxnSpPr>
        <p:spPr>
          <a:xfrm>
            <a:off x="5016617" y="2734811"/>
            <a:ext cx="679508" cy="5872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23336DE-6E94-871F-EDB3-DD799A5F2A60}"/>
              </a:ext>
            </a:extLst>
          </p:cNvPr>
          <p:cNvCxnSpPr>
            <a:cxnSpLocks/>
          </p:cNvCxnSpPr>
          <p:nvPr/>
        </p:nvCxnSpPr>
        <p:spPr>
          <a:xfrm flipV="1">
            <a:off x="4941116" y="2622501"/>
            <a:ext cx="755009" cy="38660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95BFA0B3-ECDC-ED5D-CA88-26A36C3F4F68}"/>
              </a:ext>
            </a:extLst>
          </p:cNvPr>
          <p:cNvSpPr txBox="1"/>
          <p:nvPr/>
        </p:nvSpPr>
        <p:spPr>
          <a:xfrm>
            <a:off x="1186648" y="3371419"/>
            <a:ext cx="33259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H" sz="12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(#Standard symptoms - #Extracted symptoms)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998DCE3-EA6B-9F17-33DD-77FAAE7CB91F}"/>
              </a:ext>
            </a:extLst>
          </p:cNvPr>
          <p:cNvSpPr/>
          <p:nvPr/>
        </p:nvSpPr>
        <p:spPr>
          <a:xfrm>
            <a:off x="825013" y="5427677"/>
            <a:ext cx="7511300" cy="611753"/>
          </a:xfrm>
          <a:prstGeom prst="rect">
            <a:avLst/>
          </a:prstGeom>
          <a:noFill/>
          <a:ln w="5715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19EFF57-7302-B6EC-0065-743798D41C2B}"/>
              </a:ext>
            </a:extLst>
          </p:cNvPr>
          <p:cNvSpPr txBox="1"/>
          <p:nvPr/>
        </p:nvSpPr>
        <p:spPr>
          <a:xfrm>
            <a:off x="201124" y="5518109"/>
            <a:ext cx="62388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TH" sz="11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Best</a:t>
            </a:r>
          </a:p>
          <a:p>
            <a:pPr algn="r"/>
            <a:r>
              <a:rPr lang="en-TH" sz="11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results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DCC40A3-A48D-CF6D-85A4-31B775B5DF8A}"/>
              </a:ext>
            </a:extLst>
          </p:cNvPr>
          <p:cNvSpPr txBox="1"/>
          <p:nvPr/>
        </p:nvSpPr>
        <p:spPr>
          <a:xfrm>
            <a:off x="733414" y="6069739"/>
            <a:ext cx="43167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H" sz="12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(Note: Testing only 50 reports for not too long running time)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1B104123-8BE9-531C-0C8E-B573708CF726}"/>
              </a:ext>
            </a:extLst>
          </p:cNvPr>
          <p:cNvSpPr/>
          <p:nvPr/>
        </p:nvSpPr>
        <p:spPr>
          <a:xfrm>
            <a:off x="-15683" y="-26022"/>
            <a:ext cx="2280069" cy="55991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Overview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20E96DED-89ED-1154-59B9-ECD1F8878C95}"/>
              </a:ext>
            </a:extLst>
          </p:cNvPr>
          <p:cNvSpPr/>
          <p:nvPr/>
        </p:nvSpPr>
        <p:spPr>
          <a:xfrm>
            <a:off x="2281857" y="-26022"/>
            <a:ext cx="2280069" cy="55991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Dataset &amp; Tools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40182D9-2AC2-3CF1-5DEE-FF88B4D5C529}"/>
              </a:ext>
            </a:extLst>
          </p:cNvPr>
          <p:cNvSpPr/>
          <p:nvPr/>
        </p:nvSpPr>
        <p:spPr>
          <a:xfrm>
            <a:off x="4579397" y="-26022"/>
            <a:ext cx="2280069" cy="55991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Implementation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00E2D8FA-1E85-F46F-918C-17DC57656F8E}"/>
              </a:ext>
            </a:extLst>
          </p:cNvPr>
          <p:cNvSpPr/>
          <p:nvPr/>
        </p:nvSpPr>
        <p:spPr>
          <a:xfrm>
            <a:off x="6876938" y="-26022"/>
            <a:ext cx="2280069" cy="559911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600" b="1" dirty="0">
                <a:solidFill>
                  <a:schemeClr val="bg1"/>
                </a:solidFill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16987282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1950" y="489855"/>
            <a:ext cx="8360303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1950" y="6368138"/>
            <a:ext cx="8360303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1950" y="489855"/>
            <a:ext cx="8360303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BF58C06-AB7F-4BF8-A0C5-778D93E544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8EA1840-1C13-42A4-887A-1010FD1CE9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1950" y="489855"/>
            <a:ext cx="836030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14FEF77-D8A7-45D2-9BB8-D8CAF98604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1950" y="6368138"/>
            <a:ext cx="836030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C0331E29-29F4-9189-41F5-D50234BDCE3B}"/>
              </a:ext>
            </a:extLst>
          </p:cNvPr>
          <p:cNvSpPr txBox="1"/>
          <p:nvPr/>
        </p:nvSpPr>
        <p:spPr>
          <a:xfrm>
            <a:off x="651354" y="946312"/>
            <a:ext cx="33477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H" sz="24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5. Evaluation (Manual)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D4F4772-3A9E-9202-95F4-0E758FC698A0}"/>
              </a:ext>
            </a:extLst>
          </p:cNvPr>
          <p:cNvSpPr txBox="1"/>
          <p:nvPr/>
        </p:nvSpPr>
        <p:spPr>
          <a:xfrm>
            <a:off x="2191086" y="6459181"/>
            <a:ext cx="47618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TH" sz="1200" i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Symptom Extraction and Linking from Vaccine Adverse Event Reports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E3F05B9-B35F-270B-C9FF-EFCCB798DD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0001"/>
          <a:stretch/>
        </p:blipFill>
        <p:spPr>
          <a:xfrm>
            <a:off x="386318" y="1975379"/>
            <a:ext cx="4466324" cy="121889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8173A85-E143-9718-DD81-B2C3204D97D2}"/>
              </a:ext>
            </a:extLst>
          </p:cNvPr>
          <p:cNvSpPr txBox="1"/>
          <p:nvPr/>
        </p:nvSpPr>
        <p:spPr>
          <a:xfrm>
            <a:off x="906560" y="1480615"/>
            <a:ext cx="4655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Manually check each report for 20 reports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DAF5F9F-38DD-FE8D-5FD2-8DBF2B0A8B32}"/>
              </a:ext>
            </a:extLst>
          </p:cNvPr>
          <p:cNvSpPr txBox="1"/>
          <p:nvPr/>
        </p:nvSpPr>
        <p:spPr>
          <a:xfrm>
            <a:off x="4852642" y="1970851"/>
            <a:ext cx="4527769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#Reports: 20 reports</a:t>
            </a:r>
          </a:p>
          <a:p>
            <a:r>
              <a:rPr lang="en-US" sz="11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#Extracted all symptoms: 13 reports</a:t>
            </a:r>
          </a:p>
          <a:p>
            <a:r>
              <a:rPr lang="en-US" sz="11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The model can completely extract symptoms for 13 reports (65%) </a:t>
            </a:r>
          </a:p>
          <a:p>
            <a:endParaRPr lang="en-US" sz="110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r>
              <a:rPr lang="en-US" sz="11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#Standard symptoms: 68 symptoms</a:t>
            </a:r>
          </a:p>
          <a:p>
            <a:r>
              <a:rPr lang="en-US" sz="11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#Extracted symptoms: 60 symptoms</a:t>
            </a:r>
          </a:p>
          <a:p>
            <a:r>
              <a:rPr lang="en-US" sz="11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The model can extract the symptoms from 20 reports for 79.41%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26FB9F8-995C-6C61-9BDB-4C97906206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833" y="3248124"/>
            <a:ext cx="8233913" cy="2998183"/>
          </a:xfrm>
          <a:prstGeom prst="rect">
            <a:avLst/>
          </a:prstGeom>
        </p:spPr>
      </p:pic>
      <p:sp>
        <p:nvSpPr>
          <p:cNvPr id="7" name="Right Brace 6">
            <a:extLst>
              <a:ext uri="{FF2B5EF4-FFF2-40B4-BE49-F238E27FC236}">
                <a16:creationId xmlns:a16="http://schemas.microsoft.com/office/drawing/2014/main" id="{6067F061-547F-AE72-9F7F-7A3E51556BB2}"/>
              </a:ext>
            </a:extLst>
          </p:cNvPr>
          <p:cNvSpPr/>
          <p:nvPr/>
        </p:nvSpPr>
        <p:spPr>
          <a:xfrm>
            <a:off x="1937857" y="5360565"/>
            <a:ext cx="244840" cy="785515"/>
          </a:xfrm>
          <a:prstGeom prst="rightBrac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TH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318E37-B014-1549-6BA1-51012539E90F}"/>
              </a:ext>
            </a:extLst>
          </p:cNvPr>
          <p:cNvSpPr txBox="1"/>
          <p:nvPr/>
        </p:nvSpPr>
        <p:spPr>
          <a:xfrm>
            <a:off x="2191086" y="5477965"/>
            <a:ext cx="61056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H" sz="1600" b="1" dirty="0">
                <a:solidFill>
                  <a:srgbClr val="FFFF00"/>
                </a:solidFill>
              </a:rPr>
              <a:t>Missing symptoms that the model could not extract </a:t>
            </a:r>
          </a:p>
          <a:p>
            <a:r>
              <a:rPr lang="en-TH" sz="1600" b="1" dirty="0">
                <a:solidFill>
                  <a:srgbClr val="FFFF00"/>
                </a:solidFill>
              </a:rPr>
              <a:t>(Found from manually checking)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F91E96D-B224-AA4B-9688-5F59DA943EB3}"/>
              </a:ext>
            </a:extLst>
          </p:cNvPr>
          <p:cNvSpPr/>
          <p:nvPr/>
        </p:nvSpPr>
        <p:spPr>
          <a:xfrm>
            <a:off x="-15683" y="-26022"/>
            <a:ext cx="2280069" cy="55991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Overview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C88D184-CA2F-3C6D-5924-930FD6FD9182}"/>
              </a:ext>
            </a:extLst>
          </p:cNvPr>
          <p:cNvSpPr/>
          <p:nvPr/>
        </p:nvSpPr>
        <p:spPr>
          <a:xfrm>
            <a:off x="2281857" y="-26022"/>
            <a:ext cx="2280069" cy="55991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Dataset &amp; Tools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6E96035-5421-3024-3822-BD024A3A8EB6}"/>
              </a:ext>
            </a:extLst>
          </p:cNvPr>
          <p:cNvSpPr/>
          <p:nvPr/>
        </p:nvSpPr>
        <p:spPr>
          <a:xfrm>
            <a:off x="4579397" y="-26022"/>
            <a:ext cx="2280069" cy="55991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Implementation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905EC93-AED4-3816-8A8E-BC0BA81CB012}"/>
              </a:ext>
            </a:extLst>
          </p:cNvPr>
          <p:cNvSpPr/>
          <p:nvPr/>
        </p:nvSpPr>
        <p:spPr>
          <a:xfrm>
            <a:off x="6876938" y="-26022"/>
            <a:ext cx="2280069" cy="559911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600" b="1" dirty="0">
                <a:solidFill>
                  <a:schemeClr val="bg1"/>
                </a:solidFill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5062452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1950" y="489855"/>
            <a:ext cx="8360303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1950" y="6368138"/>
            <a:ext cx="8360303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1950" y="489855"/>
            <a:ext cx="8360303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BF58C06-AB7F-4BF8-A0C5-778D93E544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8EA1840-1C13-42A4-887A-1010FD1CE9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1950" y="489855"/>
            <a:ext cx="836030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14FEF77-D8A7-45D2-9BB8-D8CAF98604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1950" y="6368138"/>
            <a:ext cx="836030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72FECF57-6A92-C2DB-CC26-0D6E3B662BA9}"/>
              </a:ext>
            </a:extLst>
          </p:cNvPr>
          <p:cNvSpPr/>
          <p:nvPr/>
        </p:nvSpPr>
        <p:spPr>
          <a:xfrm>
            <a:off x="0" y="0"/>
            <a:ext cx="9143999" cy="55991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TH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53FF6F-2818-B6D2-E100-28EEC56DFA76}"/>
              </a:ext>
            </a:extLst>
          </p:cNvPr>
          <p:cNvSpPr txBox="1"/>
          <p:nvPr/>
        </p:nvSpPr>
        <p:spPr>
          <a:xfrm>
            <a:off x="4542101" y="2690336"/>
            <a:ext cx="414965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H" sz="5400" b="1" dirty="0"/>
              <a:t>Thank you </a:t>
            </a:r>
          </a:p>
          <a:p>
            <a:r>
              <a:rPr lang="en-TH" sz="3600" b="1" dirty="0"/>
              <a:t>for your attention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F71F282-B047-50A2-A1EB-CDAEB8114D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915" y="1974992"/>
            <a:ext cx="2908017" cy="290801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858731F-F502-F8F5-0363-70C235FB15A9}"/>
              </a:ext>
            </a:extLst>
          </p:cNvPr>
          <p:cNvSpPr txBox="1"/>
          <p:nvPr/>
        </p:nvSpPr>
        <p:spPr>
          <a:xfrm>
            <a:off x="2191086" y="6459181"/>
            <a:ext cx="47618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TH" sz="1200" i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Symptom Extraction and Linking from Vaccine Adverse Event Reports</a:t>
            </a:r>
          </a:p>
        </p:txBody>
      </p:sp>
    </p:spTree>
    <p:extLst>
      <p:ext uri="{BB962C8B-B14F-4D97-AF65-F5344CB8AC3E}">
        <p14:creationId xmlns:p14="http://schemas.microsoft.com/office/powerpoint/2010/main" val="3122380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1950" y="489855"/>
            <a:ext cx="8360303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1950" y="6368138"/>
            <a:ext cx="8360303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1950" y="489855"/>
            <a:ext cx="8360303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BF58C06-AB7F-4BF8-A0C5-778D93E544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8EA1840-1C13-42A4-887A-1010FD1CE9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1950" y="489855"/>
            <a:ext cx="836030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14FEF77-D8A7-45D2-9BB8-D8CAF98604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1950" y="6368138"/>
            <a:ext cx="836030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CB6A44CB-FBBB-2097-98DD-6B2710C338D6}"/>
              </a:ext>
            </a:extLst>
          </p:cNvPr>
          <p:cNvSpPr txBox="1"/>
          <p:nvPr/>
        </p:nvSpPr>
        <p:spPr>
          <a:xfrm>
            <a:off x="620785" y="4949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TH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781C3D3-BE09-A0D5-7755-874F59392B36}"/>
              </a:ext>
            </a:extLst>
          </p:cNvPr>
          <p:cNvSpPr/>
          <p:nvPr/>
        </p:nvSpPr>
        <p:spPr>
          <a:xfrm>
            <a:off x="0" y="0"/>
            <a:ext cx="9143999" cy="55991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TH" sz="2400" b="1" dirty="0"/>
              <a:t>Project Member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570CFAD-B2BD-B427-104E-4411FB0964B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0785" y="1535349"/>
            <a:ext cx="2927585" cy="378730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3418F3D-E479-66B5-495C-898AD67B40D0}"/>
              </a:ext>
            </a:extLst>
          </p:cNvPr>
          <p:cNvSpPr txBox="1"/>
          <p:nvPr/>
        </p:nvSpPr>
        <p:spPr>
          <a:xfrm>
            <a:off x="3865794" y="2667699"/>
            <a:ext cx="45172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H" sz="28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Thanapoom Phatthanphan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0D636F5-3C3E-6A55-86FF-A72D5302A052}"/>
              </a:ext>
            </a:extLst>
          </p:cNvPr>
          <p:cNvSpPr txBox="1"/>
          <p:nvPr/>
        </p:nvSpPr>
        <p:spPr>
          <a:xfrm>
            <a:off x="3865794" y="3322532"/>
            <a:ext cx="49135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H" dirty="0">
                <a:solidFill>
                  <a:schemeClr val="tx2">
                    <a:lumMod val="75000"/>
                    <a:lumOff val="25000"/>
                  </a:schemeClr>
                </a:solidFill>
              </a:rPr>
              <a:t>CWID	20011296</a:t>
            </a:r>
          </a:p>
          <a:p>
            <a:r>
              <a:rPr lang="en-TH" dirty="0">
                <a:solidFill>
                  <a:schemeClr val="tx2">
                    <a:lumMod val="75000"/>
                    <a:lumOff val="25000"/>
                  </a:schemeClr>
                </a:solidFill>
              </a:rPr>
              <a:t>Degree	Master’s Degree in Computer Science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9638DE1-9797-1A8C-2276-DCDB89168BD9}"/>
              </a:ext>
            </a:extLst>
          </p:cNvPr>
          <p:cNvCxnSpPr>
            <a:cxnSpLocks/>
          </p:cNvCxnSpPr>
          <p:nvPr/>
        </p:nvCxnSpPr>
        <p:spPr>
          <a:xfrm>
            <a:off x="3926048" y="3252474"/>
            <a:ext cx="4796205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20D4C29-0E6B-0CC4-4874-BB051CA54DC5}"/>
              </a:ext>
            </a:extLst>
          </p:cNvPr>
          <p:cNvSpPr txBox="1"/>
          <p:nvPr/>
        </p:nvSpPr>
        <p:spPr>
          <a:xfrm>
            <a:off x="2191086" y="6459181"/>
            <a:ext cx="47618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TH" sz="1200" i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Symptom Extraction and Linking from Vaccine Adverse Event Reports</a:t>
            </a:r>
          </a:p>
        </p:txBody>
      </p:sp>
    </p:spTree>
    <p:extLst>
      <p:ext uri="{BB962C8B-B14F-4D97-AF65-F5344CB8AC3E}">
        <p14:creationId xmlns:p14="http://schemas.microsoft.com/office/powerpoint/2010/main" val="1473312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1950" y="489855"/>
            <a:ext cx="8360303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1950" y="6368138"/>
            <a:ext cx="8360303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1950" y="489855"/>
            <a:ext cx="8360303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BF58C06-AB7F-4BF8-A0C5-778D93E544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8EA1840-1C13-42A4-887A-1010FD1CE9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1950" y="489855"/>
            <a:ext cx="836030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14FEF77-D8A7-45D2-9BB8-D8CAF98604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1950" y="6368138"/>
            <a:ext cx="836030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638721C6-1840-3CC2-02DA-89BBE351B284}"/>
              </a:ext>
            </a:extLst>
          </p:cNvPr>
          <p:cNvSpPr/>
          <p:nvPr/>
        </p:nvSpPr>
        <p:spPr>
          <a:xfrm>
            <a:off x="2281857" y="-26022"/>
            <a:ext cx="2280069" cy="55991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Dataset &amp; Tools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B82A5F6-F9BC-B8AC-3B10-07498D419606}"/>
              </a:ext>
            </a:extLst>
          </p:cNvPr>
          <p:cNvSpPr/>
          <p:nvPr/>
        </p:nvSpPr>
        <p:spPr>
          <a:xfrm>
            <a:off x="4579397" y="-26022"/>
            <a:ext cx="2280069" cy="55991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Implementation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BD85166-6C98-DF13-1CDF-16948B1F1EDD}"/>
              </a:ext>
            </a:extLst>
          </p:cNvPr>
          <p:cNvSpPr/>
          <p:nvPr/>
        </p:nvSpPr>
        <p:spPr>
          <a:xfrm>
            <a:off x="6876938" y="-26022"/>
            <a:ext cx="2280069" cy="55991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Results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69B4A75-EFEF-92CC-9B31-3CB815C57914}"/>
              </a:ext>
            </a:extLst>
          </p:cNvPr>
          <p:cNvSpPr txBox="1"/>
          <p:nvPr/>
        </p:nvSpPr>
        <p:spPr>
          <a:xfrm>
            <a:off x="3332718" y="3192102"/>
            <a:ext cx="24785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TH" sz="16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Steps of implementation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AB856428-46F7-B347-44F3-202CAC2D2BDE}"/>
              </a:ext>
            </a:extLst>
          </p:cNvPr>
          <p:cNvSpPr/>
          <p:nvPr/>
        </p:nvSpPr>
        <p:spPr>
          <a:xfrm>
            <a:off x="361950" y="3758476"/>
            <a:ext cx="836278" cy="646758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2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Import data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E790ACA6-0EF1-D249-7F9A-828CA3218DAE}"/>
              </a:ext>
            </a:extLst>
          </p:cNvPr>
          <p:cNvSpPr/>
          <p:nvPr/>
        </p:nvSpPr>
        <p:spPr>
          <a:xfrm>
            <a:off x="1636490" y="3758476"/>
            <a:ext cx="1298431" cy="646758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2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Preprocessing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2D9D5D8-B2EB-A4EE-50EE-B0F1833F40ED}"/>
              </a:ext>
            </a:extLst>
          </p:cNvPr>
          <p:cNvSpPr txBox="1"/>
          <p:nvPr/>
        </p:nvSpPr>
        <p:spPr>
          <a:xfrm>
            <a:off x="1636489" y="4444401"/>
            <a:ext cx="157649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TH" sz="105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Select significant vaccine type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TH" sz="1050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TH" sz="105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Statistical analysis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TH" sz="1050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TH" sz="105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Find the standard and the most common symptoms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9889ACA-6D8C-E38B-05A9-0C8301C7EE0C}"/>
              </a:ext>
            </a:extLst>
          </p:cNvPr>
          <p:cNvCxnSpPr>
            <a:cxnSpLocks/>
            <a:stCxn id="25" idx="3"/>
            <a:endCxn id="26" idx="1"/>
          </p:cNvCxnSpPr>
          <p:nvPr/>
        </p:nvCxnSpPr>
        <p:spPr>
          <a:xfrm>
            <a:off x="1198228" y="4081855"/>
            <a:ext cx="438262" cy="0"/>
          </a:xfrm>
          <a:prstGeom prst="straightConnector1">
            <a:avLst/>
          </a:prstGeom>
          <a:ln>
            <a:solidFill>
              <a:schemeClr val="tx2">
                <a:lumMod val="90000"/>
                <a:lumOff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095C491E-141A-80C4-9F8D-DB74BEE7C94A}"/>
              </a:ext>
            </a:extLst>
          </p:cNvPr>
          <p:cNvSpPr txBox="1"/>
          <p:nvPr/>
        </p:nvSpPr>
        <p:spPr>
          <a:xfrm>
            <a:off x="651354" y="946312"/>
            <a:ext cx="2127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H" sz="24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Project’s Goal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9C78A43-4080-8179-FD59-0EC8566C7A3A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5811282" y="3361379"/>
            <a:ext cx="2910971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5B8BE8B-8C8A-A06C-2A79-8A8BBDDD5F1C}"/>
              </a:ext>
            </a:extLst>
          </p:cNvPr>
          <p:cNvCxnSpPr>
            <a:cxnSpLocks/>
            <a:stCxn id="24" idx="1"/>
          </p:cNvCxnSpPr>
          <p:nvPr/>
        </p:nvCxnSpPr>
        <p:spPr>
          <a:xfrm flipH="1">
            <a:off x="427839" y="3361379"/>
            <a:ext cx="2904879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FA71DA39-19E5-1781-D3A6-94371B90BC3B}"/>
              </a:ext>
            </a:extLst>
          </p:cNvPr>
          <p:cNvSpPr txBox="1"/>
          <p:nvPr/>
        </p:nvSpPr>
        <p:spPr>
          <a:xfrm>
            <a:off x="2191086" y="6459181"/>
            <a:ext cx="47618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TH" sz="1200" i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Symptom Extraction and Linking from Vaccine Adverse Event Reports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8E186E-9718-036E-B533-9AD1B4BB5F82}"/>
              </a:ext>
            </a:extLst>
          </p:cNvPr>
          <p:cNvSpPr txBox="1"/>
          <p:nvPr/>
        </p:nvSpPr>
        <p:spPr>
          <a:xfrm>
            <a:off x="906559" y="1480615"/>
            <a:ext cx="746430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Develop named entity recognition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packages to </a:t>
            </a:r>
            <a:r>
              <a:rPr lang="en-US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identify symptom related terms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from narrative text reports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2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Develop named entity linking methods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to </a:t>
            </a:r>
            <a:r>
              <a:rPr lang="en-US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link the identified terms to standard terms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in a dictionary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AB7E2AB3-7AC5-DC64-2A2B-8FCA7CCAE715}"/>
              </a:ext>
            </a:extLst>
          </p:cNvPr>
          <p:cNvSpPr/>
          <p:nvPr/>
        </p:nvSpPr>
        <p:spPr>
          <a:xfrm>
            <a:off x="3373183" y="3758476"/>
            <a:ext cx="1748597" cy="646758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2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Extracting Symptom-related Entities</a:t>
            </a: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BB4ECFBC-18D8-12B8-630F-94A4CD720294}"/>
              </a:ext>
            </a:extLst>
          </p:cNvPr>
          <p:cNvSpPr/>
          <p:nvPr/>
        </p:nvSpPr>
        <p:spPr>
          <a:xfrm>
            <a:off x="5560042" y="3758476"/>
            <a:ext cx="1748598" cy="646758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2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Linking Entities to Standard Symptoms</a:t>
            </a:r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F141F854-844A-BE8F-3A7A-224A5D8EB4BB}"/>
              </a:ext>
            </a:extLst>
          </p:cNvPr>
          <p:cNvSpPr/>
          <p:nvPr/>
        </p:nvSpPr>
        <p:spPr>
          <a:xfrm>
            <a:off x="7746903" y="3764139"/>
            <a:ext cx="1092356" cy="646758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2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Evaluation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0100041-E65C-4DF0-FAE1-3E75EE905D53}"/>
              </a:ext>
            </a:extLst>
          </p:cNvPr>
          <p:cNvCxnSpPr>
            <a:cxnSpLocks/>
            <a:stCxn id="26" idx="3"/>
            <a:endCxn id="18" idx="1"/>
          </p:cNvCxnSpPr>
          <p:nvPr/>
        </p:nvCxnSpPr>
        <p:spPr>
          <a:xfrm>
            <a:off x="2934921" y="4081855"/>
            <a:ext cx="438262" cy="0"/>
          </a:xfrm>
          <a:prstGeom prst="straightConnector1">
            <a:avLst/>
          </a:prstGeom>
          <a:ln>
            <a:solidFill>
              <a:schemeClr val="tx2">
                <a:lumMod val="90000"/>
                <a:lumOff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FE4600CA-6829-4A97-8DA3-E126039AD211}"/>
              </a:ext>
            </a:extLst>
          </p:cNvPr>
          <p:cNvCxnSpPr>
            <a:cxnSpLocks/>
            <a:stCxn id="18" idx="3"/>
            <a:endCxn id="45" idx="1"/>
          </p:cNvCxnSpPr>
          <p:nvPr/>
        </p:nvCxnSpPr>
        <p:spPr>
          <a:xfrm>
            <a:off x="5121780" y="4081855"/>
            <a:ext cx="438262" cy="0"/>
          </a:xfrm>
          <a:prstGeom prst="straightConnector1">
            <a:avLst/>
          </a:prstGeom>
          <a:ln>
            <a:solidFill>
              <a:schemeClr val="tx2">
                <a:lumMod val="90000"/>
                <a:lumOff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30D6BFCC-B084-3E00-16DE-FD00C5DDA546}"/>
              </a:ext>
            </a:extLst>
          </p:cNvPr>
          <p:cNvCxnSpPr>
            <a:cxnSpLocks/>
            <a:stCxn id="45" idx="3"/>
            <a:endCxn id="50" idx="1"/>
          </p:cNvCxnSpPr>
          <p:nvPr/>
        </p:nvCxnSpPr>
        <p:spPr>
          <a:xfrm>
            <a:off x="7308640" y="4081855"/>
            <a:ext cx="438263" cy="5663"/>
          </a:xfrm>
          <a:prstGeom prst="straightConnector1">
            <a:avLst/>
          </a:prstGeom>
          <a:ln>
            <a:solidFill>
              <a:schemeClr val="tx2">
                <a:lumMod val="90000"/>
                <a:lumOff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FC96945B-4E1D-E27A-431D-2CAE40902064}"/>
              </a:ext>
            </a:extLst>
          </p:cNvPr>
          <p:cNvSpPr txBox="1"/>
          <p:nvPr/>
        </p:nvSpPr>
        <p:spPr>
          <a:xfrm>
            <a:off x="361950" y="4450539"/>
            <a:ext cx="103062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TH" sz="105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Download and inport the VAERS dataset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9E5EBAE-0D28-214E-8882-93AF36F13ACB}"/>
              </a:ext>
            </a:extLst>
          </p:cNvPr>
          <p:cNvSpPr txBox="1"/>
          <p:nvPr/>
        </p:nvSpPr>
        <p:spPr>
          <a:xfrm>
            <a:off x="3332718" y="4448234"/>
            <a:ext cx="1789062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TH" sz="105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Download Stanza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TH" sz="1050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TH" sz="105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Extract the symptom-related entities in each symptom text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293763E-0CC1-BCC5-AC04-958EEC1DBD3B}"/>
              </a:ext>
            </a:extLst>
          </p:cNvPr>
          <p:cNvSpPr txBox="1"/>
          <p:nvPr/>
        </p:nvSpPr>
        <p:spPr>
          <a:xfrm>
            <a:off x="5498645" y="4456624"/>
            <a:ext cx="183492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TH" sz="105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Link the extracted symptoms to the standard and most common symptoms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B48AFDF-86E3-1BCA-3145-F139D7186345}"/>
              </a:ext>
            </a:extLst>
          </p:cNvPr>
          <p:cNvSpPr txBox="1"/>
          <p:nvPr/>
        </p:nvSpPr>
        <p:spPr>
          <a:xfrm>
            <a:off x="7710433" y="4456624"/>
            <a:ext cx="1341289" cy="1223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TH" sz="105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Evaluate the performance of the model to extract symptom (Precision, Recall, Recall)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4760173-D2A9-044F-BDAB-91909E78CBFB}"/>
              </a:ext>
            </a:extLst>
          </p:cNvPr>
          <p:cNvSpPr/>
          <p:nvPr/>
        </p:nvSpPr>
        <p:spPr>
          <a:xfrm>
            <a:off x="-15683" y="-26022"/>
            <a:ext cx="2280069" cy="559911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600" b="1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3288303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1950" y="489855"/>
            <a:ext cx="8360303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1950" y="6368138"/>
            <a:ext cx="8360303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1950" y="489855"/>
            <a:ext cx="8360303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BF58C06-AB7F-4BF8-A0C5-778D93E544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8EA1840-1C13-42A4-887A-1010FD1CE9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1950" y="489855"/>
            <a:ext cx="836030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14FEF77-D8A7-45D2-9BB8-D8CAF98604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1950" y="6368138"/>
            <a:ext cx="836030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3B8A8197-060E-CD25-0D7F-6B779EE75CA5}"/>
              </a:ext>
            </a:extLst>
          </p:cNvPr>
          <p:cNvSpPr txBox="1"/>
          <p:nvPr/>
        </p:nvSpPr>
        <p:spPr>
          <a:xfrm>
            <a:off x="852145" y="1398142"/>
            <a:ext cx="78701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H" dirty="0">
                <a:solidFill>
                  <a:schemeClr val="tx2">
                    <a:lumMod val="50000"/>
                    <a:lumOff val="50000"/>
                  </a:schemeClr>
                </a:solidFill>
              </a:rPr>
              <a:t>The reports of adverse events after a person has received a vaccination from the Vaccine Adverse Event Reporting System (VAERS).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4846D9A-3C6B-42CB-D82F-B7E82FC71B6C}"/>
              </a:ext>
            </a:extLst>
          </p:cNvPr>
          <p:cNvSpPr/>
          <p:nvPr/>
        </p:nvSpPr>
        <p:spPr>
          <a:xfrm>
            <a:off x="9567581" y="2437928"/>
            <a:ext cx="402547" cy="3549043"/>
          </a:xfrm>
          <a:prstGeom prst="rect">
            <a:avLst/>
          </a:prstGeom>
          <a:solidFill>
            <a:schemeClr val="bg1">
              <a:alpha val="70472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B60B2D7-F6C0-5160-6F9D-FA0F1037B7D0}"/>
              </a:ext>
            </a:extLst>
          </p:cNvPr>
          <p:cNvSpPr txBox="1"/>
          <p:nvPr/>
        </p:nvSpPr>
        <p:spPr>
          <a:xfrm>
            <a:off x="651354" y="946312"/>
            <a:ext cx="12811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H" sz="24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Dataset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964B48-5EAC-CE11-662D-A1ECE02ADB5A}"/>
              </a:ext>
            </a:extLst>
          </p:cNvPr>
          <p:cNvSpPr txBox="1"/>
          <p:nvPr/>
        </p:nvSpPr>
        <p:spPr>
          <a:xfrm>
            <a:off x="852145" y="2025730"/>
            <a:ext cx="52382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H" sz="14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Public dataset: </a:t>
            </a:r>
            <a:r>
              <a:rPr lang="en-US" sz="1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https://</a:t>
            </a:r>
            <a:r>
              <a:rPr lang="en-US" sz="14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vaers.hhs.gov</a:t>
            </a:r>
            <a:r>
              <a:rPr lang="en-US" sz="1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/data/</a:t>
            </a:r>
            <a:r>
              <a:rPr lang="en-US" sz="14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datasets.html</a:t>
            </a:r>
            <a:endParaRPr lang="en-TH" sz="1400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E60D7B-1810-A0FA-0633-EF2983F7AA92}"/>
              </a:ext>
            </a:extLst>
          </p:cNvPr>
          <p:cNvSpPr txBox="1"/>
          <p:nvPr/>
        </p:nvSpPr>
        <p:spPr>
          <a:xfrm>
            <a:off x="2191086" y="6459181"/>
            <a:ext cx="47618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TH" sz="1200" i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Symptom Extraction and Linking from Vaccine Adverse Event Reports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3AB64C8-4405-C799-5449-57B4A33866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6560" y="5186659"/>
            <a:ext cx="6473063" cy="106884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2ECB17A-194D-9FAB-3A22-C6822C619813}"/>
              </a:ext>
            </a:extLst>
          </p:cNvPr>
          <p:cNvSpPr txBox="1"/>
          <p:nvPr/>
        </p:nvSpPr>
        <p:spPr>
          <a:xfrm>
            <a:off x="793616" y="5488522"/>
            <a:ext cx="7278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TH" sz="12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Vaccine</a:t>
            </a:r>
          </a:p>
          <a:p>
            <a:pPr algn="r"/>
            <a:r>
              <a:rPr lang="en-TH" sz="12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dataset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4F03EE76-EEB8-8EC7-F870-0EEE597A68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6559" y="3895788"/>
            <a:ext cx="6473063" cy="1241895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9D5DE834-83F6-68C2-F6E7-CBDFF09D100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1394"/>
          <a:stretch/>
        </p:blipFill>
        <p:spPr>
          <a:xfrm>
            <a:off x="1656559" y="2420411"/>
            <a:ext cx="5698657" cy="1426401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88E1DF0B-D96D-2507-6716-7338931131EE}"/>
              </a:ext>
            </a:extLst>
          </p:cNvPr>
          <p:cNvSpPr txBox="1"/>
          <p:nvPr/>
        </p:nvSpPr>
        <p:spPr>
          <a:xfrm>
            <a:off x="661785" y="4284744"/>
            <a:ext cx="8596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TH" sz="12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Symptom</a:t>
            </a:r>
          </a:p>
          <a:p>
            <a:pPr algn="r"/>
            <a:r>
              <a:rPr lang="en-TH" sz="12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dataset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A0ADE8B-3C79-B61C-B03B-4869BBE26CA0}"/>
              </a:ext>
            </a:extLst>
          </p:cNvPr>
          <p:cNvSpPr txBox="1"/>
          <p:nvPr/>
        </p:nvSpPr>
        <p:spPr>
          <a:xfrm>
            <a:off x="812596" y="2807887"/>
            <a:ext cx="7088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TH" sz="12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Report</a:t>
            </a:r>
          </a:p>
          <a:p>
            <a:pPr algn="r"/>
            <a:r>
              <a:rPr lang="en-TH" sz="12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detail</a:t>
            </a:r>
          </a:p>
          <a:p>
            <a:pPr algn="r"/>
            <a:r>
              <a:rPr lang="en-TH" sz="12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dataset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FC56136-590C-0E3D-6186-0C8739551560}"/>
              </a:ext>
            </a:extLst>
          </p:cNvPr>
          <p:cNvSpPr/>
          <p:nvPr/>
        </p:nvSpPr>
        <p:spPr>
          <a:xfrm>
            <a:off x="4579397" y="-26022"/>
            <a:ext cx="2280069" cy="55991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Implementation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3096547-FC41-BA24-7F05-9F2596E284A6}"/>
              </a:ext>
            </a:extLst>
          </p:cNvPr>
          <p:cNvSpPr/>
          <p:nvPr/>
        </p:nvSpPr>
        <p:spPr>
          <a:xfrm>
            <a:off x="6876938" y="-26022"/>
            <a:ext cx="2280069" cy="55991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Results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F528F86-FF55-19FD-BEEA-D788D825686B}"/>
              </a:ext>
            </a:extLst>
          </p:cNvPr>
          <p:cNvSpPr/>
          <p:nvPr/>
        </p:nvSpPr>
        <p:spPr>
          <a:xfrm>
            <a:off x="-15683" y="-26022"/>
            <a:ext cx="2280069" cy="55991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Overview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73A5B6C-EB36-13D7-4FF6-35751486885B}"/>
              </a:ext>
            </a:extLst>
          </p:cNvPr>
          <p:cNvSpPr/>
          <p:nvPr/>
        </p:nvSpPr>
        <p:spPr>
          <a:xfrm>
            <a:off x="2281857" y="-26022"/>
            <a:ext cx="2280069" cy="559911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600" b="1" dirty="0">
                <a:solidFill>
                  <a:schemeClr val="bg1"/>
                </a:solidFill>
              </a:rPr>
              <a:t>Dataset &amp; Tools</a:t>
            </a:r>
          </a:p>
        </p:txBody>
      </p:sp>
    </p:spTree>
    <p:extLst>
      <p:ext uri="{BB962C8B-B14F-4D97-AF65-F5344CB8AC3E}">
        <p14:creationId xmlns:p14="http://schemas.microsoft.com/office/powerpoint/2010/main" val="3138826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1950" y="489855"/>
            <a:ext cx="8360303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1950" y="6368138"/>
            <a:ext cx="8360303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1950" y="489855"/>
            <a:ext cx="8360303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BF58C06-AB7F-4BF8-A0C5-778D93E544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8EA1840-1C13-42A4-887A-1010FD1CE9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1950" y="489855"/>
            <a:ext cx="836030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14FEF77-D8A7-45D2-9BB8-D8CAF98604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1950" y="6368138"/>
            <a:ext cx="836030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7DB19E83-3DF3-555F-9374-65C299DFC5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5802" y="2099178"/>
            <a:ext cx="6054627" cy="26753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15FC5C3C-EC66-2D50-146C-54018339A09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942"/>
          <a:stretch/>
        </p:blipFill>
        <p:spPr>
          <a:xfrm>
            <a:off x="563847" y="1157782"/>
            <a:ext cx="2263662" cy="815432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9533482C-87B6-5F37-A18E-9BE064CF6F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6272" y="1285543"/>
            <a:ext cx="1803243" cy="559911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24E8D6DF-0EB0-1D00-2E7F-1E7DDA3FB6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66568" y="1277145"/>
            <a:ext cx="2313534" cy="576706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3F9B942E-A11B-2F0E-768D-7251DDA70E7C}"/>
              </a:ext>
            </a:extLst>
          </p:cNvPr>
          <p:cNvSpPr txBox="1"/>
          <p:nvPr/>
        </p:nvSpPr>
        <p:spPr>
          <a:xfrm>
            <a:off x="871002" y="5710880"/>
            <a:ext cx="2175270" cy="307777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TH" sz="1400" b="1" dirty="0">
                <a:solidFill>
                  <a:schemeClr val="bg1"/>
                </a:solidFill>
              </a:rPr>
              <a:t>Extracting method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34DB93D-05D9-9282-B0E0-D3F2B493BDD8}"/>
              </a:ext>
            </a:extLst>
          </p:cNvPr>
          <p:cNvSpPr txBox="1"/>
          <p:nvPr/>
        </p:nvSpPr>
        <p:spPr>
          <a:xfrm>
            <a:off x="2188670" y="979711"/>
            <a:ext cx="1324402" cy="307777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TH" sz="1400" b="1" dirty="0">
                <a:solidFill>
                  <a:schemeClr val="bg1"/>
                </a:solidFill>
              </a:rPr>
              <a:t>Data handling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4A06199-9032-EEB4-6CEA-DDFC0768FFC3}"/>
              </a:ext>
            </a:extLst>
          </p:cNvPr>
          <p:cNvSpPr txBox="1"/>
          <p:nvPr/>
        </p:nvSpPr>
        <p:spPr>
          <a:xfrm>
            <a:off x="6885221" y="979711"/>
            <a:ext cx="848181" cy="307777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TH" sz="1400" b="1" dirty="0">
                <a:solidFill>
                  <a:schemeClr val="bg1"/>
                </a:solidFill>
              </a:rPr>
              <a:t>Plotting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D542C0-2425-D04C-1F6F-569CB334F79D}"/>
              </a:ext>
            </a:extLst>
          </p:cNvPr>
          <p:cNvSpPr txBox="1"/>
          <p:nvPr/>
        </p:nvSpPr>
        <p:spPr>
          <a:xfrm>
            <a:off x="2191086" y="6459181"/>
            <a:ext cx="47618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TH" sz="1200" i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Symptom Extraction and Linking from Vaccine Adverse Event Reports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912E94B-B7C7-AD39-0D26-D9472557B5E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3847" y="4807512"/>
            <a:ext cx="2691307" cy="89035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9054661-1000-ADBD-E2C4-06C24824031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17885" y="5114703"/>
            <a:ext cx="2558652" cy="44834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9B1CDA7-C8B1-7EE8-FAEF-8CE7F01DDCC5}"/>
              </a:ext>
            </a:extLst>
          </p:cNvPr>
          <p:cNvSpPr txBox="1"/>
          <p:nvPr/>
        </p:nvSpPr>
        <p:spPr>
          <a:xfrm>
            <a:off x="5048065" y="5710880"/>
            <a:ext cx="2175270" cy="307777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TH" sz="1400" b="1" dirty="0">
                <a:solidFill>
                  <a:schemeClr val="bg1"/>
                </a:solidFill>
              </a:rPr>
              <a:t>Linking methods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362A424-DE5E-7251-FE08-F4C34DC0778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68624" y="5055191"/>
            <a:ext cx="2153629" cy="58266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D91BCDF5-12AE-1769-3C7C-319EAA78B5FE}"/>
              </a:ext>
            </a:extLst>
          </p:cNvPr>
          <p:cNvSpPr/>
          <p:nvPr/>
        </p:nvSpPr>
        <p:spPr>
          <a:xfrm>
            <a:off x="4579397" y="-26022"/>
            <a:ext cx="2280069" cy="55991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Implementation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98F30E8-1D63-A8AC-1B77-1A9A376D9842}"/>
              </a:ext>
            </a:extLst>
          </p:cNvPr>
          <p:cNvSpPr/>
          <p:nvPr/>
        </p:nvSpPr>
        <p:spPr>
          <a:xfrm>
            <a:off x="6876938" y="-26022"/>
            <a:ext cx="2280069" cy="55991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Results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4585E9C-0744-D644-5422-B74092F30588}"/>
              </a:ext>
            </a:extLst>
          </p:cNvPr>
          <p:cNvSpPr/>
          <p:nvPr/>
        </p:nvSpPr>
        <p:spPr>
          <a:xfrm>
            <a:off x="-15683" y="-26022"/>
            <a:ext cx="2280069" cy="55991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Overview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393D108-6388-D119-4A4E-580C43514A00}"/>
              </a:ext>
            </a:extLst>
          </p:cNvPr>
          <p:cNvSpPr/>
          <p:nvPr/>
        </p:nvSpPr>
        <p:spPr>
          <a:xfrm>
            <a:off x="2281857" y="-26022"/>
            <a:ext cx="2280069" cy="559911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600" b="1" dirty="0">
                <a:solidFill>
                  <a:schemeClr val="bg1"/>
                </a:solidFill>
              </a:rPr>
              <a:t>Dataset &amp; Tools</a:t>
            </a:r>
          </a:p>
        </p:txBody>
      </p:sp>
    </p:spTree>
    <p:extLst>
      <p:ext uri="{BB962C8B-B14F-4D97-AF65-F5344CB8AC3E}">
        <p14:creationId xmlns:p14="http://schemas.microsoft.com/office/powerpoint/2010/main" val="862563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1950" y="489855"/>
            <a:ext cx="8360303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1950" y="6368138"/>
            <a:ext cx="8360303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1950" y="489855"/>
            <a:ext cx="8360303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BF58C06-AB7F-4BF8-A0C5-778D93E544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8EA1840-1C13-42A4-887A-1010FD1CE9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1950" y="489855"/>
            <a:ext cx="836030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14FEF77-D8A7-45D2-9BB8-D8CAF98604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1950" y="6368138"/>
            <a:ext cx="836030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091EBA9F-DFD6-6CE0-4893-F2D521E16EFA}"/>
              </a:ext>
            </a:extLst>
          </p:cNvPr>
          <p:cNvSpPr txBox="1"/>
          <p:nvPr/>
        </p:nvSpPr>
        <p:spPr>
          <a:xfrm>
            <a:off x="651354" y="946312"/>
            <a:ext cx="36297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H" sz="24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1. Importing the libraries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8275BF-690D-A04B-D198-1C1B1F8F3B44}"/>
              </a:ext>
            </a:extLst>
          </p:cNvPr>
          <p:cNvSpPr txBox="1"/>
          <p:nvPr/>
        </p:nvSpPr>
        <p:spPr>
          <a:xfrm>
            <a:off x="805343" y="1828937"/>
            <a:ext cx="1347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Data handling and plotting</a:t>
            </a:r>
            <a:endParaRPr lang="en-TH" sz="14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0BF007-70BD-A01E-6F7F-AC426F06BA0D}"/>
              </a:ext>
            </a:extLst>
          </p:cNvPr>
          <p:cNvSpPr txBox="1"/>
          <p:nvPr/>
        </p:nvSpPr>
        <p:spPr>
          <a:xfrm>
            <a:off x="448067" y="3518861"/>
            <a:ext cx="17001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Extracting method</a:t>
            </a:r>
            <a:endParaRPr lang="en-TH" sz="14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0DCB211-4F5A-7076-1F4E-F77E588A60E5}"/>
              </a:ext>
            </a:extLst>
          </p:cNvPr>
          <p:cNvSpPr txBox="1"/>
          <p:nvPr/>
        </p:nvSpPr>
        <p:spPr>
          <a:xfrm>
            <a:off x="520117" y="5012976"/>
            <a:ext cx="16280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Linking method</a:t>
            </a:r>
            <a:endParaRPr lang="en-TH" sz="14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Left Brace 19">
            <a:extLst>
              <a:ext uri="{FF2B5EF4-FFF2-40B4-BE49-F238E27FC236}">
                <a16:creationId xmlns:a16="http://schemas.microsoft.com/office/drawing/2014/main" id="{6AD25199-DAFA-55BC-7DBC-6458E54369B7}"/>
              </a:ext>
            </a:extLst>
          </p:cNvPr>
          <p:cNvSpPr/>
          <p:nvPr/>
        </p:nvSpPr>
        <p:spPr>
          <a:xfrm>
            <a:off x="2156647" y="1691456"/>
            <a:ext cx="292632" cy="951453"/>
          </a:xfrm>
          <a:prstGeom prst="leftBrac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21" name="Left Brace 20">
            <a:extLst>
              <a:ext uri="{FF2B5EF4-FFF2-40B4-BE49-F238E27FC236}">
                <a16:creationId xmlns:a16="http://schemas.microsoft.com/office/drawing/2014/main" id="{28742432-3830-812D-2FAB-994979236076}"/>
              </a:ext>
            </a:extLst>
          </p:cNvPr>
          <p:cNvSpPr/>
          <p:nvPr/>
        </p:nvSpPr>
        <p:spPr>
          <a:xfrm>
            <a:off x="2148174" y="2908929"/>
            <a:ext cx="292632" cy="1550277"/>
          </a:xfrm>
          <a:prstGeom prst="leftBrac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24" name="Left Brace 23">
            <a:extLst>
              <a:ext uri="{FF2B5EF4-FFF2-40B4-BE49-F238E27FC236}">
                <a16:creationId xmlns:a16="http://schemas.microsoft.com/office/drawing/2014/main" id="{AEAB061B-8CEF-3CAB-B5C2-17E6B0B22BBB}"/>
              </a:ext>
            </a:extLst>
          </p:cNvPr>
          <p:cNvSpPr/>
          <p:nvPr/>
        </p:nvSpPr>
        <p:spPr>
          <a:xfrm>
            <a:off x="2156647" y="4702592"/>
            <a:ext cx="292632" cy="928547"/>
          </a:xfrm>
          <a:prstGeom prst="leftBrac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2DFCE0D-2C61-64BC-7827-65954AC92361}"/>
              </a:ext>
            </a:extLst>
          </p:cNvPr>
          <p:cNvSpPr txBox="1"/>
          <p:nvPr/>
        </p:nvSpPr>
        <p:spPr>
          <a:xfrm>
            <a:off x="2191086" y="6459181"/>
            <a:ext cx="47618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TH" sz="1200" i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Symptom Extraction and Linking from Vaccine Adverse Event Reports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69352272-56E7-FEC1-7C30-48D570FA3B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2759" y="1691456"/>
            <a:ext cx="2765160" cy="951453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D1625AE1-EBE6-F9CA-642C-971B197954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6659" y="2886294"/>
            <a:ext cx="5946380" cy="1572913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A97CC439-EC65-D397-E9DE-14D0A7E2A6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2758" y="4702592"/>
            <a:ext cx="3287977" cy="928549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81D674AC-C91C-AD0C-2E9A-57B95B07A8C1}"/>
              </a:ext>
            </a:extLst>
          </p:cNvPr>
          <p:cNvSpPr/>
          <p:nvPr/>
        </p:nvSpPr>
        <p:spPr>
          <a:xfrm>
            <a:off x="6876938" y="-26022"/>
            <a:ext cx="2280069" cy="55991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Results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8FC4B02-0997-0C25-E57A-6A9B4BB99229}"/>
              </a:ext>
            </a:extLst>
          </p:cNvPr>
          <p:cNvSpPr/>
          <p:nvPr/>
        </p:nvSpPr>
        <p:spPr>
          <a:xfrm>
            <a:off x="-15683" y="-26022"/>
            <a:ext cx="2280069" cy="55991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Overview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AC83EF1-EEB2-6BAE-54B7-A58BA4AD79F8}"/>
              </a:ext>
            </a:extLst>
          </p:cNvPr>
          <p:cNvSpPr/>
          <p:nvPr/>
        </p:nvSpPr>
        <p:spPr>
          <a:xfrm>
            <a:off x="2281857" y="-26022"/>
            <a:ext cx="2280069" cy="55991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Dataset &amp; Tools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9030451-7C94-8C78-DF24-99042E0D3A28}"/>
              </a:ext>
            </a:extLst>
          </p:cNvPr>
          <p:cNvSpPr/>
          <p:nvPr/>
        </p:nvSpPr>
        <p:spPr>
          <a:xfrm>
            <a:off x="4579397" y="-26022"/>
            <a:ext cx="2280069" cy="559911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600" b="1" dirty="0">
                <a:solidFill>
                  <a:schemeClr val="bg2"/>
                </a:solidFill>
              </a:rPr>
              <a:t>Implementation</a:t>
            </a:r>
          </a:p>
        </p:txBody>
      </p:sp>
    </p:spTree>
    <p:extLst>
      <p:ext uri="{BB962C8B-B14F-4D97-AF65-F5344CB8AC3E}">
        <p14:creationId xmlns:p14="http://schemas.microsoft.com/office/powerpoint/2010/main" val="2812560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1950" y="489855"/>
            <a:ext cx="8360303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1950" y="6368138"/>
            <a:ext cx="8360303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1950" y="489855"/>
            <a:ext cx="8360303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BF58C06-AB7F-4BF8-A0C5-778D93E544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8EA1840-1C13-42A4-887A-1010FD1CE9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1950" y="489855"/>
            <a:ext cx="836030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14FEF77-D8A7-45D2-9BB8-D8CAF98604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1950" y="6368138"/>
            <a:ext cx="836030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74E913E-5C39-5BC0-FD7A-33B367F7A655}"/>
              </a:ext>
            </a:extLst>
          </p:cNvPr>
          <p:cNvSpPr txBox="1"/>
          <p:nvPr/>
        </p:nvSpPr>
        <p:spPr>
          <a:xfrm>
            <a:off x="651354" y="946312"/>
            <a:ext cx="3196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H" sz="24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2. Data preprocessing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51ABA4-3A93-B282-3C8C-10BC880636CE}"/>
              </a:ext>
            </a:extLst>
          </p:cNvPr>
          <p:cNvSpPr txBox="1"/>
          <p:nvPr/>
        </p:nvSpPr>
        <p:spPr>
          <a:xfrm>
            <a:off x="2191086" y="6459181"/>
            <a:ext cx="47618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TH" sz="1200" i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Symptom Extraction and Linking from Vaccine Adverse Event Reports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809196F-85CB-F288-28DB-CC64CBC64A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8998"/>
          <a:stretch/>
        </p:blipFill>
        <p:spPr>
          <a:xfrm>
            <a:off x="403336" y="2321494"/>
            <a:ext cx="3925651" cy="172725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1955D3A-26C9-D04E-E0FF-DBE77DA39399}"/>
              </a:ext>
            </a:extLst>
          </p:cNvPr>
          <p:cNvSpPr txBox="1"/>
          <p:nvPr/>
        </p:nvSpPr>
        <p:spPr>
          <a:xfrm>
            <a:off x="906559" y="1480615"/>
            <a:ext cx="3196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Find the largest number of data based on Vaccine type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2D9AF15-D82B-ABA4-537B-728C40F321AC}"/>
              </a:ext>
            </a:extLst>
          </p:cNvPr>
          <p:cNvSpPr txBox="1"/>
          <p:nvPr/>
        </p:nvSpPr>
        <p:spPr>
          <a:xfrm>
            <a:off x="864788" y="4197356"/>
            <a:ext cx="30027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TH" sz="16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The largest one is COVID-19</a:t>
            </a:r>
          </a:p>
          <a:p>
            <a:pPr algn="ctr"/>
            <a:r>
              <a:rPr lang="en-TH" sz="16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(Select this one for the model)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FC30E6B-65E0-2F1C-3156-59FD4784961E}"/>
              </a:ext>
            </a:extLst>
          </p:cNvPr>
          <p:cNvSpPr txBox="1"/>
          <p:nvPr/>
        </p:nvSpPr>
        <p:spPr>
          <a:xfrm>
            <a:off x="4866527" y="1480615"/>
            <a:ext cx="34106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Select 10,000 reports about COVID-19</a:t>
            </a:r>
            <a:endParaRPr lang="en-US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49516445-2E21-9FFA-BEAC-F88A9B8D0C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6527" y="2321494"/>
            <a:ext cx="3984565" cy="3074881"/>
          </a:xfrm>
          <a:prstGeom prst="rect">
            <a:avLst/>
          </a:prstGeom>
        </p:spPr>
      </p:pic>
      <p:sp>
        <p:nvSpPr>
          <p:cNvPr id="32" name="Freeform 31">
            <a:extLst>
              <a:ext uri="{FF2B5EF4-FFF2-40B4-BE49-F238E27FC236}">
                <a16:creationId xmlns:a16="http://schemas.microsoft.com/office/drawing/2014/main" id="{FFA1550E-A0DF-537E-A137-E5AA0879F9A2}"/>
              </a:ext>
            </a:extLst>
          </p:cNvPr>
          <p:cNvSpPr/>
          <p:nvPr/>
        </p:nvSpPr>
        <p:spPr>
          <a:xfrm>
            <a:off x="2053585" y="3003855"/>
            <a:ext cx="1225294" cy="1174459"/>
          </a:xfrm>
          <a:custGeom>
            <a:avLst/>
            <a:gdLst>
              <a:gd name="connsiteX0" fmla="*/ 964734 w 1225294"/>
              <a:gd name="connsiteY0" fmla="*/ 1174459 h 1174459"/>
              <a:gd name="connsiteX1" fmla="*/ 1224792 w 1225294"/>
              <a:gd name="connsiteY1" fmla="*/ 805344 h 1174459"/>
              <a:gd name="connsiteX2" fmla="*/ 906011 w 1225294"/>
              <a:gd name="connsiteY2" fmla="*/ 134224 h 1174459"/>
              <a:gd name="connsiteX3" fmla="*/ 0 w 1225294"/>
              <a:gd name="connsiteY3" fmla="*/ 0 h 1174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25294" h="1174459">
                <a:moveTo>
                  <a:pt x="964734" y="1174459"/>
                </a:moveTo>
                <a:cubicBezTo>
                  <a:pt x="1099656" y="1076588"/>
                  <a:pt x="1234579" y="978717"/>
                  <a:pt x="1224792" y="805344"/>
                </a:cubicBezTo>
                <a:cubicBezTo>
                  <a:pt x="1215005" y="631971"/>
                  <a:pt x="1110143" y="268448"/>
                  <a:pt x="906011" y="134224"/>
                </a:cubicBezTo>
                <a:cubicBezTo>
                  <a:pt x="701879" y="0"/>
                  <a:pt x="350939" y="0"/>
                  <a:pt x="0" y="0"/>
                </a:cubicBezTo>
              </a:path>
            </a:pathLst>
          </a:custGeom>
          <a:noFill/>
          <a:ln w="38100">
            <a:solidFill>
              <a:schemeClr val="tx2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33" name="Right Arrow 32">
            <a:extLst>
              <a:ext uri="{FF2B5EF4-FFF2-40B4-BE49-F238E27FC236}">
                <a16:creationId xmlns:a16="http://schemas.microsoft.com/office/drawing/2014/main" id="{6BE6738B-381A-2F30-652C-9203C454409B}"/>
              </a:ext>
            </a:extLst>
          </p:cNvPr>
          <p:cNvSpPr/>
          <p:nvPr/>
        </p:nvSpPr>
        <p:spPr>
          <a:xfrm>
            <a:off x="4459338" y="2853276"/>
            <a:ext cx="276837" cy="604007"/>
          </a:xfrm>
          <a:prstGeom prst="rightArrow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C39FB74-1B55-CBF1-5156-2B82EED1B86C}"/>
              </a:ext>
            </a:extLst>
          </p:cNvPr>
          <p:cNvSpPr/>
          <p:nvPr/>
        </p:nvSpPr>
        <p:spPr>
          <a:xfrm>
            <a:off x="6876938" y="-26022"/>
            <a:ext cx="2280069" cy="55991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Results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C601670-63F6-4BCA-A0A1-2A60D0D7C83D}"/>
              </a:ext>
            </a:extLst>
          </p:cNvPr>
          <p:cNvSpPr/>
          <p:nvPr/>
        </p:nvSpPr>
        <p:spPr>
          <a:xfrm>
            <a:off x="-15683" y="-26022"/>
            <a:ext cx="2280069" cy="55991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Overview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B19842A-1568-69D0-F311-E1BA4FC158E6}"/>
              </a:ext>
            </a:extLst>
          </p:cNvPr>
          <p:cNvSpPr/>
          <p:nvPr/>
        </p:nvSpPr>
        <p:spPr>
          <a:xfrm>
            <a:off x="2281857" y="-26022"/>
            <a:ext cx="2280069" cy="55991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Dataset &amp; Tools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923FBEA-9FB1-83C7-DC11-502EA225538E}"/>
              </a:ext>
            </a:extLst>
          </p:cNvPr>
          <p:cNvSpPr/>
          <p:nvPr/>
        </p:nvSpPr>
        <p:spPr>
          <a:xfrm>
            <a:off x="4579397" y="-26022"/>
            <a:ext cx="2280069" cy="559911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600" b="1" dirty="0">
                <a:solidFill>
                  <a:schemeClr val="bg2"/>
                </a:solidFill>
              </a:rPr>
              <a:t>Implementation</a:t>
            </a:r>
          </a:p>
        </p:txBody>
      </p:sp>
    </p:spTree>
    <p:extLst>
      <p:ext uri="{BB962C8B-B14F-4D97-AF65-F5344CB8AC3E}">
        <p14:creationId xmlns:p14="http://schemas.microsoft.com/office/powerpoint/2010/main" val="42649664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1950" y="489855"/>
            <a:ext cx="8360303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1950" y="6368138"/>
            <a:ext cx="8360303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1950" y="489855"/>
            <a:ext cx="8360303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BF58C06-AB7F-4BF8-A0C5-778D93E544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8EA1840-1C13-42A4-887A-1010FD1CE9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1950" y="489855"/>
            <a:ext cx="836030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14FEF77-D8A7-45D2-9BB8-D8CAF98604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1950" y="6368138"/>
            <a:ext cx="836030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050A8FF5-6F2A-90C3-3BC5-2B9C75874017}"/>
              </a:ext>
            </a:extLst>
          </p:cNvPr>
          <p:cNvSpPr txBox="1"/>
          <p:nvPr/>
        </p:nvSpPr>
        <p:spPr>
          <a:xfrm>
            <a:off x="2191086" y="6459181"/>
            <a:ext cx="47618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TH" sz="1200" i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Symptom Extraction and Linking from Vaccine Adverse Event Reports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5E8297B-39E9-B04B-5ABA-4D31655436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132" y="2336039"/>
            <a:ext cx="4377778" cy="340997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B751D55-454A-0AD9-522A-33C020AD5D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0461" y="2798754"/>
            <a:ext cx="3182992" cy="168935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1736E178-C22A-3538-4204-639B793BBB57}"/>
              </a:ext>
            </a:extLst>
          </p:cNvPr>
          <p:cNvSpPr txBox="1"/>
          <p:nvPr/>
        </p:nvSpPr>
        <p:spPr>
          <a:xfrm>
            <a:off x="906560" y="1480615"/>
            <a:ext cx="73482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Plotting the distribution charts to see the length of the symptom text of these 10,000 selected covid-19 reports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BEF42D1-5B40-5191-4AE7-F1085AEF98A6}"/>
              </a:ext>
            </a:extLst>
          </p:cNvPr>
          <p:cNvSpPr txBox="1"/>
          <p:nvPr/>
        </p:nvSpPr>
        <p:spPr>
          <a:xfrm>
            <a:off x="5174020" y="3282148"/>
            <a:ext cx="33018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Average: </a:t>
            </a: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376 characters</a:t>
            </a:r>
          </a:p>
          <a:p>
            <a:r>
              <a:rPr lang="en-US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Minimum: </a:t>
            </a: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2 characters</a:t>
            </a:r>
          </a:p>
          <a:p>
            <a:r>
              <a:rPr lang="en-US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Maximum:  </a:t>
            </a: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5904 characters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83CC696-A467-DC1F-67EB-3B12FCC2E5D0}"/>
              </a:ext>
            </a:extLst>
          </p:cNvPr>
          <p:cNvSpPr txBox="1"/>
          <p:nvPr/>
        </p:nvSpPr>
        <p:spPr>
          <a:xfrm>
            <a:off x="651354" y="946312"/>
            <a:ext cx="55194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H" sz="24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2. Data preprocessing (Data statistics)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A8B53F1-1EDD-3689-4BCB-1F1C7F2E6874}"/>
              </a:ext>
            </a:extLst>
          </p:cNvPr>
          <p:cNvSpPr/>
          <p:nvPr/>
        </p:nvSpPr>
        <p:spPr>
          <a:xfrm>
            <a:off x="6876938" y="-26022"/>
            <a:ext cx="2280069" cy="55991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Results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1C61BF3-959F-3F02-9F34-C4591318E6C9}"/>
              </a:ext>
            </a:extLst>
          </p:cNvPr>
          <p:cNvSpPr/>
          <p:nvPr/>
        </p:nvSpPr>
        <p:spPr>
          <a:xfrm>
            <a:off x="-15683" y="-26022"/>
            <a:ext cx="2280069" cy="55991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Overview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7D65985-C258-9A63-ECC5-8E11616E64E3}"/>
              </a:ext>
            </a:extLst>
          </p:cNvPr>
          <p:cNvSpPr/>
          <p:nvPr/>
        </p:nvSpPr>
        <p:spPr>
          <a:xfrm>
            <a:off x="2281857" y="-26022"/>
            <a:ext cx="2280069" cy="55991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Dataset &amp; Tools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CB95648-BB09-8346-0640-F40D0314276A}"/>
              </a:ext>
            </a:extLst>
          </p:cNvPr>
          <p:cNvSpPr/>
          <p:nvPr/>
        </p:nvSpPr>
        <p:spPr>
          <a:xfrm>
            <a:off x="4579397" y="-26022"/>
            <a:ext cx="2280069" cy="559911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600" b="1" dirty="0">
                <a:solidFill>
                  <a:schemeClr val="bg2"/>
                </a:solidFill>
              </a:rPr>
              <a:t>Implementation</a:t>
            </a:r>
          </a:p>
        </p:txBody>
      </p:sp>
    </p:spTree>
    <p:extLst>
      <p:ext uri="{BB962C8B-B14F-4D97-AF65-F5344CB8AC3E}">
        <p14:creationId xmlns:p14="http://schemas.microsoft.com/office/powerpoint/2010/main" val="38148601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1950" y="489855"/>
            <a:ext cx="8360303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1950" y="6368138"/>
            <a:ext cx="8360303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1950" y="489855"/>
            <a:ext cx="8360303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BF58C06-AB7F-4BF8-A0C5-778D93E544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8EA1840-1C13-42A4-887A-1010FD1CE9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1950" y="489855"/>
            <a:ext cx="836030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14FEF77-D8A7-45D2-9BB8-D8CAF98604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1950" y="6368138"/>
            <a:ext cx="836030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A21533F-0DA7-DCAB-B783-F519B0DA486E}"/>
              </a:ext>
            </a:extLst>
          </p:cNvPr>
          <p:cNvSpPr txBox="1"/>
          <p:nvPr/>
        </p:nvSpPr>
        <p:spPr>
          <a:xfrm>
            <a:off x="2191086" y="6459181"/>
            <a:ext cx="47618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TH" sz="1200" i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Symptom Extraction and Linking from Vaccine Adverse Event Reports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55C638-4BAA-E59C-1588-99D6020CB60E}"/>
              </a:ext>
            </a:extLst>
          </p:cNvPr>
          <p:cNvSpPr txBox="1"/>
          <p:nvPr/>
        </p:nvSpPr>
        <p:spPr>
          <a:xfrm>
            <a:off x="651354" y="946312"/>
            <a:ext cx="3196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H" sz="24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2. Data preprocessing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A94C779-7295-208B-9261-7B37B8F5138E}"/>
              </a:ext>
            </a:extLst>
          </p:cNvPr>
          <p:cNvSpPr txBox="1"/>
          <p:nvPr/>
        </p:nvSpPr>
        <p:spPr>
          <a:xfrm>
            <a:off x="906560" y="1480615"/>
            <a:ext cx="73482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Get the lists of standard symptom and the top 100 common symptoms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4D8B2F36-B11E-015A-7A19-5954C31937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3120"/>
          <a:stretch/>
        </p:blipFill>
        <p:spPr>
          <a:xfrm>
            <a:off x="4543304" y="2722078"/>
            <a:ext cx="4178949" cy="1469397"/>
          </a:xfrm>
          <a:prstGeom prst="rect">
            <a:avLst/>
          </a:prstGeom>
        </p:spPr>
      </p:pic>
      <p:sp>
        <p:nvSpPr>
          <p:cNvPr id="25" name="Down Arrow 24">
            <a:extLst>
              <a:ext uri="{FF2B5EF4-FFF2-40B4-BE49-F238E27FC236}">
                <a16:creationId xmlns:a16="http://schemas.microsoft.com/office/drawing/2014/main" id="{4F8F848E-85C8-4A18-2FAA-A413A2572978}"/>
              </a:ext>
            </a:extLst>
          </p:cNvPr>
          <p:cNvSpPr/>
          <p:nvPr/>
        </p:nvSpPr>
        <p:spPr>
          <a:xfrm>
            <a:off x="4203061" y="4527118"/>
            <a:ext cx="771788" cy="268447"/>
          </a:xfrm>
          <a:prstGeom prst="downArrow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F110B82-5A18-9086-977A-1CEA3E3C69AF}"/>
              </a:ext>
            </a:extLst>
          </p:cNvPr>
          <p:cNvSpPr txBox="1"/>
          <p:nvPr/>
        </p:nvSpPr>
        <p:spPr>
          <a:xfrm>
            <a:off x="960156" y="4161240"/>
            <a:ext cx="24642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TH" sz="12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10,000 selected covid-19 reports 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37157654-6607-B52A-EE9B-59E6338BEB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153" y="2722072"/>
            <a:ext cx="3773370" cy="1469403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2F794744-2C64-D855-A35C-C5F38A32DEFB}"/>
              </a:ext>
            </a:extLst>
          </p:cNvPr>
          <p:cNvSpPr txBox="1"/>
          <p:nvPr/>
        </p:nvSpPr>
        <p:spPr>
          <a:xfrm>
            <a:off x="5924025" y="4159890"/>
            <a:ext cx="14175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S</a:t>
            </a:r>
            <a:r>
              <a:rPr lang="en-TH" sz="12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ymptom dataset</a:t>
            </a:r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663CA5BE-EECA-4C85-CE64-03A158403A1B}"/>
              </a:ext>
            </a:extLst>
          </p:cNvPr>
          <p:cNvSpPr/>
          <p:nvPr/>
        </p:nvSpPr>
        <p:spPr>
          <a:xfrm>
            <a:off x="1083383" y="2341772"/>
            <a:ext cx="3909270" cy="394282"/>
          </a:xfrm>
          <a:custGeom>
            <a:avLst/>
            <a:gdLst>
              <a:gd name="connsiteX0" fmla="*/ 0 w 3909270"/>
              <a:gd name="connsiteY0" fmla="*/ 394282 h 394282"/>
              <a:gd name="connsiteX1" fmla="*/ 0 w 3909270"/>
              <a:gd name="connsiteY1" fmla="*/ 0 h 394282"/>
              <a:gd name="connsiteX2" fmla="*/ 3909270 w 3909270"/>
              <a:gd name="connsiteY2" fmla="*/ 0 h 394282"/>
              <a:gd name="connsiteX3" fmla="*/ 3909270 w 3909270"/>
              <a:gd name="connsiteY3" fmla="*/ 268447 h 394282"/>
              <a:gd name="connsiteX4" fmla="*/ 3909270 w 3909270"/>
              <a:gd name="connsiteY4" fmla="*/ 377504 h 39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09270" h="394282">
                <a:moveTo>
                  <a:pt x="0" y="394282"/>
                </a:moveTo>
                <a:lnTo>
                  <a:pt x="0" y="0"/>
                </a:lnTo>
                <a:lnTo>
                  <a:pt x="3909270" y="0"/>
                </a:lnTo>
                <a:lnTo>
                  <a:pt x="3909270" y="268447"/>
                </a:lnTo>
                <a:lnTo>
                  <a:pt x="3909270" y="377504"/>
                </a:lnTo>
              </a:path>
            </a:pathLst>
          </a:custGeom>
          <a:noFill/>
          <a:ln>
            <a:solidFill>
              <a:schemeClr val="tx2">
                <a:lumMod val="75000"/>
                <a:lumOff val="25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6E3C036-4F21-43BB-DB00-9E3A905835F2}"/>
              </a:ext>
            </a:extLst>
          </p:cNvPr>
          <p:cNvSpPr txBox="1"/>
          <p:nvPr/>
        </p:nvSpPr>
        <p:spPr>
          <a:xfrm>
            <a:off x="1547865" y="2353455"/>
            <a:ext cx="29803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Link between 2 dataset using VAERS_ID</a:t>
            </a:r>
            <a:endParaRPr lang="en-TH" sz="120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6FECE7D-2DCA-DC5B-20C9-87DE59C121C6}"/>
              </a:ext>
            </a:extLst>
          </p:cNvPr>
          <p:cNvSpPr txBox="1"/>
          <p:nvPr/>
        </p:nvSpPr>
        <p:spPr>
          <a:xfrm>
            <a:off x="2736982" y="4966984"/>
            <a:ext cx="3657091" cy="276999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TH" sz="12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[ ‘Fatigue’, ‘Pain’, ‘Chills’, ‘Headache’, ‘Myalgia’, … ]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D85B1CB-0A61-5CD8-13B1-432CB4D5C8B0}"/>
              </a:ext>
            </a:extLst>
          </p:cNvPr>
          <p:cNvSpPr txBox="1"/>
          <p:nvPr/>
        </p:nvSpPr>
        <p:spPr>
          <a:xfrm>
            <a:off x="2736982" y="5270005"/>
            <a:ext cx="3657091" cy="276999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TH" sz="12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[ ‘Headache’, ‘Fatigue’, ‘’, ‘Chills’, ‘Dizziness’, … ]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8959CB1-DA71-E392-9C58-BCDC8CA8C05A}"/>
              </a:ext>
            </a:extLst>
          </p:cNvPr>
          <p:cNvSpPr txBox="1"/>
          <p:nvPr/>
        </p:nvSpPr>
        <p:spPr>
          <a:xfrm>
            <a:off x="6394073" y="4966984"/>
            <a:ext cx="1795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A</a:t>
            </a:r>
            <a:r>
              <a:rPr lang="en-TH" sz="12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ll standard symptoms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27D9CA5-5E02-C168-CB9D-7EAB9661D91D}"/>
              </a:ext>
            </a:extLst>
          </p:cNvPr>
          <p:cNvSpPr txBox="1"/>
          <p:nvPr/>
        </p:nvSpPr>
        <p:spPr>
          <a:xfrm>
            <a:off x="6394073" y="5270005"/>
            <a:ext cx="21219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Top 100 common symptoms</a:t>
            </a:r>
            <a:endParaRPr lang="en-TH" sz="120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124F808-45EE-0A0B-F85D-C77D4077F3D5}"/>
              </a:ext>
            </a:extLst>
          </p:cNvPr>
          <p:cNvSpPr txBox="1"/>
          <p:nvPr/>
        </p:nvSpPr>
        <p:spPr>
          <a:xfrm>
            <a:off x="1577757" y="5131505"/>
            <a:ext cx="8842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Got 2 lists</a:t>
            </a:r>
            <a:endParaRPr lang="en-TH" sz="120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4" name="Left Brace 43">
            <a:extLst>
              <a:ext uri="{FF2B5EF4-FFF2-40B4-BE49-F238E27FC236}">
                <a16:creationId xmlns:a16="http://schemas.microsoft.com/office/drawing/2014/main" id="{76BEA78B-DE1D-FB3A-3D84-6466C1284DB1}"/>
              </a:ext>
            </a:extLst>
          </p:cNvPr>
          <p:cNvSpPr/>
          <p:nvPr/>
        </p:nvSpPr>
        <p:spPr>
          <a:xfrm>
            <a:off x="2461973" y="4966984"/>
            <a:ext cx="173812" cy="580020"/>
          </a:xfrm>
          <a:prstGeom prst="leftBrace">
            <a:avLst/>
          </a:prstGeom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TH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8CE7772-AA7E-C1E3-9CC9-2B13859381A7}"/>
              </a:ext>
            </a:extLst>
          </p:cNvPr>
          <p:cNvSpPr/>
          <p:nvPr/>
        </p:nvSpPr>
        <p:spPr>
          <a:xfrm>
            <a:off x="6876938" y="-26022"/>
            <a:ext cx="2280069" cy="55991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Results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0941095-E3EF-206D-7860-0ADF98DD3798}"/>
              </a:ext>
            </a:extLst>
          </p:cNvPr>
          <p:cNvSpPr/>
          <p:nvPr/>
        </p:nvSpPr>
        <p:spPr>
          <a:xfrm>
            <a:off x="-15683" y="-26022"/>
            <a:ext cx="2280069" cy="55991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Overview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E47FE91-2758-D831-15AC-E1EDA4C6146F}"/>
              </a:ext>
            </a:extLst>
          </p:cNvPr>
          <p:cNvSpPr/>
          <p:nvPr/>
        </p:nvSpPr>
        <p:spPr>
          <a:xfrm>
            <a:off x="2281857" y="-26022"/>
            <a:ext cx="2280069" cy="55991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Dataset &amp; Tools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C6F6599-06A2-5A83-62FF-59DD119354B3}"/>
              </a:ext>
            </a:extLst>
          </p:cNvPr>
          <p:cNvSpPr/>
          <p:nvPr/>
        </p:nvSpPr>
        <p:spPr>
          <a:xfrm>
            <a:off x="4579397" y="-26022"/>
            <a:ext cx="2280069" cy="559911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600" b="1" dirty="0">
                <a:solidFill>
                  <a:schemeClr val="bg2"/>
                </a:solidFill>
              </a:rPr>
              <a:t>Implementation</a:t>
            </a:r>
          </a:p>
        </p:txBody>
      </p:sp>
    </p:spTree>
    <p:extLst>
      <p:ext uri="{BB962C8B-B14F-4D97-AF65-F5344CB8AC3E}">
        <p14:creationId xmlns:p14="http://schemas.microsoft.com/office/powerpoint/2010/main" val="3727322158"/>
      </p:ext>
    </p:extLst>
  </p:cSld>
  <p:clrMapOvr>
    <a:masterClrMapping/>
  </p:clrMapOvr>
</p:sld>
</file>

<file path=ppt/theme/theme1.xml><?xml version="1.0" encoding="utf-8"?>
<a:theme xmlns:a="http://schemas.openxmlformats.org/drawingml/2006/main" name="LevelVTI">
  <a:themeElements>
    <a:clrScheme name="AnalogousFromLightSeedRightStep">
      <a:dk1>
        <a:srgbClr val="000000"/>
      </a:dk1>
      <a:lt1>
        <a:srgbClr val="FFFFFF"/>
      </a:lt1>
      <a:dk2>
        <a:srgbClr val="412624"/>
      </a:dk2>
      <a:lt2>
        <a:srgbClr val="E6E8E2"/>
      </a:lt2>
      <a:accent1>
        <a:srgbClr val="A996C6"/>
      </a:accent1>
      <a:accent2>
        <a:srgbClr val="AF7FBA"/>
      </a:accent2>
      <a:accent3>
        <a:srgbClr val="C593B9"/>
      </a:accent3>
      <a:accent4>
        <a:srgbClr val="BA7F94"/>
      </a:accent4>
      <a:accent5>
        <a:srgbClr val="C69996"/>
      </a:accent5>
      <a:accent6>
        <a:srgbClr val="BA9B7F"/>
      </a:accent6>
      <a:hlink>
        <a:srgbClr val="758A53"/>
      </a:hlink>
      <a:folHlink>
        <a:srgbClr val="7F7F7F"/>
      </a:folHlink>
    </a:clrScheme>
    <a:fontScheme name="Seaford">
      <a:majorFont>
        <a:latin typeface="Seaford"/>
        <a:ea typeface=""/>
        <a:cs typeface=""/>
      </a:majorFont>
      <a:minorFont>
        <a:latin typeface="Seafor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velVTI" id="{64F43929-0387-4D33-907F-72B939BCAF99}" vid="{D804DF84-3298-4A39-BA0E-21F83D68BC2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{920D5D8B-9435-2443-9E5E-6BAC95F624DE}tf10001060</Template>
  <TotalTime>4930</TotalTime>
  <Words>1006</Words>
  <Application>Microsoft Macintosh PowerPoint</Application>
  <PresentationFormat>On-screen Show (4:3)</PresentationFormat>
  <Paragraphs>221</Paragraphs>
  <Slides>17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Seaford</vt:lpstr>
      <vt:lpstr>LevelVTI</vt:lpstr>
      <vt:lpstr>Symptom Extraction and Linking from Vaccine Adverse Event Reports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Sentiment Analysis of Bank Customer Reviews using Recurrent Neural Network</dc:title>
  <dc:creator>Thanapoom Phatthanaphan</dc:creator>
  <cp:lastModifiedBy>Thanapoom Phatthanaphan</cp:lastModifiedBy>
  <cp:revision>172</cp:revision>
  <dcterms:created xsi:type="dcterms:W3CDTF">2023-11-02T01:16:25Z</dcterms:created>
  <dcterms:modified xsi:type="dcterms:W3CDTF">2023-12-11T20:32:12Z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73fd474-4f3c-44ed-88fb-5cc4bd2471bf_Enabled">
    <vt:lpwstr>true</vt:lpwstr>
  </property>
  <property fmtid="{D5CDD505-2E9C-101B-9397-08002B2CF9AE}" pid="3" name="MSIP_Label_a73fd474-4f3c-44ed-88fb-5cc4bd2471bf_SetDate">
    <vt:lpwstr>2023-11-02T01:27:34Z</vt:lpwstr>
  </property>
  <property fmtid="{D5CDD505-2E9C-101B-9397-08002B2CF9AE}" pid="4" name="MSIP_Label_a73fd474-4f3c-44ed-88fb-5cc4bd2471bf_Method">
    <vt:lpwstr>Standard</vt:lpwstr>
  </property>
  <property fmtid="{D5CDD505-2E9C-101B-9397-08002B2CF9AE}" pid="5" name="MSIP_Label_a73fd474-4f3c-44ed-88fb-5cc4bd2471bf_Name">
    <vt:lpwstr>defa4170-0d19-0005-0004-bc88714345d2</vt:lpwstr>
  </property>
  <property fmtid="{D5CDD505-2E9C-101B-9397-08002B2CF9AE}" pid="6" name="MSIP_Label_a73fd474-4f3c-44ed-88fb-5cc4bd2471bf_SiteId">
    <vt:lpwstr>8d1a69ec-03b5-4345-ae21-dad112f5fb4f</vt:lpwstr>
  </property>
  <property fmtid="{D5CDD505-2E9C-101B-9397-08002B2CF9AE}" pid="7" name="MSIP_Label_a73fd474-4f3c-44ed-88fb-5cc4bd2471bf_ActionId">
    <vt:lpwstr>396421ff-9b34-4f3d-891b-9902bca4ed01</vt:lpwstr>
  </property>
  <property fmtid="{D5CDD505-2E9C-101B-9397-08002B2CF9AE}" pid="8" name="MSIP_Label_a73fd474-4f3c-44ed-88fb-5cc4bd2471bf_ContentBits">
    <vt:lpwstr>0</vt:lpwstr>
  </property>
</Properties>
</file>