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F9E"/>
    <a:srgbClr val="E7295E"/>
    <a:srgbClr val="A3A3A3"/>
    <a:srgbClr val="E99FFA"/>
    <a:srgbClr val="D590E1"/>
    <a:srgbClr val="C08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582"/>
  </p:normalViewPr>
  <p:slideViewPr>
    <p:cSldViewPr snapToGrid="0">
      <p:cViewPr>
        <p:scale>
          <a:sx n="119" d="100"/>
          <a:sy n="119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apoomphatthanaphan/Education/Master%20Degree/Courses/Academic%20Projects/Churn-Predictions-Telecom-Customer/Telco_Customer_Churn_Data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Paperless Billing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32110280990466855"/>
          <c:w val="0.87753018372703417"/>
          <c:h val="0.5018904658967037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Calculation!$H$39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Calculation!$G$40:$G$41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Calculation!$H$40:$H$41</c:f>
              <c:numCache>
                <c:formatCode>General</c:formatCode>
                <c:ptCount val="2"/>
                <c:pt idx="0">
                  <c:v>1400</c:v>
                </c:pt>
                <c:pt idx="1">
                  <c:v>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3-274D-BB28-DD3E91A1A593}"/>
            </c:ext>
          </c:extLst>
        </c:ser>
        <c:ser>
          <c:idx val="2"/>
          <c:order val="1"/>
          <c:tx>
            <c:strRef>
              <c:f>Calculation!$I$39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Calculation!$G$40:$G$41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Calculation!$I$40:$I$41</c:f>
              <c:numCache>
                <c:formatCode>General</c:formatCode>
                <c:ptCount val="2"/>
                <c:pt idx="0">
                  <c:v>2771</c:v>
                </c:pt>
                <c:pt idx="1">
                  <c:v>2403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3-274D-BB28-DD3E91A1A5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Payment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5832821987169857"/>
          <c:w val="0.87753018372703417"/>
          <c:h val="0.5747898474543543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Calculation!$H$43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Calculation!$G$44:$G$47</c:f>
              <c:strCache>
                <c:ptCount val="4"/>
                <c:pt idx="0">
                  <c:v>Electronic check</c:v>
                </c:pt>
                <c:pt idx="1">
                  <c:v>Mailed check</c:v>
                </c:pt>
                <c:pt idx="2">
                  <c:v>Bank transfer (automatic)</c:v>
                </c:pt>
                <c:pt idx="3">
                  <c:v>Credit card (automatic)</c:v>
                </c:pt>
              </c:strCache>
            </c:strRef>
          </c:cat>
          <c:val>
            <c:numRef>
              <c:f>Calculation!$H$44:$H$47</c:f>
              <c:numCache>
                <c:formatCode>General</c:formatCode>
                <c:ptCount val="4"/>
                <c:pt idx="0">
                  <c:v>1071</c:v>
                </c:pt>
                <c:pt idx="1">
                  <c:v>308</c:v>
                </c:pt>
                <c:pt idx="2">
                  <c:v>258</c:v>
                </c:pt>
                <c:pt idx="3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1-0D4E-80A3-40C5219F7F07}"/>
            </c:ext>
          </c:extLst>
        </c:ser>
        <c:ser>
          <c:idx val="2"/>
          <c:order val="1"/>
          <c:tx>
            <c:strRef>
              <c:f>Calculation!$I$43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Calculation!$G$44:$G$47</c:f>
              <c:strCache>
                <c:ptCount val="4"/>
                <c:pt idx="0">
                  <c:v>Electronic check</c:v>
                </c:pt>
                <c:pt idx="1">
                  <c:v>Mailed check</c:v>
                </c:pt>
                <c:pt idx="2">
                  <c:v>Bank transfer (automatic)</c:v>
                </c:pt>
                <c:pt idx="3">
                  <c:v>Credit card (automatic)</c:v>
                </c:pt>
              </c:strCache>
            </c:strRef>
          </c:cat>
          <c:val>
            <c:numRef>
              <c:f>Calculation!$I$44:$I$47</c:f>
              <c:numCache>
                <c:formatCode>General</c:formatCode>
                <c:ptCount val="4"/>
                <c:pt idx="0">
                  <c:v>1294</c:v>
                </c:pt>
                <c:pt idx="1">
                  <c:v>1304</c:v>
                </c:pt>
                <c:pt idx="2">
                  <c:v>1286</c:v>
                </c:pt>
                <c:pt idx="3">
                  <c:v>1290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1-0D4E-80A3-40C5219F7F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6922740243300652"/>
          <c:w val="0.87753018372703417"/>
          <c:h val="0.56342766418502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Calculation!$H$49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Calculation!$G$50:$G$55</c:f>
              <c:strCache>
                <c:ptCount val="6"/>
                <c:pt idx="0">
                  <c:v>0-20$</c:v>
                </c:pt>
                <c:pt idx="1">
                  <c:v>20-40$</c:v>
                </c:pt>
                <c:pt idx="2">
                  <c:v>40-60$</c:v>
                </c:pt>
                <c:pt idx="3">
                  <c:v>60-80$</c:v>
                </c:pt>
                <c:pt idx="4">
                  <c:v>80-100$</c:v>
                </c:pt>
                <c:pt idx="5">
                  <c:v>100-120$</c:v>
                </c:pt>
              </c:strCache>
            </c:strRef>
          </c:cat>
          <c:val>
            <c:numRef>
              <c:f>Calculation!$H$50:$H$55</c:f>
              <c:numCache>
                <c:formatCode>General</c:formatCode>
                <c:ptCount val="6"/>
                <c:pt idx="0">
                  <c:v>58</c:v>
                </c:pt>
                <c:pt idx="1">
                  <c:v>156</c:v>
                </c:pt>
                <c:pt idx="2">
                  <c:v>276</c:v>
                </c:pt>
                <c:pt idx="3">
                  <c:v>473</c:v>
                </c:pt>
                <c:pt idx="4">
                  <c:v>653</c:v>
                </c:pt>
                <c:pt idx="5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4B-244B-A000-B19729B71E80}"/>
            </c:ext>
          </c:extLst>
        </c:ser>
        <c:ser>
          <c:idx val="2"/>
          <c:order val="1"/>
          <c:tx>
            <c:strRef>
              <c:f>Calculation!$I$49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Calculation!$G$50:$G$55</c:f>
              <c:strCache>
                <c:ptCount val="6"/>
                <c:pt idx="0">
                  <c:v>0-20$</c:v>
                </c:pt>
                <c:pt idx="1">
                  <c:v>20-40$</c:v>
                </c:pt>
                <c:pt idx="2">
                  <c:v>40-60$</c:v>
                </c:pt>
                <c:pt idx="3">
                  <c:v>60-80$</c:v>
                </c:pt>
                <c:pt idx="4">
                  <c:v>80-100$</c:v>
                </c:pt>
                <c:pt idx="5">
                  <c:v>100-120$</c:v>
                </c:pt>
              </c:strCache>
            </c:strRef>
          </c:cat>
          <c:val>
            <c:numRef>
              <c:f>Calculation!$I$50:$I$55</c:f>
              <c:numCache>
                <c:formatCode>General</c:formatCode>
                <c:ptCount val="6"/>
                <c:pt idx="0">
                  <c:v>598</c:v>
                </c:pt>
                <c:pt idx="1">
                  <c:v>1026</c:v>
                </c:pt>
                <c:pt idx="2">
                  <c:v>804</c:v>
                </c:pt>
                <c:pt idx="3">
                  <c:v>986</c:v>
                </c:pt>
                <c:pt idx="4">
                  <c:v>1111</c:v>
                </c:pt>
                <c:pt idx="5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4B-244B-A000-B19729B71E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17113480606590842"/>
          <c:w val="0.87753018372703417"/>
          <c:h val="0.72146580635753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Calculation!$H$11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Calculation!$G$12:$G$17</c:f>
              <c:strCache>
                <c:ptCount val="6"/>
                <c:pt idx="0">
                  <c:v>0-1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  <c:pt idx="5">
                  <c:v>&gt;5 years</c:v>
                </c:pt>
              </c:strCache>
            </c:strRef>
          </c:cat>
          <c:val>
            <c:numRef>
              <c:f>Calculation!$H$12:$H$17</c:f>
              <c:numCache>
                <c:formatCode>General</c:formatCode>
                <c:ptCount val="6"/>
                <c:pt idx="0">
                  <c:v>1037</c:v>
                </c:pt>
                <c:pt idx="1">
                  <c:v>294</c:v>
                </c:pt>
                <c:pt idx="2">
                  <c:v>180</c:v>
                </c:pt>
                <c:pt idx="3">
                  <c:v>145</c:v>
                </c:pt>
                <c:pt idx="4">
                  <c:v>120</c:v>
                </c:pt>
                <c:pt idx="5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7-0248-A7B3-EA361B05376C}"/>
            </c:ext>
          </c:extLst>
        </c:ser>
        <c:ser>
          <c:idx val="2"/>
          <c:order val="1"/>
          <c:tx>
            <c:strRef>
              <c:f>Calculation!$I$11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Calculation!$G$12:$G$17</c:f>
              <c:strCache>
                <c:ptCount val="6"/>
                <c:pt idx="0">
                  <c:v>0-1 year</c:v>
                </c:pt>
                <c:pt idx="1">
                  <c:v>1-2 years</c:v>
                </c:pt>
                <c:pt idx="2">
                  <c:v>2-3 years</c:v>
                </c:pt>
                <c:pt idx="3">
                  <c:v>3-4 years</c:v>
                </c:pt>
                <c:pt idx="4">
                  <c:v>4-5 years</c:v>
                </c:pt>
                <c:pt idx="5">
                  <c:v>&gt;5 years</c:v>
                </c:pt>
              </c:strCache>
            </c:strRef>
          </c:cat>
          <c:val>
            <c:numRef>
              <c:f>Calculation!$I$12:$I$17</c:f>
              <c:numCache>
                <c:formatCode>General</c:formatCode>
                <c:ptCount val="6"/>
                <c:pt idx="0">
                  <c:v>1149</c:v>
                </c:pt>
                <c:pt idx="1">
                  <c:v>730</c:v>
                </c:pt>
                <c:pt idx="2">
                  <c:v>652</c:v>
                </c:pt>
                <c:pt idx="3">
                  <c:v>617</c:v>
                </c:pt>
                <c:pt idx="4">
                  <c:v>712</c:v>
                </c:pt>
                <c:pt idx="5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67-0248-A7B3-EA361B053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-21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Senior Citizen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4535726012200709"/>
          <c:w val="0.87753018372703417"/>
          <c:h val="0.6318945098943462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Calculation!$H$3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Calculation!$G$4:$G$5</c:f>
              <c:strCache>
                <c:ptCount val="2"/>
                <c:pt idx="0">
                  <c:v>1 (Senior)</c:v>
                </c:pt>
                <c:pt idx="1">
                  <c:v>0 (Non-senior)</c:v>
                </c:pt>
              </c:strCache>
            </c:strRef>
          </c:cat>
          <c:val>
            <c:numRef>
              <c:f>Calculation!$H$4:$H$5</c:f>
              <c:numCache>
                <c:formatCode>General</c:formatCode>
                <c:ptCount val="2"/>
                <c:pt idx="0">
                  <c:v>476</c:v>
                </c:pt>
                <c:pt idx="1">
                  <c:v>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1-8C45-BE19-D0DCE61C0F8A}"/>
            </c:ext>
          </c:extLst>
        </c:ser>
        <c:ser>
          <c:idx val="2"/>
          <c:order val="1"/>
          <c:tx>
            <c:strRef>
              <c:f>Calculation!$I$3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21-8C45-BE19-D0DCE61C0F8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021-8C45-BE19-D0DCE61C0F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Calculation!$G$4:$G$5</c:f>
              <c:strCache>
                <c:ptCount val="2"/>
                <c:pt idx="0">
                  <c:v>1 (Senior)</c:v>
                </c:pt>
                <c:pt idx="1">
                  <c:v>0 (Non-senior)</c:v>
                </c:pt>
              </c:strCache>
            </c:strRef>
          </c:cat>
          <c:val>
            <c:numRef>
              <c:f>Calculation!$I$4:$I$5</c:f>
              <c:numCache>
                <c:formatCode>General</c:formatCode>
                <c:ptCount val="2"/>
                <c:pt idx="0">
                  <c:v>666</c:v>
                </c:pt>
                <c:pt idx="1">
                  <c:v>4508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1-8C45-BE19-D0DCE61C0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Internet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2220434525539399"/>
          <c:w val="0.87753018372703417"/>
          <c:h val="0.60095169705127427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Calculation!$H$19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Calculation!$G$20:$G$22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Calculation!$H$20:$H$22</c:f>
              <c:numCache>
                <c:formatCode>General</c:formatCode>
                <c:ptCount val="3"/>
                <c:pt idx="0">
                  <c:v>459</c:v>
                </c:pt>
                <c:pt idx="1">
                  <c:v>1297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6-F14B-93CD-A0A4FE01A382}"/>
            </c:ext>
          </c:extLst>
        </c:ser>
        <c:ser>
          <c:idx val="2"/>
          <c:order val="1"/>
          <c:tx>
            <c:strRef>
              <c:f>Calculation!$I$19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Calculation!$G$20:$G$22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Calculation!$I$20:$I$22</c:f>
              <c:numCache>
                <c:formatCode>General</c:formatCode>
                <c:ptCount val="3"/>
                <c:pt idx="0">
                  <c:v>1962</c:v>
                </c:pt>
                <c:pt idx="1">
                  <c:v>1799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6-F14B-93CD-A0A4FE01A3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 TV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0.14506533940189317"/>
          <c:y val="0.28820990634782151"/>
          <c:w val="0.8061744338647977"/>
          <c:h val="0.52310677255822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Calculation!$H$24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Calculation!$G$25:$G$27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Calculation!$H$25:$H$27</c:f>
              <c:numCache>
                <c:formatCode>General</c:formatCode>
                <c:ptCount val="3"/>
                <c:pt idx="0">
                  <c:v>814</c:v>
                </c:pt>
                <c:pt idx="1">
                  <c:v>942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7-E54E-B67F-BFE0A50B9723}"/>
            </c:ext>
          </c:extLst>
        </c:ser>
        <c:ser>
          <c:idx val="2"/>
          <c:order val="1"/>
          <c:tx>
            <c:strRef>
              <c:f>Calculation!$I$24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Calculation!$G$25:$G$27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Calculation!$I$25:$I$27</c:f>
              <c:numCache>
                <c:formatCode>General</c:formatCode>
                <c:ptCount val="3"/>
                <c:pt idx="0">
                  <c:v>1893</c:v>
                </c:pt>
                <c:pt idx="1">
                  <c:v>1868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7-E54E-B67F-BFE0A50B97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Streaming Movies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H"/>
        </a:p>
      </c:txPr>
    </c:title>
    <c:autoTitleDeleted val="0"/>
    <c:plotArea>
      <c:layout>
        <c:manualLayout>
          <c:layoutTarget val="inner"/>
          <c:xMode val="edge"/>
          <c:yMode val="edge"/>
          <c:x val="4.8111867920921259E-2"/>
          <c:y val="0.17113480606590842"/>
          <c:w val="0.92133242870910714"/>
          <c:h val="0.7214658063575386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Calculation!$H$29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Calculation!$G$30:$G$32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Calculation!$H$30:$H$32</c:f>
              <c:numCache>
                <c:formatCode>General</c:formatCode>
                <c:ptCount val="3"/>
                <c:pt idx="0">
                  <c:v>818</c:v>
                </c:pt>
                <c:pt idx="1">
                  <c:v>938</c:v>
                </c:pt>
                <c:pt idx="2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8-F244-9750-89BF27028A32}"/>
            </c:ext>
          </c:extLst>
        </c:ser>
        <c:ser>
          <c:idx val="2"/>
          <c:order val="1"/>
          <c:tx>
            <c:strRef>
              <c:f>Calculation!$I$29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Calculation!$G$30:$G$32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 internet service</c:v>
                </c:pt>
              </c:strCache>
            </c:strRef>
          </c:cat>
          <c:val>
            <c:numRef>
              <c:f>Calculation!$I$30:$I$32</c:f>
              <c:numCache>
                <c:formatCode>General</c:formatCode>
                <c:ptCount val="3"/>
                <c:pt idx="0">
                  <c:v>1914</c:v>
                </c:pt>
                <c:pt idx="1">
                  <c:v>1847</c:v>
                </c:pt>
                <c:pt idx="2">
                  <c:v>1413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78-F244-9750-89BF27028A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663648"/>
        <c:axId val="418973104"/>
      </c:barChart>
      <c:catAx>
        <c:axId val="4186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418973104"/>
        <c:crosses val="autoZero"/>
        <c:auto val="1"/>
        <c:lblAlgn val="ctr"/>
        <c:lblOffset val="100"/>
        <c:noMultiLvlLbl val="0"/>
      </c:catAx>
      <c:valAx>
        <c:axId val="418973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86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7956D-0F95-3D4E-8DCF-31E55121DF25}" type="datetimeFigureOut">
              <a:rPr lang="en-TH" smtClean="0"/>
              <a:t>17/4/2023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1ABA5-9CFB-4E40-803E-38DC1ECAFD7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1211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1ABA5-9CFB-4E40-803E-38DC1ECAFD7C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3047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484480"/>
            <a:ext cx="5183981" cy="2954655"/>
          </a:xfrm>
        </p:spPr>
        <p:txBody>
          <a:bodyPr anchor="b">
            <a:normAutofit/>
          </a:bodyPr>
          <a:lstStyle>
            <a:lvl1pPr algn="ctr">
              <a:defRPr sz="4200" spc="-7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799134"/>
            <a:ext cx="5183981" cy="1969841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April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00" y="2636839"/>
            <a:ext cx="8046244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5365" y="720001"/>
            <a:ext cx="1107996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878" y="720001"/>
            <a:ext cx="6697211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2541601"/>
            <a:ext cx="8046244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April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8046245" cy="2879724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32" y="3858924"/>
            <a:ext cx="8046245" cy="1919076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2541601"/>
            <a:ext cx="375285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800" y="2541600"/>
            <a:ext cx="375285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1"/>
            <a:ext cx="8046244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40698"/>
            <a:ext cx="3761729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20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541601"/>
            <a:ext cx="375285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3800" y="1840698"/>
            <a:ext cx="3761729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200" b="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3800" y="2541601"/>
            <a:ext cx="375285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9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9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1" y="619200"/>
            <a:ext cx="2330597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141" y="584663"/>
            <a:ext cx="5183981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600"/>
            </a:lvl1pPr>
            <a:lvl2pPr marL="685800" indent="-342900">
              <a:buFont typeface="Arial" panose="020B0604020202020204" pitchFamily="34" charset="0"/>
              <a:buChar char="•"/>
              <a:defRPr sz="1500"/>
            </a:lvl2pPr>
            <a:lvl3pPr marL="942975" indent="-257175">
              <a:buFont typeface="Arial" panose="020B0604020202020204" pitchFamily="34" charset="0"/>
              <a:buChar char="•"/>
              <a:defRPr sz="1500"/>
            </a:lvl3pPr>
            <a:lvl4pPr marL="1285875" indent="-257175">
              <a:buFont typeface="Arial" panose="020B0604020202020204" pitchFamily="34" charset="0"/>
              <a:buChar char="•"/>
              <a:defRPr sz="1500"/>
            </a:lvl4pPr>
            <a:lvl5pPr marL="1628775" indent="-257175">
              <a:buFont typeface="Arial" panose="020B0604020202020204" pitchFamily="34" charset="0"/>
              <a:buChar char="•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1" y="2541601"/>
            <a:ext cx="2330597" cy="323183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2321720" cy="1476000"/>
          </a:xfrm>
        </p:spPr>
        <p:txBody>
          <a:bodyPr anchor="t" anchorCtr="0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11141" y="728664"/>
            <a:ext cx="5192859" cy="504031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541600"/>
            <a:ext cx="2321719" cy="32328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April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619200"/>
            <a:ext cx="804624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2541601"/>
            <a:ext cx="8046244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878" y="6138000"/>
            <a:ext cx="232172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April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1141" y="6138000"/>
            <a:ext cx="375285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4535" y="6138000"/>
            <a:ext cx="890587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900" spc="15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5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4"/>
        </a:buClr>
        <a:buFont typeface="The Hand Extrablack" panose="03070A02030502020204" pitchFamily="66" charset="0"/>
        <a:buChar char="•"/>
        <a:defRPr sz="1500" kern="1200" spc="15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lastchar/telco-customer-chu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49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7F3E1-0BE1-0D10-92E8-F8CED6F3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23" y="390093"/>
            <a:ext cx="5139347" cy="137159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TH" sz="4000" b="1" dirty="0"/>
              <a:t>Telco Customer </a:t>
            </a:r>
            <a:br>
              <a:rPr lang="en-TH" sz="4000" b="1" dirty="0"/>
            </a:br>
            <a:r>
              <a:rPr lang="en-TH" sz="4000" b="1" dirty="0"/>
              <a:t>Churn Predictions</a:t>
            </a:r>
            <a:endParaRPr lang="en-TH" sz="4000" dirty="0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06FA5001-7EC5-69A4-FD83-7BB48E94E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0" r="19646" b="2"/>
          <a:stretch/>
        </p:blipFill>
        <p:spPr>
          <a:xfrm>
            <a:off x="4896800" y="10"/>
            <a:ext cx="4247201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240FB5D-1719-7C94-3487-0F5DE1315950}"/>
              </a:ext>
            </a:extLst>
          </p:cNvPr>
          <p:cNvSpPr txBox="1">
            <a:spLocks/>
          </p:cNvSpPr>
          <p:nvPr/>
        </p:nvSpPr>
        <p:spPr>
          <a:xfrm>
            <a:off x="1259991" y="3232656"/>
            <a:ext cx="2987210" cy="5090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kern="1200" cap="none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Project Group No. 19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9CE32C-216D-CC36-325D-33DFE6F2390E}"/>
              </a:ext>
            </a:extLst>
          </p:cNvPr>
          <p:cNvGrpSpPr/>
          <p:nvPr/>
        </p:nvGrpSpPr>
        <p:grpSpPr>
          <a:xfrm>
            <a:off x="139426" y="3936345"/>
            <a:ext cx="5183844" cy="2649013"/>
            <a:chOff x="77724" y="3936345"/>
            <a:chExt cx="5183844" cy="264901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BC25E93-56A3-EC47-A0E3-1E42A154E59E}"/>
                </a:ext>
              </a:extLst>
            </p:cNvPr>
            <p:cNvGrpSpPr/>
            <p:nvPr/>
          </p:nvGrpSpPr>
          <p:grpSpPr>
            <a:xfrm>
              <a:off x="77724" y="3936345"/>
              <a:ext cx="1655182" cy="2649013"/>
              <a:chOff x="77724" y="3735009"/>
              <a:chExt cx="1655182" cy="264901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6211833-0D8B-711A-767A-A430FBFD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560" t="24832" r="25952" b="28139"/>
              <a:stretch/>
            </p:blipFill>
            <p:spPr>
              <a:xfrm>
                <a:off x="163408" y="3735009"/>
                <a:ext cx="1483813" cy="1919551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C62667E7-3E83-7F90-0DE8-E7BABE477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4" y="5654560"/>
                <a:ext cx="1655182" cy="729462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noAutofit/>
              </a:bodyPr>
              <a:lstStyle>
                <a:lvl1pPr algn="ctr" defTabSz="6858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200" kern="1200" cap="none" spc="-75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Thanapoom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Phatthanaphan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20011296</a:t>
                </a:r>
              </a:p>
              <a:p>
                <a:pPr>
                  <a:lnSpc>
                    <a:spcPct val="90000"/>
                  </a:lnSpc>
                </a:pPr>
                <a:r>
                  <a:rPr lang="en-TH" sz="1200" dirty="0">
                    <a:latin typeface="+mn-lt"/>
                  </a:rPr>
                  <a:t>tphattha@stevens.edu</a:t>
                </a:r>
              </a:p>
            </p:txBody>
          </p:sp>
        </p:grp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B385603-F0C7-46A1-097B-A06C61A8E54D}"/>
                </a:ext>
              </a:extLst>
            </p:cNvPr>
            <p:cNvSpPr txBox="1">
              <a:spLocks/>
            </p:cNvSpPr>
            <p:nvPr/>
          </p:nvSpPr>
          <p:spPr>
            <a:xfrm>
              <a:off x="1804668" y="5855896"/>
              <a:ext cx="1774452" cy="7294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/>
            </a:bodyPr>
            <a:lstStyle>
              <a:lvl1pPr algn="ctr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200" kern="1200" cap="none" spc="-75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TH" sz="1200" dirty="0">
                  <a:latin typeface="+mn-lt"/>
                </a:rPr>
                <a:t>Shiva Rama Krishna Mandadapu</a:t>
              </a:r>
            </a:p>
          </p:txBody>
        </p:sp>
        <p:sp>
          <p:nvSpPr>
            <p:cNvPr id="40" name="Title 1">
              <a:extLst>
                <a:ext uri="{FF2B5EF4-FFF2-40B4-BE49-F238E27FC236}">
                  <a16:creationId xmlns:a16="http://schemas.microsoft.com/office/drawing/2014/main" id="{65CD68F5-D5FA-2326-7FB3-051F66644E4F}"/>
                </a:ext>
              </a:extLst>
            </p:cNvPr>
            <p:cNvSpPr txBox="1">
              <a:spLocks/>
            </p:cNvSpPr>
            <p:nvPr/>
          </p:nvSpPr>
          <p:spPr>
            <a:xfrm>
              <a:off x="3695380" y="5855896"/>
              <a:ext cx="1566188" cy="72946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normAutofit/>
            </a:bodyPr>
            <a:lstStyle>
              <a:lvl1pPr algn="ctr" defTabSz="6858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200" kern="1200" cap="none" spc="-75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TH" sz="1200" dirty="0">
                  <a:latin typeface="+mn-lt"/>
                </a:rPr>
                <a:t>Hantao Guo</a:t>
              </a:r>
            </a:p>
            <a:p>
              <a:pPr>
                <a:lnSpc>
                  <a:spcPct val="90000"/>
                </a:lnSpc>
              </a:pPr>
              <a:endParaRPr lang="en-TH" sz="1200" dirty="0">
                <a:latin typeface="+mn-lt"/>
              </a:endParaRP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EC40555D-F156-9C56-B222-6B8742CADDE7}"/>
              </a:ext>
            </a:extLst>
          </p:cNvPr>
          <p:cNvSpPr txBox="1">
            <a:spLocks/>
          </p:cNvSpPr>
          <p:nvPr/>
        </p:nvSpPr>
        <p:spPr>
          <a:xfrm>
            <a:off x="183923" y="1956316"/>
            <a:ext cx="5139347" cy="108171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kern="1200" cap="none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CS 513-A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Knowledge Discovery &amp; Data Mining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Master of Science in Computer Science</a:t>
            </a:r>
          </a:p>
          <a:p>
            <a:pPr>
              <a:lnSpc>
                <a:spcPct val="90000"/>
              </a:lnSpc>
            </a:pPr>
            <a:r>
              <a:rPr lang="en-TH" sz="1600" dirty="0">
                <a:latin typeface="+mn-lt"/>
              </a:rPr>
              <a:t>Stevens Institute of Technology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42D0274-F068-7491-BA33-3EA3F5435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623" y="371918"/>
            <a:ext cx="1982080" cy="2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F581F-0DA3-E130-F2D8-1BDAB98C5959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CC6771C-B465-8628-5E26-0B2F0FA79866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3219F01-65BD-51C5-EEF8-D664BB4DA515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A98161C-A0F3-5486-7E6A-E777AD8F3816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C64D804-D8FA-65E1-EE29-0850EA011E3E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87D2-65A8-F602-3903-DFEA91C646AE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A9FF2-7FC3-0C9A-C4AB-826331AC7991}"/>
              </a:ext>
            </a:extLst>
          </p:cNvPr>
          <p:cNvSpPr txBox="1"/>
          <p:nvPr/>
        </p:nvSpPr>
        <p:spPr>
          <a:xfrm>
            <a:off x="1319180" y="3548146"/>
            <a:ext cx="650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Short summary that which model is the best for this problem</a:t>
            </a:r>
          </a:p>
          <a:p>
            <a:pPr algn="ctr"/>
            <a:r>
              <a:rPr lang="en-US" dirty="0"/>
              <a:t>A</a:t>
            </a:r>
            <a:r>
              <a:rPr lang="en-TH" dirty="0"/>
              <a:t>nd why it is the best</a:t>
            </a:r>
          </a:p>
        </p:txBody>
      </p:sp>
    </p:spTree>
    <p:extLst>
      <p:ext uri="{BB962C8B-B14F-4D97-AF65-F5344CB8AC3E}">
        <p14:creationId xmlns:p14="http://schemas.microsoft.com/office/powerpoint/2010/main" val="257775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CA50D3-9B76-1350-E7DB-B4281CB8DCE3}"/>
              </a:ext>
            </a:extLst>
          </p:cNvPr>
          <p:cNvSpPr txBox="1">
            <a:spLocks/>
          </p:cNvSpPr>
          <p:nvPr/>
        </p:nvSpPr>
        <p:spPr>
          <a:xfrm>
            <a:off x="2012721" y="2743202"/>
            <a:ext cx="5139347" cy="1371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TH" sz="4000" b="1" dirty="0"/>
              <a:t>APPENDIX</a:t>
            </a:r>
            <a:endParaRPr lang="en-TH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CCA4D-BC94-5823-D1CE-D6B9ED32CA27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2150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FB1CE-E295-B785-6B22-1DB788D3B4BE}"/>
              </a:ext>
            </a:extLst>
          </p:cNvPr>
          <p:cNvSpPr txBox="1"/>
          <p:nvPr/>
        </p:nvSpPr>
        <p:spPr>
          <a:xfrm>
            <a:off x="2060613" y="2967335"/>
            <a:ext cx="5022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Paste the code from this slide towards the end</a:t>
            </a:r>
          </a:p>
          <a:p>
            <a:pPr algn="ctr"/>
            <a:endParaRPr lang="en-TH" dirty="0"/>
          </a:p>
          <a:p>
            <a:pPr algn="ctr"/>
            <a:r>
              <a:rPr lang="en-TH" dirty="0"/>
              <a:t>**Not for presentation**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6429C-3A42-F0E1-2F27-D458A15ABACF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FFC32-5AB4-B775-3006-7B2DC9D1847B}"/>
              </a:ext>
            </a:extLst>
          </p:cNvPr>
          <p:cNvSpPr/>
          <p:nvPr/>
        </p:nvSpPr>
        <p:spPr>
          <a:xfrm>
            <a:off x="0" y="0"/>
            <a:ext cx="9144000" cy="566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800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56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C7ADB1C7-AF02-4151-8471-936B11C6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B634659-EB30-49C4-A039-A7273234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C1577-9F8E-A240-6660-72E3137FA6B1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39FDC-8C3B-0B8A-7DE7-A0894F8212F7}"/>
              </a:ext>
            </a:extLst>
          </p:cNvPr>
          <p:cNvSpPr/>
          <p:nvPr/>
        </p:nvSpPr>
        <p:spPr>
          <a:xfrm>
            <a:off x="0" y="0"/>
            <a:ext cx="9144000" cy="566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sz="2800" b="1" dirty="0">
                <a:solidFill>
                  <a:schemeClr val="bg2">
                    <a:lumMod val="10000"/>
                    <a:lumOff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E1B19-C54E-A579-9C83-6864EAA5228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CCCFD-ED83-21C4-017F-08BDD9FB2377}"/>
              </a:ext>
            </a:extLst>
          </p:cNvPr>
          <p:cNvSpPr txBox="1"/>
          <p:nvPr/>
        </p:nvSpPr>
        <p:spPr>
          <a:xfrm>
            <a:off x="621792" y="1266337"/>
            <a:ext cx="790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Develop a churn prediction model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for a telecommunication company using historical customer data </a:t>
            </a:r>
            <a:r>
              <a:rPr lang="en-US" b="1" i="0" dirty="0">
                <a:effectLst/>
              </a:rPr>
              <a:t>to identify customers who might leave their services</a:t>
            </a:r>
            <a:r>
              <a:rPr lang="en-US" b="0" i="0" dirty="0">
                <a:effectLst/>
              </a:rPr>
              <a:t>.</a:t>
            </a:r>
            <a:endParaRPr lang="en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9E385-8301-4982-ED69-2923EA3F730E}"/>
              </a:ext>
            </a:extLst>
          </p:cNvPr>
          <p:cNvSpPr txBox="1"/>
          <p:nvPr/>
        </p:nvSpPr>
        <p:spPr>
          <a:xfrm>
            <a:off x="283464" y="3212080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Presentation Flow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36A460-60D9-7638-3C1C-D8C8A33BB6CB}"/>
              </a:ext>
            </a:extLst>
          </p:cNvPr>
          <p:cNvSpPr/>
          <p:nvPr/>
        </p:nvSpPr>
        <p:spPr>
          <a:xfrm>
            <a:off x="7479150" y="3974222"/>
            <a:ext cx="1381386" cy="1381386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FB6125-F979-969C-01DB-04EEE3E54048}"/>
              </a:ext>
            </a:extLst>
          </p:cNvPr>
          <p:cNvGrpSpPr/>
          <p:nvPr/>
        </p:nvGrpSpPr>
        <p:grpSpPr>
          <a:xfrm>
            <a:off x="270234" y="3974222"/>
            <a:ext cx="1783156" cy="1381386"/>
            <a:chOff x="1005840" y="3458496"/>
            <a:chExt cx="1783156" cy="1381386"/>
          </a:xfrm>
        </p:grpSpPr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526108C6-6E6B-400B-3729-442D824C5979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A0C1A5-05CB-3A5A-6CE3-B69473A12BE1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45A676-CC86-5915-AF96-4B5BFD196FCD}"/>
              </a:ext>
            </a:extLst>
          </p:cNvPr>
          <p:cNvGrpSpPr/>
          <p:nvPr/>
        </p:nvGrpSpPr>
        <p:grpSpPr>
          <a:xfrm>
            <a:off x="672843" y="4367849"/>
            <a:ext cx="568539" cy="625447"/>
            <a:chOff x="2277259" y="4968905"/>
            <a:chExt cx="568539" cy="625447"/>
          </a:xfrm>
        </p:grpSpPr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2462AF39-604B-B5C3-CCE4-3CE25825DD9C}"/>
                </a:ext>
              </a:extLst>
            </p:cNvPr>
            <p:cNvSpPr/>
            <p:nvPr/>
          </p:nvSpPr>
          <p:spPr>
            <a:xfrm>
              <a:off x="2277259" y="5283456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1" name="Can 60">
              <a:extLst>
                <a:ext uri="{FF2B5EF4-FFF2-40B4-BE49-F238E27FC236}">
                  <a16:creationId xmlns:a16="http://schemas.microsoft.com/office/drawing/2014/main" id="{270B12F9-01B9-494E-3111-08FA11AD9ADA}"/>
                </a:ext>
              </a:extLst>
            </p:cNvPr>
            <p:cNvSpPr/>
            <p:nvPr/>
          </p:nvSpPr>
          <p:spPr>
            <a:xfrm>
              <a:off x="2277259" y="5124598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0" name="Can 59">
              <a:extLst>
                <a:ext uri="{FF2B5EF4-FFF2-40B4-BE49-F238E27FC236}">
                  <a16:creationId xmlns:a16="http://schemas.microsoft.com/office/drawing/2014/main" id="{788C1453-06DD-FB61-F0A7-162388EB2C70}"/>
                </a:ext>
              </a:extLst>
            </p:cNvPr>
            <p:cNvSpPr/>
            <p:nvPr/>
          </p:nvSpPr>
          <p:spPr>
            <a:xfrm>
              <a:off x="2277259" y="4968905"/>
              <a:ext cx="568539" cy="310896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F722B1-D23C-2027-C9D5-0C10A958CDC9}"/>
                </a:ext>
              </a:extLst>
            </p:cNvPr>
            <p:cNvSpPr/>
            <p:nvPr/>
          </p:nvSpPr>
          <p:spPr>
            <a:xfrm>
              <a:off x="2601745" y="5343460"/>
              <a:ext cx="199961" cy="1999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AE082C19-6CB2-D8CC-44B2-C483B8BC005B}"/>
                </a:ext>
              </a:extLst>
            </p:cNvPr>
            <p:cNvSpPr/>
            <p:nvPr/>
          </p:nvSpPr>
          <p:spPr>
            <a:xfrm>
              <a:off x="2640987" y="5387077"/>
              <a:ext cx="99848" cy="89338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355DC68-9119-E291-19C9-D901107EA31B}"/>
              </a:ext>
            </a:extLst>
          </p:cNvPr>
          <p:cNvGrpSpPr/>
          <p:nvPr/>
        </p:nvGrpSpPr>
        <p:grpSpPr>
          <a:xfrm>
            <a:off x="2072463" y="3974222"/>
            <a:ext cx="1783156" cy="1381386"/>
            <a:chOff x="1005840" y="3458496"/>
            <a:chExt cx="1783156" cy="1381386"/>
          </a:xfrm>
        </p:grpSpPr>
        <p:sp>
          <p:nvSpPr>
            <p:cNvPr id="117" name="Triangle 116">
              <a:extLst>
                <a:ext uri="{FF2B5EF4-FFF2-40B4-BE49-F238E27FC236}">
                  <a16:creationId xmlns:a16="http://schemas.microsoft.com/office/drawing/2014/main" id="{8AEABEEB-7E2B-B828-C6BA-742FA131F878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E70F435-C0BE-60B7-0DCD-84BA0D0C3255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5D3548-CAE7-01BF-8C83-8080E0DFF3DB}"/>
              </a:ext>
            </a:extLst>
          </p:cNvPr>
          <p:cNvGrpSpPr/>
          <p:nvPr/>
        </p:nvGrpSpPr>
        <p:grpSpPr>
          <a:xfrm>
            <a:off x="3874692" y="3974222"/>
            <a:ext cx="1783156" cy="1381386"/>
            <a:chOff x="1005840" y="3458496"/>
            <a:chExt cx="1783156" cy="1381386"/>
          </a:xfrm>
        </p:grpSpPr>
        <p:sp>
          <p:nvSpPr>
            <p:cNvPr id="120" name="Triangle 119">
              <a:extLst>
                <a:ext uri="{FF2B5EF4-FFF2-40B4-BE49-F238E27FC236}">
                  <a16:creationId xmlns:a16="http://schemas.microsoft.com/office/drawing/2014/main" id="{6EC0FCBD-B2F0-45FF-081B-E6BA4F60C54E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EBAFC63-297E-628A-846F-FE8043638916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7C41F91-6F39-84BE-E2C4-4DBBEFE0022A}"/>
              </a:ext>
            </a:extLst>
          </p:cNvPr>
          <p:cNvGrpSpPr/>
          <p:nvPr/>
        </p:nvGrpSpPr>
        <p:grpSpPr>
          <a:xfrm>
            <a:off x="5676921" y="3974222"/>
            <a:ext cx="1783156" cy="1381386"/>
            <a:chOff x="1005840" y="3458496"/>
            <a:chExt cx="1783156" cy="1381386"/>
          </a:xfrm>
        </p:grpSpPr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73B0F4E1-D78C-0451-AD04-11BFA5A2D0BC}"/>
                </a:ext>
              </a:extLst>
            </p:cNvPr>
            <p:cNvSpPr/>
            <p:nvPr/>
          </p:nvSpPr>
          <p:spPr>
            <a:xfrm rot="5400000">
              <a:off x="1838240" y="3801936"/>
              <a:ext cx="1207006" cy="694506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B48C44F-0E36-A2EF-F217-4F4C803CF879}"/>
                </a:ext>
              </a:extLst>
            </p:cNvPr>
            <p:cNvSpPr/>
            <p:nvPr/>
          </p:nvSpPr>
          <p:spPr>
            <a:xfrm>
              <a:off x="1005840" y="3458496"/>
              <a:ext cx="1381386" cy="1381386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BB6E2C-9E6D-7C52-EDB8-D1A4B1B146F6}"/>
              </a:ext>
            </a:extLst>
          </p:cNvPr>
          <p:cNvGrpSpPr/>
          <p:nvPr/>
        </p:nvGrpSpPr>
        <p:grpSpPr>
          <a:xfrm>
            <a:off x="2419400" y="4443738"/>
            <a:ext cx="794958" cy="605346"/>
            <a:chOff x="3152930" y="5153286"/>
            <a:chExt cx="898456" cy="68415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10439A-DBBD-CFBB-F38C-A72E034C8378}"/>
                </a:ext>
              </a:extLst>
            </p:cNvPr>
            <p:cNvSpPr txBox="1"/>
            <p:nvPr/>
          </p:nvSpPr>
          <p:spPr>
            <a:xfrm>
              <a:off x="3172968" y="54681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TH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7CAA439-4677-DD0E-4092-B72919348CA8}"/>
                </a:ext>
              </a:extLst>
            </p:cNvPr>
            <p:cNvSpPr/>
            <p:nvPr/>
          </p:nvSpPr>
          <p:spPr>
            <a:xfrm>
              <a:off x="3152930" y="5161002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FC4D72-2EFB-1E5D-6E17-43ACBFBB9312}"/>
                </a:ext>
              </a:extLst>
            </p:cNvPr>
            <p:cNvSpPr/>
            <p:nvPr/>
          </p:nvSpPr>
          <p:spPr>
            <a:xfrm>
              <a:off x="3152933" y="533886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2F8BB5A-97FB-63B2-78DD-837BECA95C2A}"/>
                </a:ext>
              </a:extLst>
            </p:cNvPr>
            <p:cNvSpPr/>
            <p:nvPr/>
          </p:nvSpPr>
          <p:spPr>
            <a:xfrm>
              <a:off x="3152931" y="5514925"/>
              <a:ext cx="784927" cy="17936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C6DAED-CDA3-C67B-0339-F9439EA1E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309" y="5157655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BB006E-D14C-363C-4413-B209AB19C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0" y="5153286"/>
              <a:ext cx="3" cy="54100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57AD9C0-C56C-CF3C-4371-07310D901640}"/>
                </a:ext>
              </a:extLst>
            </p:cNvPr>
            <p:cNvSpPr/>
            <p:nvPr/>
          </p:nvSpPr>
          <p:spPr>
            <a:xfrm rot="8100000">
              <a:off x="3516119" y="5310993"/>
              <a:ext cx="535267" cy="467274"/>
            </a:xfrm>
            <a:custGeom>
              <a:avLst/>
              <a:gdLst>
                <a:gd name="connsiteX0" fmla="*/ 257597 w 515669"/>
                <a:gd name="connsiteY0" fmla="*/ 450166 h 450166"/>
                <a:gd name="connsiteX1" fmla="*/ 0 w 515669"/>
                <a:gd name="connsiteY1" fmla="*/ 192568 h 450166"/>
                <a:gd name="connsiteX2" fmla="*/ 237444 w 515669"/>
                <a:gd name="connsiteY2" fmla="*/ 129801 h 450166"/>
                <a:gd name="connsiteX3" fmla="*/ 367245 w 515669"/>
                <a:gd name="connsiteY3" fmla="*/ 0 h 450166"/>
                <a:gd name="connsiteX4" fmla="*/ 515669 w 515669"/>
                <a:gd name="connsiteY4" fmla="*/ 0 h 450166"/>
                <a:gd name="connsiteX5" fmla="*/ 326623 w 515669"/>
                <a:gd name="connsiteY5" fmla="*/ 189046 h 45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5669" h="450166">
                  <a:moveTo>
                    <a:pt x="257597" y="450166"/>
                  </a:moveTo>
                  <a:lnTo>
                    <a:pt x="0" y="192568"/>
                  </a:lnTo>
                  <a:lnTo>
                    <a:pt x="237444" y="129801"/>
                  </a:lnTo>
                  <a:lnTo>
                    <a:pt x="367245" y="0"/>
                  </a:lnTo>
                  <a:lnTo>
                    <a:pt x="515669" y="0"/>
                  </a:lnTo>
                  <a:lnTo>
                    <a:pt x="326623" y="18904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TH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5C6AB0-A549-0DA6-9C53-BBE9D402B0FC}"/>
              </a:ext>
            </a:extLst>
          </p:cNvPr>
          <p:cNvGrpSpPr/>
          <p:nvPr/>
        </p:nvGrpSpPr>
        <p:grpSpPr>
          <a:xfrm>
            <a:off x="4276463" y="4427258"/>
            <a:ext cx="571223" cy="519373"/>
            <a:chOff x="4492487" y="5239910"/>
            <a:chExt cx="571223" cy="51937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5825371-BB01-6724-338F-99C42DE5F243}"/>
                </a:ext>
              </a:extLst>
            </p:cNvPr>
            <p:cNvSpPr/>
            <p:nvPr/>
          </p:nvSpPr>
          <p:spPr>
            <a:xfrm>
              <a:off x="4492487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7FB87-C1A1-E719-842F-F0E4EAE37292}"/>
                </a:ext>
              </a:extLst>
            </p:cNvPr>
            <p:cNvSpPr/>
            <p:nvPr/>
          </p:nvSpPr>
          <p:spPr>
            <a:xfrm>
              <a:off x="4730391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9ADD895-978A-8301-FD18-B9435CE330C8}"/>
                </a:ext>
              </a:extLst>
            </p:cNvPr>
            <p:cNvSpPr/>
            <p:nvPr/>
          </p:nvSpPr>
          <p:spPr>
            <a:xfrm>
              <a:off x="4968295" y="5239910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0E5C2D-3B65-BB42-1EE3-7261FBBEBEBD}"/>
                </a:ext>
              </a:extLst>
            </p:cNvPr>
            <p:cNvSpPr/>
            <p:nvPr/>
          </p:nvSpPr>
          <p:spPr>
            <a:xfrm>
              <a:off x="4492487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E1446F4-746A-8612-AC6B-F78D7AE1EF14}"/>
                </a:ext>
              </a:extLst>
            </p:cNvPr>
            <p:cNvSpPr/>
            <p:nvPr/>
          </p:nvSpPr>
          <p:spPr>
            <a:xfrm>
              <a:off x="4730391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2480F19-8956-953C-B5A0-F3A27CCF4317}"/>
                </a:ext>
              </a:extLst>
            </p:cNvPr>
            <p:cNvSpPr/>
            <p:nvPr/>
          </p:nvSpPr>
          <p:spPr>
            <a:xfrm>
              <a:off x="4968295" y="5451889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4991AB-36F5-88EC-9D1E-2551A6667F2B}"/>
                </a:ext>
              </a:extLst>
            </p:cNvPr>
            <p:cNvSpPr/>
            <p:nvPr/>
          </p:nvSpPr>
          <p:spPr>
            <a:xfrm>
              <a:off x="4492487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2515FEF-D741-C8EB-AB54-E4EB2EEC20A7}"/>
                </a:ext>
              </a:extLst>
            </p:cNvPr>
            <p:cNvSpPr/>
            <p:nvPr/>
          </p:nvSpPr>
          <p:spPr>
            <a:xfrm>
              <a:off x="4730391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06EFF6-266F-48CF-9182-CF7294584982}"/>
                </a:ext>
              </a:extLst>
            </p:cNvPr>
            <p:cNvSpPr/>
            <p:nvPr/>
          </p:nvSpPr>
          <p:spPr>
            <a:xfrm>
              <a:off x="4968295" y="5663868"/>
              <a:ext cx="95415" cy="954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9746047-54E6-268A-D042-63CDC1A5A9C1}"/>
                </a:ext>
              </a:extLst>
            </p:cNvPr>
            <p:cNvCxnSpPr>
              <a:stCxn id="79" idx="3"/>
              <a:endCxn id="80" idx="1"/>
            </p:cNvCxnSpPr>
            <p:nvPr/>
          </p:nvCxnSpPr>
          <p:spPr>
            <a:xfrm>
              <a:off x="4587902" y="5287618"/>
              <a:ext cx="14248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3B09C2-2FC3-1E80-9EAE-43762CBBF912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>
              <a:off x="4540195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A895B7-B2D7-341E-CFCB-7931765C4ECB}"/>
                </a:ext>
              </a:extLst>
            </p:cNvPr>
            <p:cNvCxnSpPr>
              <a:cxnSpLocks/>
              <a:stCxn id="80" idx="2"/>
              <a:endCxn id="84" idx="0"/>
            </p:cNvCxnSpPr>
            <p:nvPr/>
          </p:nvCxnSpPr>
          <p:spPr>
            <a:xfrm>
              <a:off x="4778099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5826564-2700-4565-3974-2C3CEDFF3B74}"/>
                </a:ext>
              </a:extLst>
            </p:cNvPr>
            <p:cNvCxnSpPr>
              <a:cxnSpLocks/>
              <a:stCxn id="81" idx="2"/>
              <a:endCxn id="85" idx="0"/>
            </p:cNvCxnSpPr>
            <p:nvPr/>
          </p:nvCxnSpPr>
          <p:spPr>
            <a:xfrm>
              <a:off x="5016003" y="5335325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A1969D0-2589-8733-6B04-6147E1F664A0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>
              <a:off x="5016003" y="5547304"/>
              <a:ext cx="0" cy="11656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>
              <a:extLst>
                <a:ext uri="{FF2B5EF4-FFF2-40B4-BE49-F238E27FC236}">
                  <a16:creationId xmlns:a16="http://schemas.microsoft.com/office/drawing/2014/main" id="{6335F860-9772-2732-F627-3DED4974F87F}"/>
                </a:ext>
              </a:extLst>
            </p:cNvPr>
            <p:cNvCxnSpPr>
              <a:cxnSpLocks/>
              <a:stCxn id="80" idx="3"/>
              <a:endCxn id="85" idx="1"/>
            </p:cNvCxnSpPr>
            <p:nvPr/>
          </p:nvCxnSpPr>
          <p:spPr>
            <a:xfrm>
              <a:off x="4825806" y="5287618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>
              <a:extLst>
                <a:ext uri="{FF2B5EF4-FFF2-40B4-BE49-F238E27FC236}">
                  <a16:creationId xmlns:a16="http://schemas.microsoft.com/office/drawing/2014/main" id="{B3BD9543-04B5-092F-05F4-FFA2B22384D2}"/>
                </a:ext>
              </a:extLst>
            </p:cNvPr>
            <p:cNvCxnSpPr>
              <a:cxnSpLocks/>
              <a:stCxn id="84" idx="3"/>
              <a:endCxn id="88" idx="1"/>
            </p:cNvCxnSpPr>
            <p:nvPr/>
          </p:nvCxnSpPr>
          <p:spPr>
            <a:xfrm>
              <a:off x="4825806" y="5499597"/>
              <a:ext cx="142489" cy="211979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>
              <a:extLst>
                <a:ext uri="{FF2B5EF4-FFF2-40B4-BE49-F238E27FC236}">
                  <a16:creationId xmlns:a16="http://schemas.microsoft.com/office/drawing/2014/main" id="{96BAA4D5-CE5C-C75C-A311-C359DDAD6628}"/>
                </a:ext>
              </a:extLst>
            </p:cNvPr>
            <p:cNvCxnSpPr>
              <a:cxnSpLocks/>
              <a:stCxn id="84" idx="1"/>
              <a:endCxn id="86" idx="3"/>
            </p:cNvCxnSpPr>
            <p:nvPr/>
          </p:nvCxnSpPr>
          <p:spPr>
            <a:xfrm rot="10800000" flipV="1">
              <a:off x="4587903" y="5499596"/>
              <a:ext cx="142489" cy="211979"/>
            </a:xfrm>
            <a:prstGeom prst="curvedConnector3">
              <a:avLst>
                <a:gd name="adj1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76AABE1-7FFD-90D9-EC80-0ABC37674DD8}"/>
              </a:ext>
            </a:extLst>
          </p:cNvPr>
          <p:cNvGrpSpPr/>
          <p:nvPr/>
        </p:nvGrpSpPr>
        <p:grpSpPr>
          <a:xfrm>
            <a:off x="6127302" y="4375733"/>
            <a:ext cx="472997" cy="653060"/>
            <a:chOff x="6239138" y="3844932"/>
            <a:chExt cx="472997" cy="653060"/>
          </a:xfrm>
        </p:grpSpPr>
        <p:sp>
          <p:nvSpPr>
            <p:cNvPr id="125" name="Document 124">
              <a:extLst>
                <a:ext uri="{FF2B5EF4-FFF2-40B4-BE49-F238E27FC236}">
                  <a16:creationId xmlns:a16="http://schemas.microsoft.com/office/drawing/2014/main" id="{9A20D844-0BDC-99E9-5A7D-C80FD757E8DC}"/>
                </a:ext>
              </a:extLst>
            </p:cNvPr>
            <p:cNvSpPr/>
            <p:nvPr/>
          </p:nvSpPr>
          <p:spPr>
            <a:xfrm>
              <a:off x="6239138" y="3844932"/>
              <a:ext cx="472997" cy="65306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04440E7-DB28-2E78-6051-0D76FBC3F0C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23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5DBA644-B3B0-B235-FF5B-B8BDDAE333E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3976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4BEE02-0FD3-A464-DA78-C13318E1785F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30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C22869F-647A-5D15-84BA-D26824D2B5EC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0843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871CBC2-066A-4655-7B89-EC458FA0CE3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381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9F1C239-7D06-E3B7-93A0-8CFDEFC0770A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19187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473D68D-8910-ABC4-481E-79ABF9E5BC3D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45626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4CB3F3-184A-7B96-A74A-2CBA76994A0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062" y="4299377"/>
              <a:ext cx="214065" cy="0"/>
            </a:xfrm>
            <a:prstGeom prst="line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F2FBBC-ABBB-D077-4844-E34705CE939A}"/>
                </a:ext>
              </a:extLst>
            </p:cNvPr>
            <p:cNvSpPr/>
            <p:nvPr/>
          </p:nvSpPr>
          <p:spPr>
            <a:xfrm>
              <a:off x="6273328" y="3906122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B2CBD43-DC4F-C03F-9084-C19F7C79545A}"/>
                </a:ext>
              </a:extLst>
            </p:cNvPr>
            <p:cNvSpPr/>
            <p:nvPr/>
          </p:nvSpPr>
          <p:spPr>
            <a:xfrm>
              <a:off x="6297418" y="3930697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371E678-EDE4-3D49-5718-3787873E2306}"/>
                </a:ext>
              </a:extLst>
            </p:cNvPr>
            <p:cNvSpPr/>
            <p:nvPr/>
          </p:nvSpPr>
          <p:spPr>
            <a:xfrm>
              <a:off x="6273328" y="4052129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6327AEC-BD6E-9E14-F8AD-E3C422DFA09B}"/>
                </a:ext>
              </a:extLst>
            </p:cNvPr>
            <p:cNvSpPr/>
            <p:nvPr/>
          </p:nvSpPr>
          <p:spPr>
            <a:xfrm>
              <a:off x="6273328" y="4198136"/>
              <a:ext cx="124504" cy="1245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375A0BCC-CAE6-9AC2-AAAE-1F11F31EB23C}"/>
                </a:ext>
              </a:extLst>
            </p:cNvPr>
            <p:cNvSpPr/>
            <p:nvPr/>
          </p:nvSpPr>
          <p:spPr>
            <a:xfrm>
              <a:off x="6297418" y="4078179"/>
              <a:ext cx="76325" cy="68291"/>
            </a:xfrm>
            <a:custGeom>
              <a:avLst/>
              <a:gdLst>
                <a:gd name="connsiteX0" fmla="*/ 0 w 99848"/>
                <a:gd name="connsiteY0" fmla="*/ 57807 h 89338"/>
                <a:gd name="connsiteX1" fmla="*/ 36786 w 99848"/>
                <a:gd name="connsiteY1" fmla="*/ 89338 h 89338"/>
                <a:gd name="connsiteX2" fmla="*/ 99848 w 99848"/>
                <a:gd name="connsiteY2" fmla="*/ 0 h 8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48" h="89338">
                  <a:moveTo>
                    <a:pt x="0" y="57807"/>
                  </a:moveTo>
                  <a:lnTo>
                    <a:pt x="36786" y="89338"/>
                  </a:lnTo>
                  <a:lnTo>
                    <a:pt x="99848" y="0"/>
                  </a:ln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4" name="Multiply 153">
              <a:extLst>
                <a:ext uri="{FF2B5EF4-FFF2-40B4-BE49-F238E27FC236}">
                  <a16:creationId xmlns:a16="http://schemas.microsoft.com/office/drawing/2014/main" id="{5987D707-ED81-1404-CB5A-70D3BDC54C9F}"/>
                </a:ext>
              </a:extLst>
            </p:cNvPr>
            <p:cNvSpPr/>
            <p:nvPr/>
          </p:nvSpPr>
          <p:spPr>
            <a:xfrm>
              <a:off x="6281765" y="4204520"/>
              <a:ext cx="107631" cy="107631"/>
            </a:xfrm>
            <a:prstGeom prst="mathMultiply">
              <a:avLst>
                <a:gd name="adj1" fmla="val 1092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882FF28-636D-5655-A6E0-F8FD40F44CF5}"/>
              </a:ext>
            </a:extLst>
          </p:cNvPr>
          <p:cNvGrpSpPr/>
          <p:nvPr/>
        </p:nvGrpSpPr>
        <p:grpSpPr>
          <a:xfrm>
            <a:off x="7702372" y="4587558"/>
            <a:ext cx="943552" cy="352320"/>
            <a:chOff x="5041805" y="5176590"/>
            <a:chExt cx="1424105" cy="531758"/>
          </a:xfrm>
        </p:grpSpPr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83CAE71D-620A-A858-F0D4-55E2FFAE2C20}"/>
                </a:ext>
              </a:extLst>
            </p:cNvPr>
            <p:cNvSpPr/>
            <p:nvPr/>
          </p:nvSpPr>
          <p:spPr>
            <a:xfrm rot="8273843">
              <a:off x="5135112" y="5395096"/>
              <a:ext cx="227505" cy="313252"/>
            </a:xfrm>
            <a:prstGeom prst="triangle">
              <a:avLst>
                <a:gd name="adj" fmla="val 1685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FBB8F91-F21D-47BC-3580-EB4CE92B5F0E}"/>
                </a:ext>
              </a:extLst>
            </p:cNvPr>
            <p:cNvSpPr/>
            <p:nvPr/>
          </p:nvSpPr>
          <p:spPr>
            <a:xfrm rot="21357247">
              <a:off x="5041805" y="5176590"/>
              <a:ext cx="1424105" cy="28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H" sz="1100" b="1" dirty="0">
                  <a:cs typeface="Angsana New" panose="02020603050405020304" pitchFamily="18" charset="-34"/>
                </a:rPr>
                <a:t>SUMMARY</a:t>
              </a:r>
              <a:endParaRPr lang="en-TH" sz="1200" b="1" dirty="0">
                <a:cs typeface="Angsana New" panose="02020603050405020304" pitchFamily="18" charset="-34"/>
              </a:endParaRP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A4032F10-8C2E-BFAB-E081-31E963FA54B4}"/>
              </a:ext>
            </a:extLst>
          </p:cNvPr>
          <p:cNvSpPr txBox="1"/>
          <p:nvPr/>
        </p:nvSpPr>
        <p:spPr>
          <a:xfrm>
            <a:off x="307735" y="549477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Data</a:t>
            </a:r>
          </a:p>
          <a:p>
            <a:pPr algn="ctr"/>
            <a:r>
              <a:rPr lang="en-TH" sz="1200" b="1" dirty="0"/>
              <a:t>Understanding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4E0935F-C24B-A048-3BF3-F6613AB8428D}"/>
              </a:ext>
            </a:extLst>
          </p:cNvPr>
          <p:cNvSpPr txBox="1"/>
          <p:nvPr/>
        </p:nvSpPr>
        <p:spPr>
          <a:xfrm>
            <a:off x="2237467" y="5494771"/>
            <a:ext cx="10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Data</a:t>
            </a:r>
          </a:p>
          <a:p>
            <a:pPr algn="ctr"/>
            <a:r>
              <a:rPr lang="en-TH" sz="1200" b="1" dirty="0"/>
              <a:t>Preparation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04EC650-074D-8EC5-54EB-187E8D694854}"/>
              </a:ext>
            </a:extLst>
          </p:cNvPr>
          <p:cNvSpPr txBox="1"/>
          <p:nvPr/>
        </p:nvSpPr>
        <p:spPr>
          <a:xfrm>
            <a:off x="4107462" y="5494771"/>
            <a:ext cx="909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Modeling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359EF6-98AF-DC17-2278-085C648CCE3A}"/>
              </a:ext>
            </a:extLst>
          </p:cNvPr>
          <p:cNvSpPr txBox="1"/>
          <p:nvPr/>
        </p:nvSpPr>
        <p:spPr>
          <a:xfrm>
            <a:off x="5878797" y="5494771"/>
            <a:ext cx="970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Evaluation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BC7D40-BC07-DE5A-7D92-FDDC7FC0602F}"/>
              </a:ext>
            </a:extLst>
          </p:cNvPr>
          <p:cNvSpPr txBox="1"/>
          <p:nvPr/>
        </p:nvSpPr>
        <p:spPr>
          <a:xfrm>
            <a:off x="7724849" y="5494771"/>
            <a:ext cx="889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200" b="1" dirty="0"/>
              <a:t>Summary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E2D593-9625-F612-82D9-1425622F56D2}"/>
              </a:ext>
            </a:extLst>
          </p:cNvPr>
          <p:cNvSpPr txBox="1"/>
          <p:nvPr/>
        </p:nvSpPr>
        <p:spPr>
          <a:xfrm>
            <a:off x="621792" y="2343333"/>
            <a:ext cx="790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</a:rPr>
              <a:t>Source of Dataset: </a:t>
            </a:r>
            <a:r>
              <a:rPr lang="en-US" sz="1400" dirty="0">
                <a:effectLst/>
                <a:hlinkClick r:id="rId2"/>
              </a:rPr>
              <a:t>https://www.kaggle.com/datasets/blastchar/telco-customer-churn</a:t>
            </a:r>
            <a:endParaRPr lang="en-US" sz="1400" dirty="0"/>
          </a:p>
          <a:p>
            <a:r>
              <a:rPr lang="en-US" sz="1400" i="1" dirty="0">
                <a:effectLst/>
              </a:rPr>
              <a:t>The dataset contains 7043 customer service data of a telecommunication company</a:t>
            </a:r>
          </a:p>
        </p:txBody>
      </p:sp>
    </p:spTree>
    <p:extLst>
      <p:ext uri="{BB962C8B-B14F-4D97-AF65-F5344CB8AC3E}">
        <p14:creationId xmlns:p14="http://schemas.microsoft.com/office/powerpoint/2010/main" val="25030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9B1BA-2CC4-3375-9D3B-60781733B855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CA0234-C3C1-905F-D047-49252C656FC8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2BFAA551-7A67-9A5B-8BEC-7CDF7B57CE0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7E7D08D4-CC51-7BB9-7B16-8F0C50734A04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FC9FC907-B150-E167-B88B-5ADA0374AF9B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04F48E7-8914-0F69-4CD5-CE7874311B6F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C0155-80A7-11BA-12D5-14A2B36C95FE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Input features (19 variables)</a:t>
            </a:r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E32F35D2-553C-E080-AAD3-284B9F428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83307"/>
              </p:ext>
            </p:extLst>
          </p:nvPr>
        </p:nvGraphicFramePr>
        <p:xfrm>
          <a:off x="283464" y="1325633"/>
          <a:ext cx="4249343" cy="32709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85167">
                  <a:extLst>
                    <a:ext uri="{9D8B030D-6E8A-4147-A177-3AD203B41FA5}">
                      <a16:colId xmlns:a16="http://schemas.microsoft.com/office/drawing/2014/main" val="3031320529"/>
                    </a:ext>
                  </a:extLst>
                </a:gridCol>
                <a:gridCol w="1691374">
                  <a:extLst>
                    <a:ext uri="{9D8B030D-6E8A-4147-A177-3AD203B41FA5}">
                      <a16:colId xmlns:a16="http://schemas.microsoft.com/office/drawing/2014/main" val="1970795936"/>
                    </a:ext>
                  </a:extLst>
                </a:gridCol>
                <a:gridCol w="2072802">
                  <a:extLst>
                    <a:ext uri="{9D8B030D-6E8A-4147-A177-3AD203B41FA5}">
                      <a16:colId xmlns:a16="http://schemas.microsoft.com/office/drawing/2014/main" val="4267249097"/>
                    </a:ext>
                  </a:extLst>
                </a:gridCol>
              </a:tblGrid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895664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r>
                        <a:rPr lang="en-TH" sz="1000" dirty="0"/>
                        <a:t>ale / 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025122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Senior Citizen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 (Yes) / 0 (No)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57106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Partner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</a:t>
                      </a:r>
                      <a:r>
                        <a:rPr lang="en-TH" sz="1000" dirty="0"/>
                        <a:t>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3572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Dependents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15615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Tenure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#months in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24023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Phone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0765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Multiple L</a:t>
                      </a:r>
                      <a:r>
                        <a:rPr lang="en-US" sz="1000" dirty="0" err="1"/>
                        <a:t>i</a:t>
                      </a:r>
                      <a:r>
                        <a:rPr lang="en-TH" sz="1000" dirty="0"/>
                        <a:t>nes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 / No phone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810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Internet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DSL / Fiber optic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494441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Online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04279"/>
                  </a:ext>
                </a:extLst>
              </a:tr>
              <a:tr h="297355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Online Backup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127559"/>
                  </a:ext>
                </a:extLst>
              </a:tr>
            </a:tbl>
          </a:graphicData>
        </a:graphic>
      </p:graphicFrame>
      <p:graphicFrame>
        <p:nvGraphicFramePr>
          <p:cNvPr id="46" name="Table 44">
            <a:extLst>
              <a:ext uri="{FF2B5EF4-FFF2-40B4-BE49-F238E27FC236}">
                <a16:creationId xmlns:a16="http://schemas.microsoft.com/office/drawing/2014/main" id="{F1A29BA2-BF55-13DB-4DF2-C330666CB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23389"/>
              </p:ext>
            </p:extLst>
          </p:nvPr>
        </p:nvGraphicFramePr>
        <p:xfrm>
          <a:off x="4630722" y="1333061"/>
          <a:ext cx="4229814" cy="3262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93589">
                  <a:extLst>
                    <a:ext uri="{9D8B030D-6E8A-4147-A177-3AD203B41FA5}">
                      <a16:colId xmlns:a16="http://schemas.microsoft.com/office/drawing/2014/main" val="4139552736"/>
                    </a:ext>
                  </a:extLst>
                </a:gridCol>
                <a:gridCol w="1234544">
                  <a:extLst>
                    <a:ext uri="{9D8B030D-6E8A-4147-A177-3AD203B41FA5}">
                      <a16:colId xmlns:a16="http://schemas.microsoft.com/office/drawing/2014/main" val="1970795936"/>
                    </a:ext>
                  </a:extLst>
                </a:gridCol>
                <a:gridCol w="2501681">
                  <a:extLst>
                    <a:ext uri="{9D8B030D-6E8A-4147-A177-3AD203B41FA5}">
                      <a16:colId xmlns:a16="http://schemas.microsoft.com/office/drawing/2014/main" val="4267249097"/>
                    </a:ext>
                  </a:extLst>
                </a:gridCol>
              </a:tblGrid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895664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Device 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025122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Tech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957106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Streaming 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3572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Streaming Movies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dirty="0"/>
                        <a:t>Yes / No / No internet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15615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Contract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r>
                        <a:rPr lang="en-TH" sz="1000" dirty="0"/>
                        <a:t>onth-to-month / One-year / Two-year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324023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Paperless Billing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Yes /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07659"/>
                  </a:ext>
                </a:extLst>
              </a:tr>
              <a:tr h="66271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Payment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Electronic check / Mailed check / </a:t>
                      </a:r>
                    </a:p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Bank transfer (automatic) /</a:t>
                      </a:r>
                    </a:p>
                    <a:p>
                      <a:pPr algn="ctr"/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Credit card (automatic)</a:t>
                      </a:r>
                      <a:endParaRPr lang="en-TH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8109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Monthly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Amount charges by monthly</a:t>
                      </a:r>
                      <a:endParaRPr lang="en-T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494441"/>
                  </a:ext>
                </a:extLst>
              </a:tr>
              <a:tr h="288876"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Total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000" dirty="0"/>
                        <a:t>Total amount charges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20427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135D1B2-B591-E3D2-541F-C7D778D10B29}"/>
              </a:ext>
            </a:extLst>
          </p:cNvPr>
          <p:cNvSpPr txBox="1"/>
          <p:nvPr/>
        </p:nvSpPr>
        <p:spPr>
          <a:xfrm>
            <a:off x="283464" y="48954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TH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Target variable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462428-395A-984C-8AAE-AE706223C6C4}"/>
              </a:ext>
            </a:extLst>
          </p:cNvPr>
          <p:cNvSpPr txBox="1"/>
          <p:nvPr/>
        </p:nvSpPr>
        <p:spPr>
          <a:xfrm>
            <a:off x="2269457" y="5438376"/>
            <a:ext cx="66359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TH" sz="2000" b="1" dirty="0">
                <a:solidFill>
                  <a:schemeClr val="accent1"/>
                </a:solidFill>
              </a:rPr>
              <a:t>Yes</a:t>
            </a:r>
            <a:r>
              <a:rPr lang="en-TH" sz="1400" dirty="0">
                <a:solidFill>
                  <a:schemeClr val="accent1"/>
                </a:solidFill>
              </a:rPr>
              <a:t> – A customer </a:t>
            </a:r>
            <a:r>
              <a:rPr lang="en-TH" sz="2000" b="1" u="sng" dirty="0">
                <a:solidFill>
                  <a:schemeClr val="accent1"/>
                </a:solidFill>
              </a:rPr>
              <a:t>churns</a:t>
            </a:r>
            <a:r>
              <a:rPr lang="en-TH" sz="1400" dirty="0">
                <a:solidFill>
                  <a:schemeClr val="accent1"/>
                </a:solidFill>
              </a:rPr>
              <a:t> a telecommunications company’s service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6FB82A-2E9F-0F6C-3BE7-F68612F696D2}"/>
              </a:ext>
            </a:extLst>
          </p:cNvPr>
          <p:cNvSpPr txBox="1"/>
          <p:nvPr/>
        </p:nvSpPr>
        <p:spPr>
          <a:xfrm>
            <a:off x="2269456" y="5939190"/>
            <a:ext cx="6635919" cy="400110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TH" sz="2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</a:t>
            </a:r>
            <a:r>
              <a:rPr lang="en-TH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– A customer </a:t>
            </a:r>
            <a:r>
              <a:rPr lang="en-TH" sz="2000" b="1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 not churn</a:t>
            </a:r>
            <a:r>
              <a:rPr lang="en-TH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a telecommunications company’s service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A64F7DC-D49E-08C5-7A3D-182C18A77AD8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>
            <a:off x="1814703" y="5897264"/>
            <a:ext cx="454753" cy="241981"/>
          </a:xfrm>
          <a:prstGeom prst="bentConnector3">
            <a:avLst/>
          </a:prstGeom>
          <a:ln w="28575">
            <a:solidFill>
              <a:schemeClr val="tx1">
                <a:lumMod val="8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1D4FD2A-D3C5-0200-55F6-26EDC1CB740E}"/>
              </a:ext>
            </a:extLst>
          </p:cNvPr>
          <p:cNvSpPr/>
          <p:nvPr/>
        </p:nvSpPr>
        <p:spPr>
          <a:xfrm>
            <a:off x="589910" y="5569912"/>
            <a:ext cx="1224793" cy="65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9F528C-4F4D-7C23-47A1-180570CD53E9}"/>
              </a:ext>
            </a:extLst>
          </p:cNvPr>
          <p:cNvSpPr txBox="1"/>
          <p:nvPr/>
        </p:nvSpPr>
        <p:spPr>
          <a:xfrm>
            <a:off x="575260" y="5635653"/>
            <a:ext cx="123944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TH" sz="2800" b="1" dirty="0">
                <a:solidFill>
                  <a:schemeClr val="accent1"/>
                </a:solidFill>
              </a:rPr>
              <a:t>Churn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95E406E-5F6A-BB35-09DB-3A0EBCF02DD3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 flipV="1">
            <a:off x="1814703" y="5638431"/>
            <a:ext cx="454754" cy="25883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5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EF9E8-4430-B155-443E-8271D25D5AB0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3894C6-AF80-E420-EE9B-029AB1754CD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E0D2CB-7DF0-3E4A-F998-24D3221D67C2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032391-7751-CB2F-703A-9E406441C675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7FB2ED-B4B1-B51A-607B-DFAAD152544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7878E-E672-9B87-F15A-F33BF1B1B7BA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2A32-696F-913D-F40B-74A119FEBB68}"/>
              </a:ext>
            </a:extLst>
          </p:cNvPr>
          <p:cNvSpPr txBox="1"/>
          <p:nvPr/>
        </p:nvSpPr>
        <p:spPr>
          <a:xfrm>
            <a:off x="283464" y="804672"/>
            <a:ext cx="510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DC1AF97-F229-534E-ACB0-EE9530BE3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391771"/>
              </p:ext>
            </p:extLst>
          </p:nvPr>
        </p:nvGraphicFramePr>
        <p:xfrm>
          <a:off x="5292762" y="1293200"/>
          <a:ext cx="3333991" cy="270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7BD7599-7E24-2642-A65C-C5566340A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808085"/>
              </p:ext>
            </p:extLst>
          </p:nvPr>
        </p:nvGraphicFramePr>
        <p:xfrm>
          <a:off x="156699" y="4109884"/>
          <a:ext cx="4191000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608247D-7215-BC41-8D56-32F3F18EF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458252"/>
              </p:ext>
            </p:extLst>
          </p:nvPr>
        </p:nvGraphicFramePr>
        <p:xfrm>
          <a:off x="4233130" y="4109884"/>
          <a:ext cx="4597876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188A0F6-18BC-0B3E-8761-F13B5AF0BC40}"/>
              </a:ext>
            </a:extLst>
          </p:cNvPr>
          <p:cNvSpPr/>
          <p:nvPr/>
        </p:nvSpPr>
        <p:spPr>
          <a:xfrm>
            <a:off x="398033" y="4517021"/>
            <a:ext cx="1011219" cy="179426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42D21-A65B-ED28-DC4C-7F4BF9209EDF}"/>
              </a:ext>
            </a:extLst>
          </p:cNvPr>
          <p:cNvSpPr txBox="1"/>
          <p:nvPr/>
        </p:nvSpPr>
        <p:spPr>
          <a:xfrm>
            <a:off x="283464" y="3963619"/>
            <a:ext cx="1197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45%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Electronic check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315A0F3-8E72-9997-79FD-0DC62ADD3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673113"/>
              </p:ext>
            </p:extLst>
          </p:nvPr>
        </p:nvGraphicFramePr>
        <p:xfrm>
          <a:off x="117987" y="1293200"/>
          <a:ext cx="5170543" cy="251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DBE376A-125C-AD56-6F2A-BB78C648B63E}"/>
              </a:ext>
            </a:extLst>
          </p:cNvPr>
          <p:cNvSpPr/>
          <p:nvPr/>
        </p:nvSpPr>
        <p:spPr>
          <a:xfrm>
            <a:off x="624811" y="1763060"/>
            <a:ext cx="693649" cy="204072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878FD-4D0D-907A-9584-74073A8DFE70}"/>
              </a:ext>
            </a:extLst>
          </p:cNvPr>
          <p:cNvSpPr txBox="1"/>
          <p:nvPr/>
        </p:nvSpPr>
        <p:spPr>
          <a:xfrm>
            <a:off x="1318460" y="176306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47% who use 0-1 year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FF9E8-12EF-2F99-2FE9-243557A9C179}"/>
              </a:ext>
            </a:extLst>
          </p:cNvPr>
          <p:cNvSpPr/>
          <p:nvPr/>
        </p:nvSpPr>
        <p:spPr>
          <a:xfrm>
            <a:off x="5842320" y="1992433"/>
            <a:ext cx="930594" cy="179582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8DE29-82BC-77F6-DCA3-EB1C49FB466D}"/>
              </a:ext>
            </a:extLst>
          </p:cNvPr>
          <p:cNvSpPr txBox="1"/>
          <p:nvPr/>
        </p:nvSpPr>
        <p:spPr>
          <a:xfrm>
            <a:off x="7414247" y="3963619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35% who paid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monthly 60-100$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BC6C59-2958-08F9-A3BB-3D238A25BBBB}"/>
              </a:ext>
            </a:extLst>
          </p:cNvPr>
          <p:cNvSpPr/>
          <p:nvPr/>
        </p:nvSpPr>
        <p:spPr>
          <a:xfrm>
            <a:off x="6680499" y="4557111"/>
            <a:ext cx="1286515" cy="1754173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7F2EC-E3A1-E552-AE57-F585E900686C}"/>
              </a:ext>
            </a:extLst>
          </p:cNvPr>
          <p:cNvSpPr txBox="1"/>
          <p:nvPr/>
        </p:nvSpPr>
        <p:spPr>
          <a:xfrm>
            <a:off x="6777145" y="1941168"/>
            <a:ext cx="120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34%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paperless bill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</p:spTree>
    <p:extLst>
      <p:ext uri="{BB962C8B-B14F-4D97-AF65-F5344CB8AC3E}">
        <p14:creationId xmlns:p14="http://schemas.microsoft.com/office/powerpoint/2010/main" val="141692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EF9E8-4430-B155-443E-8271D25D5AB0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3894C6-AF80-E420-EE9B-029AB1754CDD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CFE0D2CB-7DF0-3E4A-F998-24D3221D67C2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032391-7751-CB2F-703A-9E406441C675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B7FB2ED-B4B1-B51A-607B-DFAAD152544D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7878E-E672-9B87-F15A-F33BF1B1B7BA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A2A32-696F-913D-F40B-74A119FEBB68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Concerned features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AFA65C7-6D11-F616-8EA2-EAC8C9857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746561"/>
              </p:ext>
            </p:extLst>
          </p:nvPr>
        </p:nvGraphicFramePr>
        <p:xfrm>
          <a:off x="283464" y="1266336"/>
          <a:ext cx="4221287" cy="199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9F9C06D-D218-5A41-A6D9-816D2F57C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7618"/>
              </p:ext>
            </p:extLst>
          </p:nvPr>
        </p:nvGraphicFramePr>
        <p:xfrm>
          <a:off x="4353726" y="1266336"/>
          <a:ext cx="4506809" cy="216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97C5935-B7FE-DF41-B6BD-91BE4B551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645972"/>
              </p:ext>
            </p:extLst>
          </p:nvPr>
        </p:nvGraphicFramePr>
        <p:xfrm>
          <a:off x="283464" y="3778978"/>
          <a:ext cx="4221287" cy="244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6216F2D-E980-A74B-87F1-DB244E936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845440"/>
              </p:ext>
            </p:extLst>
          </p:nvPr>
        </p:nvGraphicFramePr>
        <p:xfrm>
          <a:off x="4572000" y="3778978"/>
          <a:ext cx="4126395" cy="227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86883ED-3853-51A1-DB57-17945E6BF1D7}"/>
              </a:ext>
            </a:extLst>
          </p:cNvPr>
          <p:cNvSpPr/>
          <p:nvPr/>
        </p:nvSpPr>
        <p:spPr>
          <a:xfrm>
            <a:off x="987691" y="2512338"/>
            <a:ext cx="1228384" cy="8331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FD5929-F0B0-F41F-5BCA-7EA62DF0FDFF}"/>
              </a:ext>
            </a:extLst>
          </p:cNvPr>
          <p:cNvSpPr/>
          <p:nvPr/>
        </p:nvSpPr>
        <p:spPr>
          <a:xfrm>
            <a:off x="6325496" y="1844228"/>
            <a:ext cx="803011" cy="1524114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879658-73CC-D315-5542-ABCFE07C57BF}"/>
              </a:ext>
            </a:extLst>
          </p:cNvPr>
          <p:cNvSpPr/>
          <p:nvPr/>
        </p:nvSpPr>
        <p:spPr>
          <a:xfrm>
            <a:off x="1108038" y="4250097"/>
            <a:ext cx="713771" cy="180322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361544-B521-C479-EA78-2F71B6F0E5B8}"/>
              </a:ext>
            </a:extLst>
          </p:cNvPr>
          <p:cNvSpPr/>
          <p:nvPr/>
        </p:nvSpPr>
        <p:spPr>
          <a:xfrm>
            <a:off x="6182599" y="4250097"/>
            <a:ext cx="945907" cy="180323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E2E336-5489-BBDD-A466-1CE5B1361032}"/>
              </a:ext>
            </a:extLst>
          </p:cNvPr>
          <p:cNvSpPr txBox="1"/>
          <p:nvPr/>
        </p:nvSpPr>
        <p:spPr>
          <a:xfrm>
            <a:off x="934883" y="2086840"/>
            <a:ext cx="13837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42% senior citizen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18D78-C059-476A-35B2-0F21EA4A5227}"/>
              </a:ext>
            </a:extLst>
          </p:cNvPr>
          <p:cNvSpPr txBox="1"/>
          <p:nvPr/>
        </p:nvSpPr>
        <p:spPr>
          <a:xfrm>
            <a:off x="7128507" y="169363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42%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Fiber optic Churned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EDC946-1D08-EB1A-57B3-0266969C0D49}"/>
              </a:ext>
            </a:extLst>
          </p:cNvPr>
          <p:cNvSpPr txBox="1"/>
          <p:nvPr/>
        </p:nvSpPr>
        <p:spPr>
          <a:xfrm>
            <a:off x="1044430" y="6103280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30% who use Streaming TV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5647F-1008-91B5-FBF0-6AE39297A2D6}"/>
              </a:ext>
            </a:extLst>
          </p:cNvPr>
          <p:cNvSpPr txBox="1"/>
          <p:nvPr/>
        </p:nvSpPr>
        <p:spPr>
          <a:xfrm>
            <a:off x="7128506" y="4157054"/>
            <a:ext cx="13131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000" b="1" dirty="0">
                <a:solidFill>
                  <a:srgbClr val="FFFF00"/>
                </a:solidFill>
              </a:rPr>
              <a:t>30% who use 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Streaming Movies</a:t>
            </a:r>
          </a:p>
          <a:p>
            <a:r>
              <a:rPr lang="en-TH" sz="1000" b="1" dirty="0">
                <a:solidFill>
                  <a:srgbClr val="FFFF00"/>
                </a:solidFill>
              </a:rPr>
              <a:t>Churned</a:t>
            </a:r>
          </a:p>
        </p:txBody>
      </p:sp>
    </p:spTree>
    <p:extLst>
      <p:ext uri="{BB962C8B-B14F-4D97-AF65-F5344CB8AC3E}">
        <p14:creationId xmlns:p14="http://schemas.microsoft.com/office/powerpoint/2010/main" val="22714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72ECFF-71D0-881A-3D09-6DDF1935ABE3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31100F2-B738-7F83-AB59-47929F9A95BC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6C899F47-3ACD-ABE2-9ACE-C1802A3BFEC7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2D99A25-4D96-D201-4BB0-B94C34747B40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D60C6A-180A-DC29-7D0F-B9C64561A014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AD0BC-C521-34FC-3516-48AFA5927682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1BB66-CF05-F1E2-E57B-63C4CF8FBAE3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Target customers who might churn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66130-DDC1-16BD-717D-3D601EAD18CD}"/>
              </a:ext>
            </a:extLst>
          </p:cNvPr>
          <p:cNvSpPr txBox="1"/>
          <p:nvPr/>
        </p:nvSpPr>
        <p:spPr>
          <a:xfrm>
            <a:off x="621792" y="1266337"/>
            <a:ext cx="7909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/>
              <a:t>Customers who …					% Churn</a:t>
            </a:r>
          </a:p>
          <a:p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are </a:t>
            </a:r>
            <a:r>
              <a:rPr lang="en-TH" b="1" dirty="0"/>
              <a:t>new customer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(received service </a:t>
            </a:r>
            <a:r>
              <a:rPr lang="en-TH" b="1" dirty="0"/>
              <a:t>&lt; 1 year</a:t>
            </a:r>
            <a:r>
              <a:rPr lang="en-TH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		    </a:t>
            </a:r>
            <a:r>
              <a:rPr lang="en-TH" b="1" dirty="0"/>
              <a:t>47%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use </a:t>
            </a:r>
            <a:r>
              <a:rPr lang="en-US" b="1" dirty="0"/>
              <a:t>paperless billing				 	    34%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ay by </a:t>
            </a:r>
            <a:r>
              <a:rPr lang="en-TH" b="1" dirty="0"/>
              <a:t>electronic check			 	    45%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have </a:t>
            </a:r>
            <a:r>
              <a:rPr lang="en-TH" b="1" dirty="0"/>
              <a:t>monthly charges</a:t>
            </a:r>
            <a:r>
              <a:rPr lang="en-TH" dirty="0"/>
              <a:t>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around</a:t>
            </a:r>
            <a:r>
              <a:rPr lang="en-TH" dirty="0"/>
              <a:t> </a:t>
            </a:r>
            <a:r>
              <a:rPr lang="en-TH" b="1" dirty="0"/>
              <a:t>60-100$			    35%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 </a:t>
            </a:r>
            <a:r>
              <a:rPr lang="en-TH" b="1" dirty="0"/>
              <a:t>senior citizens				 	    42%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 </a:t>
            </a:r>
            <a:r>
              <a:rPr lang="en-TH" b="1" dirty="0"/>
              <a:t>Fiber optic 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(Internet Service)			    </a:t>
            </a:r>
            <a:r>
              <a:rPr lang="en-TH" b="1" dirty="0"/>
              <a:t>42%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ubscript </a:t>
            </a:r>
            <a:r>
              <a:rPr lang="en-TH" b="1" dirty="0"/>
              <a:t>Streaming TV				    30%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H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subscribt </a:t>
            </a:r>
            <a:r>
              <a:rPr lang="en-TH" b="1" dirty="0"/>
              <a:t>Streaming Movies				    30%</a:t>
            </a:r>
          </a:p>
          <a:p>
            <a:pPr marL="342900" indent="-342900">
              <a:buFont typeface="+mj-lt"/>
              <a:buAutoNum type="arabicPeriod"/>
            </a:pPr>
            <a:endParaRPr lang="en-TH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755F6B-6107-BE3B-8557-ADCF3514D40E}"/>
              </a:ext>
            </a:extLst>
          </p:cNvPr>
          <p:cNvCxnSpPr/>
          <p:nvPr/>
        </p:nvCxnSpPr>
        <p:spPr>
          <a:xfrm>
            <a:off x="5892510" y="2086984"/>
            <a:ext cx="139472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5145E-9461-F3E7-F87D-3D6FBA8EF51F}"/>
              </a:ext>
            </a:extLst>
          </p:cNvPr>
          <p:cNvCxnSpPr>
            <a:cxnSpLocks/>
          </p:cNvCxnSpPr>
          <p:nvPr/>
        </p:nvCxnSpPr>
        <p:spPr>
          <a:xfrm>
            <a:off x="3366256" y="2626659"/>
            <a:ext cx="3920981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705C16-DA46-6435-9782-97069EF8CC82}"/>
              </a:ext>
            </a:extLst>
          </p:cNvPr>
          <p:cNvCxnSpPr>
            <a:cxnSpLocks/>
          </p:cNvCxnSpPr>
          <p:nvPr/>
        </p:nvCxnSpPr>
        <p:spPr>
          <a:xfrm>
            <a:off x="3643618" y="3155577"/>
            <a:ext cx="3643619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09A886-11B9-5F46-B139-8055AC8B9DBA}"/>
              </a:ext>
            </a:extLst>
          </p:cNvPr>
          <p:cNvCxnSpPr>
            <a:cxnSpLocks/>
          </p:cNvCxnSpPr>
          <p:nvPr/>
        </p:nvCxnSpPr>
        <p:spPr>
          <a:xfrm>
            <a:off x="3053740" y="4265407"/>
            <a:ext cx="423349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529DF-FA3D-CE6C-2F0F-631E4ACFDDDF}"/>
              </a:ext>
            </a:extLst>
          </p:cNvPr>
          <p:cNvCxnSpPr>
            <a:cxnSpLocks/>
          </p:cNvCxnSpPr>
          <p:nvPr/>
        </p:nvCxnSpPr>
        <p:spPr>
          <a:xfrm>
            <a:off x="3548592" y="5351930"/>
            <a:ext cx="3738645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EA0E64-A08A-E238-ABA5-E3D9A781E499}"/>
              </a:ext>
            </a:extLst>
          </p:cNvPr>
          <p:cNvCxnSpPr>
            <a:cxnSpLocks/>
          </p:cNvCxnSpPr>
          <p:nvPr/>
        </p:nvCxnSpPr>
        <p:spPr>
          <a:xfrm>
            <a:off x="4115064" y="5902364"/>
            <a:ext cx="3172173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801C4C-B793-9E5A-A400-AC8BEE499B34}"/>
              </a:ext>
            </a:extLst>
          </p:cNvPr>
          <p:cNvCxnSpPr>
            <a:cxnSpLocks/>
          </p:cNvCxnSpPr>
          <p:nvPr/>
        </p:nvCxnSpPr>
        <p:spPr>
          <a:xfrm>
            <a:off x="4518210" y="4828392"/>
            <a:ext cx="2769027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C4DFAE-9B0D-4E15-F47C-B4016D6F6036}"/>
              </a:ext>
            </a:extLst>
          </p:cNvPr>
          <p:cNvCxnSpPr>
            <a:cxnSpLocks/>
          </p:cNvCxnSpPr>
          <p:nvPr/>
        </p:nvCxnSpPr>
        <p:spPr>
          <a:xfrm>
            <a:off x="5290527" y="3713182"/>
            <a:ext cx="199671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03B5D-095A-4F4A-B21E-2617AB9F012A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7A9F8193-6DF9-B61B-C6BC-B00CD0FD8D9E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D8139F0A-71D5-109B-270C-AE0FBA1D55E0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B184B90F-95CD-0DDF-8C65-5370452BDA38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6A9E6A02-9A23-764F-7EC9-DE56EE44C4B0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00AFC-CA98-2545-BD14-A3B10090F84C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6EB8-8764-091D-A741-394125ACD472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Categorize concerned group </a:t>
            </a:r>
            <a:r>
              <a:rPr lang="en-US" sz="1050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that might be useful for implementing predictive models</a:t>
            </a:r>
            <a:endParaRPr lang="en-TH" sz="2400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BC5582E-5A5E-9C25-3B3F-F815586F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49172"/>
              </p:ext>
            </p:extLst>
          </p:nvPr>
        </p:nvGraphicFramePr>
        <p:xfrm>
          <a:off x="440686" y="1394227"/>
          <a:ext cx="8283765" cy="29303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9105">
                  <a:extLst>
                    <a:ext uri="{9D8B030D-6E8A-4147-A177-3AD203B41FA5}">
                      <a16:colId xmlns:a16="http://schemas.microsoft.com/office/drawing/2014/main" val="2487839674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289776310"/>
                    </a:ext>
                  </a:extLst>
                </a:gridCol>
                <a:gridCol w="6213030">
                  <a:extLst>
                    <a:ext uri="{9D8B030D-6E8A-4147-A177-3AD203B41FA5}">
                      <a16:colId xmlns:a16="http://schemas.microsoft.com/office/drawing/2014/main" val="2283665526"/>
                    </a:ext>
                  </a:extLst>
                </a:gridCol>
              </a:tblGrid>
              <a:tr h="262503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Category</a:t>
                      </a:r>
                      <a:endParaRPr lang="en-TH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245969"/>
                  </a:ext>
                </a:extLst>
              </a:tr>
              <a:tr h="432358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Tenure group </a:t>
                      </a:r>
                    </a:p>
                    <a:p>
                      <a:pPr algn="ctr"/>
                      <a:r>
                        <a:rPr lang="en-TH" sz="1100" b="0" dirty="0"/>
                        <a:t>(Every 1 year)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Categorize</a:t>
                      </a:r>
                      <a:r>
                        <a:rPr lang="en-TH" sz="1100" dirty="0"/>
                        <a:t> </a:t>
                      </a:r>
                      <a:r>
                        <a:rPr lang="en-TH" sz="1100" b="1" dirty="0"/>
                        <a:t>by tenure range</a:t>
                      </a:r>
                      <a:r>
                        <a:rPr lang="en-TH" sz="1100" dirty="0"/>
                        <a:t>: 0-1 year, 1-2 years, 2-3 years, 3-4 years, 4-5 years, and &gt;5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138556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Total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The number of services</a:t>
                      </a:r>
                      <a:r>
                        <a:rPr lang="en-TH" sz="1100" dirty="0"/>
                        <a:t> that customer </a:t>
                      </a:r>
                      <a:r>
                        <a:rPr lang="en-TH" sz="1100" b="1" dirty="0"/>
                        <a:t>receives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313248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Security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receive Online security &amp; Device Protection</a:t>
                      </a:r>
                      <a:r>
                        <a:rPr lang="en-TH" sz="1100" dirty="0"/>
                        <a:t>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042950"/>
                  </a:ext>
                </a:extLst>
              </a:tr>
              <a:tr h="432358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Entertainment </a:t>
                      </a:r>
                    </a:p>
                    <a:p>
                      <a:pPr algn="ctr"/>
                      <a:r>
                        <a:rPr lang="en-TH" sz="1100" b="0" dirty="0"/>
                        <a:t>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receive both Streaming TV and Movies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989118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Technical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Senior citizens </a:t>
                      </a:r>
                      <a:r>
                        <a:rPr lang="en-TH" sz="1100" dirty="0"/>
                        <a:t>who select to </a:t>
                      </a:r>
                      <a:r>
                        <a:rPr lang="en-TH" sz="1100" b="1" dirty="0"/>
                        <a:t>receive Technical support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275669"/>
                  </a:ext>
                </a:extLst>
              </a:tr>
              <a:tr h="432505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Billing and payment </a:t>
                      </a:r>
                    </a:p>
                    <a:p>
                      <a:pPr algn="ctr"/>
                      <a:r>
                        <a:rPr lang="en-TH" sz="1100" b="0" dirty="0"/>
                        <a:t>comfortable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dirty="0"/>
                        <a:t>Customers who </a:t>
                      </a:r>
                      <a:r>
                        <a:rPr lang="en-TH" sz="1100" b="1" dirty="0"/>
                        <a:t>select Paperless billing and Electronic check </a:t>
                      </a:r>
                      <a:r>
                        <a:rPr lang="en-TH" sz="1100" dirty="0"/>
                        <a:t>as their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678692"/>
                  </a:ext>
                </a:extLst>
              </a:tr>
              <a:tr h="432358">
                <a:tc>
                  <a:txBody>
                    <a:bodyPr/>
                    <a:lstStyle/>
                    <a:p>
                      <a:pPr algn="ctr"/>
                      <a:r>
                        <a:rPr lang="en-TH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1100" b="0" dirty="0"/>
                        <a:t>Price range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H" sz="1100" b="1" dirty="0"/>
                        <a:t>Categorize</a:t>
                      </a:r>
                      <a:r>
                        <a:rPr lang="en-TH" sz="1100" dirty="0"/>
                        <a:t> </a:t>
                      </a:r>
                      <a:r>
                        <a:rPr lang="en-TH" sz="1100" b="1" dirty="0"/>
                        <a:t>by monthly paid range: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0-20$, 20-40$, 40-60$, 60-80$, 80-100$, and 100-120$</a:t>
                      </a:r>
                      <a:endParaRPr lang="en-TH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80548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23D5F4-E373-01E2-90FE-B33EEE079B93}"/>
              </a:ext>
            </a:extLst>
          </p:cNvPr>
          <p:cNvSpPr txBox="1"/>
          <p:nvPr/>
        </p:nvSpPr>
        <p:spPr>
          <a:xfrm>
            <a:off x="1526839" y="4372214"/>
            <a:ext cx="602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/>
              </a:rPr>
              <a:t>After categorized</a:t>
            </a:r>
            <a:r>
              <a:rPr lang="en-US" sz="1400" i="1" dirty="0"/>
              <a:t>, </a:t>
            </a:r>
            <a:r>
              <a:rPr lang="en-US" sz="1400" b="1" i="1" dirty="0">
                <a:effectLst/>
              </a:rPr>
              <a:t>converted all concerned data into numerical term</a:t>
            </a:r>
            <a:endParaRPr lang="en-TH" sz="1400" i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657A57-12D9-01DA-6EB6-B699B41EB837}"/>
              </a:ext>
            </a:extLst>
          </p:cNvPr>
          <p:cNvGrpSpPr/>
          <p:nvPr/>
        </p:nvGrpSpPr>
        <p:grpSpPr>
          <a:xfrm>
            <a:off x="383407" y="4909990"/>
            <a:ext cx="1290917" cy="1290917"/>
            <a:chOff x="1100249" y="4880018"/>
            <a:chExt cx="1290917" cy="129091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ABA37CE-0723-0CE0-9FBC-084FAB5CCDF2}"/>
                </a:ext>
              </a:extLst>
            </p:cNvPr>
            <p:cNvSpPr/>
            <p:nvPr/>
          </p:nvSpPr>
          <p:spPr>
            <a:xfrm>
              <a:off x="1100249" y="4880018"/>
              <a:ext cx="1290917" cy="1290917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580A43-ECA0-F3AC-47A9-7811FBB667F3}"/>
                </a:ext>
              </a:extLst>
            </p:cNvPr>
            <p:cNvGrpSpPr/>
            <p:nvPr/>
          </p:nvGrpSpPr>
          <p:grpSpPr>
            <a:xfrm>
              <a:off x="1378373" y="5191485"/>
              <a:ext cx="734668" cy="667982"/>
              <a:chOff x="4492487" y="5239910"/>
              <a:chExt cx="571223" cy="51937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C4FD27-D1B6-7669-774B-4AAE0E27DA30}"/>
                  </a:ext>
                </a:extLst>
              </p:cNvPr>
              <p:cNvSpPr/>
              <p:nvPr/>
            </p:nvSpPr>
            <p:spPr>
              <a:xfrm>
                <a:off x="4492487" y="5239910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186E4DD-30EC-30A8-3A31-CE08042DC0B9}"/>
                  </a:ext>
                </a:extLst>
              </p:cNvPr>
              <p:cNvSpPr/>
              <p:nvPr/>
            </p:nvSpPr>
            <p:spPr>
              <a:xfrm>
                <a:off x="4730391" y="5239910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BF44A7-64A0-5E28-44F8-701A9AEDC07D}"/>
                  </a:ext>
                </a:extLst>
              </p:cNvPr>
              <p:cNvSpPr/>
              <p:nvPr/>
            </p:nvSpPr>
            <p:spPr>
              <a:xfrm>
                <a:off x="4968295" y="5239910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3A535D-4669-A735-1F45-069A1AFC9415}"/>
                  </a:ext>
                </a:extLst>
              </p:cNvPr>
              <p:cNvSpPr/>
              <p:nvPr/>
            </p:nvSpPr>
            <p:spPr>
              <a:xfrm>
                <a:off x="4492487" y="5451889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528588-6AF2-BE68-248F-7FAED5EEE0FF}"/>
                  </a:ext>
                </a:extLst>
              </p:cNvPr>
              <p:cNvSpPr/>
              <p:nvPr/>
            </p:nvSpPr>
            <p:spPr>
              <a:xfrm>
                <a:off x="4730391" y="5451889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8454D9-FAEC-663F-8AC0-3FA72CB06FB3}"/>
                  </a:ext>
                </a:extLst>
              </p:cNvPr>
              <p:cNvSpPr/>
              <p:nvPr/>
            </p:nvSpPr>
            <p:spPr>
              <a:xfrm>
                <a:off x="4968295" y="5451889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615399-84CD-340B-6F31-0724F9C2AE9B}"/>
                  </a:ext>
                </a:extLst>
              </p:cNvPr>
              <p:cNvSpPr/>
              <p:nvPr/>
            </p:nvSpPr>
            <p:spPr>
              <a:xfrm>
                <a:off x="4492487" y="5663868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AACF364-04FD-019F-E630-D7C4037D1613}"/>
                  </a:ext>
                </a:extLst>
              </p:cNvPr>
              <p:cNvSpPr/>
              <p:nvPr/>
            </p:nvSpPr>
            <p:spPr>
              <a:xfrm>
                <a:off x="4730391" y="5663868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6748E14-83E2-CAF1-A99A-748B57D2EEB0}"/>
                  </a:ext>
                </a:extLst>
              </p:cNvPr>
              <p:cNvSpPr/>
              <p:nvPr/>
            </p:nvSpPr>
            <p:spPr>
              <a:xfrm>
                <a:off x="4968295" y="5663868"/>
                <a:ext cx="95415" cy="954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H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1A7121B-6663-8147-257C-98A2F3769FFB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4587902" y="5287618"/>
                <a:ext cx="14248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DCB0B1F-8BCB-315F-41E0-585F70345F11}"/>
                  </a:ext>
                </a:extLst>
              </p:cNvPr>
              <p:cNvCxnSpPr>
                <a:cxnSpLocks/>
                <a:stCxn id="26" idx="2"/>
                <a:endCxn id="29" idx="0"/>
              </p:cNvCxnSpPr>
              <p:nvPr/>
            </p:nvCxnSpPr>
            <p:spPr>
              <a:xfrm>
                <a:off x="4540195" y="5547304"/>
                <a:ext cx="0" cy="11656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9808D8-20B8-4373-D94C-05B447F9CD47}"/>
                  </a:ext>
                </a:extLst>
              </p:cNvPr>
              <p:cNvCxnSpPr>
                <a:cxnSpLocks/>
                <a:stCxn id="24" idx="2"/>
                <a:endCxn id="27" idx="0"/>
              </p:cNvCxnSpPr>
              <p:nvPr/>
            </p:nvCxnSpPr>
            <p:spPr>
              <a:xfrm>
                <a:off x="4778099" y="5335325"/>
                <a:ext cx="0" cy="11656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22311DC-5D0D-AC5C-C9B8-628E3C102950}"/>
                  </a:ext>
                </a:extLst>
              </p:cNvPr>
              <p:cNvCxnSpPr>
                <a:cxnSpLocks/>
                <a:stCxn id="25" idx="2"/>
                <a:endCxn id="28" idx="0"/>
              </p:cNvCxnSpPr>
              <p:nvPr/>
            </p:nvCxnSpPr>
            <p:spPr>
              <a:xfrm>
                <a:off x="5016003" y="5335325"/>
                <a:ext cx="0" cy="11656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F95DCEA-C061-2330-3925-271C24EAAC25}"/>
                  </a:ext>
                </a:extLst>
              </p:cNvPr>
              <p:cNvCxnSpPr>
                <a:cxnSpLocks/>
                <a:stCxn id="28" idx="2"/>
                <a:endCxn id="31" idx="0"/>
              </p:cNvCxnSpPr>
              <p:nvPr/>
            </p:nvCxnSpPr>
            <p:spPr>
              <a:xfrm>
                <a:off x="5016003" y="5547304"/>
                <a:ext cx="0" cy="11656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>
                <a:extLst>
                  <a:ext uri="{FF2B5EF4-FFF2-40B4-BE49-F238E27FC236}">
                    <a16:creationId xmlns:a16="http://schemas.microsoft.com/office/drawing/2014/main" id="{DC14EBAB-25E6-BC0F-5D26-9E773AD92402}"/>
                  </a:ext>
                </a:extLst>
              </p:cNvPr>
              <p:cNvCxnSpPr>
                <a:cxnSpLocks/>
                <a:stCxn id="24" idx="3"/>
                <a:endCxn id="28" idx="1"/>
              </p:cNvCxnSpPr>
              <p:nvPr/>
            </p:nvCxnSpPr>
            <p:spPr>
              <a:xfrm>
                <a:off x="4825806" y="5287618"/>
                <a:ext cx="142489" cy="211979"/>
              </a:xfrm>
              <a:prstGeom prst="curved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219A9264-FC1F-9EE2-6391-69B7AE1806CF}"/>
                  </a:ext>
                </a:extLst>
              </p:cNvPr>
              <p:cNvCxnSpPr>
                <a:cxnSpLocks/>
                <a:stCxn id="27" idx="3"/>
                <a:endCxn id="31" idx="1"/>
              </p:cNvCxnSpPr>
              <p:nvPr/>
            </p:nvCxnSpPr>
            <p:spPr>
              <a:xfrm>
                <a:off x="4825806" y="5499597"/>
                <a:ext cx="142489" cy="211979"/>
              </a:xfrm>
              <a:prstGeom prst="curvedConnector3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A4AC789E-3C7A-9F74-CDAA-9E056F922E3D}"/>
                  </a:ext>
                </a:extLst>
              </p:cNvPr>
              <p:cNvCxnSpPr>
                <a:cxnSpLocks/>
                <a:stCxn id="27" idx="1"/>
                <a:endCxn id="29" idx="3"/>
              </p:cNvCxnSpPr>
              <p:nvPr/>
            </p:nvCxnSpPr>
            <p:spPr>
              <a:xfrm rot="10800000" flipV="1">
                <a:off x="4587903" y="5499596"/>
                <a:ext cx="142489" cy="211979"/>
              </a:xfrm>
              <a:prstGeom prst="curvedConnector3">
                <a:avLst>
                  <a:gd name="adj1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Down Arrow 48">
            <a:extLst>
              <a:ext uri="{FF2B5EF4-FFF2-40B4-BE49-F238E27FC236}">
                <a16:creationId xmlns:a16="http://schemas.microsoft.com/office/drawing/2014/main" id="{015AC9AE-8FC4-4194-2328-65908187DB4D}"/>
              </a:ext>
            </a:extLst>
          </p:cNvPr>
          <p:cNvSpPr/>
          <p:nvPr/>
        </p:nvSpPr>
        <p:spPr>
          <a:xfrm>
            <a:off x="661532" y="4407611"/>
            <a:ext cx="734668" cy="3761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DA11B14-1F95-493B-7BBA-A3DF089E16CB}"/>
              </a:ext>
            </a:extLst>
          </p:cNvPr>
          <p:cNvSpPr/>
          <p:nvPr/>
        </p:nvSpPr>
        <p:spPr>
          <a:xfrm>
            <a:off x="1934803" y="4815421"/>
            <a:ext cx="6925733" cy="1480052"/>
          </a:xfrm>
          <a:prstGeom prst="rect">
            <a:avLst/>
          </a:prstGeom>
          <a:solidFill>
            <a:schemeClr val="accent1">
              <a:lumMod val="40000"/>
              <a:lumOff val="60000"/>
              <a:alpha val="41569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01D22CE-98ED-7908-4ED2-7FF23203F258}"/>
              </a:ext>
            </a:extLst>
          </p:cNvPr>
          <p:cNvCxnSpPr>
            <a:cxnSpLocks/>
            <a:stCxn id="40" idx="6"/>
            <a:endCxn id="54" idx="1"/>
          </p:cNvCxnSpPr>
          <p:nvPr/>
        </p:nvCxnSpPr>
        <p:spPr>
          <a:xfrm flipV="1">
            <a:off x="1674324" y="4980878"/>
            <a:ext cx="260479" cy="57457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6E4524-E8E0-E0E4-EA3C-B14E3D3E71C2}"/>
              </a:ext>
            </a:extLst>
          </p:cNvPr>
          <p:cNvSpPr txBox="1"/>
          <p:nvPr/>
        </p:nvSpPr>
        <p:spPr>
          <a:xfrm>
            <a:off x="1952448" y="5130687"/>
            <a:ext cx="354534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Decision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Naive Bayes Classifier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AdaBoost Classifier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Multilayer Perceptron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Bagging along with Random Forest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1A1E4D-4DA0-32BD-72D3-13BC1748A532}"/>
              </a:ext>
            </a:extLst>
          </p:cNvPr>
          <p:cNvSpPr txBox="1"/>
          <p:nvPr/>
        </p:nvSpPr>
        <p:spPr>
          <a:xfrm>
            <a:off x="4984626" y="5130687"/>
            <a:ext cx="41971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K-nearest neighbor with Grid Search CV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Logistic Regression with Grid Search CV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Random Forest with Randomized Search CV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Support Vector Machine with Grid Search CV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3F8E0B-6DA6-11A1-DB0D-C29EB7309BCE}"/>
              </a:ext>
            </a:extLst>
          </p:cNvPr>
          <p:cNvSpPr txBox="1"/>
          <p:nvPr/>
        </p:nvSpPr>
        <p:spPr>
          <a:xfrm>
            <a:off x="1934803" y="4826989"/>
            <a:ext cx="297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Selected Predictive Models</a:t>
            </a:r>
            <a:endParaRPr lang="en-TH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E3BF1E-DC8D-0ADC-A20A-88FB8FA34083}"/>
              </a:ext>
            </a:extLst>
          </p:cNvPr>
          <p:cNvSpPr txBox="1"/>
          <p:nvPr/>
        </p:nvSpPr>
        <p:spPr>
          <a:xfrm>
            <a:off x="449149" y="6253106"/>
            <a:ext cx="1164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Modeling</a:t>
            </a:r>
            <a:endParaRPr lang="en-TH" sz="1400" b="1" dirty="0"/>
          </a:p>
        </p:txBody>
      </p:sp>
    </p:spTree>
    <p:extLst>
      <p:ext uri="{BB962C8B-B14F-4D97-AF65-F5344CB8AC3E}">
        <p14:creationId xmlns:p14="http://schemas.microsoft.com/office/powerpoint/2010/main" val="1679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9" grpId="0" animBg="1"/>
      <p:bldP spid="21" grpId="0"/>
      <p:bldP spid="51" grpId="0"/>
      <p:bldP spid="54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FF48B-BAB5-4E4B-AC3C-A5C10CF05966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64A72A7-CB2A-7FF2-E78B-62ABE224933F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D1B8ED6-D0B3-0B0A-53DE-35EE50EDD8AE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147AF29F-1AC3-6D15-AD6E-C5670F922049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18084D8-5F2B-643D-89C9-D34D124E6B56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C2F77-4369-57E7-ECD8-EDC6DE4C2A5F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00545-D2CE-D575-E713-04E95CC82AEF}"/>
              </a:ext>
            </a:extLst>
          </p:cNvPr>
          <p:cNvSpPr txBox="1"/>
          <p:nvPr/>
        </p:nvSpPr>
        <p:spPr>
          <a:xfrm>
            <a:off x="283464" y="804672"/>
            <a:ext cx="857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Performance of each model</a:t>
            </a:r>
            <a:endParaRPr lang="en-TH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1D973-3796-B58F-6611-E0FC61051B04}"/>
              </a:ext>
            </a:extLst>
          </p:cNvPr>
          <p:cNvSpPr txBox="1"/>
          <p:nvPr/>
        </p:nvSpPr>
        <p:spPr>
          <a:xfrm>
            <a:off x="1415399" y="3548146"/>
            <a:ext cx="6313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Display Confusion matrix of each model</a:t>
            </a:r>
          </a:p>
          <a:p>
            <a:pPr algn="ctr"/>
            <a:r>
              <a:rPr lang="en-TH" dirty="0"/>
              <a:t>Highlight the performance values for easier to see on slide</a:t>
            </a:r>
          </a:p>
          <a:p>
            <a:pPr algn="ctr"/>
            <a:r>
              <a:rPr lang="en-TH" dirty="0"/>
              <a:t>(Probably 2-3 models per slide)</a:t>
            </a:r>
          </a:p>
        </p:txBody>
      </p:sp>
    </p:spTree>
    <p:extLst>
      <p:ext uri="{BB962C8B-B14F-4D97-AF65-F5344CB8AC3E}">
        <p14:creationId xmlns:p14="http://schemas.microsoft.com/office/powerpoint/2010/main" val="221440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F581F-0DA3-E130-F2D8-1BDAB98C5959}"/>
              </a:ext>
            </a:extLst>
          </p:cNvPr>
          <p:cNvSpPr/>
          <p:nvPr/>
        </p:nvSpPr>
        <p:spPr>
          <a:xfrm>
            <a:off x="7287237" y="0"/>
            <a:ext cx="1856764" cy="553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CC6771C-B465-8628-5E26-0B2F0FA79866}"/>
              </a:ext>
            </a:extLst>
          </p:cNvPr>
          <p:cNvSpPr/>
          <p:nvPr/>
        </p:nvSpPr>
        <p:spPr>
          <a:xfrm>
            <a:off x="5465427" y="0"/>
            <a:ext cx="2088860" cy="553673"/>
          </a:xfrm>
          <a:prstGeom prst="homePlat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EVALUATION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A3219F01-65BD-51C5-EEF8-D664BB4DA515}"/>
              </a:ext>
            </a:extLst>
          </p:cNvPr>
          <p:cNvSpPr/>
          <p:nvPr/>
        </p:nvSpPr>
        <p:spPr>
          <a:xfrm>
            <a:off x="3643618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MODELING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2A98161C-A0F3-5486-7E6A-E777AD8F3816}"/>
              </a:ext>
            </a:extLst>
          </p:cNvPr>
          <p:cNvSpPr/>
          <p:nvPr/>
        </p:nvSpPr>
        <p:spPr>
          <a:xfrm>
            <a:off x="1821809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PREPARATION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C64D804-D8FA-65E1-EE29-0850EA011E3E}"/>
              </a:ext>
            </a:extLst>
          </p:cNvPr>
          <p:cNvSpPr/>
          <p:nvPr/>
        </p:nvSpPr>
        <p:spPr>
          <a:xfrm>
            <a:off x="0" y="0"/>
            <a:ext cx="2088860" cy="553673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</a:p>
          <a:p>
            <a:pPr algn="ctr"/>
            <a:r>
              <a:rPr lang="en-TH" sz="1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UNDERSTANDING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387D2-65A8-F602-3903-DFEA91C646AE}"/>
              </a:ext>
            </a:extLst>
          </p:cNvPr>
          <p:cNvSpPr/>
          <p:nvPr/>
        </p:nvSpPr>
        <p:spPr>
          <a:xfrm>
            <a:off x="0" y="6547104"/>
            <a:ext cx="9144000" cy="31089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TH"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+mj-lt"/>
              </a:rPr>
              <a:t>Stevens Institute of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6E6DB-66D7-E47D-3B7F-7F97A08E6B51}"/>
              </a:ext>
            </a:extLst>
          </p:cNvPr>
          <p:cNvSpPr txBox="1"/>
          <p:nvPr/>
        </p:nvSpPr>
        <p:spPr>
          <a:xfrm>
            <a:off x="2307645" y="3548146"/>
            <a:ext cx="452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Display comparison table and graphs to </a:t>
            </a:r>
          </a:p>
          <a:p>
            <a:pPr algn="ctr"/>
            <a:r>
              <a:rPr lang="en-TH" dirty="0"/>
              <a:t>show the difference between each model</a:t>
            </a:r>
          </a:p>
        </p:txBody>
      </p:sp>
    </p:spTree>
    <p:extLst>
      <p:ext uri="{BB962C8B-B14F-4D97-AF65-F5344CB8AC3E}">
        <p14:creationId xmlns:p14="http://schemas.microsoft.com/office/powerpoint/2010/main" val="305634534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861</Words>
  <Application>Microsoft Macintosh PowerPoint</Application>
  <PresentationFormat>On-screen Show (4:3)</PresentationFormat>
  <Paragraphs>262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Sagona Book</vt:lpstr>
      <vt:lpstr>The Hand Extrablack</vt:lpstr>
      <vt:lpstr>Wingdings</vt:lpstr>
      <vt:lpstr>BlobVTI</vt:lpstr>
      <vt:lpstr>Telco Customer  Churn 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 Churn Predictions</dc:title>
  <dc:creator>Thanapoom Phatthanaphan</dc:creator>
  <cp:lastModifiedBy>Thanapoom Phatthanaphan</cp:lastModifiedBy>
  <cp:revision>20</cp:revision>
  <dcterms:created xsi:type="dcterms:W3CDTF">2023-04-17T01:10:49Z</dcterms:created>
  <dcterms:modified xsi:type="dcterms:W3CDTF">2023-04-18T02:12:02Z</dcterms:modified>
</cp:coreProperties>
</file>