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5A9BF"/>
    <a:srgbClr val="F17F9E"/>
    <a:srgbClr val="E7295E"/>
    <a:srgbClr val="A3A3A3"/>
    <a:srgbClr val="E99FFA"/>
    <a:srgbClr val="D590E1"/>
    <a:srgbClr val="C0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/>
    <p:restoredTop sz="94529"/>
  </p:normalViewPr>
  <p:slideViewPr>
    <p:cSldViewPr snapToGrid="0">
      <p:cViewPr>
        <p:scale>
          <a:sx n="111" d="100"/>
          <a:sy n="111" d="100"/>
        </p:scale>
        <p:origin x="10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Paperless Billing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32110280990466855"/>
          <c:w val="0.87753018372703417"/>
          <c:h val="0.501890465896703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Calculation!$H$40:$H$41</c:f>
              <c:numCache>
                <c:formatCode>General</c:formatCode>
                <c:ptCount val="2"/>
                <c:pt idx="0">
                  <c:v>1400</c:v>
                </c:pt>
                <c:pt idx="1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3-274D-BB28-DD3E91A1A593}"/>
            </c:ext>
          </c:extLst>
        </c:ser>
        <c:ser>
          <c:idx val="2"/>
          <c:order val="1"/>
          <c:tx>
            <c:strRef>
              <c:f>Calculation!$I$39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Calculation!$I$40:$I$41</c:f>
              <c:numCache>
                <c:formatCode>General</c:formatCode>
                <c:ptCount val="2"/>
                <c:pt idx="0">
                  <c:v>2771</c:v>
                </c:pt>
                <c:pt idx="1">
                  <c:v>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3-274D-BB28-DD3E91A1A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5832821987169857"/>
          <c:w val="0.87753018372703417"/>
          <c:h val="0.5747898474543543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Calculation!$H$44:$H$47</c:f>
              <c:numCache>
                <c:formatCode>General</c:formatCode>
                <c:ptCount val="4"/>
                <c:pt idx="0">
                  <c:v>1071</c:v>
                </c:pt>
                <c:pt idx="1">
                  <c:v>308</c:v>
                </c:pt>
                <c:pt idx="2">
                  <c:v>258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1-0D4E-80A3-40C5219F7F07}"/>
            </c:ext>
          </c:extLst>
        </c:ser>
        <c:ser>
          <c:idx val="2"/>
          <c:order val="1"/>
          <c:tx>
            <c:strRef>
              <c:f>Calculation!$I$43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Calculation!$I$44:$I$47</c:f>
              <c:numCache>
                <c:formatCode>General</c:formatCode>
                <c:ptCount val="4"/>
                <c:pt idx="0">
                  <c:v>1294</c:v>
                </c:pt>
                <c:pt idx="1">
                  <c:v>1304</c:v>
                </c:pt>
                <c:pt idx="2">
                  <c:v>1286</c:v>
                </c:pt>
                <c:pt idx="3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1-0D4E-80A3-40C5219F7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6922740243300652"/>
          <c:w val="0.87753018372703417"/>
          <c:h val="0.56342766418502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Calculation!$H$50:$H$55</c:f>
              <c:numCache>
                <c:formatCode>General</c:formatCode>
                <c:ptCount val="6"/>
                <c:pt idx="0">
                  <c:v>58</c:v>
                </c:pt>
                <c:pt idx="1">
                  <c:v>156</c:v>
                </c:pt>
                <c:pt idx="2">
                  <c:v>276</c:v>
                </c:pt>
                <c:pt idx="3">
                  <c:v>473</c:v>
                </c:pt>
                <c:pt idx="4">
                  <c:v>653</c:v>
                </c:pt>
                <c:pt idx="5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244B-A000-B19729B71E80}"/>
            </c:ext>
          </c:extLst>
        </c:ser>
        <c:ser>
          <c:idx val="2"/>
          <c:order val="1"/>
          <c:tx>
            <c:strRef>
              <c:f>Calculation!$I$49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Calculation!$I$50:$I$55</c:f>
              <c:numCache>
                <c:formatCode>General</c:formatCode>
                <c:ptCount val="6"/>
                <c:pt idx="0">
                  <c:v>598</c:v>
                </c:pt>
                <c:pt idx="1">
                  <c:v>1026</c:v>
                </c:pt>
                <c:pt idx="2">
                  <c:v>804</c:v>
                </c:pt>
                <c:pt idx="3">
                  <c:v>986</c:v>
                </c:pt>
                <c:pt idx="4">
                  <c:v>1111</c:v>
                </c:pt>
                <c:pt idx="5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244B-A000-B19729B71E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17113480606590842"/>
          <c:w val="0.87753018372703417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Calculation!$H$12:$H$17</c:f>
              <c:numCache>
                <c:formatCode>General</c:formatCode>
                <c:ptCount val="6"/>
                <c:pt idx="0">
                  <c:v>1037</c:v>
                </c:pt>
                <c:pt idx="1">
                  <c:v>294</c:v>
                </c:pt>
                <c:pt idx="2">
                  <c:v>180</c:v>
                </c:pt>
                <c:pt idx="3">
                  <c:v>145</c:v>
                </c:pt>
                <c:pt idx="4">
                  <c:v>120</c:v>
                </c:pt>
                <c:pt idx="5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7-0248-A7B3-EA361B05376C}"/>
            </c:ext>
          </c:extLst>
        </c:ser>
        <c:ser>
          <c:idx val="2"/>
          <c:order val="1"/>
          <c:tx>
            <c:strRef>
              <c:f>Calculation!$I$11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Calculation!$I$12:$I$17</c:f>
              <c:numCache>
                <c:formatCode>General</c:formatCode>
                <c:ptCount val="6"/>
                <c:pt idx="0">
                  <c:v>1149</c:v>
                </c:pt>
                <c:pt idx="1">
                  <c:v>730</c:v>
                </c:pt>
                <c:pt idx="2">
                  <c:v>652</c:v>
                </c:pt>
                <c:pt idx="3">
                  <c:v>617</c:v>
                </c:pt>
                <c:pt idx="4">
                  <c:v>712</c:v>
                </c:pt>
                <c:pt idx="5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7-0248-A7B3-EA361B05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1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Senior Citizen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4535726012200709"/>
          <c:w val="0.87753018372703417"/>
          <c:h val="0.631894509894346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Calculation!$H$4:$H$5</c:f>
              <c:numCache>
                <c:formatCode>General</c:formatCode>
                <c:ptCount val="2"/>
                <c:pt idx="0">
                  <c:v>476</c:v>
                </c:pt>
                <c:pt idx="1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1-8C45-BE19-D0DCE61C0F8A}"/>
            </c:ext>
          </c:extLst>
        </c:ser>
        <c:ser>
          <c:idx val="2"/>
          <c:order val="1"/>
          <c:tx>
            <c:strRef>
              <c:f>Calculation!$I$3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1-8C45-BE19-D0DCE61C0F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021-8C45-BE19-D0DCE61C0F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Calculation!$I$4:$I$5</c:f>
              <c:numCache>
                <c:formatCode>General</c:formatCode>
                <c:ptCount val="2"/>
                <c:pt idx="0">
                  <c:v>666</c:v>
                </c:pt>
                <c:pt idx="1">
                  <c:v>4508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1-8C45-BE19-D0DCE61C0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220434525539399"/>
          <c:w val="0.87753018372703417"/>
          <c:h val="0.6009516970512742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Calculation!$H$20:$H$22</c:f>
              <c:numCache>
                <c:formatCode>General</c:formatCode>
                <c:ptCount val="3"/>
                <c:pt idx="0">
                  <c:v>459</c:v>
                </c:pt>
                <c:pt idx="1">
                  <c:v>1297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F14B-93CD-A0A4FE01A382}"/>
            </c:ext>
          </c:extLst>
        </c:ser>
        <c:ser>
          <c:idx val="2"/>
          <c:order val="1"/>
          <c:tx>
            <c:strRef>
              <c:f>Calculation!$I$19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Calculation!$I$20:$I$22</c:f>
              <c:numCache>
                <c:formatCode>General</c:formatCode>
                <c:ptCount val="3"/>
                <c:pt idx="0">
                  <c:v>1962</c:v>
                </c:pt>
                <c:pt idx="1">
                  <c:v>1799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F14B-93CD-A0A4FE01A3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0.14506533940189317"/>
          <c:y val="0.28820990634782151"/>
          <c:w val="0.8061744338647977"/>
          <c:h val="0.52310677255822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Calculation!$H$25:$H$27</c:f>
              <c:numCache>
                <c:formatCode>General</c:formatCode>
                <c:ptCount val="3"/>
                <c:pt idx="0">
                  <c:v>814</c:v>
                </c:pt>
                <c:pt idx="1">
                  <c:v>942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7-E54E-B67F-BFE0A50B9723}"/>
            </c:ext>
          </c:extLst>
        </c:ser>
        <c:ser>
          <c:idx val="2"/>
          <c:order val="1"/>
          <c:tx>
            <c:strRef>
              <c:f>Calculation!$I$24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Calculation!$I$25:$I$27</c:f>
              <c:numCache>
                <c:formatCode>General</c:formatCode>
                <c:ptCount val="3"/>
                <c:pt idx="0">
                  <c:v>1893</c:v>
                </c:pt>
                <c:pt idx="1">
                  <c:v>1868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7-E54E-B67F-BFE0A50B97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4.8111867920921259E-2"/>
          <c:y val="0.17113480606590842"/>
          <c:w val="0.92133242870910714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Calculation!$H$30:$H$32</c:f>
              <c:numCache>
                <c:formatCode>General</c:formatCode>
                <c:ptCount val="3"/>
                <c:pt idx="0">
                  <c:v>818</c:v>
                </c:pt>
                <c:pt idx="1">
                  <c:v>938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8-F244-9750-89BF27028A32}"/>
            </c:ext>
          </c:extLst>
        </c:ser>
        <c:ser>
          <c:idx val="2"/>
          <c:order val="1"/>
          <c:tx>
            <c:strRef>
              <c:f>Calculation!$I$29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Calculation!$I$30:$I$32</c:f>
              <c:numCache>
                <c:formatCode>General</c:formatCode>
                <c:ptCount val="3"/>
                <c:pt idx="0">
                  <c:v>1914</c:v>
                </c:pt>
                <c:pt idx="1">
                  <c:v>1847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8-F244-9750-89BF27028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956D-0F95-3D4E-8DCF-31E55121DF25}" type="datetimeFigureOut">
              <a:rPr lang="en-TH" smtClean="0"/>
              <a:t>17/4/2023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ABA5-9CFB-4E40-803E-38DC1ECAFD7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21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ABA5-9CFB-4E40-803E-38DC1ECAFD7C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47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484480"/>
            <a:ext cx="5183981" cy="2954655"/>
          </a:xfrm>
        </p:spPr>
        <p:txBody>
          <a:bodyPr anchor="b">
            <a:normAutofit/>
          </a:bodyPr>
          <a:lstStyle>
            <a:lvl1pPr algn="ctr">
              <a:defRPr sz="4200" spc="-7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799134"/>
            <a:ext cx="5183981" cy="196984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636839"/>
            <a:ext cx="8046244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5365" y="720001"/>
            <a:ext cx="1107996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878" y="720001"/>
            <a:ext cx="6697211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541601"/>
            <a:ext cx="8046244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5" cy="2879724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2" y="3858924"/>
            <a:ext cx="8046245" cy="191907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800" y="2541600"/>
            <a:ext cx="375285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1"/>
            <a:ext cx="8046244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40698"/>
            <a:ext cx="3761729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541601"/>
            <a:ext cx="375285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800" y="1840698"/>
            <a:ext cx="3761729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38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619200"/>
            <a:ext cx="2330597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141" y="584663"/>
            <a:ext cx="5183981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600"/>
            </a:lvl1pPr>
            <a:lvl2pPr marL="685800" indent="-342900">
              <a:buFont typeface="Arial" panose="020B0604020202020204" pitchFamily="34" charset="0"/>
              <a:buChar char="•"/>
              <a:defRPr sz="1500"/>
            </a:lvl2pPr>
            <a:lvl3pPr marL="942975" indent="-257175">
              <a:buFont typeface="Arial" panose="020B0604020202020204" pitchFamily="34" charset="0"/>
              <a:buChar char="•"/>
              <a:defRPr sz="1500"/>
            </a:lvl3pPr>
            <a:lvl4pPr marL="1285875" indent="-257175">
              <a:buFont typeface="Arial" panose="020B0604020202020204" pitchFamily="34" charset="0"/>
              <a:buChar char="•"/>
              <a:defRPr sz="1500"/>
            </a:lvl4pPr>
            <a:lvl5pPr marL="1628775" indent="-257175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1" y="2541601"/>
            <a:ext cx="2330597" cy="323183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2321720" cy="1476000"/>
          </a:xfrm>
        </p:spPr>
        <p:txBody>
          <a:bodyPr anchor="t" anchorCtr="0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1141" y="728664"/>
            <a:ext cx="5192859" cy="504031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541600"/>
            <a:ext cx="2321719" cy="32328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41601"/>
            <a:ext cx="8046244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F3E1-0BE1-0D10-92E8-F8CED6F3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23" y="390093"/>
            <a:ext cx="5139347" cy="13715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TH" sz="4000" b="1" dirty="0"/>
              <a:t>Telco Customer </a:t>
            </a:r>
            <a:br>
              <a:rPr lang="en-TH" sz="4000" b="1" dirty="0"/>
            </a:br>
            <a:r>
              <a:rPr lang="en-TH" sz="4000" b="1" dirty="0"/>
              <a:t>Churn Predictions</a:t>
            </a:r>
            <a:endParaRPr lang="en-TH" sz="4000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06FA5001-7EC5-69A4-FD83-7BB48E94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0" r="19646" b="2"/>
          <a:stretch/>
        </p:blipFill>
        <p:spPr>
          <a:xfrm>
            <a:off x="4896800" y="10"/>
            <a:ext cx="424720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240FB5D-1719-7C94-3487-0F5DE1315950}"/>
              </a:ext>
            </a:extLst>
          </p:cNvPr>
          <p:cNvSpPr txBox="1">
            <a:spLocks/>
          </p:cNvSpPr>
          <p:nvPr/>
        </p:nvSpPr>
        <p:spPr>
          <a:xfrm>
            <a:off x="1259991" y="3232656"/>
            <a:ext cx="2987210" cy="5090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Project Group No. 19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9CE32C-216D-CC36-325D-33DFE6F2390E}"/>
              </a:ext>
            </a:extLst>
          </p:cNvPr>
          <p:cNvGrpSpPr/>
          <p:nvPr/>
        </p:nvGrpSpPr>
        <p:grpSpPr>
          <a:xfrm>
            <a:off x="139426" y="3936345"/>
            <a:ext cx="5183844" cy="2649013"/>
            <a:chOff x="77724" y="3936345"/>
            <a:chExt cx="5183844" cy="26490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C25E93-56A3-EC47-A0E3-1E42A154E59E}"/>
                </a:ext>
              </a:extLst>
            </p:cNvPr>
            <p:cNvGrpSpPr/>
            <p:nvPr/>
          </p:nvGrpSpPr>
          <p:grpSpPr>
            <a:xfrm>
              <a:off x="77724" y="3936345"/>
              <a:ext cx="1655182" cy="2649013"/>
              <a:chOff x="77724" y="3735009"/>
              <a:chExt cx="1655182" cy="26490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211833-0D8B-711A-767A-A430FBFD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560" t="24832" r="25952" b="28139"/>
              <a:stretch/>
            </p:blipFill>
            <p:spPr>
              <a:xfrm>
                <a:off x="163408" y="3735009"/>
                <a:ext cx="1483813" cy="191955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C62667E7-3E83-7F90-0DE8-E7BABE477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4" y="5654560"/>
                <a:ext cx="1655182" cy="72946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noAutofit/>
              </a:bodyPr>
              <a:lstStyle>
                <a:lvl1pPr algn="ctr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200" kern="1200" cap="none" spc="-75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Thanapoom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Phatthanaphan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20011296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tphattha@stevens.edu</a:t>
                </a:r>
              </a:p>
            </p:txBody>
          </p:sp>
        </p:grp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B385603-F0C7-46A1-097B-A06C61A8E54D}"/>
                </a:ext>
              </a:extLst>
            </p:cNvPr>
            <p:cNvSpPr txBox="1">
              <a:spLocks/>
            </p:cNvSpPr>
            <p:nvPr/>
          </p:nvSpPr>
          <p:spPr>
            <a:xfrm>
              <a:off x="1804668" y="5855896"/>
              <a:ext cx="1774452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Shiva Rama Krishna Mandadapu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5CD68F5-D5FA-2326-7FB3-051F66644E4F}"/>
                </a:ext>
              </a:extLst>
            </p:cNvPr>
            <p:cNvSpPr txBox="1">
              <a:spLocks/>
            </p:cNvSpPr>
            <p:nvPr/>
          </p:nvSpPr>
          <p:spPr>
            <a:xfrm>
              <a:off x="3695380" y="5855896"/>
              <a:ext cx="1566188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Hantao Guo</a:t>
              </a:r>
            </a:p>
            <a:p>
              <a:pPr>
                <a:lnSpc>
                  <a:spcPct val="90000"/>
                </a:lnSpc>
              </a:pPr>
              <a:endParaRPr lang="en-TH" sz="1200" dirty="0">
                <a:latin typeface="+mn-lt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EC40555D-F156-9C56-B222-6B8742CADDE7}"/>
              </a:ext>
            </a:extLst>
          </p:cNvPr>
          <p:cNvSpPr txBox="1">
            <a:spLocks/>
          </p:cNvSpPr>
          <p:nvPr/>
        </p:nvSpPr>
        <p:spPr>
          <a:xfrm>
            <a:off x="183923" y="1956316"/>
            <a:ext cx="5139347" cy="10817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CS 513-A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Knowledge Discovery &amp; Data Mining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Master of Science in Computer Science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Stevens Institute of Technology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2D0274-F068-7491-BA33-3EA3F543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23" y="371918"/>
            <a:ext cx="1982080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7AA57-E89A-ECCF-DC92-55A863C6C8EA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6B2CC-8FED-4DC3-AF21-266790D900ED}"/>
              </a:ext>
            </a:extLst>
          </p:cNvPr>
          <p:cNvSpPr txBox="1"/>
          <p:nvPr/>
        </p:nvSpPr>
        <p:spPr>
          <a:xfrm>
            <a:off x="972272" y="1266337"/>
            <a:ext cx="719945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e have identified the optimal model based on precision evaluations is </a:t>
            </a:r>
            <a:r>
              <a:rPr lang="en-US" sz="2000" b="1" i="0" dirty="0">
                <a:effectLst/>
              </a:rPr>
              <a:t>Support Vector Machine with Grid Search CV produced the highest precision of 63.89%</a:t>
            </a:r>
            <a:r>
              <a:rPr lang="en-US" sz="2000" i="0" dirty="0">
                <a:effectLst/>
              </a:rPr>
              <a:t> 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this specific problem.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he Decision Tree and Naive Bayes Classifier models exhibited the poorest performance are 47.35% and 43.25%</a:t>
            </a:r>
            <a:endParaRPr lang="en-TH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3C3FC-6D81-F7CE-6DFA-6245219B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48" y="2964831"/>
            <a:ext cx="6622502" cy="3306911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775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A50D3-9B76-1350-E7DB-B4281CB8DCE3}"/>
              </a:ext>
            </a:extLst>
          </p:cNvPr>
          <p:cNvSpPr txBox="1">
            <a:spLocks/>
          </p:cNvSpPr>
          <p:nvPr/>
        </p:nvSpPr>
        <p:spPr>
          <a:xfrm>
            <a:off x="2012721" y="2743202"/>
            <a:ext cx="5139347" cy="1371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TH" sz="4000" b="1" dirty="0"/>
              <a:t>APPENDIX</a:t>
            </a:r>
            <a:endParaRPr lang="en-TH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CCA4D-BC94-5823-D1CE-D6B9ED32CA27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150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FB1CE-E295-B785-6B22-1DB788D3B4BE}"/>
              </a:ext>
            </a:extLst>
          </p:cNvPr>
          <p:cNvSpPr txBox="1"/>
          <p:nvPr/>
        </p:nvSpPr>
        <p:spPr>
          <a:xfrm>
            <a:off x="2060613" y="2967335"/>
            <a:ext cx="502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Paste the code from this slide towards the end</a:t>
            </a:r>
          </a:p>
          <a:p>
            <a:pPr algn="ctr"/>
            <a:endParaRPr lang="en-TH" dirty="0"/>
          </a:p>
          <a:p>
            <a:pPr algn="ctr"/>
            <a:r>
              <a:rPr lang="en-TH" dirty="0"/>
              <a:t>**Not for presentation**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6429C-3A42-F0E1-2F27-D458A15ABAC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FFC32-5AB4-B775-3006-7B2DC9D1847B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56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C1577-9F8E-A240-6660-72E3137FA6B1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39FDC-8C3B-0B8A-7DE7-A0894F8212F7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1B19-C54E-A579-9C83-6864EAA5228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CCFD-ED83-21C4-017F-08BDD9FB2377}"/>
              </a:ext>
            </a:extLst>
          </p:cNvPr>
          <p:cNvSpPr txBox="1"/>
          <p:nvPr/>
        </p:nvSpPr>
        <p:spPr>
          <a:xfrm>
            <a:off x="621792" y="1266337"/>
            <a:ext cx="790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Develop a churn prediction model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a telecommunication company using historical customer data </a:t>
            </a:r>
            <a:r>
              <a:rPr lang="en-US" b="1" i="0" dirty="0">
                <a:effectLst/>
              </a:rPr>
              <a:t>to identify customers who might leave their services</a:t>
            </a:r>
            <a:r>
              <a:rPr lang="en-US" b="0" i="0" dirty="0">
                <a:effectLst/>
              </a:rPr>
              <a:t>.</a:t>
            </a:r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9E385-8301-4982-ED69-2923EA3F730E}"/>
              </a:ext>
            </a:extLst>
          </p:cNvPr>
          <p:cNvSpPr txBox="1"/>
          <p:nvPr/>
        </p:nvSpPr>
        <p:spPr>
          <a:xfrm>
            <a:off x="283464" y="3212080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6A460-60D9-7638-3C1C-D8C8A33BB6CB}"/>
              </a:ext>
            </a:extLst>
          </p:cNvPr>
          <p:cNvSpPr/>
          <p:nvPr/>
        </p:nvSpPr>
        <p:spPr>
          <a:xfrm>
            <a:off x="7479150" y="3974222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B6125-F979-969C-01DB-04EEE3E54048}"/>
              </a:ext>
            </a:extLst>
          </p:cNvPr>
          <p:cNvGrpSpPr/>
          <p:nvPr/>
        </p:nvGrpSpPr>
        <p:grpSpPr>
          <a:xfrm>
            <a:off x="270234" y="3974222"/>
            <a:ext cx="1783156" cy="1381386"/>
            <a:chOff x="1005840" y="3458496"/>
            <a:chExt cx="1783156" cy="1381386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526108C6-6E6B-400B-3729-442D824C5979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A0C1A5-05CB-3A5A-6CE3-B69473A12BE1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45A676-CC86-5915-AF96-4B5BFD196FCD}"/>
              </a:ext>
            </a:extLst>
          </p:cNvPr>
          <p:cNvGrpSpPr/>
          <p:nvPr/>
        </p:nvGrpSpPr>
        <p:grpSpPr>
          <a:xfrm>
            <a:off x="672843" y="4367849"/>
            <a:ext cx="568539" cy="625447"/>
            <a:chOff x="2277259" y="4968905"/>
            <a:chExt cx="568539" cy="625447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2462AF39-604B-B5C3-CCE4-3CE25825DD9C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270B12F9-01B9-494E-3111-08FA11AD9ADA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788C1453-06DD-FB61-F0A7-162388EB2C70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F722B1-D23C-2027-C9D5-0C10A958CDC9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E082C19-6CB2-D8CC-44B2-C483B8BC005B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55DC68-9119-E291-19C9-D901107EA31B}"/>
              </a:ext>
            </a:extLst>
          </p:cNvPr>
          <p:cNvGrpSpPr/>
          <p:nvPr/>
        </p:nvGrpSpPr>
        <p:grpSpPr>
          <a:xfrm>
            <a:off x="2072463" y="3974222"/>
            <a:ext cx="1783156" cy="1381386"/>
            <a:chOff x="1005840" y="3458496"/>
            <a:chExt cx="1783156" cy="1381386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8AEABEEB-7E2B-B828-C6BA-742FA131F878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E70F435-C0BE-60B7-0DCD-84BA0D0C3255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5D3548-CAE7-01BF-8C83-8080E0DFF3DB}"/>
              </a:ext>
            </a:extLst>
          </p:cNvPr>
          <p:cNvGrpSpPr/>
          <p:nvPr/>
        </p:nvGrpSpPr>
        <p:grpSpPr>
          <a:xfrm>
            <a:off x="3874692" y="3974222"/>
            <a:ext cx="1783156" cy="1381386"/>
            <a:chOff x="1005840" y="3458496"/>
            <a:chExt cx="1783156" cy="1381386"/>
          </a:xfrm>
        </p:grpSpPr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6EC0FCBD-B2F0-45FF-081B-E6BA4F60C54E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EBAFC63-297E-628A-846F-FE8043638916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C41F91-6F39-84BE-E2C4-4DBBEFE0022A}"/>
              </a:ext>
            </a:extLst>
          </p:cNvPr>
          <p:cNvGrpSpPr/>
          <p:nvPr/>
        </p:nvGrpSpPr>
        <p:grpSpPr>
          <a:xfrm>
            <a:off x="5676921" y="3974222"/>
            <a:ext cx="1783156" cy="1381386"/>
            <a:chOff x="1005840" y="3458496"/>
            <a:chExt cx="1783156" cy="1381386"/>
          </a:xfrm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73B0F4E1-D78C-0451-AD04-11BFA5A2D0BC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B48C44F-0E36-A2EF-F217-4F4C803CF879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BB6E2C-9E6D-7C52-EDB8-D1A4B1B146F6}"/>
              </a:ext>
            </a:extLst>
          </p:cNvPr>
          <p:cNvGrpSpPr/>
          <p:nvPr/>
        </p:nvGrpSpPr>
        <p:grpSpPr>
          <a:xfrm>
            <a:off x="2419400" y="4443738"/>
            <a:ext cx="794958" cy="605346"/>
            <a:chOff x="3152930" y="5153286"/>
            <a:chExt cx="898456" cy="684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10439A-DBBD-CFBB-F38C-A72E034C8378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7CAA439-4677-DD0E-4092-B72919348CA8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FC4D72-2EFB-1E5D-6E17-43ACBFBB9312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F8BB5A-97FB-63B2-78DD-837BECA95C2A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C6DAED-CDA3-C67B-0339-F9439EA1E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BB006E-D14C-363C-4413-B209AB19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57AD9C0-C56C-CF3C-4371-07310D90164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5C6AB0-A549-0DA6-9C53-BBE9D402B0FC}"/>
              </a:ext>
            </a:extLst>
          </p:cNvPr>
          <p:cNvGrpSpPr/>
          <p:nvPr/>
        </p:nvGrpSpPr>
        <p:grpSpPr>
          <a:xfrm>
            <a:off x="4276463" y="4427258"/>
            <a:ext cx="571223" cy="519373"/>
            <a:chOff x="4492487" y="5239910"/>
            <a:chExt cx="571223" cy="51937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5825371-BB01-6724-338F-99C42DE5F243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7FB87-C1A1-E719-842F-F0E4EAE37292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ADD895-978A-8301-FD18-B9435CE330C8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0E5C2D-3B65-BB42-1EE3-7261FBBEBEBD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1446F4-746A-8612-AC6B-F78D7AE1EF14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480F19-8956-953C-B5A0-F3A27CCF4317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4991AB-36F5-88EC-9D1E-2551A6667F2B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515FEF-D741-C8EB-AB54-E4EB2EEC20A7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06EFF6-266F-48CF-9182-CF7294584982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9746047-54E6-268A-D042-63CDC1A5A9C1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3B09C2-2FC3-1E80-9EAE-43762CBBF912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A895B7-B2D7-341E-CFCB-7931765C4ECB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826564-2700-4565-3974-2C3CEDFF3B74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A1969D0-2589-8733-6B04-6147E1F664A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6335F860-9772-2732-F627-3DED4974F87F}"/>
                </a:ext>
              </a:extLst>
            </p:cNvPr>
            <p:cNvCxnSpPr>
              <a:cxnSpLocks/>
              <a:stCxn id="80" idx="3"/>
              <a:endCxn id="85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B3BD9543-04B5-092F-05F4-FFA2B22384D2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96BAA4D5-CE5C-C75C-A311-C359DDAD6628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6AABE1-7FFD-90D9-EC80-0ABC37674DD8}"/>
              </a:ext>
            </a:extLst>
          </p:cNvPr>
          <p:cNvGrpSpPr/>
          <p:nvPr/>
        </p:nvGrpSpPr>
        <p:grpSpPr>
          <a:xfrm>
            <a:off x="6127302" y="4375733"/>
            <a:ext cx="472997" cy="653060"/>
            <a:chOff x="6239138" y="3844932"/>
            <a:chExt cx="472997" cy="653060"/>
          </a:xfrm>
        </p:grpSpPr>
        <p:sp>
          <p:nvSpPr>
            <p:cNvPr id="125" name="Document 124">
              <a:extLst>
                <a:ext uri="{FF2B5EF4-FFF2-40B4-BE49-F238E27FC236}">
                  <a16:creationId xmlns:a16="http://schemas.microsoft.com/office/drawing/2014/main" id="{9A20D844-0BDC-99E9-5A7D-C80FD757E8DC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04440E7-DB28-2E78-6051-0D76FBC3F0C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DBA644-B3B0-B235-FF5B-B8BDDAE333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4BEE02-0FD3-A464-DA78-C13318E1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C22869F-647A-5D15-84BA-D26824D2B5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71CBC2-066A-4655-7B89-EC458FA0C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9F1C239-7D06-E3B7-93A0-8CFDEFC0770A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473D68D-8910-ABC4-481E-79ABF9E5BC3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4CB3F3-184A-7B96-A74A-2CBA769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F2FBBC-ABBB-D077-4844-E34705CE939A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B2CBD43-DC4F-C03F-9084-C19F7C79545A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371E678-EDE4-3D49-5718-3787873E2306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327AEC-BD6E-9E14-F8AD-E3C422DFA09B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5A0BCC-CAE6-9AC2-AAAE-1F11F31EB23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5987D707-ED81-1404-CB5A-70D3BDC54C9F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882FF28-636D-5655-A6E0-F8FD40F44CF5}"/>
              </a:ext>
            </a:extLst>
          </p:cNvPr>
          <p:cNvGrpSpPr/>
          <p:nvPr/>
        </p:nvGrpSpPr>
        <p:grpSpPr>
          <a:xfrm>
            <a:off x="7702372" y="4587558"/>
            <a:ext cx="943552" cy="352320"/>
            <a:chOff x="5041805" y="5176590"/>
            <a:chExt cx="1424105" cy="531758"/>
          </a:xfrm>
        </p:grpSpPr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83CAE71D-620A-A858-F0D4-55E2FFAE2C20}"/>
                </a:ext>
              </a:extLst>
            </p:cNvPr>
            <p:cNvSpPr/>
            <p:nvPr/>
          </p:nvSpPr>
          <p:spPr>
            <a:xfrm rot="8273843">
              <a:off x="5135112" y="5395096"/>
              <a:ext cx="227505" cy="313252"/>
            </a:xfrm>
            <a:prstGeom prst="triangle">
              <a:avLst>
                <a:gd name="adj" fmla="val 168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FBB8F91-F21D-47BC-3580-EB4CE92B5F0E}"/>
                </a:ext>
              </a:extLst>
            </p:cNvPr>
            <p:cNvSpPr/>
            <p:nvPr/>
          </p:nvSpPr>
          <p:spPr>
            <a:xfrm rot="21357247">
              <a:off x="5041805" y="5176590"/>
              <a:ext cx="1424105" cy="28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100" b="1" dirty="0">
                  <a:cs typeface="Angsana New" panose="02020603050405020304" pitchFamily="18" charset="-34"/>
                </a:rPr>
                <a:t>SUMMARY</a:t>
              </a:r>
              <a:endParaRPr lang="en-TH" sz="1200" b="1" dirty="0">
                <a:cs typeface="Angsana New" panose="02020603050405020304" pitchFamily="18" charset="-34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4032F10-8C2E-BFAB-E081-31E963FA54B4}"/>
              </a:ext>
            </a:extLst>
          </p:cNvPr>
          <p:cNvSpPr txBox="1"/>
          <p:nvPr/>
        </p:nvSpPr>
        <p:spPr>
          <a:xfrm>
            <a:off x="307735" y="549477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Understanding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4E0935F-C24B-A048-3BF3-F6613AB8428D}"/>
              </a:ext>
            </a:extLst>
          </p:cNvPr>
          <p:cNvSpPr txBox="1"/>
          <p:nvPr/>
        </p:nvSpPr>
        <p:spPr>
          <a:xfrm>
            <a:off x="2237467" y="5494771"/>
            <a:ext cx="10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Preparation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4EC650-074D-8EC5-54EB-187E8D694854}"/>
              </a:ext>
            </a:extLst>
          </p:cNvPr>
          <p:cNvSpPr txBox="1"/>
          <p:nvPr/>
        </p:nvSpPr>
        <p:spPr>
          <a:xfrm>
            <a:off x="4107462" y="5494771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Modeling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59EF6-98AF-DC17-2278-085C648CCE3A}"/>
              </a:ext>
            </a:extLst>
          </p:cNvPr>
          <p:cNvSpPr txBox="1"/>
          <p:nvPr/>
        </p:nvSpPr>
        <p:spPr>
          <a:xfrm>
            <a:off x="5878797" y="5494771"/>
            <a:ext cx="970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Evaluation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BC7D40-BC07-DE5A-7D92-FDDC7FC0602F}"/>
              </a:ext>
            </a:extLst>
          </p:cNvPr>
          <p:cNvSpPr txBox="1"/>
          <p:nvPr/>
        </p:nvSpPr>
        <p:spPr>
          <a:xfrm>
            <a:off x="7724849" y="5494771"/>
            <a:ext cx="88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Summary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2D593-9625-F612-82D9-1425622F56D2}"/>
              </a:ext>
            </a:extLst>
          </p:cNvPr>
          <p:cNvSpPr txBox="1"/>
          <p:nvPr/>
        </p:nvSpPr>
        <p:spPr>
          <a:xfrm>
            <a:off x="621792" y="2343333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Source of Dataset: </a:t>
            </a:r>
            <a:r>
              <a:rPr lang="en-US" sz="1400" dirty="0">
                <a:effectLst/>
                <a:hlinkClick r:id="rId2"/>
              </a:rPr>
              <a:t>https://www.kaggle.com/datasets/blastchar/telco-customer-churn</a:t>
            </a:r>
            <a:endParaRPr lang="en-US" sz="1400" dirty="0"/>
          </a:p>
          <a:p>
            <a:r>
              <a:rPr lang="en-US" sz="1400" i="1" dirty="0">
                <a:effectLst/>
              </a:rPr>
              <a:t>The dataset contains 7043 customer service data of a telecommunication company</a:t>
            </a:r>
          </a:p>
        </p:txBody>
      </p:sp>
    </p:spTree>
    <p:extLst>
      <p:ext uri="{BB962C8B-B14F-4D97-AF65-F5344CB8AC3E}">
        <p14:creationId xmlns:p14="http://schemas.microsoft.com/office/powerpoint/2010/main" val="25030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9B1BA-2CC4-3375-9D3B-60781733B855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CA0234-C3C1-905F-D047-49252C656FC8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2BFAA551-7A67-9A5B-8BEC-7CDF7B57CE0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7E7D08D4-CC51-7BB9-7B16-8F0C50734A04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FC9FC907-B150-E167-B88B-5ADA0374AF9B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04F48E7-8914-0F69-4CD5-CE7874311B6F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C0155-80A7-11BA-12D5-14A2B36C95F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 features (19 variables)</a:t>
            </a: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E32F35D2-553C-E080-AAD3-284B9F42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83307"/>
              </p:ext>
            </p:extLst>
          </p:nvPr>
        </p:nvGraphicFramePr>
        <p:xfrm>
          <a:off x="283464" y="1325633"/>
          <a:ext cx="4249343" cy="32709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5167">
                  <a:extLst>
                    <a:ext uri="{9D8B030D-6E8A-4147-A177-3AD203B41FA5}">
                      <a16:colId xmlns:a16="http://schemas.microsoft.com/office/drawing/2014/main" val="3031320529"/>
                    </a:ext>
                  </a:extLst>
                </a:gridCol>
                <a:gridCol w="169137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072802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ale /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Senior Citizen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 (Yes) / 0 (No)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Partner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  <a:r>
                        <a:rPr lang="en-TH" sz="1000" dirty="0"/>
                        <a:t>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Dependents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Tenure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#months in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Phone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Multiple L</a:t>
                      </a:r>
                      <a:r>
                        <a:rPr lang="en-US" sz="1000" dirty="0" err="1"/>
                        <a:t>i</a:t>
                      </a:r>
                      <a:r>
                        <a:rPr lang="en-TH" sz="1000" dirty="0"/>
                        <a:t>nes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phone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Internet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DSL / Fiber optic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27559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F1A29BA2-BF55-13DB-4DF2-C330666C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389"/>
              </p:ext>
            </p:extLst>
          </p:nvPr>
        </p:nvGraphicFramePr>
        <p:xfrm>
          <a:off x="4630722" y="1333061"/>
          <a:ext cx="4229814" cy="3262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3589">
                  <a:extLst>
                    <a:ext uri="{9D8B030D-6E8A-4147-A177-3AD203B41FA5}">
                      <a16:colId xmlns:a16="http://schemas.microsoft.com/office/drawing/2014/main" val="4139552736"/>
                    </a:ext>
                  </a:extLst>
                </a:gridCol>
                <a:gridCol w="123454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501681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Device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Tech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Movies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onth-to-month / One-year / Two-year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Paperless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66271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Electronic check / Mailed check / 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Bank transfer (automatic) /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Credit card (automatic)</a:t>
                      </a:r>
                      <a:endParaRPr lang="en-TH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Monthly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Amount charges by monthly</a:t>
                      </a:r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amount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135D1B2-B591-E3D2-541F-C7D778D10B29}"/>
              </a:ext>
            </a:extLst>
          </p:cNvPr>
          <p:cNvSpPr txBox="1"/>
          <p:nvPr/>
        </p:nvSpPr>
        <p:spPr>
          <a:xfrm>
            <a:off x="283464" y="48954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62428-395A-984C-8AAE-AE706223C6C4}"/>
              </a:ext>
            </a:extLst>
          </p:cNvPr>
          <p:cNvSpPr txBox="1"/>
          <p:nvPr/>
        </p:nvSpPr>
        <p:spPr>
          <a:xfrm>
            <a:off x="2269457" y="5438376"/>
            <a:ext cx="6635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chemeClr val="accent1"/>
                </a:solidFill>
              </a:rPr>
              <a:t>Yes</a:t>
            </a:r>
            <a:r>
              <a:rPr lang="en-TH" sz="1400" dirty="0">
                <a:solidFill>
                  <a:schemeClr val="accent1"/>
                </a:solidFill>
              </a:rPr>
              <a:t> – A customer </a:t>
            </a:r>
            <a:r>
              <a:rPr lang="en-TH" sz="2000" b="1" u="sng" dirty="0">
                <a:solidFill>
                  <a:schemeClr val="accent1"/>
                </a:solidFill>
              </a:rPr>
              <a:t>churns</a:t>
            </a:r>
            <a:r>
              <a:rPr lang="en-TH" sz="1400" dirty="0">
                <a:solidFill>
                  <a:schemeClr val="accent1"/>
                </a:solidFill>
              </a:rPr>
              <a:t> a telecommunications company’s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6FB82A-2E9F-0F6C-3BE7-F68612F696D2}"/>
              </a:ext>
            </a:extLst>
          </p:cNvPr>
          <p:cNvSpPr txBox="1"/>
          <p:nvPr/>
        </p:nvSpPr>
        <p:spPr>
          <a:xfrm>
            <a:off x="2269456" y="5939190"/>
            <a:ext cx="6635919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 customer </a:t>
            </a:r>
            <a:r>
              <a:rPr lang="en-TH" sz="20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not churn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 telecommunications company’s service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A64F7DC-D49E-08C5-7A3D-182C18A77AD8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1814703" y="5897264"/>
            <a:ext cx="454753" cy="241981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D4FD2A-D3C5-0200-55F6-26EDC1CB740E}"/>
              </a:ext>
            </a:extLst>
          </p:cNvPr>
          <p:cNvSpPr/>
          <p:nvPr/>
        </p:nvSpPr>
        <p:spPr>
          <a:xfrm>
            <a:off x="589910" y="5569912"/>
            <a:ext cx="1224793" cy="65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F528C-4F4D-7C23-47A1-180570CD53E9}"/>
              </a:ext>
            </a:extLst>
          </p:cNvPr>
          <p:cNvSpPr txBox="1"/>
          <p:nvPr/>
        </p:nvSpPr>
        <p:spPr>
          <a:xfrm>
            <a:off x="575260" y="5635653"/>
            <a:ext cx="12394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1"/>
                </a:solidFill>
              </a:rPr>
              <a:t>Churn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95E406E-5F6A-BB35-09DB-3A0EBCF02DD3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 flipV="1">
            <a:off x="1814703" y="5638431"/>
            <a:ext cx="454754" cy="25883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5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510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DC1AF97-F229-534E-ACB0-EE9530BE3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91771"/>
              </p:ext>
            </p:extLst>
          </p:nvPr>
        </p:nvGraphicFramePr>
        <p:xfrm>
          <a:off x="5292762" y="1293200"/>
          <a:ext cx="3333991" cy="270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7BD7599-7E24-2642-A65C-C5566340A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08085"/>
              </p:ext>
            </p:extLst>
          </p:nvPr>
        </p:nvGraphicFramePr>
        <p:xfrm>
          <a:off x="156699" y="4109884"/>
          <a:ext cx="419100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08247D-7215-BC41-8D56-32F3F18EF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458252"/>
              </p:ext>
            </p:extLst>
          </p:nvPr>
        </p:nvGraphicFramePr>
        <p:xfrm>
          <a:off x="4233130" y="4109884"/>
          <a:ext cx="4597876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88A0F6-18BC-0B3E-8761-F13B5AF0BC40}"/>
              </a:ext>
            </a:extLst>
          </p:cNvPr>
          <p:cNvSpPr/>
          <p:nvPr/>
        </p:nvSpPr>
        <p:spPr>
          <a:xfrm>
            <a:off x="398033" y="4517021"/>
            <a:ext cx="1011219" cy="17942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42D21-A65B-ED28-DC4C-7F4BF9209EDF}"/>
              </a:ext>
            </a:extLst>
          </p:cNvPr>
          <p:cNvSpPr txBox="1"/>
          <p:nvPr/>
        </p:nvSpPr>
        <p:spPr>
          <a:xfrm>
            <a:off x="283464" y="3963619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45%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Electronic check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15A0F3-8E72-9997-79FD-0DC62ADD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673113"/>
              </p:ext>
            </p:extLst>
          </p:nvPr>
        </p:nvGraphicFramePr>
        <p:xfrm>
          <a:off x="117987" y="1293200"/>
          <a:ext cx="5170543" cy="25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DBE376A-125C-AD56-6F2A-BB78C648B63E}"/>
              </a:ext>
            </a:extLst>
          </p:cNvPr>
          <p:cNvSpPr/>
          <p:nvPr/>
        </p:nvSpPr>
        <p:spPr>
          <a:xfrm>
            <a:off x="624811" y="1763060"/>
            <a:ext cx="693649" cy="204072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878FD-4D0D-907A-9584-74073A8DFE70}"/>
              </a:ext>
            </a:extLst>
          </p:cNvPr>
          <p:cNvSpPr txBox="1"/>
          <p:nvPr/>
        </p:nvSpPr>
        <p:spPr>
          <a:xfrm>
            <a:off x="1318460" y="176306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47% who use 0-1 year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FF9E8-12EF-2F99-2FE9-243557A9C179}"/>
              </a:ext>
            </a:extLst>
          </p:cNvPr>
          <p:cNvSpPr/>
          <p:nvPr/>
        </p:nvSpPr>
        <p:spPr>
          <a:xfrm>
            <a:off x="5842320" y="1992433"/>
            <a:ext cx="930594" cy="17958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8DE29-82BC-77F6-DCA3-EB1C49FB466D}"/>
              </a:ext>
            </a:extLst>
          </p:cNvPr>
          <p:cNvSpPr txBox="1"/>
          <p:nvPr/>
        </p:nvSpPr>
        <p:spPr>
          <a:xfrm>
            <a:off x="7414247" y="3963619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35% who paid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monthly 60-100$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BC6C59-2958-08F9-A3BB-3D238A25BBBB}"/>
              </a:ext>
            </a:extLst>
          </p:cNvPr>
          <p:cNvSpPr/>
          <p:nvPr/>
        </p:nvSpPr>
        <p:spPr>
          <a:xfrm>
            <a:off x="6680499" y="4557111"/>
            <a:ext cx="1286515" cy="175417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7F2EC-E3A1-E552-AE57-F585E900686C}"/>
              </a:ext>
            </a:extLst>
          </p:cNvPr>
          <p:cNvSpPr txBox="1"/>
          <p:nvPr/>
        </p:nvSpPr>
        <p:spPr>
          <a:xfrm>
            <a:off x="6777145" y="1941168"/>
            <a:ext cx="120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34%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paperless bill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14169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AFA65C7-6D11-F616-8EA2-EAC8C9857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46561"/>
              </p:ext>
            </p:extLst>
          </p:nvPr>
        </p:nvGraphicFramePr>
        <p:xfrm>
          <a:off x="283464" y="1266336"/>
          <a:ext cx="4221287" cy="199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9F9C06D-D218-5A41-A6D9-816D2F57C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618"/>
              </p:ext>
            </p:extLst>
          </p:nvPr>
        </p:nvGraphicFramePr>
        <p:xfrm>
          <a:off x="4353726" y="1266336"/>
          <a:ext cx="4506809" cy="216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97C5935-B7FE-DF41-B6BD-91BE4B55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5972"/>
              </p:ext>
            </p:extLst>
          </p:nvPr>
        </p:nvGraphicFramePr>
        <p:xfrm>
          <a:off x="283464" y="3778978"/>
          <a:ext cx="4221287" cy="244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6216F2D-E980-A74B-87F1-DB244E936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45440"/>
              </p:ext>
            </p:extLst>
          </p:nvPr>
        </p:nvGraphicFramePr>
        <p:xfrm>
          <a:off x="4572000" y="3778978"/>
          <a:ext cx="4126395" cy="227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6883ED-3853-51A1-DB57-17945E6BF1D7}"/>
              </a:ext>
            </a:extLst>
          </p:cNvPr>
          <p:cNvSpPr/>
          <p:nvPr/>
        </p:nvSpPr>
        <p:spPr>
          <a:xfrm>
            <a:off x="987691" y="2512338"/>
            <a:ext cx="1228384" cy="8331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D5929-F0B0-F41F-5BCA-7EA62DF0FDFF}"/>
              </a:ext>
            </a:extLst>
          </p:cNvPr>
          <p:cNvSpPr/>
          <p:nvPr/>
        </p:nvSpPr>
        <p:spPr>
          <a:xfrm>
            <a:off x="6325496" y="1844228"/>
            <a:ext cx="803011" cy="152411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879658-73CC-D315-5542-ABCFE07C57BF}"/>
              </a:ext>
            </a:extLst>
          </p:cNvPr>
          <p:cNvSpPr/>
          <p:nvPr/>
        </p:nvSpPr>
        <p:spPr>
          <a:xfrm>
            <a:off x="1108038" y="4250097"/>
            <a:ext cx="713771" cy="180322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361544-B521-C479-EA78-2F71B6F0E5B8}"/>
              </a:ext>
            </a:extLst>
          </p:cNvPr>
          <p:cNvSpPr/>
          <p:nvPr/>
        </p:nvSpPr>
        <p:spPr>
          <a:xfrm>
            <a:off x="6182599" y="4250097"/>
            <a:ext cx="945907" cy="180323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2E336-5489-BBDD-A466-1CE5B1361032}"/>
              </a:ext>
            </a:extLst>
          </p:cNvPr>
          <p:cNvSpPr txBox="1"/>
          <p:nvPr/>
        </p:nvSpPr>
        <p:spPr>
          <a:xfrm>
            <a:off x="934883" y="2086840"/>
            <a:ext cx="1383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senior citizen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18D78-C059-476A-35B2-0F21EA4A5227}"/>
              </a:ext>
            </a:extLst>
          </p:cNvPr>
          <p:cNvSpPr txBox="1"/>
          <p:nvPr/>
        </p:nvSpPr>
        <p:spPr>
          <a:xfrm>
            <a:off x="7128507" y="169363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Fiber optic Churned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DC946-1D08-EB1A-57B3-0266969C0D49}"/>
              </a:ext>
            </a:extLst>
          </p:cNvPr>
          <p:cNvSpPr txBox="1"/>
          <p:nvPr/>
        </p:nvSpPr>
        <p:spPr>
          <a:xfrm>
            <a:off x="1044430" y="610328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Streaming TV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5647F-1008-91B5-FBF0-6AE39297A2D6}"/>
              </a:ext>
            </a:extLst>
          </p:cNvPr>
          <p:cNvSpPr txBox="1"/>
          <p:nvPr/>
        </p:nvSpPr>
        <p:spPr>
          <a:xfrm>
            <a:off x="7128506" y="4157054"/>
            <a:ext cx="1313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Streaming Movies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22714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2ECFF-71D0-881A-3D09-6DDF1935ABE3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31100F2-B738-7F83-AB59-47929F9A95BC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C899F47-3ACD-ABE2-9ACE-C1802A3BFEC7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2D99A25-4D96-D201-4BB0-B94C34747B40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D60C6A-180A-DC29-7D0F-B9C64561A014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AD0BC-C521-34FC-3516-48AFA5927682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BB66-CF05-F1E2-E57B-63C4CF8FBAE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customers who might churn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66130-DDC1-16BD-717D-3D601EAD18CD}"/>
              </a:ext>
            </a:extLst>
          </p:cNvPr>
          <p:cNvSpPr txBox="1"/>
          <p:nvPr/>
        </p:nvSpPr>
        <p:spPr>
          <a:xfrm>
            <a:off x="621792" y="1266337"/>
            <a:ext cx="7909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/>
              <a:t>Customers who …					% Churn</a:t>
            </a:r>
          </a:p>
          <a:p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are </a:t>
            </a:r>
            <a:r>
              <a:rPr lang="en-TH" b="1" dirty="0"/>
              <a:t>new customer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(received service </a:t>
            </a:r>
            <a:r>
              <a:rPr lang="en-TH" b="1" dirty="0"/>
              <a:t>&lt; 1 year</a:t>
            </a:r>
            <a:r>
              <a:rPr lang="en-TH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		    </a:t>
            </a:r>
            <a:r>
              <a:rPr lang="en-TH" b="1" dirty="0"/>
              <a:t>47%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n-US" b="1" dirty="0"/>
              <a:t>paperless billing				 	    34%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ay by </a:t>
            </a:r>
            <a:r>
              <a:rPr lang="en-TH" b="1" dirty="0"/>
              <a:t>electronic check			 	    45%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have </a:t>
            </a:r>
            <a:r>
              <a:rPr lang="en-TH" b="1" dirty="0"/>
              <a:t>monthly charges</a:t>
            </a:r>
            <a:r>
              <a:rPr lang="en-TH" dirty="0"/>
              <a:t>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n-TH" dirty="0"/>
              <a:t> </a:t>
            </a:r>
            <a:r>
              <a:rPr lang="en-TH" b="1" dirty="0"/>
              <a:t>60-100$			    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 </a:t>
            </a:r>
            <a:r>
              <a:rPr lang="en-TH" b="1" dirty="0"/>
              <a:t>senior citizens				 	    42%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 </a:t>
            </a:r>
            <a:r>
              <a:rPr lang="en-TH" b="1" dirty="0"/>
              <a:t>Fiber optic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(Internet Service)			    </a:t>
            </a:r>
            <a:r>
              <a:rPr lang="en-TH" b="1" dirty="0"/>
              <a:t>42%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ubscript </a:t>
            </a:r>
            <a:r>
              <a:rPr lang="en-TH" b="1" dirty="0"/>
              <a:t>Streaming TV				   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subscribt </a:t>
            </a:r>
            <a:r>
              <a:rPr lang="en-TH" b="1" dirty="0"/>
              <a:t>Streaming Movies				    30%</a:t>
            </a:r>
          </a:p>
          <a:p>
            <a:pPr marL="342900" indent="-342900">
              <a:buFont typeface="+mj-lt"/>
              <a:buAutoNum type="arabicPeriod"/>
            </a:pPr>
            <a:endParaRPr lang="en-TH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755F6B-6107-BE3B-8557-ADCF3514D40E}"/>
              </a:ext>
            </a:extLst>
          </p:cNvPr>
          <p:cNvCxnSpPr/>
          <p:nvPr/>
        </p:nvCxnSpPr>
        <p:spPr>
          <a:xfrm>
            <a:off x="5892510" y="2086984"/>
            <a:ext cx="13947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5145E-9461-F3E7-F87D-3D6FBA8EF51F}"/>
              </a:ext>
            </a:extLst>
          </p:cNvPr>
          <p:cNvCxnSpPr>
            <a:cxnSpLocks/>
          </p:cNvCxnSpPr>
          <p:nvPr/>
        </p:nvCxnSpPr>
        <p:spPr>
          <a:xfrm>
            <a:off x="3366256" y="2626659"/>
            <a:ext cx="3920981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05C16-DA46-6435-9782-97069EF8CC82}"/>
              </a:ext>
            </a:extLst>
          </p:cNvPr>
          <p:cNvCxnSpPr>
            <a:cxnSpLocks/>
          </p:cNvCxnSpPr>
          <p:nvPr/>
        </p:nvCxnSpPr>
        <p:spPr>
          <a:xfrm>
            <a:off x="3643618" y="3155577"/>
            <a:ext cx="3643619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09A886-11B9-5F46-B139-8055AC8B9DBA}"/>
              </a:ext>
            </a:extLst>
          </p:cNvPr>
          <p:cNvCxnSpPr>
            <a:cxnSpLocks/>
          </p:cNvCxnSpPr>
          <p:nvPr/>
        </p:nvCxnSpPr>
        <p:spPr>
          <a:xfrm>
            <a:off x="3053740" y="4265407"/>
            <a:ext cx="423349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29DF-FA3D-CE6C-2F0F-631E4ACFDDDF}"/>
              </a:ext>
            </a:extLst>
          </p:cNvPr>
          <p:cNvCxnSpPr>
            <a:cxnSpLocks/>
          </p:cNvCxnSpPr>
          <p:nvPr/>
        </p:nvCxnSpPr>
        <p:spPr>
          <a:xfrm>
            <a:off x="3548592" y="5351930"/>
            <a:ext cx="373864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EA0E64-A08A-E238-ABA5-E3D9A781E499}"/>
              </a:ext>
            </a:extLst>
          </p:cNvPr>
          <p:cNvCxnSpPr>
            <a:cxnSpLocks/>
          </p:cNvCxnSpPr>
          <p:nvPr/>
        </p:nvCxnSpPr>
        <p:spPr>
          <a:xfrm>
            <a:off x="4115064" y="5902364"/>
            <a:ext cx="317217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801C4C-B793-9E5A-A400-AC8BEE499B34}"/>
              </a:ext>
            </a:extLst>
          </p:cNvPr>
          <p:cNvCxnSpPr>
            <a:cxnSpLocks/>
          </p:cNvCxnSpPr>
          <p:nvPr/>
        </p:nvCxnSpPr>
        <p:spPr>
          <a:xfrm>
            <a:off x="4518210" y="4828392"/>
            <a:ext cx="27690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4DFAE-9B0D-4E15-F47C-B4016D6F6036}"/>
              </a:ext>
            </a:extLst>
          </p:cNvPr>
          <p:cNvCxnSpPr>
            <a:cxnSpLocks/>
          </p:cNvCxnSpPr>
          <p:nvPr/>
        </p:nvCxnSpPr>
        <p:spPr>
          <a:xfrm>
            <a:off x="5290527" y="3713182"/>
            <a:ext cx="199671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03B5D-095A-4F4A-B21E-2617AB9F012A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A9F8193-6DF9-B61B-C6BC-B00CD0FD8D9E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D8139F0A-71D5-109B-270C-AE0FBA1D55E0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84B90F-95CD-0DDF-8C65-5370452BDA38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6A9E6A02-9A23-764F-7EC9-DE56EE44C4B0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00AFC-CA98-2545-BD14-A3B10090F84C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6EB8-8764-091D-A741-394125ACD472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Categorize concerned group </a:t>
            </a:r>
            <a:r>
              <a:rPr lang="en-US" sz="1050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that might be useful for implementing predictive models</a:t>
            </a:r>
            <a:endParaRPr lang="en-TH" sz="2400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BC5582E-5A5E-9C25-3B3F-F815586F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9490"/>
              </p:ext>
            </p:extLst>
          </p:nvPr>
        </p:nvGraphicFramePr>
        <p:xfrm>
          <a:off x="440686" y="1394227"/>
          <a:ext cx="8283765" cy="44731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48783967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289776310"/>
                    </a:ext>
                  </a:extLst>
                </a:gridCol>
                <a:gridCol w="6213030">
                  <a:extLst>
                    <a:ext uri="{9D8B030D-6E8A-4147-A177-3AD203B41FA5}">
                      <a16:colId xmlns:a16="http://schemas.microsoft.com/office/drawing/2014/main" val="2283665526"/>
                    </a:ext>
                  </a:extLst>
                </a:gridCol>
              </a:tblGrid>
              <a:tr h="40070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Category</a:t>
                      </a:r>
                      <a:endParaRPr lang="en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45969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Tenure group </a:t>
                      </a:r>
                    </a:p>
                    <a:p>
                      <a:pPr algn="ctr"/>
                      <a:r>
                        <a:rPr lang="en-TH" sz="1100" b="0" dirty="0"/>
                        <a:t>(Every 1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tenure range</a:t>
                      </a:r>
                      <a:r>
                        <a:rPr lang="en-TH" sz="1100" dirty="0"/>
                        <a:t>: 0-1 year, 1-2 years, 2-3 years, 3-4 years, 4-5 years, and &gt;5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138556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Total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The number of services</a:t>
                      </a:r>
                      <a:r>
                        <a:rPr lang="en-TH" sz="1100" dirty="0"/>
                        <a:t> that customer </a:t>
                      </a:r>
                      <a:r>
                        <a:rPr lang="en-TH" sz="1100" b="1" dirty="0"/>
                        <a:t>receives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31324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Security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Online security &amp; Device Protection</a:t>
                      </a:r>
                      <a:r>
                        <a:rPr lang="en-TH" sz="1100" dirty="0"/>
                        <a:t>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42950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Entertainment </a:t>
                      </a:r>
                    </a:p>
                    <a:p>
                      <a:pPr algn="ctr"/>
                      <a:r>
                        <a:rPr lang="en-TH" sz="1100" b="0" dirty="0"/>
                        <a:t>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both Streaming TV and Movies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98911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Senior citizens </a:t>
                      </a:r>
                      <a:r>
                        <a:rPr lang="en-TH" sz="1100" dirty="0"/>
                        <a:t>who select to </a:t>
                      </a:r>
                      <a:r>
                        <a:rPr lang="en-TH" sz="1100" b="1" dirty="0"/>
                        <a:t>receive Technical support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75669"/>
                  </a:ext>
                </a:extLst>
              </a:tr>
              <a:tr h="66020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Billing and payment </a:t>
                      </a:r>
                    </a:p>
                    <a:p>
                      <a:pPr algn="ctr"/>
                      <a:r>
                        <a:rPr lang="en-TH" sz="1100" b="0" dirty="0"/>
                        <a:t>comfortable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select Paperless billing and Electronic check </a:t>
                      </a:r>
                      <a:r>
                        <a:rPr lang="en-TH" sz="1100" dirty="0"/>
                        <a:t>as their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678692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Price range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monthly paid range: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0-20$, 20-40$, 40-60$, 60-80$, 80-100$, and 100-120$</a:t>
                      </a:r>
                      <a:endParaRPr lang="en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05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23D5F4-E373-01E2-90FE-B33EEE079B93}"/>
              </a:ext>
            </a:extLst>
          </p:cNvPr>
          <p:cNvSpPr txBox="1"/>
          <p:nvPr/>
        </p:nvSpPr>
        <p:spPr>
          <a:xfrm>
            <a:off x="440686" y="5945607"/>
            <a:ext cx="828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effectLst/>
              </a:rPr>
              <a:t>After categorized</a:t>
            </a:r>
            <a:r>
              <a:rPr lang="en-US" sz="1400" i="1" dirty="0"/>
              <a:t>, </a:t>
            </a:r>
            <a:r>
              <a:rPr lang="en-US" sz="1400" b="1" i="1" dirty="0">
                <a:effectLst/>
              </a:rPr>
              <a:t>converted all concerned data into numerical term </a:t>
            </a:r>
          </a:p>
          <a:p>
            <a:pPr algn="ctr"/>
            <a:r>
              <a:rPr lang="en-US" sz="1400" i="1" dirty="0">
                <a:effectLst/>
              </a:rPr>
              <a:t>to prepare for implementing predictive models</a:t>
            </a:r>
            <a:endParaRPr lang="en-TH" sz="1400" i="1" dirty="0"/>
          </a:p>
        </p:txBody>
      </p:sp>
    </p:spTree>
    <p:extLst>
      <p:ext uri="{BB962C8B-B14F-4D97-AF65-F5344CB8AC3E}">
        <p14:creationId xmlns:p14="http://schemas.microsoft.com/office/powerpoint/2010/main" val="16790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FF48B-BAB5-4E4B-AC3C-A5C10CF05966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64A72A7-CB2A-7FF2-E78B-62ABE224933F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D1B8ED6-D0B3-0B0A-53DE-35EE50EDD8AE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47AF29F-1AC3-6D15-AD6E-C5670F922049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18084D8-5F2B-643D-89C9-D34D124E6B56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C2F77-4369-57E7-ECD8-EDC6DE4C2A5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00545-D2CE-D575-E713-04E95CC82AEF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Implementing predictive models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61B27-9967-915D-28EA-9252E72CA667}"/>
              </a:ext>
            </a:extLst>
          </p:cNvPr>
          <p:cNvSpPr txBox="1"/>
          <p:nvPr/>
        </p:nvSpPr>
        <p:spPr>
          <a:xfrm>
            <a:off x="621793" y="1635669"/>
            <a:ext cx="5307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Decision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Naive Bayes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AdaBoost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Multilayer Perceptron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Bagging along with Random Forest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K-nearest neighbor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Random Forest with Randomized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Support Vector Machine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0FBCC-2122-492E-0EFC-C1461859B16F}"/>
              </a:ext>
            </a:extLst>
          </p:cNvPr>
          <p:cNvSpPr txBox="1"/>
          <p:nvPr/>
        </p:nvSpPr>
        <p:spPr>
          <a:xfrm>
            <a:off x="621792" y="1266337"/>
            <a:ext cx="51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in 9 selected models including</a:t>
            </a:r>
            <a:endParaRPr lang="en-TH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676119-07E3-68CF-791D-21FA3104260D}"/>
              </a:ext>
            </a:extLst>
          </p:cNvPr>
          <p:cNvSpPr/>
          <p:nvPr/>
        </p:nvSpPr>
        <p:spPr>
          <a:xfrm>
            <a:off x="7325848" y="1289204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10CC9C4-1B58-D136-7A6B-B48456AE826A}"/>
              </a:ext>
            </a:extLst>
          </p:cNvPr>
          <p:cNvSpPr/>
          <p:nvPr/>
        </p:nvSpPr>
        <p:spPr>
          <a:xfrm>
            <a:off x="5891792" y="1993577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081CE1C-11A1-025B-0B2D-6245B74DFB4F}"/>
              </a:ext>
            </a:extLst>
          </p:cNvPr>
          <p:cNvSpPr/>
          <p:nvPr/>
        </p:nvSpPr>
        <p:spPr>
          <a:xfrm>
            <a:off x="6958834" y="3191404"/>
            <a:ext cx="1381386" cy="13813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C4BC50-F4ED-DDDE-7FDF-D9C2A8BDC77D}"/>
              </a:ext>
            </a:extLst>
          </p:cNvPr>
          <p:cNvSpPr/>
          <p:nvPr/>
        </p:nvSpPr>
        <p:spPr>
          <a:xfrm>
            <a:off x="6520570" y="4733948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7993B6-70C7-15BE-409E-A9521B2F854A}"/>
              </a:ext>
            </a:extLst>
          </p:cNvPr>
          <p:cNvGrpSpPr/>
          <p:nvPr/>
        </p:nvGrpSpPr>
        <p:grpSpPr>
          <a:xfrm>
            <a:off x="7736263" y="1693267"/>
            <a:ext cx="568539" cy="625447"/>
            <a:chOff x="2277259" y="4968905"/>
            <a:chExt cx="568539" cy="625447"/>
          </a:xfrm>
        </p:grpSpPr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D46A8371-2513-CA8E-B161-BE7D74BB7166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8" name="Can 137">
              <a:extLst>
                <a:ext uri="{FF2B5EF4-FFF2-40B4-BE49-F238E27FC236}">
                  <a16:creationId xmlns:a16="http://schemas.microsoft.com/office/drawing/2014/main" id="{D5099C23-F98F-2D71-3BD6-F2037970535E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9" name="Can 138">
              <a:extLst>
                <a:ext uri="{FF2B5EF4-FFF2-40B4-BE49-F238E27FC236}">
                  <a16:creationId xmlns:a16="http://schemas.microsoft.com/office/drawing/2014/main" id="{DD6B3322-30A4-CEA4-8E0D-BEB919112D7D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BBECB84-EB8A-C756-1737-D04C77096AAA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554C225-91C9-F4AA-EA8C-67500F3EDAC4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88FCFA-15A4-167C-0E0B-77C5AB692FD3}"/>
              </a:ext>
            </a:extLst>
          </p:cNvPr>
          <p:cNvGrpSpPr/>
          <p:nvPr/>
        </p:nvGrpSpPr>
        <p:grpSpPr>
          <a:xfrm>
            <a:off x="6219416" y="2444217"/>
            <a:ext cx="794958" cy="605346"/>
            <a:chOff x="3152930" y="5153286"/>
            <a:chExt cx="898456" cy="6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21C1C7C-0604-3499-FA6A-D0A5FCBC6F65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F957D42-80C8-3D73-CF5B-D8885096A032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522DF-B28C-FF34-B0E5-1748DD4AB0A0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E802696-6D09-64EC-B9BD-195EC2290455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49AA0D2-C1EB-59B7-5FE5-9A5DE82DC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5FDC69A-10D4-ACDD-DDF4-99F372AB1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9A9BD43-5012-119F-9829-7C5DAB37306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3F97AD-4F77-A92B-4A85-DCDADCB2AC35}"/>
              </a:ext>
            </a:extLst>
          </p:cNvPr>
          <p:cNvGrpSpPr/>
          <p:nvPr/>
        </p:nvGrpSpPr>
        <p:grpSpPr>
          <a:xfrm>
            <a:off x="7366565" y="3650545"/>
            <a:ext cx="571223" cy="519373"/>
            <a:chOff x="4492487" y="5239910"/>
            <a:chExt cx="571223" cy="51937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941CA1-582E-C635-E6E7-C6AF787AC636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15E4EF-2CCF-974B-585C-D2323F6E0DF4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A9384E2-9AD0-C913-75F7-D8B6B2B31863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FD4B16-118E-9FFA-96DD-76278BDB1DAF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CB2567E-4261-7475-E07D-D976BD64D448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92AD84-A133-9172-A996-E20590F0A4C2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A25C7E6-611B-A5E2-41C6-F404DA003B6F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1EF19F7-07C2-3927-6A62-597CEA8753E6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082E836-E11D-0666-BD29-07D19ABB07DB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CC1E51D-C5BA-8E2E-3C16-58567592D329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F5FEAB-1A10-C90B-0016-1EFB901E4CD0}"/>
                </a:ext>
              </a:extLst>
            </p:cNvPr>
            <p:cNvCxnSpPr>
              <a:cxnSpLocks/>
              <a:stCxn id="154" idx="2"/>
              <a:endCxn id="157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12A8EA5-0ACE-00D5-FEDE-60F220E19BDE}"/>
                </a:ext>
              </a:extLst>
            </p:cNvPr>
            <p:cNvCxnSpPr>
              <a:cxnSpLocks/>
              <a:stCxn id="152" idx="2"/>
              <a:endCxn id="155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EB92B46-298C-DCBF-66DB-992F83918D2F}"/>
                </a:ext>
              </a:extLst>
            </p:cNvPr>
            <p:cNvCxnSpPr>
              <a:cxnSpLocks/>
              <a:stCxn id="153" idx="2"/>
              <a:endCxn id="156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272114F-FAB0-EE77-1C8C-FAC8876C5C38}"/>
                </a:ext>
              </a:extLst>
            </p:cNvPr>
            <p:cNvCxnSpPr>
              <a:cxnSpLocks/>
              <a:stCxn id="156" idx="2"/>
              <a:endCxn id="159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FEB21E00-78D8-A33C-76FB-523D107DD80C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>
              <a:extLst>
                <a:ext uri="{FF2B5EF4-FFF2-40B4-BE49-F238E27FC236}">
                  <a16:creationId xmlns:a16="http://schemas.microsoft.com/office/drawing/2014/main" id="{A79426EF-F32E-52BE-526E-CD53B90919A9}"/>
                </a:ext>
              </a:extLst>
            </p:cNvPr>
            <p:cNvCxnSpPr>
              <a:cxnSpLocks/>
              <a:stCxn id="155" idx="3"/>
              <a:endCxn id="159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15CCDF6E-1CED-4221-D456-C3F8DA3F6473}"/>
                </a:ext>
              </a:extLst>
            </p:cNvPr>
            <p:cNvCxnSpPr>
              <a:cxnSpLocks/>
              <a:stCxn id="155" idx="1"/>
              <a:endCxn id="157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8A48F5-E924-B128-7314-05540FA856F3}"/>
              </a:ext>
            </a:extLst>
          </p:cNvPr>
          <p:cNvGrpSpPr/>
          <p:nvPr/>
        </p:nvGrpSpPr>
        <p:grpSpPr>
          <a:xfrm>
            <a:off x="6974764" y="5098111"/>
            <a:ext cx="472997" cy="653060"/>
            <a:chOff x="6239138" y="3844932"/>
            <a:chExt cx="472997" cy="653060"/>
          </a:xfrm>
        </p:grpSpPr>
        <p:sp>
          <p:nvSpPr>
            <p:cNvPr id="169" name="Document 168">
              <a:extLst>
                <a:ext uri="{FF2B5EF4-FFF2-40B4-BE49-F238E27FC236}">
                  <a16:creationId xmlns:a16="http://schemas.microsoft.com/office/drawing/2014/main" id="{7BE03AA2-E4F0-A245-1F6C-2B615B0E0B50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7E3A0A-2F09-E576-9991-A56D9CFAA65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DD6C304-D426-B1F9-2405-32E6A940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A07AFF5-88B5-7C9A-9543-FC74045740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075B5B6-4482-D6AB-C2F1-CD38083F614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72631-6853-BDEC-AD14-87029B91F41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272505-27C0-D6F6-7B41-B924C115868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5A3815-B814-F872-4844-508F9A9AD77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BC2829-F20B-A253-3644-8FBFC2FF9BA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BE688C2-5F2B-A71A-C8F7-EA7DEA8E9147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623B661-AB64-E66A-40CB-CA1AA7971F4B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7482B84-2C12-E7E6-2AFC-956A2E92ED8E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FDB1A3-47DA-DD2E-5FD9-1BF56BCBF7CA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039336D-D1F1-EC8F-4A6A-F33345FE11D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3" name="Multiply 182">
              <a:extLst>
                <a:ext uri="{FF2B5EF4-FFF2-40B4-BE49-F238E27FC236}">
                  <a16:creationId xmlns:a16="http://schemas.microsoft.com/office/drawing/2014/main" id="{42395BC1-81BC-DBF0-25F6-67E489CAC0F0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D9AAC1BC-CFEE-F112-4F79-93C1B7DD80ED}"/>
              </a:ext>
            </a:extLst>
          </p:cNvPr>
          <p:cNvSpPr/>
          <p:nvPr/>
        </p:nvSpPr>
        <p:spPr>
          <a:xfrm>
            <a:off x="7562346" y="1559428"/>
            <a:ext cx="912187" cy="912187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F183ED6-EF1D-7A1E-C655-A9FF383DED8A}"/>
              </a:ext>
            </a:extLst>
          </p:cNvPr>
          <p:cNvSpPr/>
          <p:nvPr/>
        </p:nvSpPr>
        <p:spPr>
          <a:xfrm>
            <a:off x="6108160" y="2266123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959069D4-864F-1AF6-90A3-BEBF7165E065}"/>
              </a:ext>
            </a:extLst>
          </p:cNvPr>
          <p:cNvSpPr/>
          <p:nvPr/>
        </p:nvSpPr>
        <p:spPr>
          <a:xfrm>
            <a:off x="6739370" y="4963634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8" name="Block Arc 187">
            <a:extLst>
              <a:ext uri="{FF2B5EF4-FFF2-40B4-BE49-F238E27FC236}">
                <a16:creationId xmlns:a16="http://schemas.microsoft.com/office/drawing/2014/main" id="{6C238260-330F-26BA-813A-58A0B57DD22C}"/>
              </a:ext>
            </a:extLst>
          </p:cNvPr>
          <p:cNvSpPr/>
          <p:nvPr/>
        </p:nvSpPr>
        <p:spPr>
          <a:xfrm rot="7973128">
            <a:off x="7185693" y="1148020"/>
            <a:ext cx="1661695" cy="1661695"/>
          </a:xfrm>
          <a:prstGeom prst="blockArc">
            <a:avLst>
              <a:gd name="adj1" fmla="val 10800000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89" name="Block Arc 188">
            <a:extLst>
              <a:ext uri="{FF2B5EF4-FFF2-40B4-BE49-F238E27FC236}">
                <a16:creationId xmlns:a16="http://schemas.microsoft.com/office/drawing/2014/main" id="{B9542046-42F2-DBFB-378A-DA92EF388B6C}"/>
              </a:ext>
            </a:extLst>
          </p:cNvPr>
          <p:cNvSpPr/>
          <p:nvPr/>
        </p:nvSpPr>
        <p:spPr>
          <a:xfrm rot="18660119">
            <a:off x="5750858" y="1865290"/>
            <a:ext cx="1661695" cy="1661695"/>
          </a:xfrm>
          <a:prstGeom prst="blockArc">
            <a:avLst>
              <a:gd name="adj1" fmla="val 5879053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0" name="Block Arc 189">
            <a:extLst>
              <a:ext uri="{FF2B5EF4-FFF2-40B4-BE49-F238E27FC236}">
                <a16:creationId xmlns:a16="http://schemas.microsoft.com/office/drawing/2014/main" id="{4F262426-F93A-A4A9-A183-4027E9BE1F23}"/>
              </a:ext>
            </a:extLst>
          </p:cNvPr>
          <p:cNvSpPr/>
          <p:nvPr/>
        </p:nvSpPr>
        <p:spPr>
          <a:xfrm rot="7784366">
            <a:off x="6811834" y="3061810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2" name="Block Arc 191">
            <a:extLst>
              <a:ext uri="{FF2B5EF4-FFF2-40B4-BE49-F238E27FC236}">
                <a16:creationId xmlns:a16="http://schemas.microsoft.com/office/drawing/2014/main" id="{321815B7-9E26-979C-AA0B-22C6439F7DB0}"/>
              </a:ext>
            </a:extLst>
          </p:cNvPr>
          <p:cNvSpPr/>
          <p:nvPr/>
        </p:nvSpPr>
        <p:spPr>
          <a:xfrm rot="18608009">
            <a:off x="6383134" y="4602488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37F7242B-EE1D-69CB-D806-CF2810032916}"/>
              </a:ext>
            </a:extLst>
          </p:cNvPr>
          <p:cNvSpPr/>
          <p:nvPr/>
        </p:nvSpPr>
        <p:spPr>
          <a:xfrm rot="2818918">
            <a:off x="8392794" y="5149450"/>
            <a:ext cx="319582" cy="2764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C68786-9FFF-22D0-FA91-AEB1D046F584}"/>
              </a:ext>
            </a:extLst>
          </p:cNvPr>
          <p:cNvSpPr/>
          <p:nvPr/>
        </p:nvSpPr>
        <p:spPr>
          <a:xfrm rot="2852721">
            <a:off x="8072899" y="5208036"/>
            <a:ext cx="62202" cy="987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3F658DC-1FF5-B276-66E8-6A5DDE40E459}"/>
              </a:ext>
            </a:extLst>
          </p:cNvPr>
          <p:cNvSpPr txBox="1"/>
          <p:nvPr/>
        </p:nvSpPr>
        <p:spPr>
          <a:xfrm>
            <a:off x="5793275" y="146205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</a:t>
            </a:r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nderstanding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BFC91E-2762-2E8A-4AE2-1D5C231944F8}"/>
              </a:ext>
            </a:extLst>
          </p:cNvPr>
          <p:cNvSpPr txBox="1"/>
          <p:nvPr/>
        </p:nvSpPr>
        <p:spPr>
          <a:xfrm>
            <a:off x="7310742" y="2769532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47B0524-D733-30C5-E2DF-F696BE523ADF}"/>
              </a:ext>
            </a:extLst>
          </p:cNvPr>
          <p:cNvSpPr txBox="1"/>
          <p:nvPr/>
        </p:nvSpPr>
        <p:spPr>
          <a:xfrm>
            <a:off x="5648142" y="37539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</a:t>
            </a:r>
            <a:endParaRPr lang="en-TH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B9B18B8-8DD2-B24D-13BC-C1295B4A3907}"/>
              </a:ext>
            </a:extLst>
          </p:cNvPr>
          <p:cNvSpPr txBox="1"/>
          <p:nvPr/>
        </p:nvSpPr>
        <p:spPr>
          <a:xfrm>
            <a:off x="7837940" y="4840780"/>
            <a:ext cx="91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Evaluation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3AFAC-C6A2-AC04-7D03-3D6913306D1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result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EC1A18F-A84A-D620-43AA-45877F22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6365"/>
              </p:ext>
            </p:extLst>
          </p:nvPr>
        </p:nvGraphicFramePr>
        <p:xfrm>
          <a:off x="283464" y="2120900"/>
          <a:ext cx="8577071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10">
                  <a:extLst>
                    <a:ext uri="{9D8B030D-6E8A-4147-A177-3AD203B41FA5}">
                      <a16:colId xmlns:a16="http://schemas.microsoft.com/office/drawing/2014/main" val="2700120823"/>
                    </a:ext>
                  </a:extLst>
                </a:gridCol>
                <a:gridCol w="3532785">
                  <a:extLst>
                    <a:ext uri="{9D8B030D-6E8A-4147-A177-3AD203B41FA5}">
                      <a16:colId xmlns:a16="http://schemas.microsoft.com/office/drawing/2014/main" val="391520071"/>
                    </a:ext>
                  </a:extLst>
                </a:gridCol>
                <a:gridCol w="937764">
                  <a:extLst>
                    <a:ext uri="{9D8B030D-6E8A-4147-A177-3AD203B41FA5}">
                      <a16:colId xmlns:a16="http://schemas.microsoft.com/office/drawing/2014/main" val="4293409865"/>
                    </a:ext>
                  </a:extLst>
                </a:gridCol>
                <a:gridCol w="993088">
                  <a:extLst>
                    <a:ext uri="{9D8B030D-6E8A-4147-A177-3AD203B41FA5}">
                      <a16:colId xmlns:a16="http://schemas.microsoft.com/office/drawing/2014/main" val="3988491133"/>
                    </a:ext>
                  </a:extLst>
                </a:gridCol>
                <a:gridCol w="940661">
                  <a:extLst>
                    <a:ext uri="{9D8B030D-6E8A-4147-A177-3AD203B41FA5}">
                      <a16:colId xmlns:a16="http://schemas.microsoft.com/office/drawing/2014/main" val="815770014"/>
                    </a:ext>
                  </a:extLst>
                </a:gridCol>
                <a:gridCol w="788770">
                  <a:extLst>
                    <a:ext uri="{9D8B030D-6E8A-4147-A177-3AD203B41FA5}">
                      <a16:colId xmlns:a16="http://schemas.microsoft.com/office/drawing/2014/main" val="3993907727"/>
                    </a:ext>
                  </a:extLst>
                </a:gridCol>
                <a:gridCol w="918693">
                  <a:extLst>
                    <a:ext uri="{9D8B030D-6E8A-4147-A177-3AD203B41FA5}">
                      <a16:colId xmlns:a16="http://schemas.microsoft.com/office/drawing/2014/main" val="12410631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37797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b="1" dirty="0"/>
                        <a:t>Support Vector Machine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b="1" dirty="0"/>
                        <a:t>63.89%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2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Bagging along with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97101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Logistic Regression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54.08%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580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Random Forest with Randomized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62.58%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51.36%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468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AdaBoost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53.80%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615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K-Nearest Neighbor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59.21%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76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Multilayer 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55.43%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3576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64.76%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48.64%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26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Na</a:t>
                      </a:r>
                      <a:r>
                        <a:rPr lang="en-US" sz="1200" dirty="0" err="1"/>
                        <a:t>ï</a:t>
                      </a:r>
                      <a:r>
                        <a:rPr lang="en-TH" sz="1200" dirty="0"/>
                        <a:t>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66.86%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73.09%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86.14%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6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53DE78-5E82-CB1A-C6D1-9E93687BEE56}"/>
              </a:ext>
            </a:extLst>
          </p:cNvPr>
          <p:cNvSpPr txBox="1"/>
          <p:nvPr/>
        </p:nvSpPr>
        <p:spPr>
          <a:xfrm>
            <a:off x="621791" y="1266337"/>
            <a:ext cx="79913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 want to focus on the performance to correctly identify most of churn customers (positive cases), then we </a:t>
            </a:r>
            <a:r>
              <a:rPr lang="en-US" sz="2000" b="1" dirty="0"/>
              <a:t>focus on ”Precision” result</a:t>
            </a:r>
            <a:endParaRPr lang="en-TH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D59D6-6135-E58F-8C0F-18B471FB8A08}"/>
              </a:ext>
            </a:extLst>
          </p:cNvPr>
          <p:cNvSpPr/>
          <p:nvPr/>
        </p:nvSpPr>
        <p:spPr>
          <a:xfrm>
            <a:off x="4254500" y="2120900"/>
            <a:ext cx="1981200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DF863-6C02-0AB3-7528-7230692A10E4}"/>
              </a:ext>
            </a:extLst>
          </p:cNvPr>
          <p:cNvSpPr/>
          <p:nvPr/>
        </p:nvSpPr>
        <p:spPr>
          <a:xfrm>
            <a:off x="7158735" y="2120900"/>
            <a:ext cx="1701799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7B3FA-73B3-C4B1-FE9A-18CF1756FF47}"/>
              </a:ext>
            </a:extLst>
          </p:cNvPr>
          <p:cNvSpPr/>
          <p:nvPr/>
        </p:nvSpPr>
        <p:spPr>
          <a:xfrm>
            <a:off x="283463" y="2565400"/>
            <a:ext cx="4034537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00400-A0C0-80ED-E8AC-B04570403BB7}"/>
              </a:ext>
            </a:extLst>
          </p:cNvPr>
          <p:cNvSpPr/>
          <p:nvPr/>
        </p:nvSpPr>
        <p:spPr>
          <a:xfrm>
            <a:off x="6248400" y="2565055"/>
            <a:ext cx="884935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563453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1045</Words>
  <Application>Microsoft Macintosh PowerPoint</Application>
  <PresentationFormat>On-screen Show (4:3)</PresentationFormat>
  <Paragraphs>341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Sagona Book</vt:lpstr>
      <vt:lpstr>The Hand Extrablack</vt:lpstr>
      <vt:lpstr>Wingdings</vt:lpstr>
      <vt:lpstr>BlobVTI</vt:lpstr>
      <vt:lpstr>Telco Customer  Churn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 Churn Predictions</dc:title>
  <dc:creator>Thanapoom Phatthanaphan</dc:creator>
  <cp:lastModifiedBy>Thanapoom Phatthanaphan</cp:lastModifiedBy>
  <cp:revision>24</cp:revision>
  <dcterms:created xsi:type="dcterms:W3CDTF">2023-04-17T01:10:49Z</dcterms:created>
  <dcterms:modified xsi:type="dcterms:W3CDTF">2023-04-18T03:24:17Z</dcterms:modified>
</cp:coreProperties>
</file>