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76" r:id="rId13"/>
    <p:sldId id="275" r:id="rId14"/>
    <p:sldId id="277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9" autoAdjust="0"/>
    <p:restoredTop sz="94660"/>
  </p:normalViewPr>
  <p:slideViewPr>
    <p:cSldViewPr>
      <p:cViewPr varScale="1">
        <p:scale>
          <a:sx n="107" d="100"/>
          <a:sy n="10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5F94-7118-442C-B20A-3A2C8A9AC8B8}" type="datetimeFigureOut">
              <a:rPr lang="en-US" smtClean="0"/>
              <a:t>2014-05-16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12B63-67C9-43A5-A5C5-B8E54F4C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12B63-67C9-43A5-A5C5-B8E54F4CA0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2014-05-16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676401"/>
          </a:xfrm>
        </p:spPr>
        <p:txBody>
          <a:bodyPr>
            <a:normAutofit/>
          </a:bodyPr>
          <a:lstStyle/>
          <a:p>
            <a:r>
              <a:rPr lang="en-US" dirty="0" smtClean="0"/>
              <a:t>Perl 6 rules</a:t>
            </a:r>
            <a:r>
              <a:rPr lang="pl-PL" u="sng" dirty="0" smtClean="0"/>
              <a:t> </a:t>
            </a:r>
            <a:endParaRPr lang="en-US" u="sng" strike="sngStrik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Radek Kotowicz</a:t>
            </a:r>
          </a:p>
          <a:p>
            <a:r>
              <a:rPr lang="pl-PL" sz="2000" dirty="0" smtClean="0"/>
              <a:t>2nd </a:t>
            </a:r>
            <a:r>
              <a:rPr lang="pl-PL" sz="2000" dirty="0" err="1" smtClean="0"/>
              <a:t>Polish</a:t>
            </a:r>
            <a:r>
              <a:rPr lang="pl-PL" sz="2000" dirty="0" smtClean="0"/>
              <a:t> Perl Workshop,</a:t>
            </a:r>
          </a:p>
          <a:p>
            <a:r>
              <a:rPr lang="pl-PL" sz="2000" dirty="0" smtClean="0"/>
              <a:t>Poznań</a:t>
            </a:r>
            <a:r>
              <a:rPr lang="en-US" sz="2000" dirty="0" smtClean="0"/>
              <a:t>,</a:t>
            </a:r>
            <a:r>
              <a:rPr lang="pl-PL" sz="2000" dirty="0" smtClean="0"/>
              <a:t> May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PEGs it’s possible to describe some non-context-free grammars </a:t>
            </a:r>
            <a:r>
              <a:rPr lang="en-US" dirty="0"/>
              <a:t>{a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/>
              <a:t> 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/>
              <a:t>: n &gt;=1</a:t>
            </a:r>
            <a:r>
              <a:rPr lang="en-US" dirty="0" smtClean="0"/>
              <a:t>}</a:t>
            </a:r>
            <a:endParaRPr lang="en-US" i="1" dirty="0" smtClean="0"/>
          </a:p>
          <a:p>
            <a:r>
              <a:rPr lang="en-US" dirty="0" smtClean="0"/>
              <a:t>Recognizing PEG expressions can be done in linear time if there’s enough memory</a:t>
            </a:r>
          </a:p>
          <a:p>
            <a:r>
              <a:rPr lang="en-US" dirty="0" err="1" smtClean="0"/>
              <a:t>Rakudo</a:t>
            </a:r>
            <a:r>
              <a:rPr lang="en-US" dirty="0" smtClean="0"/>
              <a:t> comes with a JSON parser implementation written in Perl 6 rules!</a:t>
            </a:r>
            <a:endParaRPr lang="pl-PL" dirty="0" smtClean="0"/>
          </a:p>
          <a:p>
            <a:r>
              <a:rPr lang="en-US" dirty="0" err="1" smtClean="0"/>
              <a:t>Naturaly</a:t>
            </a:r>
            <a:r>
              <a:rPr lang="pl-PL" dirty="0" smtClean="0"/>
              <a:t>, Perl6 </a:t>
            </a:r>
            <a:r>
              <a:rPr lang="pl-PL" dirty="0" err="1" smtClean="0"/>
              <a:t>grammar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expressed</a:t>
            </a:r>
            <a:r>
              <a:rPr lang="pl-PL" dirty="0" smtClean="0"/>
              <a:t> in PEG</a:t>
            </a:r>
            <a:endParaRPr lang="en-US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grammar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BookGrammar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rule TOP {&lt;book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&gt;+}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regex</a:t>
            </a:r>
            <a:r>
              <a:rPr lang="pl-PL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book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{&lt;author&gt;&lt;whitespace&gt;&lt;title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</a:t>
            </a:r>
            <a:r>
              <a:rPr lang="pl-PL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|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&lt;</a:t>
            </a:r>
            <a:r>
              <a:rPr lang="pl-PL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title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whitespace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&gt;&lt;</a:t>
            </a:r>
            <a:r>
              <a:rPr lang="pl-PL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author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regex author { (&lt;name&gt;|&lt;initial&gt;) [&lt;whitespace&gt;[&lt;name&gt;|&lt;initial&gt;]]? &lt;whitespace&gt; &lt;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surename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rule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name {(&lt;word&gt;)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&lt;?{ %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firstNames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{$0}:exists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}&gt;}</a:t>
            </a:r>
            <a:endParaRPr lang="pl-PL" dirty="0" smtClean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r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ule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surename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{&lt;word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r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ule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title { '"'&lt;word&gt;[&lt;whitespace&gt;&lt;word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&gt;]*'"'}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token word { &lt;alpha&gt;+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token initial { &lt;alpha&gt;\.?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token whitespace {\s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+}</a:t>
            </a: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8000" cy="18287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sub MAIN() 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   my $match = </a:t>
            </a:r>
            <a:r>
              <a:rPr lang="en-US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BookGrammar.parse</a:t>
            </a: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('Joseph Conrad "Lord Jim"');</a:t>
            </a:r>
          </a:p>
          <a:p>
            <a:pPr marL="0" indent="0">
              <a:buNone/>
            </a:pPr>
            <a:r>
              <a:rPr lang="pl-PL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say </a:t>
            </a:r>
            <a:r>
              <a:rPr lang="en-US" b="1" dirty="0">
                <a:latin typeface="Lucida Console" panose="020B0609040504020204" pitchFamily="49" charset="0"/>
                <a:cs typeface="Courier New" panose="02070309020205020404" pitchFamily="49" charset="0"/>
              </a:rPr>
              <a:t>$match</a:t>
            </a:r>
            <a:r>
              <a:rPr lang="en-US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pl-PL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pl-PL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Joseph Conrad "Lord Jim""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book =&gt; "Joseph Conrad "Lord Jim""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author =&gt; "Joseph Conrad"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0 =&gt; "Joseph"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name =&gt; "Joseph"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0 =&gt; "Joseph"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word =&gt; "Joseph"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alpha =&gt; "J"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alpha =&gt; "o"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alpha =&gt; "s"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alpha =&gt; "e"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alpha =&gt; "p"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alpha =&gt; "h"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whitespace =&gt; " 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surename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=&gt; "Conrad"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word =&gt; "Conrad"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alpha =&gt; "C"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alpha =&gt; "o"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alpha =&gt; "n"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alpha =&gt; "r"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alpha =&gt; "a"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alpha =&gt; "d"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whitespace =&gt; " 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title =&gt; ""Lord Jim""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word =&gt; "Lord"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"L"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"o"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"r"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"d"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whitespace =&gt; " 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word =&gt; "Jim"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"J"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alpha =&gt; "m"</a:t>
            </a:r>
          </a:p>
        </p:txBody>
      </p:sp>
    </p:spTree>
    <p:extLst>
      <p:ext uri="{BB962C8B-B14F-4D97-AF65-F5344CB8AC3E}">
        <p14:creationId xmlns:p14="http://schemas.microsoft.com/office/powerpoint/2010/main" val="3653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Grammar::Tracer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C:\Users\I079489\projects\plpw2014&gt;c:\rakudo\bin\perl6.exe parse_books.pl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←[1mTOP←[0m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←[1mbook←[0m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←[1mauthor←[0m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←[1mname←[0m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←[1mword←[0m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"J"←[0m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"o"←[0m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"s"←[0m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"e"←[0m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"p"←[0m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"h"←[0m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←[37;41mFAIL←[0m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* ←[37;42mMATCH←[0m←[37m "Joseph"←[0m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* ←[37;42mMATCH←[0m←[37m "Joseph"←[0m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←[1mwhitespace←[0m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* ←[37;42mMATCH←[0m←[37m " 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←[1mname←[0m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←[1mword←[0m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"C"←[0m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"o"←[0m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"n"←[0m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←[1malpha←[0m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|  |  |  |  |  * ←[37;42mMATCH←[0m←[37m "r"←[0m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05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079489\Screenshots\2014-05-07 9-57-56 AM_Rakud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2400"/>
            <a:ext cx="7185429" cy="64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079489\Screenshots\2014-05-07 9-57-56 AM_Rak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574"/>
            <a:ext cx="7271657" cy="65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drives </a:t>
            </a:r>
            <a:r>
              <a:rPr lang="en-US" sz="4000" dirty="0" smtClean="0"/>
              <a:t>complexity </a:t>
            </a:r>
            <a:r>
              <a:rPr lang="en-US" sz="4000" dirty="0"/>
              <a:t>of Perl 5 regex?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Basic </a:t>
            </a:r>
            <a:r>
              <a:rPr lang="pl-PL" dirty="0" err="1" smtClean="0"/>
              <a:t>regular</a:t>
            </a:r>
            <a:r>
              <a:rPr lang="pl-PL" dirty="0" smtClean="0"/>
              <a:t> </a:t>
            </a:r>
            <a:r>
              <a:rPr lang="pl-PL" dirty="0" err="1" smtClean="0"/>
              <a:t>expressions</a:t>
            </a:r>
            <a:r>
              <a:rPr lang="pl-PL" dirty="0" smtClean="0"/>
              <a:t> (</a:t>
            </a:r>
            <a:r>
              <a:rPr lang="pl-PL" dirty="0" err="1" smtClean="0"/>
              <a:t>describing</a:t>
            </a:r>
            <a:r>
              <a:rPr lang="pl-PL" dirty="0" smtClean="0"/>
              <a:t> </a:t>
            </a:r>
            <a:r>
              <a:rPr lang="pl-PL" dirty="0" err="1" smtClean="0"/>
              <a:t>regular</a:t>
            </a:r>
            <a:r>
              <a:rPr lang="pl-PL" dirty="0" smtClean="0"/>
              <a:t> </a:t>
            </a:r>
            <a:r>
              <a:rPr lang="pl-PL" dirty="0" err="1" smtClean="0"/>
              <a:t>languages</a:t>
            </a:r>
            <a:r>
              <a:rPr lang="pl-PL" dirty="0" smtClean="0"/>
              <a:t>)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easy</a:t>
            </a:r>
            <a:r>
              <a:rPr lang="pl-PL" dirty="0" smtClean="0"/>
              <a:t> to </a:t>
            </a:r>
            <a:r>
              <a:rPr lang="pl-PL" dirty="0" err="1" smtClean="0"/>
              <a:t>match</a:t>
            </a:r>
            <a:r>
              <a:rPr lang="pl-PL" dirty="0" smtClean="0"/>
              <a:t>: </a:t>
            </a:r>
            <a:r>
              <a:rPr lang="pl-PL" i="1" dirty="0" smtClean="0"/>
              <a:t>O(|T|) / O(|r|*|T|) </a:t>
            </a:r>
          </a:p>
          <a:p>
            <a:r>
              <a:rPr lang="pl-PL" dirty="0" err="1" smtClean="0"/>
              <a:t>Backreferences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Exponential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O(2</a:t>
            </a:r>
            <a:r>
              <a:rPr lang="pl-PL" dirty="0"/>
              <a:t>^|T</a:t>
            </a:r>
            <a:r>
              <a:rPr lang="pl-PL" dirty="0" smtClean="0"/>
              <a:t>|)</a:t>
            </a:r>
          </a:p>
          <a:p>
            <a:pPr lvl="1"/>
            <a:r>
              <a:rPr lang="pl-PL" dirty="0" smtClean="0"/>
              <a:t>NP-</a:t>
            </a:r>
            <a:r>
              <a:rPr lang="pl-PL" dirty="0" err="1" smtClean="0"/>
              <a:t>complete</a:t>
            </a:r>
            <a:r>
              <a:rPr lang="pl-PL" dirty="0" smtClean="0"/>
              <a:t> problem (3SAT </a:t>
            </a:r>
            <a:r>
              <a:rPr lang="en-US" dirty="0" smtClean="0"/>
              <a:t>reduction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implicate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backtracking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211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Look-behind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complexity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input</a:t>
            </a:r>
            <a:r>
              <a:rPr lang="pl-PL" dirty="0" smtClean="0"/>
              <a:t> i</a:t>
            </a:r>
            <a:r>
              <a:rPr lang="en-US" dirty="0" smtClean="0"/>
              <a:t>s</a:t>
            </a:r>
            <a:r>
              <a:rPr lang="pl-PL" dirty="0" smtClean="0"/>
              <a:t> not </a:t>
            </a:r>
            <a:r>
              <a:rPr lang="pl-PL" dirty="0" err="1" smtClean="0"/>
              <a:t>consumed</a:t>
            </a:r>
            <a:r>
              <a:rPr lang="pl-PL" dirty="0" smtClean="0"/>
              <a:t>): O(2</a:t>
            </a:r>
            <a:r>
              <a:rPr lang="pl-PL" baseline="30000" dirty="0" smtClean="0"/>
              <a:t>|T|+|r|</a:t>
            </a:r>
            <a:r>
              <a:rPr lang="pl-PL" dirty="0" smtClean="0"/>
              <a:t>)</a:t>
            </a:r>
            <a:endParaRPr lang="en-US" dirty="0" smtClean="0"/>
          </a:p>
          <a:p>
            <a:r>
              <a:rPr lang="en-US" dirty="0" smtClean="0"/>
              <a:t>Experimental features of code assertions introduced </a:t>
            </a:r>
            <a:r>
              <a:rPr lang="en-US" dirty="0" err="1" smtClean="0"/>
              <a:t>undecidability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l-PL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~/&lt;?{</a:t>
            </a:r>
            <a:r>
              <a:rPr lang="pl-PL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do 1 </a:t>
            </a:r>
            <a:r>
              <a:rPr lang="pl-PL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l-PL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2</a:t>
            </a:r>
            <a:r>
              <a:rPr lang="pl-PL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;}&gt;/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Apocalypse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Perl 5 </a:t>
            </a:r>
            <a:r>
              <a:rPr lang="en-US" dirty="0" err="1" smtClean="0"/>
              <a:t>REGEXes</a:t>
            </a:r>
            <a:r>
              <a:rPr lang="en-US" dirty="0" smtClean="0"/>
              <a:t> were:</a:t>
            </a:r>
          </a:p>
          <a:p>
            <a:r>
              <a:rPr lang="en-US" dirty="0" smtClean="0"/>
              <a:t>too </a:t>
            </a:r>
            <a:r>
              <a:rPr lang="en-US" dirty="0"/>
              <a:t>compact and </a:t>
            </a:r>
            <a:r>
              <a:rPr lang="en-US" dirty="0" smtClean="0"/>
              <a:t>'cute‘</a:t>
            </a:r>
          </a:p>
          <a:p>
            <a:r>
              <a:rPr lang="en-US" dirty="0"/>
              <a:t>h</a:t>
            </a:r>
            <a:r>
              <a:rPr lang="en-US" dirty="0" smtClean="0"/>
              <a:t>ad too </a:t>
            </a:r>
            <a:r>
              <a:rPr lang="en-US" dirty="0"/>
              <a:t>much reliance on too few </a:t>
            </a:r>
            <a:r>
              <a:rPr lang="en-US" dirty="0" err="1" smtClean="0"/>
              <a:t>metacharacters</a:t>
            </a:r>
            <a:endParaRPr lang="en-US" dirty="0" smtClean="0"/>
          </a:p>
          <a:p>
            <a:r>
              <a:rPr lang="en-US" dirty="0" smtClean="0"/>
              <a:t>little </a:t>
            </a:r>
            <a:r>
              <a:rPr lang="en-US" dirty="0"/>
              <a:t>support for named </a:t>
            </a:r>
            <a:r>
              <a:rPr lang="en-US" dirty="0" smtClean="0"/>
              <a:t>captures</a:t>
            </a:r>
          </a:p>
          <a:p>
            <a:r>
              <a:rPr lang="en-US" dirty="0" smtClean="0"/>
              <a:t>little </a:t>
            </a:r>
            <a:r>
              <a:rPr lang="en-US" dirty="0"/>
              <a:t>support for </a:t>
            </a:r>
            <a:r>
              <a:rPr lang="en-US" dirty="0" smtClean="0"/>
              <a:t>grammars</a:t>
            </a:r>
          </a:p>
          <a:p>
            <a:r>
              <a:rPr lang="en-US" dirty="0" smtClean="0"/>
              <a:t>poor </a:t>
            </a:r>
            <a:r>
              <a:rPr lang="en-US" dirty="0"/>
              <a:t>integration with </a:t>
            </a:r>
            <a:r>
              <a:rPr lang="en-US" dirty="0" smtClean="0"/>
              <a:t>the </a:t>
            </a:r>
            <a:r>
              <a:rPr lang="en-US" dirty="0"/>
              <a:t>'real'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What’s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in P</a:t>
            </a:r>
            <a:r>
              <a:rPr lang="en-US" dirty="0" err="1" smtClean="0"/>
              <a:t>erl</a:t>
            </a:r>
            <a:r>
              <a:rPr lang="en-US" dirty="0" smtClean="0"/>
              <a:t> </a:t>
            </a:r>
            <a:r>
              <a:rPr lang="pl-PL" dirty="0" smtClean="0"/>
              <a:t>6</a:t>
            </a:r>
            <a:r>
              <a:rPr lang="en-US" dirty="0" smtClean="0"/>
              <a:t> rules?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captures (</a:t>
            </a:r>
            <a:r>
              <a:rPr lang="en-US" dirty="0" err="1" smtClean="0"/>
              <a:t>backported</a:t>
            </a:r>
            <a:r>
              <a:rPr lang="en-US" dirty="0" smtClean="0"/>
              <a:t> to 5.10)</a:t>
            </a:r>
          </a:p>
          <a:p>
            <a:r>
              <a:rPr lang="en-US" dirty="0" smtClean="0"/>
              <a:t>Simpler notation for non-capturing groups</a:t>
            </a:r>
          </a:p>
          <a:p>
            <a:r>
              <a:rPr lang="en-US" dirty="0" smtClean="0"/>
              <a:t>White spaces ignored unless backspaced</a:t>
            </a:r>
          </a:p>
          <a:p>
            <a:r>
              <a:rPr lang="en-US" dirty="0" smtClean="0"/>
              <a:t>Simplified code assertions (experimental in 5.18)</a:t>
            </a:r>
          </a:p>
          <a:p>
            <a:r>
              <a:rPr lang="en-US" dirty="0" smtClean="0"/>
              <a:t>New character classes and set operations on char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big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Rules are part of the ‘real’ language (same </a:t>
            </a:r>
            <a:r>
              <a:rPr lang="en-US" dirty="0" err="1"/>
              <a:t>lexer</a:t>
            </a:r>
            <a:r>
              <a:rPr lang="en-US" dirty="0"/>
              <a:t>/parser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for </a:t>
            </a:r>
            <a:r>
              <a:rPr lang="en-US" i="1" dirty="0" smtClean="0"/>
              <a:t>Parsing Expression Grammars (PEGs)</a:t>
            </a:r>
            <a:endParaRPr lang="en-US" dirty="0" smtClean="0"/>
          </a:p>
          <a:p>
            <a:r>
              <a:rPr lang="en-US" dirty="0" smtClean="0"/>
              <a:t>Backtracking</a:t>
            </a:r>
            <a:r>
              <a:rPr lang="pl-PL" dirty="0" smtClean="0"/>
              <a:t>/</a:t>
            </a:r>
            <a:r>
              <a:rPr lang="pl-PL" dirty="0" err="1" smtClean="0"/>
              <a:t>matching</a:t>
            </a:r>
            <a:r>
              <a:rPr lang="en-US" dirty="0" smtClean="0"/>
              <a:t> control</a:t>
            </a:r>
            <a:endParaRPr lang="en-US" i="1" dirty="0" smtClean="0"/>
          </a:p>
          <a:p>
            <a:r>
              <a:rPr lang="en-US" dirty="0" smtClean="0"/>
              <a:t>Code assertions can fail or succeed unlike in Perl 5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$</a:t>
            </a:r>
            <a:r>
              <a:rPr lang="en-US" sz="1600" dirty="0" err="1" smtClean="0">
                <a:latin typeface="Lucida Console" panose="020B0609040504020204" pitchFamily="49" charset="0"/>
              </a:rPr>
              <a:t>perl</a:t>
            </a:r>
            <a:r>
              <a:rPr lang="en-US" sz="1600" dirty="0" smtClean="0">
                <a:latin typeface="Lucida Console" panose="020B0609040504020204" pitchFamily="49" charset="0"/>
              </a:rPr>
              <a:t>   -</a:t>
            </a:r>
            <a:r>
              <a:rPr lang="en-US" sz="1600" dirty="0">
                <a:latin typeface="Lucida Console" panose="020B0609040504020204" pitchFamily="49" charset="0"/>
              </a:rPr>
              <a:t>e "'</a:t>
            </a:r>
            <a:r>
              <a:rPr lang="en-US" sz="1600" dirty="0" err="1">
                <a:latin typeface="Lucida Console" panose="020B0609040504020204" pitchFamily="49" charset="0"/>
              </a:rPr>
              <a:t>abrakadabra</a:t>
            </a:r>
            <a:r>
              <a:rPr lang="en-US" sz="1600" dirty="0">
                <a:latin typeface="Lucida Console" panose="020B0609040504020204" pitchFamily="49" charset="0"/>
              </a:rPr>
              <a:t>'=~/(</a:t>
            </a:r>
            <a:r>
              <a:rPr lang="en-US" sz="1600" dirty="0" err="1">
                <a:latin typeface="Lucida Console" panose="020B0609040504020204" pitchFamily="49" charset="0"/>
              </a:rPr>
              <a:t>ab</a:t>
            </a:r>
            <a:r>
              <a:rPr lang="en-US" sz="1600" dirty="0">
                <a:latin typeface="Lucida Console" panose="020B0609040504020204" pitchFamily="49" charset="0"/>
              </a:rPr>
              <a:t>)(?{0}).*(?{print 'OK</a:t>
            </a:r>
            <a:r>
              <a:rPr lang="en-US" sz="1600" dirty="0" smtClean="0">
                <a:latin typeface="Lucida Console" panose="020B0609040504020204" pitchFamily="49" charset="0"/>
              </a:rPr>
              <a:t>'})/“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OK</a:t>
            </a: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$perl6 -e "'</a:t>
            </a:r>
            <a:r>
              <a:rPr lang="en-US" sz="1700" dirty="0" err="1">
                <a:latin typeface="Lucida Console" panose="020B0609040504020204" pitchFamily="49" charset="0"/>
              </a:rPr>
              <a:t>abrakadabra</a:t>
            </a:r>
            <a:r>
              <a:rPr lang="en-US" sz="1700" dirty="0">
                <a:latin typeface="Lucida Console" panose="020B0609040504020204" pitchFamily="49" charset="0"/>
              </a:rPr>
              <a:t>'~~/(</a:t>
            </a:r>
            <a:r>
              <a:rPr lang="en-US" sz="1700" dirty="0" err="1">
                <a:latin typeface="Lucida Console" panose="020B0609040504020204" pitchFamily="49" charset="0"/>
              </a:rPr>
              <a:t>ab</a:t>
            </a:r>
            <a:r>
              <a:rPr lang="en-US" sz="1700" dirty="0">
                <a:latin typeface="Lucida Console" panose="020B0609040504020204" pitchFamily="49" charset="0"/>
              </a:rPr>
              <a:t>)&lt;?{0}&gt;.*&lt;?{say 'OK'}&gt;/“</a:t>
            </a:r>
          </a:p>
          <a:p>
            <a:pPr marL="457200" lvl="1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7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CFG but unambiguous in terms of parse trees</a:t>
            </a:r>
          </a:p>
          <a:p>
            <a:r>
              <a:rPr lang="en-US" dirty="0" smtClean="0"/>
              <a:t>CFG rules explain how to </a:t>
            </a:r>
            <a:r>
              <a:rPr lang="en-US" i="1" dirty="0" smtClean="0"/>
              <a:t>produce </a:t>
            </a:r>
            <a:r>
              <a:rPr lang="en-US" dirty="0" smtClean="0"/>
              <a:t>words – PEGs explain how to </a:t>
            </a:r>
            <a:r>
              <a:rPr lang="en-US" i="1" dirty="0" smtClean="0"/>
              <a:t>parse</a:t>
            </a:r>
            <a:r>
              <a:rPr lang="en-US" dirty="0" smtClean="0"/>
              <a:t> them:</a:t>
            </a:r>
          </a:p>
          <a:p>
            <a:pPr lvl="1"/>
            <a:r>
              <a:rPr lang="en-US" dirty="0" smtClean="0"/>
              <a:t>CGF for {a</a:t>
            </a:r>
            <a:r>
              <a:rPr lang="en-US" baseline="30000" dirty="0" smtClean="0"/>
              <a:t>n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: n &gt;=1}:  </a:t>
            </a:r>
          </a:p>
          <a:p>
            <a:pPr lvl="2"/>
            <a:r>
              <a:rPr lang="en-US" b="1" i="1" dirty="0" smtClean="0"/>
              <a:t>S</a:t>
            </a:r>
            <a:r>
              <a:rPr lang="en-US" b="1" dirty="0" smtClean="0"/>
              <a:t> -&gt; </a:t>
            </a:r>
            <a:r>
              <a:rPr lang="en-US" b="1" dirty="0"/>
              <a:t>'a' </a:t>
            </a:r>
            <a:r>
              <a:rPr lang="en-US" b="1" i="1" dirty="0" smtClean="0"/>
              <a:t>S</a:t>
            </a:r>
            <a:r>
              <a:rPr lang="en-US" b="1" dirty="0" smtClean="0"/>
              <a:t> 'b‘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 -&gt;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r>
              <a:rPr lang="en-US" dirty="0" smtClean="0"/>
              <a:t>PEG</a:t>
            </a:r>
          </a:p>
          <a:p>
            <a:pPr lvl="2"/>
            <a:r>
              <a:rPr lang="en-US" b="1" i="1" dirty="0" smtClean="0"/>
              <a:t>S</a:t>
            </a:r>
            <a:r>
              <a:rPr lang="en-US" b="1" dirty="0" smtClean="0"/>
              <a:t> </a:t>
            </a:r>
            <a:r>
              <a:rPr lang="en-US" b="1" dirty="0"/>
              <a:t>← 'a' </a:t>
            </a:r>
            <a:r>
              <a:rPr lang="en-US" b="1" i="1" dirty="0"/>
              <a:t>S</a:t>
            </a:r>
            <a:r>
              <a:rPr lang="en-US" b="1" dirty="0"/>
              <a:t>? 'b'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PEG: negative/positive look-ahead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1174</Words>
  <Application>Microsoft Office PowerPoint</Application>
  <PresentationFormat>On-screen Show (4:3)</PresentationFormat>
  <Paragraphs>152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Perl 6 rules </vt:lpstr>
      <vt:lpstr>PowerPoint Presentation</vt:lpstr>
      <vt:lpstr>PowerPoint Presentation</vt:lpstr>
      <vt:lpstr>What drives complexity of Perl 5 regex? </vt:lpstr>
      <vt:lpstr>… </vt:lpstr>
      <vt:lpstr>Apocalypse 5</vt:lpstr>
      <vt:lpstr>What’s new in Perl 6 rules?</vt:lpstr>
      <vt:lpstr>Now the big things</vt:lpstr>
      <vt:lpstr>PEGs</vt:lpstr>
      <vt:lpstr>…</vt:lpstr>
      <vt:lpstr>Exploratory parsing</vt:lpstr>
      <vt:lpstr>…</vt:lpstr>
      <vt:lpstr>…</vt:lpstr>
      <vt:lpstr>use Grammar::Tracer</vt:lpstr>
      <vt:lpstr>That’s it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of Perl 6 regular expressions / regexes / rules </dc:title>
  <dc:creator/>
  <cp:lastModifiedBy>Radoslaw Kotowicz</cp:lastModifiedBy>
  <cp:revision>32</cp:revision>
  <dcterms:created xsi:type="dcterms:W3CDTF">2006-08-16T00:00:00Z</dcterms:created>
  <dcterms:modified xsi:type="dcterms:W3CDTF">2014-05-16T15:29:06Z</dcterms:modified>
</cp:coreProperties>
</file>