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2" r:id="rId7"/>
    <p:sldId id="270" r:id="rId8"/>
    <p:sldId id="273" r:id="rId9"/>
    <p:sldId id="271" r:id="rId10"/>
    <p:sldId id="27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4E6"/>
    <a:srgbClr val="595959"/>
    <a:srgbClr val="DAEBC7"/>
    <a:srgbClr val="DDAF7A"/>
    <a:srgbClr val="16474F"/>
    <a:srgbClr val="EF404A"/>
    <a:srgbClr val="FE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4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9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8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5697-1BD7-4777-8164-830940BED8EF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17E4-C037-4EA4-BE23-1976813F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             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474078" y="1048050"/>
            <a:ext cx="6717921" cy="72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03514" y="1707344"/>
            <a:ext cx="61902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>
                <a:latin typeface="Elephant" panose="02020904090505020303" pitchFamily="18" charset="0"/>
              </a:rPr>
              <a:t>HEALTH </a:t>
            </a:r>
          </a:p>
          <a:p>
            <a:r>
              <a:rPr lang="en-US" altLang="ko-KR" sz="5000" dirty="0" smtClean="0">
                <a:latin typeface="Elephant" panose="02020904090505020303" pitchFamily="18" charset="0"/>
              </a:rPr>
              <a:t>MANAGEMENT </a:t>
            </a:r>
          </a:p>
          <a:p>
            <a:r>
              <a:rPr lang="en-US" altLang="ko-KR" sz="5000" dirty="0" smtClean="0">
                <a:latin typeface="Elephant" panose="02020904090505020303" pitchFamily="18" charset="0"/>
              </a:rPr>
              <a:t>PROGRAM</a:t>
            </a:r>
            <a:endParaRPr lang="ko-KR" altLang="en-US" sz="5000" dirty="0">
              <a:latin typeface="Elephant" panose="020209040905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514" y="4061377"/>
            <a:ext cx="576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헬스 관리 프로그램</a:t>
            </a:r>
            <a:endParaRPr lang="ko-KR" altLang="en-US" sz="28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3514" y="4584597"/>
            <a:ext cx="576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1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조 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– 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김기환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박영근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err="1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배예슬</a:t>
            </a:r>
            <a:r>
              <a:rPr lang="en-US" altLang="ko-KR" sz="1600" dirty="0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, </a:t>
            </a:r>
            <a:r>
              <a:rPr lang="ko-KR" altLang="en-US" sz="1600" dirty="0" err="1" smtClean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온창</a:t>
            </a:r>
            <a:r>
              <a:rPr lang="ko-KR" altLang="en-US" sz="1600" dirty="0" err="1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민</a:t>
            </a:r>
            <a:endParaRPr lang="ko-KR" altLang="en-US" sz="16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0952" y="684395"/>
            <a:ext cx="342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BIZ한마음명조 M" panose="02020503020101020101" pitchFamily="18" charset="-127"/>
                <a:ea typeface="KBIZ한마음명조 M" panose="02020503020101020101" pitchFamily="18" charset="-127"/>
              </a:rPr>
              <a:t>June 8th 2021 Tuesday</a:t>
            </a:r>
            <a:endParaRPr lang="ko-KR" altLang="en-US" sz="1600" dirty="0">
              <a:latin typeface="KBIZ한마음명조 M" panose="02020503020101020101" pitchFamily="18" charset="-127"/>
              <a:ea typeface="KBIZ한마음명조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4777047" cy="6858000"/>
          </a:xfrm>
          <a:prstGeom prst="rect">
            <a:avLst/>
          </a:prstGeom>
          <a:solidFill>
            <a:srgbClr val="DAE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2076" y="5888194"/>
            <a:ext cx="1469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</a:rPr>
              <a:t>VIEW</a:t>
            </a:r>
            <a:endParaRPr lang="en-US" altLang="ko-KR" sz="4000" dirty="0">
              <a:latin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658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ORACLE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91"/>
          <a:stretch/>
        </p:blipFill>
        <p:spPr>
          <a:xfrm>
            <a:off x="1125104" y="1189853"/>
            <a:ext cx="3917159" cy="3386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4108" y="1159540"/>
            <a:ext cx="64639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OR REPLACE FORCE VIEW </a:t>
            </a:r>
            <a:r>
              <a:rPr lang="en-US" altLang="ko-KR" sz="2700" dirty="0">
                <a:latin typeface="맑은 고딕" panose="020B0503020000020004" pitchFamily="50" charset="-127"/>
              </a:rPr>
              <a:t>"HEALTH"."V_EXCUS" ("</a:t>
            </a:r>
            <a:r>
              <a:rPr lang="ko-KR" altLang="en-US" sz="2700" dirty="0">
                <a:latin typeface="맑은 고딕" panose="020B0503020000020004" pitchFamily="50" charset="-127"/>
              </a:rPr>
              <a:t>이름</a:t>
            </a:r>
            <a:r>
              <a:rPr lang="en-US" altLang="ko-KR" sz="2700" dirty="0">
                <a:latin typeface="맑은 고딕" panose="020B0503020000020004" pitchFamily="50" charset="-127"/>
              </a:rPr>
              <a:t>", "</a:t>
            </a:r>
            <a:r>
              <a:rPr lang="ko-KR" altLang="en-US" sz="2700" dirty="0">
                <a:latin typeface="맑은 고딕" panose="020B0503020000020004" pitchFamily="50" charset="-127"/>
              </a:rPr>
              <a:t>연락처</a:t>
            </a:r>
            <a:r>
              <a:rPr lang="en-US" altLang="ko-KR" sz="2700" dirty="0">
                <a:latin typeface="맑은 고딕" panose="020B0503020000020004" pitchFamily="50" charset="-127"/>
              </a:rPr>
              <a:t>", "</a:t>
            </a:r>
            <a:r>
              <a:rPr lang="ko-KR" altLang="en-US" sz="2700" dirty="0">
                <a:latin typeface="맑은 고딕" panose="020B0503020000020004" pitchFamily="50" charset="-127"/>
              </a:rPr>
              <a:t>만료일</a:t>
            </a:r>
            <a:r>
              <a:rPr lang="en-US" altLang="ko-KR" sz="2700" dirty="0">
                <a:latin typeface="맑은 고딕" panose="020B0503020000020004" pitchFamily="50" charset="-127"/>
              </a:rPr>
              <a:t>")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2700" dirty="0">
                <a:latin typeface="맑은 고딕" panose="020B0503020000020004" pitchFamily="50" charset="-127"/>
              </a:rPr>
              <a:t> 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NAME AS </a:t>
            </a:r>
            <a:r>
              <a:rPr lang="ko-KR" altLang="en-US" sz="2700" dirty="0">
                <a:latin typeface="맑은 고딕" panose="020B0503020000020004" pitchFamily="50" charset="-127"/>
              </a:rPr>
              <a:t>이름</a:t>
            </a:r>
            <a:r>
              <a:rPr lang="en-US" altLang="ko-KR" sz="2700" dirty="0">
                <a:latin typeface="맑은 고딕" panose="020B0503020000020004" pitchFamily="50" charset="-127"/>
              </a:rPr>
              <a:t>, TEL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  <a:r>
              <a:rPr lang="ko-KR" altLang="en-US" sz="2700" dirty="0">
                <a:latin typeface="맑은 고딕" panose="020B0503020000020004" pitchFamily="50" charset="-127"/>
              </a:rPr>
              <a:t>연락처</a:t>
            </a:r>
            <a:r>
              <a:rPr lang="en-US" altLang="ko-KR" sz="2700" dirty="0">
                <a:latin typeface="맑은 고딕" panose="020B0503020000020004" pitchFamily="50" charset="-127"/>
              </a:rPr>
              <a:t>, EXPIRE_DATE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AS</a:t>
            </a:r>
            <a:r>
              <a:rPr lang="en-US" altLang="ko-KR" sz="2700" dirty="0">
                <a:latin typeface="맑은 고딕" panose="020B0503020000020004" pitchFamily="50" charset="-127"/>
              </a:rPr>
              <a:t> </a:t>
            </a:r>
            <a:r>
              <a:rPr lang="ko-KR" altLang="en-US" sz="2700" dirty="0">
                <a:latin typeface="맑은 고딕" panose="020B0503020000020004" pitchFamily="50" charset="-127"/>
              </a:rPr>
              <a:t>만료일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FROM </a:t>
            </a:r>
            <a:r>
              <a:rPr lang="en-US" altLang="ko-KR" sz="2700" dirty="0">
                <a:latin typeface="맑은 고딕" panose="020B0503020000020004" pitchFamily="50" charset="-127"/>
              </a:rPr>
              <a:t>CUSTOMER 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WHERE </a:t>
            </a:r>
            <a:r>
              <a:rPr lang="en-US" altLang="ko-KR" sz="2700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to_date</a:t>
            </a:r>
            <a:r>
              <a:rPr lang="en-US" altLang="ko-KR" sz="2700" dirty="0">
                <a:latin typeface="맑은 고딕" panose="020B0503020000020004" pitchFamily="50" charset="-127"/>
              </a:rPr>
              <a:t>(EXPIRE_DATE,'YYYY-MM-DD')-</a:t>
            </a:r>
            <a:r>
              <a:rPr lang="en-US" altLang="ko-KR" sz="2700" dirty="0" err="1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to_date</a:t>
            </a:r>
            <a:r>
              <a:rPr lang="en-US" altLang="ko-KR" sz="27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(SYSDATE</a:t>
            </a:r>
            <a:r>
              <a:rPr lang="en-US" altLang="ko-KR" sz="2700" dirty="0">
                <a:latin typeface="맑은 고딕" panose="020B0503020000020004" pitchFamily="50" charset="-127"/>
              </a:rPr>
              <a:t>,'YYYY-MM-DD') &lt;= 10;</a:t>
            </a:r>
            <a:endParaRPr lang="en-US" altLang="ko-KR" sz="2700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5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847461"/>
            <a:ext cx="7256279" cy="5010538"/>
          </a:xfrm>
          <a:prstGeom prst="rect">
            <a:avLst/>
          </a:prstGeom>
          <a:solidFill>
            <a:srgbClr val="DDA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3" t="130" r="31950" b="12400"/>
          <a:stretch/>
        </p:blipFill>
        <p:spPr>
          <a:xfrm>
            <a:off x="3047183" y="864525"/>
            <a:ext cx="4209096" cy="52287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47183" y="859118"/>
            <a:ext cx="4209096" cy="5234111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10548" y="1093690"/>
            <a:ext cx="68244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  <a:latin typeface="Elephant" panose="02020904090505020303" pitchFamily="18" charset="0"/>
              </a:rPr>
              <a:t>C# WI</a:t>
            </a:r>
            <a:r>
              <a:rPr lang="en-US" altLang="ko-KR" sz="10000" dirty="0">
                <a:latin typeface="Elephant" panose="02020904090505020303" pitchFamily="18" charset="0"/>
              </a:rPr>
              <a:t>NFOR</a:t>
            </a:r>
            <a:r>
              <a:rPr lang="en-US" altLang="ko-KR" sz="10000" dirty="0">
                <a:solidFill>
                  <a:schemeClr val="bg1"/>
                </a:solidFill>
                <a:latin typeface="Elephant" panose="02020904090505020303" pitchFamily="18" charset="0"/>
              </a:rPr>
              <a:t>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8876" y="4390673"/>
            <a:ext cx="4500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헬스장 관리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실행해보겠습니다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123" y="1037475"/>
            <a:ext cx="6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Elephant" panose="02020904090505020303" pitchFamily="18" charset="0"/>
              </a:rPr>
              <a:t>ERRORS AND IMPROVEMENT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171775" y="2751495"/>
            <a:ext cx="2535078" cy="2699622"/>
            <a:chOff x="3881516" y="2603452"/>
            <a:chExt cx="2535078" cy="2699622"/>
          </a:xfrm>
        </p:grpSpPr>
        <p:grpSp>
          <p:nvGrpSpPr>
            <p:cNvPr id="6" name="그룹 5"/>
            <p:cNvGrpSpPr/>
            <p:nvPr/>
          </p:nvGrpSpPr>
          <p:grpSpPr>
            <a:xfrm>
              <a:off x="4457704" y="2603452"/>
              <a:ext cx="1382703" cy="1382703"/>
              <a:chOff x="4280354" y="2603452"/>
              <a:chExt cx="1382703" cy="1382703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4280354" y="2603452"/>
                <a:ext cx="1382703" cy="13827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94267" y="2890043"/>
                <a:ext cx="115487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500" b="1" spc="-100" dirty="0" smtClean="0">
                    <a:solidFill>
                      <a:schemeClr val="bg1"/>
                    </a:solidFill>
                  </a:rPr>
                  <a:t>PROCEDURE</a:t>
                </a:r>
                <a:endParaRPr lang="ko-KR" altLang="en-US" sz="2500" b="1" spc="-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881516" y="4287411"/>
              <a:ext cx="2535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PROCEDURE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를 이용한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회원 입장 기능</a:t>
              </a:r>
              <a:r>
                <a:rPr lang="en-US" altLang="ko-KR" sz="2000" dirty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실패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83174" y="2751495"/>
            <a:ext cx="2535078" cy="3622951"/>
            <a:chOff x="9204195" y="2603452"/>
            <a:chExt cx="2535078" cy="3622951"/>
          </a:xfrm>
        </p:grpSpPr>
        <p:grpSp>
          <p:nvGrpSpPr>
            <p:cNvPr id="25" name="그룹 24"/>
            <p:cNvGrpSpPr/>
            <p:nvPr/>
          </p:nvGrpSpPr>
          <p:grpSpPr>
            <a:xfrm>
              <a:off x="9780383" y="2603452"/>
              <a:ext cx="1382703" cy="1382703"/>
              <a:chOff x="9780383" y="2836604"/>
              <a:chExt cx="1382703" cy="1382703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9780383" y="2836604"/>
                <a:ext cx="1382703" cy="138270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063551" y="3289428"/>
                <a:ext cx="81636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smtClean="0">
                    <a:solidFill>
                      <a:schemeClr val="bg1"/>
                    </a:solidFill>
                  </a:rPr>
                  <a:t>입장</a:t>
                </a:r>
                <a:endParaRPr lang="ko-KR" altLang="en-US" sz="2500" b="1" spc="-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9204195" y="4287411"/>
              <a:ext cx="25350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입력 받은 연락처가 테이블에 존재하면 입장하고 존재하지않으면 회원등록으로 유도하려 했으나 구현 실패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963653" y="2751495"/>
            <a:ext cx="2535078" cy="2699622"/>
            <a:chOff x="6794533" y="2603452"/>
            <a:chExt cx="2535078" cy="2699622"/>
          </a:xfrm>
        </p:grpSpPr>
        <p:sp>
          <p:nvSpPr>
            <p:cNvPr id="19" name="TextBox 18"/>
            <p:cNvSpPr txBox="1"/>
            <p:nvPr/>
          </p:nvSpPr>
          <p:spPr>
            <a:xfrm>
              <a:off x="6794533" y="4287411"/>
              <a:ext cx="253507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인바디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 데이터를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받아낼수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 있는 기능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미구현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7370721" y="2603452"/>
              <a:ext cx="1382703" cy="1382703"/>
              <a:chOff x="7260477" y="2612161"/>
              <a:chExt cx="1382703" cy="1382703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7260477" y="2612161"/>
                <a:ext cx="1382703" cy="1382703"/>
              </a:xfrm>
              <a:prstGeom prst="ellipse">
                <a:avLst/>
              </a:prstGeom>
              <a:solidFill>
                <a:srgbClr val="DAE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399232" y="3064985"/>
                <a:ext cx="110519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err="1" smtClean="0">
                    <a:solidFill>
                      <a:srgbClr val="595959"/>
                    </a:solidFill>
                  </a:rPr>
                  <a:t>인바디</a:t>
                </a:r>
                <a:endParaRPr lang="ko-KR" altLang="en-US" sz="2500" b="1" spc="-100"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3891297" y="2751495"/>
            <a:ext cx="1887912" cy="2391845"/>
            <a:chOff x="968499" y="2603452"/>
            <a:chExt cx="1887912" cy="2391845"/>
          </a:xfrm>
        </p:grpSpPr>
        <p:grpSp>
          <p:nvGrpSpPr>
            <p:cNvPr id="26" name="그룹 25"/>
            <p:cNvGrpSpPr/>
            <p:nvPr/>
          </p:nvGrpSpPr>
          <p:grpSpPr>
            <a:xfrm>
              <a:off x="1221104" y="2603452"/>
              <a:ext cx="1382703" cy="1382703"/>
              <a:chOff x="1384528" y="2612161"/>
              <a:chExt cx="1382703" cy="1382703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1384528" y="2612161"/>
                <a:ext cx="1382703" cy="1382703"/>
                <a:chOff x="1575720" y="3193657"/>
                <a:chExt cx="1382703" cy="1382703"/>
              </a:xfrm>
            </p:grpSpPr>
            <p:sp>
              <p:nvSpPr>
                <p:cNvPr id="9" name="타원 8"/>
                <p:cNvSpPr/>
                <p:nvPr/>
              </p:nvSpPr>
              <p:spPr>
                <a:xfrm>
                  <a:off x="1575720" y="3193657"/>
                  <a:ext cx="1382703" cy="1382703"/>
                </a:xfrm>
                <a:prstGeom prst="ellipse">
                  <a:avLst/>
                </a:prstGeom>
                <a:solidFill>
                  <a:srgbClr val="DAE4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831639" y="3646481"/>
                  <a:ext cx="870864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endParaRPr lang="ko-KR" altLang="en-US" sz="2500" b="1" spc="-100" dirty="0">
                    <a:solidFill>
                      <a:srgbClr val="595959"/>
                    </a:solidFill>
                  </a:endParaRP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1676465" y="2872625"/>
                <a:ext cx="798829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500" b="1" spc="-100" dirty="0" smtClean="0">
                    <a:solidFill>
                      <a:srgbClr val="595959"/>
                    </a:solidFill>
                  </a:rPr>
                  <a:t>문자발송</a:t>
                </a:r>
                <a:endParaRPr lang="ko-KR" altLang="en-US" sz="2500" b="1" spc="-100" dirty="0">
                  <a:solidFill>
                    <a:srgbClr val="595959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68499" y="4287411"/>
              <a:ext cx="18879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문자 발송 기능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맑은 고딕" panose="020B0503020000020004" pitchFamily="50" charset="-127"/>
                </a:rPr>
                <a:t>미구현</a:t>
              </a:r>
              <a:endParaRPr lang="en-US" altLang="ko-KR" sz="20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759410"/>
            <a:ext cx="12192000" cy="812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3096" y="2335094"/>
            <a:ext cx="83831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Thank you</a:t>
            </a:r>
            <a:endParaRPr lang="ko-KR" altLang="en-US" sz="12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0136" y="1448641"/>
            <a:ext cx="5677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CONTENT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44941" y="0"/>
            <a:ext cx="5847059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0" r="16507"/>
          <a:stretch/>
        </p:blipFill>
        <p:spPr>
          <a:xfrm>
            <a:off x="6939421" y="343538"/>
            <a:ext cx="4658098" cy="61709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42459" y="3087968"/>
            <a:ext cx="7959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03.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</a:rPr>
              <a:t>04. </a:t>
            </a:r>
            <a:r>
              <a:rPr lang="en-US" altLang="ko-KR" sz="2200" dirty="0" smtClean="0">
                <a:latin typeface="맑은 고딕" panose="020B0503020000020004" pitchFamily="50" charset="-127"/>
              </a:rPr>
              <a:t>ORACLE</a:t>
            </a:r>
            <a:endParaRPr lang="ko-KR" altLang="en-US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200" dirty="0">
                <a:latin typeface="맑은 고딕" panose="020B0503020000020004" pitchFamily="50" charset="-127"/>
              </a:rPr>
              <a:t>C# WINFORMS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및 개선사항</a:t>
            </a:r>
            <a:endParaRPr lang="en-US" altLang="ko-KR" sz="2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095704" y="420358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5704" y="1115953"/>
            <a:ext cx="57690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SYNOPSIS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5628" y="2822374"/>
            <a:ext cx="3654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 운영을 보다 쉽고 편하게 관리하기 위해서 헬스장의 신규회원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입실 체크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 기간의 연장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조회를 이 프로그램을 통해 사용 할 수 있도록 하였습니다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7" t="37920" r="29651" b="38974"/>
          <a:stretch/>
        </p:blipFill>
        <p:spPr>
          <a:xfrm>
            <a:off x="5095704" y="4979323"/>
            <a:ext cx="2128058" cy="12429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6" t="16736" r="31536"/>
          <a:stretch/>
        </p:blipFill>
        <p:spPr>
          <a:xfrm>
            <a:off x="847900" y="638907"/>
            <a:ext cx="3765666" cy="55833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2" t="49741" r="30738" b="14567"/>
          <a:stretch/>
        </p:blipFill>
        <p:spPr>
          <a:xfrm>
            <a:off x="7397311" y="4979324"/>
            <a:ext cx="1880714" cy="123859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4" t="40124" r="38789" b="41392"/>
          <a:stretch/>
        </p:blipFill>
        <p:spPr>
          <a:xfrm>
            <a:off x="9441105" y="4979323"/>
            <a:ext cx="1938868" cy="12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2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987582"/>
              </p:ext>
            </p:extLst>
          </p:nvPr>
        </p:nvGraphicFramePr>
        <p:xfrm>
          <a:off x="1590679" y="2336166"/>
          <a:ext cx="9044216" cy="4082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86163181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3981209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660571191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706504954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241419804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03564049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20841656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10987970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421512623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318676869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1670481622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749168000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388975505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4062782407"/>
                    </a:ext>
                  </a:extLst>
                </a:gridCol>
                <a:gridCol w="434347">
                  <a:extLst>
                    <a:ext uri="{9D8B030D-6E8A-4147-A177-3AD203B41FA5}">
                      <a16:colId xmlns:a16="http://schemas.microsoft.com/office/drawing/2014/main" val="2566718986"/>
                    </a:ext>
                  </a:extLst>
                </a:gridCol>
              </a:tblGrid>
              <a:tr h="750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>
                          <a:latin typeface="Elephant" panose="02020904090505020303" pitchFamily="18" charset="0"/>
                        </a:rPr>
                        <a:t>DEVELOPMENT PROCESS</a:t>
                      </a:r>
                      <a:endParaRPr lang="ko-KR" altLang="en-US" sz="1700" b="0" dirty="0">
                        <a:latin typeface="Elephant" panose="02020904090505020303" pitchFamily="18" charset="0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135520" marR="135520" marT="67760" marB="6776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개발방향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의견수립</a:t>
                      </a: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+mn-ea"/>
                        </a:rPr>
                        <a:t>WINFORMS</a:t>
                      </a:r>
                      <a:endParaRPr lang="ko-KR" altLang="en-US" sz="1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+mn-ea"/>
                        </a:rPr>
                        <a:t>ORACLE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endParaRPr lang="ko-KR" altLang="en-US" sz="1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및 개선사항</a:t>
                      </a:r>
                      <a:endParaRPr lang="en-US" altLang="ko-KR" sz="1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5520" marR="135520" marT="67760" marB="6776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35520" marR="135520" marT="67760" marB="67760">
                    <a:solidFill>
                      <a:srgbClr val="DAE4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2084" y="689053"/>
            <a:ext cx="883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 smtClean="0">
                <a:latin typeface="Elephant" panose="02020904090505020303" pitchFamily="18" charset="0"/>
              </a:rPr>
              <a:t>DEVELOPMENT PROCESS</a:t>
            </a:r>
            <a:endParaRPr lang="ko-KR" altLang="en-US" sz="4500" dirty="0">
              <a:latin typeface="Elephant" panose="020209040905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9220" y="1834851"/>
            <a:ext cx="1835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68337" y="716993"/>
            <a:ext cx="8835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Elephant" panose="02020904090505020303" pitchFamily="18" charset="0"/>
              </a:rPr>
              <a:t>DEVELOPMENT PROCESS</a:t>
            </a:r>
            <a:endParaRPr lang="ko-KR" altLang="en-US" sz="4500" dirty="0">
              <a:latin typeface="Elephant" panose="020209040905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7606" y="2471955"/>
            <a:ext cx="69882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신규회원은 프로그램에 자신의 인적사항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등록일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등록기간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락커룸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락커룸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번호를 같이 기입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헬스장에 입실할 때 마다 화면에 자신의 연락처를 입력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연락처를 입력하면 헬스장의 남은 이용 일수를 출력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헬스장 이용 일수를 추가하려면 연장을 눌러 기간을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개월에서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개월까지 연장가능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등록되어 있는 회원을 이름과 연락처 기입으로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헬스 기간이 끝나가는 목록을 불러와 문자 발송 가능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7000"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48" r="47963"/>
          <a:stretch/>
        </p:blipFill>
        <p:spPr>
          <a:xfrm>
            <a:off x="1793276" y="0"/>
            <a:ext cx="1428750" cy="6857999"/>
          </a:xfrm>
          <a:prstGeom prst="rect">
            <a:avLst/>
          </a:prstGeom>
        </p:spPr>
      </p:pic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3615954" y="2298829"/>
            <a:ext cx="504135" cy="3602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01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02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03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>
                <a:solidFill>
                  <a:srgbClr val="EF404A"/>
                </a:solidFill>
                <a:latin typeface="+mj-lt"/>
              </a:rPr>
              <a:t>04</a:t>
            </a:r>
            <a:r>
              <a:rPr lang="ko-KR" altLang="en-US" sz="2700" b="1" dirty="0">
                <a:solidFill>
                  <a:srgbClr val="EF404A"/>
                </a:solidFill>
                <a:latin typeface="+mj-lt"/>
              </a:rPr>
              <a:t/>
            </a:r>
            <a:br>
              <a:rPr lang="ko-KR" altLang="en-US" sz="2700" b="1" dirty="0">
                <a:solidFill>
                  <a:srgbClr val="EF404A"/>
                </a:solidFill>
                <a:latin typeface="+mj-lt"/>
              </a:rPr>
            </a:br>
            <a:r>
              <a:rPr lang="en-US" altLang="ko-KR" sz="2700" b="1" dirty="0" smtClean="0">
                <a:solidFill>
                  <a:srgbClr val="EF404A"/>
                </a:solidFill>
                <a:latin typeface="+mj-lt"/>
              </a:rPr>
              <a:t>05</a:t>
            </a: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3615953" y="5945921"/>
            <a:ext cx="504135" cy="6107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80000"/>
              </a:lnSpc>
              <a:buNone/>
            </a:pPr>
            <a:r>
              <a:rPr lang="en-US" altLang="ko-KR" sz="2700" b="1" dirty="0" smtClean="0">
                <a:solidFill>
                  <a:srgbClr val="EF404A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8497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4898" y="2358543"/>
            <a:ext cx="4372494" cy="4499457"/>
          </a:xfrm>
          <a:prstGeom prst="rect">
            <a:avLst/>
          </a:prstGeom>
          <a:solidFill>
            <a:srgbClr val="DAE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16"/>
          <a:stretch/>
        </p:blipFill>
        <p:spPr>
          <a:xfrm>
            <a:off x="6224879" y="2270813"/>
            <a:ext cx="2229161" cy="21030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37" y="983355"/>
            <a:ext cx="9506864" cy="11613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5"/>
          <a:stretch/>
        </p:blipFill>
        <p:spPr>
          <a:xfrm>
            <a:off x="8600075" y="2365293"/>
            <a:ext cx="2229161" cy="18876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" t="46043" r="-1492" b="41620"/>
          <a:stretch/>
        </p:blipFill>
        <p:spPr>
          <a:xfrm rot="16200000">
            <a:off x="7299640" y="3028246"/>
            <a:ext cx="2229161" cy="56178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93629" y="5888194"/>
            <a:ext cx="162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맑은 고딕" panose="020B0503020000020004" pitchFamily="50" charset="-127"/>
              </a:rPr>
              <a:t>TABLE</a:t>
            </a:r>
            <a:endParaRPr lang="en-US" altLang="ko-KR" sz="4000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97002" y="4574750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ORACLE</a:t>
            </a:r>
            <a:endParaRPr lang="ko-KR" altLang="en-US" sz="10000" dirty="0">
              <a:latin typeface="Elephant" panose="020209040905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868" y="2756186"/>
            <a:ext cx="4365559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1300" dirty="0" smtClean="0">
                <a:latin typeface="맑은 고딕" panose="020B0503020000020004" pitchFamily="50" charset="-127"/>
              </a:rPr>
              <a:t>고객 테이블</a:t>
            </a:r>
            <a:r>
              <a:rPr lang="en-US" altLang="ko-KR" sz="130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1300" dirty="0" err="1" smtClean="0">
                <a:latin typeface="맑은 고딕" panose="020B0503020000020004" pitchFamily="50" charset="-127"/>
              </a:rPr>
              <a:t>인바디</a:t>
            </a:r>
            <a:r>
              <a:rPr lang="ko-KR" altLang="en-US" sz="1300" dirty="0" smtClean="0">
                <a:latin typeface="맑은 고딕" panose="020B0503020000020004" pitchFamily="50" charset="-127"/>
              </a:rPr>
              <a:t> 테이블 생성</a:t>
            </a:r>
            <a:endParaRPr lang="en-US" altLang="ko-KR" sz="1300" dirty="0" smtClean="0">
              <a:latin typeface="맑은 고딕" panose="020B0503020000020004" pitchFamily="50" charset="-127"/>
            </a:endParaRP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CREATE </a:t>
            </a:r>
            <a:r>
              <a:rPr lang="en-US" altLang="ko-KR" sz="1300" dirty="0">
                <a:latin typeface="맑은 고딕" panose="020B0503020000020004" pitchFamily="50" charset="-127"/>
              </a:rPr>
              <a:t>TABLE CUSTOMER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(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, </a:t>
            </a:r>
            <a:r>
              <a:rPr lang="en-US" altLang="ko-KR" sz="1300" dirty="0">
                <a:latin typeface="맑은 고딕" panose="020B0503020000020004" pitchFamily="50" charset="-127"/>
              </a:rPr>
              <a:t>ROCKER NUMBER(3) NOT NULL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REGI_DATE DATE NOT NULL 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EXPIRE_DATE DATE NOT NULL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DURING NUMBER(2) NOT NULL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, CONSTRAINT CUSTOMER_PK </a:t>
            </a:r>
            <a:r>
              <a:rPr lang="en-US" altLang="ko-KR" sz="1300" dirty="0">
                <a:solidFill>
                  <a:srgbClr val="EF404A"/>
                </a:solidFill>
                <a:latin typeface="맑은 고딕" panose="020B0503020000020004" pitchFamily="50" charset="-127"/>
              </a:rPr>
              <a:t>PRIMARY 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KEY(</a:t>
            </a:r>
            <a:r>
              <a:rPr lang="ko-KR" altLang="en-US" sz="1300" dirty="0" err="1" smtClean="0">
                <a:solidFill>
                  <a:srgbClr val="EF404A"/>
                </a:solidFill>
                <a:latin typeface="맑은 고딕" panose="020B0503020000020004" pitchFamily="50" charset="-127"/>
              </a:rPr>
              <a:t>기본키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)  </a:t>
            </a:r>
            <a:endParaRPr lang="en-US" altLang="ko-KR" sz="1300" dirty="0">
              <a:solidFill>
                <a:srgbClr val="EF404A"/>
              </a:solidFill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(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  TEL </a:t>
            </a:r>
            <a:endParaRPr lang="en-US" altLang="ko-KR" sz="1300" dirty="0" smtClean="0">
              <a:latin typeface="맑은 고딕" panose="020B0503020000020004" pitchFamily="50" charset="-127"/>
            </a:endParaRPr>
          </a:p>
          <a:p>
            <a:endParaRPr lang="en-US" altLang="ko-KR" sz="1300" dirty="0"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ALTER TABLE INBODY</a:t>
            </a: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ADD CONSTRAINT INBODY_FK1 </a:t>
            </a:r>
            <a:r>
              <a:rPr lang="en-US" altLang="ko-KR" sz="1300" dirty="0">
                <a:solidFill>
                  <a:srgbClr val="EF404A"/>
                </a:solidFill>
                <a:latin typeface="맑은 고딕" panose="020B0503020000020004" pitchFamily="50" charset="-127"/>
              </a:rPr>
              <a:t>FOREIGN 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KEY</a:t>
            </a:r>
            <a:r>
              <a:rPr lang="en-US" altLang="ko-KR" sz="13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30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외래</a:t>
            </a:r>
            <a:r>
              <a:rPr lang="ko-KR" altLang="en-US" sz="1300" dirty="0" err="1" smtClean="0">
                <a:solidFill>
                  <a:srgbClr val="EF404A"/>
                </a:solidFill>
                <a:latin typeface="맑은 고딕" panose="020B0503020000020004" pitchFamily="50" charset="-127"/>
              </a:rPr>
              <a:t>키</a:t>
            </a:r>
            <a:r>
              <a:rPr lang="en-US" altLang="ko-KR" sz="1300" dirty="0" smtClean="0">
                <a:solidFill>
                  <a:srgbClr val="EF404A"/>
                </a:solidFill>
                <a:latin typeface="맑은 고딕" panose="020B0503020000020004" pitchFamily="50" charset="-127"/>
              </a:rPr>
              <a:t>)</a:t>
            </a:r>
            <a:endParaRPr lang="en-US" altLang="ko-KR" sz="1300" dirty="0">
              <a:solidFill>
                <a:srgbClr val="EF404A"/>
              </a:solidFill>
              <a:latin typeface="맑은 고딕" panose="020B0503020000020004" pitchFamily="50" charset="-127"/>
            </a:endParaRP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(</a:t>
            </a:r>
            <a:endParaRPr lang="en-US" altLang="ko-KR" sz="1300" dirty="0">
              <a:latin typeface="맑은 고딕" panose="020B0503020000020004" pitchFamily="50" charset="-127"/>
            </a:endParaRPr>
          </a:p>
          <a:p>
            <a:r>
              <a:rPr lang="en-US" altLang="ko-KR" sz="1300" dirty="0">
                <a:latin typeface="맑은 고딕" panose="020B0503020000020004" pitchFamily="50" charset="-127"/>
              </a:rPr>
              <a:t>  TEL 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REFERENCES CUSTOMER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(</a:t>
            </a:r>
          </a:p>
          <a:p>
            <a:r>
              <a:rPr lang="en-US" altLang="ko-KR" sz="1300" dirty="0" smtClean="0">
                <a:latin typeface="맑은 고딕" panose="020B0503020000020004" pitchFamily="50" charset="-127"/>
              </a:rPr>
              <a:t>  TEL </a:t>
            </a:r>
          </a:p>
        </p:txBody>
      </p:sp>
    </p:spTree>
    <p:extLst>
      <p:ext uri="{BB962C8B-B14F-4D97-AF65-F5344CB8AC3E}">
        <p14:creationId xmlns:p14="http://schemas.microsoft.com/office/powerpoint/2010/main" val="29857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7868" y="1275922"/>
            <a:ext cx="698822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500" dirty="0" smtClean="0">
                <a:latin typeface="맑은 고딕" panose="020B0503020000020004" pitchFamily="50" charset="-127"/>
              </a:rPr>
              <a:t>시퀀스 자동 생성 트리거</a:t>
            </a:r>
            <a:endParaRPr lang="en-US" altLang="ko-KR" sz="2500" dirty="0" smtClean="0">
              <a:latin typeface="맑은 고딕" panose="020B0503020000020004" pitchFamily="50" charset="-127"/>
            </a:endParaRPr>
          </a:p>
          <a:p>
            <a:r>
              <a:rPr lang="en-US" altLang="ko-KR" sz="25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OR REPLACE TRIGGER AUTOSEQ 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 ON </a:t>
            </a:r>
            <a:r>
              <a:rPr lang="en-US" altLang="ko-KR" sz="2500" dirty="0">
                <a:latin typeface="맑은 고딕" panose="020B0503020000020004" pitchFamily="50" charset="-127"/>
              </a:rPr>
              <a:t>INBODY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25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500" dirty="0">
                <a:latin typeface="맑은 고딕" panose="020B0503020000020004" pitchFamily="50" charset="-127"/>
              </a:rPr>
              <a:t> :NEW.IDNUM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IS NULL THEN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</a:t>
            </a:r>
            <a:r>
              <a:rPr lang="en-US" altLang="ko-KR" sz="2500" dirty="0">
                <a:latin typeface="맑은 고딕" panose="020B0503020000020004" pitchFamily="50" charset="-127"/>
              </a:rPr>
              <a:t> </a:t>
            </a:r>
            <a:r>
              <a:rPr lang="en-US" altLang="ko-KR" sz="25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SEQ_INBODY.NEXTVAL INTO</a:t>
            </a:r>
            <a:r>
              <a:rPr lang="en-US" altLang="ko-KR" sz="2500" dirty="0">
                <a:latin typeface="맑은 고딕" panose="020B0503020000020004" pitchFamily="50" charset="-127"/>
              </a:rPr>
              <a:t> :NEW.IDNUM FROM DUAL;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  END IF;</a:t>
            </a:r>
          </a:p>
          <a:p>
            <a:r>
              <a:rPr lang="en-US" altLang="ko-KR" sz="2500" dirty="0">
                <a:latin typeface="맑은 고딕" panose="020B0503020000020004" pitchFamily="50" charset="-127"/>
              </a:rPr>
              <a:t>END;</a:t>
            </a:r>
            <a:endParaRPr lang="en-US" altLang="ko-KR" sz="2500" dirty="0" smtClean="0">
              <a:latin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7868" y="1312735"/>
            <a:ext cx="70823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000" dirty="0">
                <a:latin typeface="맑은 고딕" panose="020B0503020000020004" pitchFamily="50" charset="-127"/>
              </a:rPr>
              <a:t>체지방률</a:t>
            </a:r>
            <a:r>
              <a:rPr lang="en-US" altLang="ko-KR" sz="2000" dirty="0">
                <a:latin typeface="맑은 고딕" panose="020B0503020000020004" pitchFamily="50" charset="-127"/>
              </a:rPr>
              <a:t>, BMI </a:t>
            </a:r>
            <a:r>
              <a:rPr lang="ko-KR" altLang="en-US" sz="2000" dirty="0">
                <a:latin typeface="맑은 고딕" panose="020B0503020000020004" pitchFamily="50" charset="-127"/>
              </a:rPr>
              <a:t>자동입력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트리거</a:t>
            </a:r>
            <a:endParaRPr lang="en-US" altLang="ko-KR" sz="2000" dirty="0" smtClean="0">
              <a:latin typeface="맑은 고딕" panose="020B0503020000020004" pitchFamily="50" charset="-127"/>
            </a:endParaRPr>
          </a:p>
          <a:p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OR REPLACE TRIGGER TRG_PERFAT_BMI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ON</a:t>
            </a:r>
            <a:r>
              <a:rPr lang="en-US" altLang="ko-KR" sz="2000" dirty="0">
                <a:latin typeface="맑은 고딕" panose="020B0503020000020004" pitchFamily="50" charset="-127"/>
              </a:rPr>
              <a:t> INBODY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 IF </a:t>
            </a:r>
            <a:r>
              <a:rPr lang="en-US" altLang="ko-KR" sz="2000" dirty="0">
                <a:latin typeface="맑은 고딕" panose="020B0503020000020004" pitchFamily="50" charset="-127"/>
              </a:rPr>
              <a:t>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:NEW.PER_FAT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IS NULL THEN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(:NEW.FAT/:NEW.WEIGHT)*100 INTO </a:t>
            </a:r>
            <a:r>
              <a:rPr lang="en-US" altLang="ko-KR" sz="2000" dirty="0">
                <a:latin typeface="맑은 고딕" panose="020B0503020000020004" pitchFamily="50" charset="-127"/>
              </a:rPr>
              <a:t>:NEW.PER_FAT FROM DUAL;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END IF;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 IF </a:t>
            </a:r>
            <a:r>
              <a:rPr lang="en-US" altLang="ko-KR" sz="2000" dirty="0">
                <a:latin typeface="맑은 고딕" panose="020B0503020000020004" pitchFamily="50" charset="-127"/>
              </a:rPr>
              <a:t>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:NEW.BMI IS NULL THEN</a:t>
            </a:r>
          </a:p>
          <a:p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(:NEW.WEIGHT </a:t>
            </a:r>
            <a:r>
              <a:rPr lang="en-US" altLang="ko-KR" sz="2000" dirty="0">
                <a:latin typeface="맑은 고딕" panose="020B0503020000020004" pitchFamily="50" charset="-127"/>
              </a:rPr>
              <a:t>/ ((:NEW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.H</a:t>
            </a:r>
            <a:r>
              <a:rPr lang="en-US" altLang="ko-KR" sz="2000" dirty="0">
                <a:latin typeface="맑은 고딕" panose="020B0503020000020004" pitchFamily="50" charset="-127"/>
              </a:rPr>
              <a:t>EIGHT*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0.0</a:t>
            </a:r>
            <a:r>
              <a:rPr lang="en-US" altLang="ko-KR" sz="2000" dirty="0">
                <a:latin typeface="맑은 고딕" panose="020B0503020000020004" pitchFamily="50" charset="-127"/>
              </a:rPr>
              <a:t>1) * (:NEW.HEIGHT*0.01))) INTO :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N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EW.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BM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I F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R</a:t>
            </a:r>
            <a:r>
              <a:rPr lang="en-US" altLang="ko-KR" sz="20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OM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DU</a:t>
            </a:r>
            <a:r>
              <a:rPr lang="en-US" altLang="ko-KR" sz="2000" dirty="0">
                <a:latin typeface="맑은 고딕" panose="020B0503020000020004" pitchFamily="50" charset="-127"/>
              </a:rPr>
              <a:t>AL;</a:t>
            </a:r>
          </a:p>
          <a:p>
            <a:r>
              <a:rPr lang="en-US" altLang="ko-KR" sz="2000" dirty="0" smtClean="0">
                <a:latin typeface="맑은 고딕" panose="020B0503020000020004" pitchFamily="50" charset="-127"/>
              </a:rPr>
              <a:t> END IF;</a:t>
            </a:r>
          </a:p>
        </p:txBody>
      </p:sp>
    </p:spTree>
    <p:extLst>
      <p:ext uri="{BB962C8B-B14F-4D97-AF65-F5344CB8AC3E}">
        <p14:creationId xmlns:p14="http://schemas.microsoft.com/office/powerpoint/2010/main" val="1006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4898" y="1175654"/>
            <a:ext cx="7556265" cy="4810279"/>
          </a:xfrm>
          <a:prstGeom prst="rect">
            <a:avLst/>
          </a:prstGeom>
          <a:solidFill>
            <a:srgbClr val="DA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0" r="27088"/>
          <a:stretch/>
        </p:blipFill>
        <p:spPr>
          <a:xfrm>
            <a:off x="8043949" y="1175654"/>
            <a:ext cx="4148051" cy="48102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65816" y="420359"/>
            <a:ext cx="881149" cy="34913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661863" y="5888194"/>
            <a:ext cx="2258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맑은 고딕" panose="020B0503020000020004" pitchFamily="50" charset="-127"/>
              </a:rPr>
              <a:t>TRIGGER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43948" y="1175654"/>
            <a:ext cx="4148051" cy="4810279"/>
          </a:xfrm>
          <a:prstGeom prst="rect">
            <a:avLst/>
          </a:prstGeom>
          <a:solidFill>
            <a:schemeClr val="tx1">
              <a:lumMod val="95000"/>
              <a:lumOff val="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97002" y="4599689"/>
            <a:ext cx="6833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latin typeface="Elephant" panose="02020904090505020303" pitchFamily="18" charset="0"/>
              </a:rPr>
              <a:t>ORA</a:t>
            </a:r>
            <a:r>
              <a:rPr lang="en-US" altLang="ko-KR" sz="10000" dirty="0" smtClean="0">
                <a:solidFill>
                  <a:schemeClr val="bg1"/>
                </a:solidFill>
                <a:latin typeface="Elephant" panose="02020904090505020303" pitchFamily="18" charset="0"/>
              </a:rPr>
              <a:t>CLE</a:t>
            </a:r>
            <a:endParaRPr lang="ko-KR" altLang="en-US" sz="100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7867" y="1276952"/>
            <a:ext cx="71760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</a:rPr>
              <a:t>//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만료일 </a:t>
            </a:r>
            <a:r>
              <a:rPr lang="ko-KR" altLang="en-US" sz="2000" dirty="0">
                <a:latin typeface="맑은 고딕" panose="020B0503020000020004" pitchFamily="50" charset="-127"/>
              </a:rPr>
              <a:t>자동입력 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트리거</a:t>
            </a:r>
            <a:endParaRPr lang="ko-KR" altLang="en-US" sz="2000" dirty="0">
              <a:latin typeface="맑은 고딕" panose="020B0503020000020004" pitchFamily="50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CREATE OR REPLACE TRIGGER TRG_EXPIRE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BEFORE INSERT OR UPDATE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ON</a:t>
            </a:r>
            <a:r>
              <a:rPr lang="en-US" altLang="ko-KR" sz="2000" dirty="0">
                <a:latin typeface="맑은 고딕" panose="020B0503020000020004" pitchFamily="50" charset="-127"/>
              </a:rPr>
              <a:t> CUSTOMER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FOR EACH ROW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BEGIN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DURING = 1 THEN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ADD_MONTHS(:NEW.REGI_DATE, :NEW.DURING) INTO </a:t>
            </a:r>
            <a:r>
              <a:rPr lang="en-US" altLang="ko-KR" sz="2000" dirty="0">
                <a:latin typeface="맑은 고딕" panose="020B0503020000020004" pitchFamily="50" charset="-127"/>
              </a:rPr>
              <a:t>:NEW.EXPIRE_DATE FROM DUAL;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ELSIF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:NEW.DURING = 2 THEN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ADD_MONTHS(:NEW.REGI_DATE, :NEW.DURING) </a:t>
            </a:r>
            <a:r>
              <a:rPr lang="en-US" altLang="ko-KR" sz="2000" dirty="0">
                <a:latin typeface="맑은 고딕" panose="020B0503020000020004" pitchFamily="50" charset="-127"/>
              </a:rPr>
              <a:t>INTO :NEW.EXPIRE_DATE FROM DUAL;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ELSIF</a:t>
            </a:r>
            <a:r>
              <a:rPr lang="en-US" altLang="ko-KR" sz="2000" dirty="0">
                <a:latin typeface="맑은 고딕" panose="020B0503020000020004" pitchFamily="50" charset="-127"/>
              </a:rPr>
              <a:t> INSERTING 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AND</a:t>
            </a:r>
            <a:r>
              <a:rPr lang="en-US" altLang="ko-KR" sz="2000" dirty="0">
                <a:latin typeface="맑은 고딕" panose="020B0503020000020004" pitchFamily="50" charset="-127"/>
              </a:rPr>
              <a:t> :NEW.D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UR</a:t>
            </a:r>
            <a:r>
              <a:rPr lang="en-US" altLang="ko-KR" sz="2000" dirty="0">
                <a:latin typeface="맑은 고딕" panose="020B0503020000020004" pitchFamily="50" charset="-127"/>
              </a:rPr>
              <a:t>IN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G = </a:t>
            </a:r>
            <a:r>
              <a:rPr lang="en-US" altLang="ko-KR" sz="2000" dirty="0">
                <a:latin typeface="맑은 고딕" panose="020B0503020000020004" pitchFamily="50" charset="-127"/>
              </a:rPr>
              <a:t>3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TH</a:t>
            </a:r>
            <a:r>
              <a:rPr lang="en-US" altLang="ko-KR" sz="2000" dirty="0">
                <a:latin typeface="맑은 고딕" panose="020B0503020000020004" pitchFamily="50" charset="-127"/>
              </a:rPr>
              <a:t>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N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</a:rPr>
              <a:t>SELECT ADD_MONTHS</a:t>
            </a:r>
            <a:r>
              <a:rPr lang="en-US" altLang="ko-KR" sz="2000" dirty="0">
                <a:latin typeface="맑은 고딕" panose="020B0503020000020004" pitchFamily="50" charset="-127"/>
              </a:rPr>
              <a:t>(:NEW.R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EG</a:t>
            </a:r>
            <a:r>
              <a:rPr lang="en-US" altLang="ko-KR" sz="2000" dirty="0">
                <a:latin typeface="맑은 고딕" panose="020B0503020000020004" pitchFamily="50" charset="-127"/>
              </a:rPr>
              <a:t>I_D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AT</a:t>
            </a:r>
            <a:r>
              <a:rPr lang="en-US" altLang="ko-KR" sz="2000" dirty="0">
                <a:latin typeface="맑은 고딕" panose="020B0503020000020004" pitchFamily="50" charset="-127"/>
              </a:rPr>
              <a:t>E, :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N</a:t>
            </a:r>
            <a:r>
              <a:rPr lang="en-US" altLang="ko-KR" sz="2000" dirty="0">
                <a:latin typeface="맑은 고딕" panose="020B0503020000020004" pitchFamily="50" charset="-127"/>
              </a:rPr>
              <a:t>E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W.</a:t>
            </a:r>
            <a:r>
              <a:rPr lang="en-US" altLang="ko-KR" sz="2000" dirty="0">
                <a:latin typeface="맑은 고딕" panose="020B0503020000020004" pitchFamily="50" charset="-127"/>
              </a:rPr>
              <a:t>DURING) INTO :NEW.EXPIRE_DATE FROM 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D</a:t>
            </a:r>
            <a:r>
              <a:rPr lang="en-US" altLang="ko-KR" sz="2000" dirty="0">
                <a:latin typeface="맑은 고딕" panose="020B0503020000020004" pitchFamily="50" charset="-127"/>
              </a:rPr>
              <a:t>U</a:t>
            </a:r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</a:rPr>
              <a:t>AL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;</a:t>
            </a:r>
            <a:endParaRPr lang="en-US" altLang="ko-KR" sz="20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1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532</Words>
  <Application>Microsoft Office PowerPoint</Application>
  <PresentationFormat>와이드스크린</PresentationFormat>
  <Paragraphs>120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KBIZ한마음명조 M</vt:lpstr>
      <vt:lpstr>맑은 고딕</vt:lpstr>
      <vt:lpstr>Arial</vt:lpstr>
      <vt:lpstr>Elephant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127</cp:revision>
  <dcterms:created xsi:type="dcterms:W3CDTF">2021-06-02T05:28:14Z</dcterms:created>
  <dcterms:modified xsi:type="dcterms:W3CDTF">2021-06-08T05:13:33Z</dcterms:modified>
</cp:coreProperties>
</file>