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63" r:id="rId6"/>
    <p:sldId id="262" r:id="rId7"/>
    <p:sldId id="267" r:id="rId8"/>
    <p:sldId id="266" r:id="rId9"/>
    <p:sldId id="268" r:id="rId10"/>
    <p:sldId id="265" r:id="rId11"/>
  </p:sldIdLst>
  <p:sldSz cx="10080625" cy="567055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AE974F5-0377-0553-B300-2A0F4E25AD3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FC71C5-C106-C1A4-DB23-247C6B2A909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F693F-1D3C-A743-8415-EA8059527EA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CA4ED-73CE-E7A9-F0A2-60447BC1447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693037D-0C50-420D-9082-BE521B6D226D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422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2CA2A8-D7A3-39EA-288D-7A0F3FBE92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E8D6DAC-CA87-AA31-E313-85E06B7ADC5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CABE19A7-E92A-96B6-B723-7417BC513A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BA47D-378A-33A6-6311-4A3FE6FDC32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C63890-0E1E-2C2E-7BE2-26326509EDA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7B585-2B35-401B-3DED-0798727183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fld id="{5F680463-1F1B-4B61-B5C0-DC8B71937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oto Sans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7A3A92-2C7B-09E2-4B87-84A2214074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58A8720-9FA1-4F85-8B71-C7D00A63B449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563BAC-8450-B2F2-6582-209F511C45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42BED6-5662-2033-DFF8-F37732D381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EB22F6-6FC0-4703-C5F8-4060D9B4E0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18A09D-4547-4D95-8B6D-26F688765CCC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40278EF-0707-0EC2-E7AE-70EBDBAAD0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8524EA4-72FF-6067-CBB8-306287C345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FADF65-67CA-E300-A36C-C4BC2DE61B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ACA8F8-C394-4AC2-B8CC-831EE9342D87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DE4FAA9-0159-D8CA-6BB5-98E3AC0996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381B300-44E4-D643-2C8E-1230C2F972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FADF65-67CA-E300-A36C-C4BC2DE61B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ACA8F8-C394-4AC2-B8CC-831EE9342D87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DE4FAA9-0159-D8CA-6BB5-98E3AC0996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381B300-44E4-D643-2C8E-1230C2F972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04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FADF65-67CA-E300-A36C-C4BC2DE61B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ACA8F8-C394-4AC2-B8CC-831EE9342D87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DE4FAA9-0159-D8CA-6BB5-98E3AC0996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381B300-44E4-D643-2C8E-1230C2F972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de-DE" dirty="0"/>
              <a:t>Was ist Opinion Mining/</a:t>
            </a:r>
            <a:r>
              <a:rPr lang="de-DE" dirty="0" err="1"/>
              <a:t>Sentimentanalyse</a:t>
            </a:r>
            <a:r>
              <a:rPr lang="de-DE" dirty="0"/>
              <a:t>: versucht, Meinungsäußerungen (Information) in Newsgroups und Foren (Sprachdaten) automatisch zu erkennen und zu klassifizieren und damit letztlich Wissen über Meinung zu extrahieren.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5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86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82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en-US" dirty="0"/>
              <a:t>Elbow Method: den </a:t>
            </a:r>
            <a:r>
              <a:rPr lang="en-US" dirty="0" err="1"/>
              <a:t>Punkt</a:t>
            </a:r>
            <a:r>
              <a:rPr lang="en-US" dirty="0"/>
              <a:t> </a:t>
            </a:r>
            <a:r>
              <a:rPr lang="en-US" dirty="0" err="1"/>
              <a:t>auswählen</a:t>
            </a:r>
            <a:r>
              <a:rPr lang="en-US" dirty="0"/>
              <a:t>, ab dem die </a:t>
            </a:r>
            <a:r>
              <a:rPr lang="en-US" dirty="0" err="1"/>
              <a:t>Abflachung</a:t>
            </a:r>
            <a:r>
              <a:rPr lang="en-US" dirty="0"/>
              <a:t> linear </a:t>
            </a:r>
            <a:r>
              <a:rPr lang="en-US" dirty="0" err="1"/>
              <a:t>wird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4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BA620-1972-A7EB-E6CA-375BCA89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F9EB3B-4390-A991-8E6C-FCD84570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39769A-9918-D987-958C-14AE9FBA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1AB8E-2D12-5B30-85B3-63CCC2E4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BC8A5C-B7C0-6127-1752-C76CEC42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35235E-322B-4A1A-B74C-1684929AF4B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DA380-ED60-79C8-4C0F-6C13FF09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5C6872-D568-F9BF-9AE9-A674FA7F8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F94F7-6676-12A5-1C6F-165E913A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B7A962-FB91-12D5-B55B-D47ED3FF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D735E-616C-F9A1-F336-472738C1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C1F7AE-B999-4E10-AE9A-9DE7C8B3E46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3F124C-B7F6-7D81-3325-29C124009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7CF830-F72F-CA40-0F66-3DAC2D43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13481-8C29-3E3D-77DF-1B3BE246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5B508-6687-32DE-B78E-3379031B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E7D44-7C45-E961-5121-D163F125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E50E2B-D2D8-4AD1-9701-1CC876052A5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48A42-F95B-B33B-3965-97487396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6F300-C191-E41C-F1C6-467C6A3A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5684A8-3365-05AA-54AC-D5D9CDF3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B646A-169C-EA5D-4D48-094E150A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A6F58-3EA8-AE40-57CB-9C3A9DD4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F80959-32A1-4AC3-B01D-A48CE3C7D21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4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52863-8143-264C-55C8-86C6A7D9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A8E883-3CA4-4A0C-AF4D-29A27F67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0F1E92-CD96-814D-74F1-095E2156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5867E-4413-2999-571A-FD8257E9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BD9653-29E5-1755-3AA3-7101C0F1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67AAB-93AC-4F90-9AA3-A0B9B88DAB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D5BC0-7E9D-533D-7710-CA812EA2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DE70E-B035-67B9-F661-ACD1028A3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FA914A-36C9-251F-41E3-8234BD63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0ED516-0CE4-8495-D915-1746B7CD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A1F773-B738-E5B8-BFE1-54FA5E5B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3FFD1-9D0A-3D57-005B-B504A409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9BCFEC-4C38-4F61-BEFC-1FEC89E6E87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82453-1CFE-2131-5618-551B8A64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CDCD9-11E1-54E1-4B9F-51CD6889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155DF4-5A56-63B8-300F-01D1067D9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21C1ED-8442-2B02-3718-0AFFC5BE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AA801A-6D17-31DB-26E2-872CA03F0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161DFA-84B2-C87D-3E87-AEEDD8E3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9DA7A3-0CBE-EB7E-BE64-52D16579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63F6FA-E89A-25C6-EC1A-477D2F5A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45EC2A-215E-4F40-9222-82A1418AD68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6D66D-4CBC-C3ED-54B3-A7688B32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0AF1A1-42B8-EB5E-37B5-2A050DE0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1E08CD-14FD-BD10-69EC-FCCCE843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A478EE-A48B-814C-155A-68A6A5C2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1CB14-D65A-4978-BCD8-6DE37BE8BE5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5B306B-65DE-17E0-0EDF-20AAED63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9286D0-BCEF-15D9-5624-CFC9531A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429A5C-333B-D4C4-9BC4-42E1ED06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37FE80-3931-478A-A27C-3E216E6B615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926DF-5C8B-ED4E-9697-7AE32A64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866ED-FBBA-295E-F42A-E3C1FE45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0E87FA-BE15-8FA7-BCBC-2EC5D264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4AB3AD-6BD0-4991-2ADB-6DFF361D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B130EB-E481-2C48-149C-35AFF842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3DB43B-32F0-6C8F-6BCF-F1FADB02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80A465-F905-46B7-A05F-3F092363833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ED02B-BA07-07F9-2BF4-7546B5A8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471E7F-5AD9-B51D-2400-D3E5D5E8E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902AB7-DB4E-5562-935C-68C9194E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1F3FD6-3B96-701E-CC94-CEC32725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E49F5B-AF72-A7D3-3E85-8F2069AC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51F931-12FC-4CD1-94EC-037AEEE3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402C02-D24F-46A2-834D-959215FB320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4BBA40-1B9B-9069-DBD6-7BEDB3E20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3A8499-2E1C-ACD8-FD19-65CD94CD73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E396F-2358-0551-9E13-A0440DAF526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ABB52D-2A53-A7A8-DBA0-F2235C08D89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5BB514-20A6-0964-119A-C2C35FA9E7B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fld id="{FEEDFC69-71ED-4AF3-9C17-AA749395EE5B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solidFill>
            <a:srgbClr val="DEC429"/>
          </a:solidFill>
          <a:effectLst>
            <a:outerShdw dist="17961" dir="2700000">
              <a:scrgbClr r="0" g="0" b="0"/>
            </a:outerShdw>
          </a:effectLst>
          <a:highlight>
            <a:scrgbClr r="0" g="0" b="0">
              <a:alpha val="0"/>
            </a:scrgbClr>
          </a:highlight>
          <a:latin typeface="Liberation Sans" pitchFamily="18"/>
          <a:cs typeface="Noto Sans Devanagari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oliverguhr/german-sentiment-ber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eksforgeeks.org/elbow-method-for-optimal-value-of-k-in-kmea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129F043C-6404-8E30-A1AF-7B5DC566801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20880" y="36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3A637A52-9538-67C0-BCF1-D48044C7636C}"/>
              </a:ext>
            </a:extLst>
          </p:cNvPr>
          <p:cNvSpPr/>
          <p:nvPr/>
        </p:nvSpPr>
        <p:spPr>
          <a:xfrm>
            <a:off x="457200" y="121320"/>
            <a:ext cx="9118440" cy="1707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14F80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FA62AB8-C9CA-27A3-B691-3FC90A9913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0600" y="225360"/>
            <a:ext cx="9071640" cy="2048040"/>
          </a:xfrm>
        </p:spPr>
        <p:txBody>
          <a:bodyPr vert="horz"/>
          <a:lstStyle/>
          <a:p>
            <a:pPr lvl="0"/>
            <a:r>
              <a:rPr lang="en-US" sz="3600" b="1" dirty="0" err="1"/>
              <a:t>Verkehrswende</a:t>
            </a:r>
            <a:r>
              <a:rPr lang="en-US" sz="3600" b="1" dirty="0"/>
              <a:t> </a:t>
            </a:r>
            <a:r>
              <a:rPr lang="en-US" sz="3600" b="1" dirty="0" err="1"/>
              <a:t>im</a:t>
            </a:r>
            <a:r>
              <a:rPr lang="en-US" sz="3600" b="1" dirty="0"/>
              <a:t> </a:t>
            </a:r>
            <a:r>
              <a:rPr lang="en-US" sz="3600" b="1" dirty="0" err="1"/>
              <a:t>Kontext</a:t>
            </a:r>
            <a:r>
              <a:rPr lang="en-US" sz="3600" b="1" dirty="0"/>
              <a:t> von ÖPNV und </a:t>
            </a:r>
            <a:r>
              <a:rPr lang="en-US" sz="3600" b="1" dirty="0" err="1"/>
              <a:t>Fahrrad</a:t>
            </a:r>
            <a:r>
              <a:rPr lang="en-US" sz="3600" b="1" dirty="0"/>
              <a:t> </a:t>
            </a:r>
            <a:r>
              <a:rPr lang="en-US" sz="3600" b="1" dirty="0" err="1"/>
              <a:t>analysieren</a:t>
            </a:r>
            <a:br>
              <a:rPr lang="en-US" sz="3600" b="1" dirty="0"/>
            </a:br>
            <a:r>
              <a:rPr lang="en-US" sz="3600" b="1" dirty="0"/>
              <a:t>Team Bahn &amp; </a:t>
            </a:r>
            <a:r>
              <a:rPr lang="en-US" sz="3600" b="1" dirty="0" err="1"/>
              <a:t>Fahrrad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4592B77B-9048-A4AB-4BB0-4F4704BE9931}"/>
              </a:ext>
            </a:extLst>
          </p:cNvPr>
          <p:cNvSpPr/>
          <p:nvPr/>
        </p:nvSpPr>
        <p:spPr>
          <a:xfrm>
            <a:off x="5198400" y="5104800"/>
            <a:ext cx="36576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14F80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cap="none" dirty="0">
                <a:ln>
                  <a:noFill/>
                </a:ln>
                <a:solidFill>
                  <a:srgbClr val="DEC429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18"/>
                <a:ea typeface="Noto Sans CJK SC" pitchFamily="2"/>
                <a:cs typeface="Noto Sans Devanagari" pitchFamily="2"/>
              </a:rPr>
              <a:t>Katharina Dahmann &amp; Egon Leute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559A75-CD70-AC5F-3765-41CDED81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4D148-70CD-9EB2-26A2-68F911C8F2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/>
              <a:t>Quellen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91D45-470B-2763-7296-E561C054AB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77500" lnSpcReduction="20000"/>
          </a:bodyPr>
          <a:lstStyle/>
          <a:p>
            <a:pPr lvl="0">
              <a:buSzPct val="45000"/>
            </a:pPr>
            <a:r>
              <a:rPr lang="en-US" dirty="0"/>
              <a:t>1: Guhr et al. Training a Broad-Coverage German Sentiment Classification Model for Dialog Systems. 2020. European Language Resources Association. </a:t>
            </a:r>
            <a:r>
              <a:rPr lang="en-US" dirty="0" err="1"/>
              <a:t>Seite</a:t>
            </a:r>
            <a:r>
              <a:rPr lang="en-US" dirty="0"/>
              <a:t> 1620-25.</a:t>
            </a:r>
          </a:p>
          <a:p>
            <a:pPr lvl="0">
              <a:buSzPct val="45000"/>
            </a:pPr>
            <a:r>
              <a:rPr lang="en-US" dirty="0"/>
              <a:t>2: </a:t>
            </a:r>
            <a:r>
              <a:rPr lang="en-US" dirty="0" err="1"/>
              <a:t>oliverguhr</a:t>
            </a:r>
            <a:r>
              <a:rPr lang="en-US" dirty="0"/>
              <a:t>. </a:t>
            </a:r>
            <a:r>
              <a:rPr lang="en-US" dirty="0" err="1"/>
              <a:t>german</a:t>
            </a:r>
            <a:r>
              <a:rPr lang="en-US" dirty="0"/>
              <a:t>-sentiment-</a:t>
            </a:r>
            <a:r>
              <a:rPr lang="en-US" dirty="0" err="1"/>
              <a:t>ber</a:t>
            </a:r>
            <a:r>
              <a:rPr lang="en-US" dirty="0"/>
              <a:t>. Hugging Face. Online: </a:t>
            </a:r>
            <a:r>
              <a:rPr lang="en-US" dirty="0">
                <a:hlinkClick r:id="rId3"/>
              </a:rPr>
              <a:t>https://huggingface.co/oliverguhr/german-sentiment-bert</a:t>
            </a:r>
            <a:r>
              <a:rPr lang="en-US" dirty="0"/>
              <a:t>  (24.07.2022)</a:t>
            </a:r>
          </a:p>
          <a:p>
            <a:pPr lvl="0">
              <a:buSzPct val="45000"/>
            </a:pPr>
            <a:r>
              <a:rPr lang="en-US" dirty="0"/>
              <a:t>3: </a:t>
            </a:r>
            <a:r>
              <a:rPr lang="en-US" dirty="0" err="1"/>
              <a:t>Alind</a:t>
            </a:r>
            <a:r>
              <a:rPr lang="en-US" dirty="0"/>
              <a:t> Gupta. Elbow Method for optimal value of k in </a:t>
            </a:r>
            <a:r>
              <a:rPr lang="en-US" dirty="0" err="1"/>
              <a:t>Kmeans</a:t>
            </a:r>
            <a:r>
              <a:rPr lang="en-US" dirty="0"/>
              <a:t>. 18.05.2022. Online: </a:t>
            </a:r>
            <a:r>
              <a:rPr lang="en-US" dirty="0">
                <a:hlinkClick r:id="rId4"/>
              </a:rPr>
              <a:t>https://www.geeksforgeeks.org/elbow-method-for-optimal-value-of-k-in-kmeans/</a:t>
            </a:r>
            <a:r>
              <a:rPr lang="en-US" dirty="0"/>
              <a:t> (24.07.2022)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68C7DA-5E90-DB91-3685-281BA02E2E38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A047BC6-F10F-4F22-8E9B-AF8240D30DE7}" type="slidenum">
              <a:t>10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8960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Themenvorstellung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7B3F62-582B-123D-2ECE-29BF697C05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Kontext</a:t>
            </a:r>
            <a:r>
              <a:rPr lang="en-US" dirty="0"/>
              <a:t>: Bahn &amp; </a:t>
            </a:r>
            <a:r>
              <a:rPr lang="en-US" dirty="0" err="1"/>
              <a:t>Fahrrad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Spezialisierung</a:t>
            </a:r>
            <a:r>
              <a:rPr lang="en-US" dirty="0"/>
              <a:t>: 9€ Ticket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Wie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tatsächliche</a:t>
            </a:r>
            <a:r>
              <a:rPr lang="en-US" dirty="0"/>
              <a:t> </a:t>
            </a:r>
            <a:r>
              <a:rPr lang="en-US" dirty="0" err="1"/>
              <a:t>Wahrnehmung</a:t>
            </a:r>
            <a:r>
              <a:rPr lang="en-US" dirty="0"/>
              <a:t> des 9€ Tickets für ÖPNV und </a:t>
            </a:r>
            <a:r>
              <a:rPr lang="en-US" dirty="0" err="1"/>
              <a:t>Fahrrad</a:t>
            </a:r>
            <a:r>
              <a:rPr lang="en-US" dirty="0"/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Gegenüberstellung</a:t>
            </a:r>
            <a:r>
              <a:rPr lang="en-US" dirty="0"/>
              <a:t> </a:t>
            </a:r>
            <a:r>
              <a:rPr lang="en-US" dirty="0" err="1"/>
              <a:t>Sentimentanalyse</a:t>
            </a:r>
            <a:r>
              <a:rPr lang="en-US" dirty="0"/>
              <a:t>: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ÖPNV &amp;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Fahrrad</a:t>
            </a:r>
            <a:endParaRPr lang="en-US" sz="3200" dirty="0">
              <a:highlight>
                <a:scrgbClr r="0" g="0" b="0">
                  <a:alpha val="0"/>
                </a:scrgbClr>
              </a:highlight>
              <a:latin typeface="Liberation Sans" pitchFamily="18"/>
              <a:cs typeface="Noto Sans Devanagari" pitchFamily="2"/>
            </a:endParaRP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ÖPNV &amp;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Fahrrad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, 9 € Ticket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Bezug</a:t>
            </a:r>
            <a:endParaRPr lang="en-US" sz="3200" dirty="0">
              <a:highlight>
                <a:scrgbClr r="0" g="0" b="0">
                  <a:alpha val="0"/>
                </a:scrgbClr>
              </a:highlight>
              <a:latin typeface="Liberation Sans" pitchFamily="18"/>
              <a:cs typeface="Noto Sans Devanagari" pitchFamily="2"/>
            </a:endParaRPr>
          </a:p>
          <a:p>
            <a:pPr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2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F7B0AC-EC9B-EC89-6B1A-ED2C1601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3C79F0FD-64A8-5EEB-2A91-CC6B05E861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7EF279D-64F4-211F-F3F0-49D59CFC74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Stimmungsbild auf Twitter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F56A0-036C-2AAF-5324-A8F1CAFFDC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5995042" cy="3288239"/>
          </a:xfrm>
        </p:spPr>
        <p:txBody>
          <a:bodyPr vert="horz"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Datequelle</a:t>
            </a:r>
            <a:r>
              <a:rPr lang="en-US" dirty="0"/>
              <a:t>: Twitter-API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Developer Account: V2 Access Levels – Essential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Tweets die </a:t>
            </a:r>
            <a:r>
              <a:rPr lang="en-US" dirty="0" err="1"/>
              <a:t>Fahrrad</a:t>
            </a:r>
            <a:r>
              <a:rPr lang="en-US" dirty="0"/>
              <a:t> &amp; ÖPNV </a:t>
            </a:r>
            <a:r>
              <a:rPr lang="en-US" dirty="0" err="1"/>
              <a:t>thematisieren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Pickle-Dateien für jede Woche (Beginn 01.05.2022)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5295C83-55CF-C4BA-84B7-0DDA1ED208C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BEBA7EF-5774-4DDD-B883-500657EE155F}" type="slidenum">
              <a:t>3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E94CC19-AA75-CDCE-05DA-ADBEE79B1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041" y="1247552"/>
            <a:ext cx="2796042" cy="3920456"/>
          </a:xfrm>
          <a:prstGeom prst="rect">
            <a:avLst/>
          </a:prstGeo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27141D-B258-4927-4819-97ED625F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79F0FD-64A8-5EEB-2A91-CC6B05E861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7EF279D-64F4-211F-F3F0-49D59CFC74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Das </a:t>
            </a:r>
            <a:r>
              <a:rPr lang="en-US" dirty="0" err="1"/>
              <a:t>Datenset</a:t>
            </a:r>
            <a:r>
              <a:rPr lang="en-US" dirty="0"/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5295C83-55CF-C4BA-84B7-0DDA1ED208C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BEBA7EF-5774-4DDD-B883-500657EE155F}" type="slidenum">
              <a:t>4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E94CC19-AA75-CDCE-05DA-ADBEE79B1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76" y="1172520"/>
            <a:ext cx="2796042" cy="3920456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C71481E-CD4D-0A06-AF8C-1C48EB8B4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58" y="3242804"/>
            <a:ext cx="3117440" cy="161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10258B6-7EF4-C2FD-CE16-C2883D454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879" y="1218355"/>
            <a:ext cx="2361920" cy="1616464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D5FAEF-6629-3CC4-4F7E-4459A569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3C79F0FD-64A8-5EEB-2A91-CC6B05E861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7EF279D-64F4-211F-F3F0-49D59CFC74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/>
              <a:t>Kontext</a:t>
            </a:r>
            <a:r>
              <a:rPr lang="en-US" dirty="0"/>
              <a:t> 9€ Ticket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5295C83-55CF-C4BA-84B7-0DDA1ED208C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BEBA7EF-5774-4DDD-B883-500657EE155F}" type="slidenum">
              <a:t>5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394C7AC-1AB1-89E0-9CDF-D1C296A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22" y="1756435"/>
            <a:ext cx="3448251" cy="287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387C80F-D25D-2F71-CFBD-AA39D7478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63" y="1751284"/>
            <a:ext cx="3381512" cy="288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6A6906-5E76-F7FB-CAE5-011161E0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9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Sentimentanalyse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7B3F62-582B-123D-2ECE-29BF697C05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326600"/>
            <a:ext cx="9554401" cy="3288239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Modell: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German Sentiment Classification with Bert 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DE" dirty="0"/>
              <a:t>Nutzt</a:t>
            </a:r>
            <a:r>
              <a:rPr lang="en-US" dirty="0"/>
              <a:t> die Google Bert </a:t>
            </a:r>
            <a:r>
              <a:rPr lang="en-US" dirty="0" err="1"/>
              <a:t>Architektur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Trainiert</a:t>
            </a:r>
            <a:r>
              <a:rPr lang="en-US" dirty="0"/>
              <a:t> auf 1.834 Mio </a:t>
            </a:r>
            <a:r>
              <a:rPr lang="en-US" dirty="0" err="1"/>
              <a:t>deutschsprachigen</a:t>
            </a:r>
            <a:r>
              <a:rPr lang="en-US" dirty="0"/>
              <a:t> </a:t>
            </a:r>
            <a:r>
              <a:rPr lang="en-US" dirty="0" err="1"/>
              <a:t>Beispieltexten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In </a:t>
            </a:r>
            <a:r>
              <a:rPr lang="en-US" dirty="0" err="1"/>
              <a:t>einem</a:t>
            </a:r>
            <a:r>
              <a:rPr lang="en-US" dirty="0"/>
              <a:t> Python-Package </a:t>
            </a:r>
            <a:r>
              <a:rPr lang="en-US" dirty="0" err="1"/>
              <a:t>gebündelter</a:t>
            </a:r>
            <a:r>
              <a:rPr lang="en-US" dirty="0"/>
              <a:t> Code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MIT License (</a:t>
            </a:r>
            <a:r>
              <a:rPr lang="en-US" dirty="0" err="1"/>
              <a:t>Erhaltung</a:t>
            </a:r>
            <a:r>
              <a:rPr lang="en-US" dirty="0"/>
              <a:t> von </a:t>
            </a:r>
            <a:r>
              <a:rPr lang="en-US" dirty="0" err="1"/>
              <a:t>Urheberrechts</a:t>
            </a:r>
            <a:r>
              <a:rPr lang="en-US" dirty="0"/>
              <a:t>- und </a:t>
            </a:r>
            <a:r>
              <a:rPr lang="en-US" dirty="0" err="1"/>
              <a:t>Lizenzvermerken</a:t>
            </a:r>
            <a:r>
              <a:rPr lang="en-US" dirty="0"/>
              <a:t>)</a:t>
            </a:r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6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8500E83-202F-175B-FFC5-5DB0F29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Quelle: 1, 2</a:t>
            </a:r>
          </a:p>
        </p:txBody>
      </p:sp>
    </p:spTree>
    <p:extLst>
      <p:ext uri="{BB962C8B-B14F-4D97-AF65-F5344CB8AC3E}">
        <p14:creationId xmlns:p14="http://schemas.microsoft.com/office/powerpoint/2010/main" val="372986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Sentimentanalyse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7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8500E83-202F-175B-FFC5-5DB0F29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9AB104-6E55-F997-A041-296CDF247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250" y="1718612"/>
            <a:ext cx="35242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A1A1071-E184-62CF-EA5F-FF2FBEBFD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522" y="1497960"/>
            <a:ext cx="23717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6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Sentimentanalyse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8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8500E83-202F-175B-FFC5-5DB0F29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EBE69CE-F278-F806-1CF1-5321A4F4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80" y="1612260"/>
            <a:ext cx="6781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08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/>
              <a:t>Elbow Method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9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8500E83-202F-175B-FFC5-5DB0F29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Quelle: 3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A8755514-99DB-7345-9CBD-0188C94C4894}"/>
              </a:ext>
            </a:extLst>
          </p:cNvPr>
          <p:cNvSpPr txBox="1">
            <a:spLocks/>
          </p:cNvSpPr>
          <p:nvPr/>
        </p:nvSpPr>
        <p:spPr>
          <a:xfrm>
            <a:off x="503998" y="1326600"/>
            <a:ext cx="9554401" cy="32882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45000"/>
              <a:buFont typeface="StarSymbol"/>
              <a:buChar char="●"/>
            </a:pPr>
            <a:r>
              <a:rPr lang="de-DE" dirty="0"/>
              <a:t>Informationsfindung mithilfe von Clustering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DE" dirty="0"/>
              <a:t>Wie viele Clusterzentren sind angemessen für unser Datenset?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DE" dirty="0"/>
              <a:t>Welche Methode nutzen, um einen „guten Ellenbogen“ zu bekommen?</a:t>
            </a:r>
          </a:p>
          <a:p>
            <a:pPr lvl="1">
              <a:buSzPct val="45000"/>
              <a:buFont typeface="StarSymbol"/>
              <a:buChar char="●"/>
            </a:pPr>
            <a:endParaRPr lang="de-DE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CB3E8ED-4A0A-BC1B-FD84-B3AB61655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20" y="2595090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33ECF56-64D6-7B2D-3EF3-F05D053D2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36" y="2595090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511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Breitbild</PresentationFormat>
  <Paragraphs>59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Helvetica Neue</vt:lpstr>
      <vt:lpstr>StarSymbol</vt:lpstr>
      <vt:lpstr>Arial</vt:lpstr>
      <vt:lpstr>Calibri</vt:lpstr>
      <vt:lpstr>Liberation Sans</vt:lpstr>
      <vt:lpstr>Liberation Serif</vt:lpstr>
      <vt:lpstr>Default</vt:lpstr>
      <vt:lpstr>Verkehrswende im Kontext von ÖPNV und Fahrrad analysieren Team Bahn &amp; Fahrrad </vt:lpstr>
      <vt:lpstr>Themenvorstellung</vt:lpstr>
      <vt:lpstr>Stimmungsbild auf Twitter</vt:lpstr>
      <vt:lpstr>Das Datenset </vt:lpstr>
      <vt:lpstr>Kontext 9€ Ticket</vt:lpstr>
      <vt:lpstr>Sentimentanalyse</vt:lpstr>
      <vt:lpstr>Sentimentanalyse</vt:lpstr>
      <vt:lpstr>Sentimentanalyse</vt:lpstr>
      <vt:lpstr>Elbow Method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Verkehrswende im Kontext von ÖPNV und Fahrrad analysieren Team Bahn &amp; Fahrrad </dc:title>
  <dc:creator>Katharina Dahmann</dc:creator>
  <cp:lastModifiedBy>Katharina Dahmann</cp:lastModifiedBy>
  <cp:revision>11</cp:revision>
  <dcterms:created xsi:type="dcterms:W3CDTF">2022-05-15T11:08:29Z</dcterms:created>
  <dcterms:modified xsi:type="dcterms:W3CDTF">2022-07-24T10:42:40Z</dcterms:modified>
</cp:coreProperties>
</file>