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2" r:id="rId6"/>
    <p:sldId id="267" r:id="rId7"/>
    <p:sldId id="266" r:id="rId8"/>
    <p:sldId id="268" r:id="rId9"/>
    <p:sldId id="269" r:id="rId10"/>
    <p:sldId id="270" r:id="rId11"/>
    <p:sldId id="272" r:id="rId12"/>
    <p:sldId id="271" r:id="rId13"/>
    <p:sldId id="265" r:id="rId14"/>
  </p:sldIdLst>
  <p:sldSz cx="10080625" cy="567055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AE974F5-0377-0553-B300-2A0F4E25AD3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FC71C5-C106-C1A4-DB23-247C6B2A909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F693F-1D3C-A743-8415-EA8059527EA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CA4ED-73CE-E7A9-F0A2-60447BC1447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693037D-0C50-420D-9082-BE521B6D226D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22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2CA2A8-D7A3-39EA-288D-7A0F3FBE9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8D6DAC-CA87-AA31-E313-85E06B7ADC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ABE19A7-E92A-96B6-B723-7417BC513A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BA47D-378A-33A6-6311-4A3FE6FDC32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3890-0E1E-2C2E-7BE2-26326509ED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7B585-2B35-401B-3DED-079872718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5F680463-1F1B-4B61-B5C0-DC8B71937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7A3A92-2C7B-09E2-4B87-84A2214074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8A8720-9FA1-4F85-8B71-C7D00A63B449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563BAC-8450-B2F2-6582-209F511C45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42BED6-5662-2033-DFF8-F37732D381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2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4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EB22F6-6FC0-4703-C5F8-4060D9B4E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18A09D-4547-4D95-8B6D-26F688765CCC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0278EF-0707-0EC2-E7AE-70EBDBAAD0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524EA4-72FF-6067-CBB8-306287C345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n-US" dirty="0"/>
              <a:t>6 % 9€ Ticket </a:t>
            </a:r>
            <a:r>
              <a:rPr lang="en-US" dirty="0" err="1"/>
              <a:t>Datenset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5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n-US" dirty="0"/>
              <a:t>Elbow Method: den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, ab dem die </a:t>
            </a:r>
            <a:r>
              <a:rPr lang="en-US" dirty="0" err="1"/>
              <a:t>Abflachung</a:t>
            </a:r>
            <a:r>
              <a:rPr lang="en-US" dirty="0"/>
              <a:t> linear </a:t>
            </a:r>
            <a:r>
              <a:rPr lang="en-US" dirty="0" err="1"/>
              <a:t>wird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4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1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A620-1972-A7EB-E6CA-375BCA89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9EB3B-4390-A991-8E6C-FCD84570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9769A-9918-D987-958C-14AE9FBA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AB8E-2D12-5B30-85B3-63CCC2E4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C8A5C-B7C0-6127-1752-C76CEC42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35235E-322B-4A1A-B74C-1684929AF4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DA380-ED60-79C8-4C0F-6C13FF0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5C6872-D568-F9BF-9AE9-A674FA7F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F94F7-6676-12A5-1C6F-165E913A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7A962-FB91-12D5-B55B-D47ED3FF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D735E-616C-F9A1-F336-472738C1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C1F7AE-B999-4E10-AE9A-9DE7C8B3E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3F124C-B7F6-7D81-3325-29C1240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CF830-F72F-CA40-0F66-3DAC2D43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13481-8C29-3E3D-77DF-1B3BE246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5B508-6687-32DE-B78E-3379031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E7D44-7C45-E961-5121-D163F12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50E2B-D2D8-4AD1-9701-1CC876052A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8A42-F95B-B33B-3965-9748739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6F300-C191-E41C-F1C6-467C6A3A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684A8-3365-05AA-54AC-D5D9CDF3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B646A-169C-EA5D-4D48-094E150A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A6F58-3EA8-AE40-57CB-9C3A9DD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F80959-32A1-4AC3-B01D-A48CE3C7D21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52863-8143-264C-55C8-86C6A7D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E883-3CA4-4A0C-AF4D-29A27F67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F1E92-CD96-814D-74F1-095E2156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5867E-4413-2999-571A-FD8257E9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D9653-29E5-1755-3AA3-7101C0F1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67AAB-93AC-4F90-9AA3-A0B9B88DAB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5BC0-7E9D-533D-7710-CA812EA2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DE70E-B035-67B9-F661-ACD1028A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A914A-36C9-251F-41E3-8234BD63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ED516-0CE4-8495-D915-1746B7CD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1F773-B738-E5B8-BFE1-54FA5E5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3FFD1-9D0A-3D57-005B-B504A409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9BCFEC-4C38-4F61-BEFC-1FEC89E6E87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82453-1CFE-2131-5618-551B8A64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CDCD9-11E1-54E1-4B9F-51CD6889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155DF4-5A56-63B8-300F-01D1067D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21C1ED-8442-2B02-3718-0AFFC5BE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A801A-6D17-31DB-26E2-872CA03F0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161DFA-84B2-C87D-3E87-AEEDD8E3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9DA7A3-0CBE-EB7E-BE64-52D16579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63F6FA-E89A-25C6-EC1A-477D2F5A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45EC2A-215E-4F40-9222-82A1418AD68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D66D-4CBC-C3ED-54B3-A7688B32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AF1A1-42B8-EB5E-37B5-2A050DE0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1E08CD-14FD-BD10-69EC-FCCCE843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478EE-A48B-814C-155A-68A6A5C2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CB14-D65A-4978-BCD8-6DE37BE8BE5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5B306B-65DE-17E0-0EDF-20AAED63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9286D0-BCEF-15D9-5624-CFC9531A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429A5C-333B-D4C4-9BC4-42E1ED0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7FE80-3931-478A-A27C-3E216E6B61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26DF-5C8B-ED4E-9697-7AE32A64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866ED-FBBA-295E-F42A-E3C1FE45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0E87FA-BE15-8FA7-BCBC-2EC5D264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AB3AD-6BD0-4991-2ADB-6DFF361D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B130EB-E481-2C48-149C-35AFF842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DB43B-32F0-6C8F-6BCF-F1FADB0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80A465-F905-46B7-A05F-3F09236383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ED02B-BA07-07F9-2BF4-7546B5A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71E7F-5AD9-B51D-2400-D3E5D5E8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02AB7-DB4E-5562-935C-68C9194E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F3FD6-3B96-701E-CC94-CEC32725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49F5B-AF72-A7D3-3E85-8F2069AC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1F931-12FC-4CD1-94EC-037AEEE3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02C02-D24F-46A2-834D-959215FB32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4BBA40-1B9B-9069-DBD6-7BEDB3E20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A8499-2E1C-ACD8-FD19-65CD94CD7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E396F-2358-0551-9E13-A0440DAF526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BB52D-2A53-A7A8-DBA0-F2235C08D8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BB514-20A6-0964-119A-C2C35FA9E7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FEEDFC69-71ED-4AF3-9C17-AA749395EE5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solidFill>
            <a:srgbClr val="DEC429"/>
          </a:solidFill>
          <a:effectLst>
            <a:outerShdw dist="17961" dir="2700000">
              <a:scrgbClr r="0" g="0" b="0"/>
            </a:outerShdw>
          </a:effectLst>
          <a:highlight>
            <a:scrgbClr r="0" g="0" b="0">
              <a:alpha val="0"/>
            </a:scrgbClr>
          </a:highlight>
          <a:latin typeface="Liberation Sans" pitchFamily="18"/>
          <a:cs typeface="Noto Sans Devanagar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oliverguhr/german-sentiment-be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twitter.com/en/docs/twitter-api/getting-started/about-twitter-api" TargetMode="External"/><Relationship Id="rId4" Type="http://schemas.openxmlformats.org/officeDocument/2006/relationships/hyperlink" Target="https://www.geeksforgeeks.org/elbow-method-for-optimal-value-of-k-in-kmea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29F043C-6404-8E30-A1AF-7B5DC566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0880" y="36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3A637A52-9538-67C0-BCF1-D48044C7636C}"/>
              </a:ext>
            </a:extLst>
          </p:cNvPr>
          <p:cNvSpPr/>
          <p:nvPr/>
        </p:nvSpPr>
        <p:spPr>
          <a:xfrm>
            <a:off x="457200" y="121320"/>
            <a:ext cx="9118440" cy="1707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4F80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A62AB8-C9CA-27A3-B691-3FC90A9913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0600" y="225360"/>
            <a:ext cx="9071640" cy="2048040"/>
          </a:xfrm>
        </p:spPr>
        <p:txBody>
          <a:bodyPr vert="horz"/>
          <a:lstStyle/>
          <a:p>
            <a:pPr lvl="0"/>
            <a:r>
              <a:rPr lang="en-US" sz="3600" b="1" dirty="0" err="1"/>
              <a:t>Verkehrswende</a:t>
            </a:r>
            <a:r>
              <a:rPr lang="en-US" sz="3600" b="1" dirty="0"/>
              <a:t> </a:t>
            </a:r>
            <a:r>
              <a:rPr lang="en-US" sz="3600" b="1" dirty="0" err="1"/>
              <a:t>im</a:t>
            </a:r>
            <a:r>
              <a:rPr lang="en-US" sz="3600" b="1" dirty="0"/>
              <a:t> </a:t>
            </a:r>
            <a:r>
              <a:rPr lang="en-US" sz="3600" b="1" dirty="0" err="1"/>
              <a:t>Kontext</a:t>
            </a:r>
            <a:r>
              <a:rPr lang="en-US" sz="3600" b="1" dirty="0"/>
              <a:t> von ÖPNV und </a:t>
            </a:r>
            <a:r>
              <a:rPr lang="en-US" sz="3600" b="1" dirty="0" err="1"/>
              <a:t>Fahrrad</a:t>
            </a:r>
            <a:r>
              <a:rPr lang="en-US" sz="3600" b="1" dirty="0"/>
              <a:t> </a:t>
            </a:r>
            <a:r>
              <a:rPr lang="en-US" sz="3600" b="1" dirty="0" err="1"/>
              <a:t>analysieren</a:t>
            </a:r>
            <a:br>
              <a:rPr lang="en-US" sz="3600" b="1" dirty="0"/>
            </a:br>
            <a:r>
              <a:rPr lang="en-US" sz="3600" b="1" dirty="0"/>
              <a:t>Team Bahn &amp; </a:t>
            </a:r>
            <a:r>
              <a:rPr lang="en-US" sz="3600" b="1" dirty="0" err="1"/>
              <a:t>Fahrrad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592B77B-9048-A4AB-4BB0-4F4704BE9931}"/>
              </a:ext>
            </a:extLst>
          </p:cNvPr>
          <p:cNvSpPr/>
          <p:nvPr/>
        </p:nvSpPr>
        <p:spPr>
          <a:xfrm>
            <a:off x="5198400" y="5104800"/>
            <a:ext cx="3657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4F80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cap="none" dirty="0">
                <a:ln>
                  <a:noFill/>
                </a:ln>
                <a:solidFill>
                  <a:srgbClr val="DEC429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18"/>
                <a:ea typeface="Noto Sans CJK SC" pitchFamily="2"/>
                <a:cs typeface="Noto Sans Devanagari" pitchFamily="2"/>
              </a:rPr>
              <a:t>Katharina Dahmann &amp; Egon Leute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Beispiel</a:t>
            </a:r>
            <a:r>
              <a:rPr lang="en-US" dirty="0"/>
              <a:t>-Tweet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94502"/>
            <a:ext cx="3455883" cy="328823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Platzmangel bei Fahrradmitnahme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Idee einer Echtzeitanalyse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10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902B79-CBF3-E8DA-47F9-E1422256E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2" y="1463500"/>
            <a:ext cx="5288108" cy="3319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161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1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26599"/>
            <a:ext cx="9554401" cy="3857519"/>
          </a:xfrm>
        </p:spPr>
        <p:txBody>
          <a:bodyPr vert="horz">
            <a:normAutofit fontScale="85000" lnSpcReduction="20000"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Generelles</a:t>
            </a:r>
            <a:r>
              <a:rPr lang="en-US" dirty="0"/>
              <a:t> </a:t>
            </a:r>
            <a:r>
              <a:rPr lang="en-US" dirty="0" err="1"/>
              <a:t>Stimmungsbild</a:t>
            </a:r>
            <a:r>
              <a:rPr lang="en-US" dirty="0"/>
              <a:t> für den </a:t>
            </a:r>
            <a:r>
              <a:rPr lang="en-US" dirty="0" err="1"/>
              <a:t>Kontext</a:t>
            </a:r>
            <a:r>
              <a:rPr lang="en-US" dirty="0"/>
              <a:t> </a:t>
            </a:r>
            <a:r>
              <a:rPr lang="en-US" dirty="0" err="1"/>
              <a:t>Fahrrad</a:t>
            </a:r>
            <a:r>
              <a:rPr lang="en-US" dirty="0"/>
              <a:t> &amp; Bahn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neutral,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behaftet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Bewerbung</a:t>
            </a:r>
            <a:r>
              <a:rPr lang="en-US" dirty="0"/>
              <a:t> </a:t>
            </a:r>
            <a:r>
              <a:rPr lang="en-US" dirty="0" err="1"/>
              <a:t>neutraler</a:t>
            </a:r>
            <a:r>
              <a:rPr lang="en-US" dirty="0"/>
              <a:t> Twitter User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sehr</a:t>
            </a:r>
            <a:r>
              <a:rPr lang="en-US" dirty="0"/>
              <a:t> negative </a:t>
            </a:r>
            <a:r>
              <a:rPr lang="en-US" dirty="0" err="1"/>
              <a:t>Meinungen</a:t>
            </a:r>
            <a:r>
              <a:rPr lang="en-US" dirty="0"/>
              <a:t> -&gt;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überzeugen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sehr</a:t>
            </a:r>
            <a:r>
              <a:rPr lang="en-US" dirty="0"/>
              <a:t> positive </a:t>
            </a:r>
            <a:r>
              <a:rPr lang="en-US" dirty="0" err="1"/>
              <a:t>Meinungen</a:t>
            </a:r>
            <a:r>
              <a:rPr lang="en-US" dirty="0"/>
              <a:t> -&gt;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extra </a:t>
            </a:r>
            <a:r>
              <a:rPr lang="en-US" dirty="0" err="1"/>
              <a:t>beworben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Auffälligkeiten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9€ </a:t>
            </a:r>
            <a:r>
              <a:rPr lang="en-US" dirty="0" err="1"/>
              <a:t>Bezug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starke</a:t>
            </a:r>
            <a:r>
              <a:rPr lang="en-US" dirty="0"/>
              <a:t> </a:t>
            </a:r>
            <a:r>
              <a:rPr lang="en-US" dirty="0" err="1"/>
              <a:t>Abweichung</a:t>
            </a:r>
            <a:r>
              <a:rPr lang="en-US" dirty="0"/>
              <a:t> der Tweets </a:t>
            </a:r>
            <a:r>
              <a:rPr lang="en-US" dirty="0" err="1"/>
              <a:t>beim</a:t>
            </a:r>
            <a:r>
              <a:rPr lang="en-US" dirty="0"/>
              <a:t> Mean und Median 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wenige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negative Tweets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Thema oft </a:t>
            </a:r>
            <a:r>
              <a:rPr lang="en-US" dirty="0" err="1"/>
              <a:t>Platzmangel</a:t>
            </a:r>
            <a:r>
              <a:rPr lang="en-US" dirty="0"/>
              <a:t> für das </a:t>
            </a:r>
            <a:r>
              <a:rPr lang="en-US" dirty="0" err="1"/>
              <a:t>Fahrrad</a:t>
            </a:r>
            <a:r>
              <a:rPr lang="en-US" dirty="0"/>
              <a:t> (Zug </a:t>
            </a:r>
            <a:r>
              <a:rPr lang="en-US" dirty="0" err="1"/>
              <a:t>überfüllt</a:t>
            </a:r>
            <a:r>
              <a:rPr lang="en-US" dirty="0"/>
              <a:t> und </a:t>
            </a:r>
            <a:r>
              <a:rPr lang="en-US" dirty="0" err="1"/>
              <a:t>verspätet</a:t>
            </a:r>
            <a:r>
              <a:rPr lang="en-US" dirty="0"/>
              <a:t>)</a:t>
            </a:r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Generell</a:t>
            </a:r>
            <a:r>
              <a:rPr lang="en-US" dirty="0"/>
              <a:t> Thema der </a:t>
            </a:r>
            <a:r>
              <a:rPr lang="en-US" dirty="0" err="1"/>
              <a:t>negativen</a:t>
            </a:r>
            <a:r>
              <a:rPr lang="en-US" dirty="0"/>
              <a:t> Tweets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Überfüllte</a:t>
            </a:r>
            <a:r>
              <a:rPr lang="en-US" dirty="0"/>
              <a:t> </a:t>
            </a:r>
            <a:r>
              <a:rPr lang="en-US" dirty="0" err="1"/>
              <a:t>Züge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Idee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Echtzeitanalyse</a:t>
            </a:r>
            <a:r>
              <a:rPr lang="en-US" dirty="0"/>
              <a:t> auf Social Media </a:t>
            </a:r>
            <a:r>
              <a:rPr lang="en-US" dirty="0" err="1"/>
              <a:t>Daten</a:t>
            </a:r>
            <a:endParaRPr lang="en-US" dirty="0"/>
          </a:p>
          <a:p>
            <a:pPr marL="457200" lvl="1" indent="0">
              <a:buSzPct val="45000"/>
              <a:buNone/>
            </a:pP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marL="914400" lvl="2" indent="0">
              <a:buSzPct val="45000"/>
              <a:buNone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11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11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963584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Vielen</a:t>
            </a:r>
            <a:r>
              <a:rPr lang="en-US" dirty="0"/>
              <a:t> Dank für 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12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A2E50E-B75F-F95E-2692-313CAAE2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40" y="2768141"/>
            <a:ext cx="3117440" cy="16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0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D148-70CD-9EB2-26A2-68F911C8F2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91D45-470B-2763-7296-E561C054A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62500" lnSpcReduction="20000"/>
          </a:bodyPr>
          <a:lstStyle/>
          <a:p>
            <a:pPr lvl="0">
              <a:buSzPct val="45000"/>
            </a:pPr>
            <a:r>
              <a:rPr lang="en-US" dirty="0"/>
              <a:t>1: Guhr et al. Training a Broad-Coverage German Sentiment Classification Model for Dialog Systems. 2020. European Language Resources Association. </a:t>
            </a:r>
            <a:r>
              <a:rPr lang="en-US" dirty="0" err="1"/>
              <a:t>Seite</a:t>
            </a:r>
            <a:r>
              <a:rPr lang="en-US" dirty="0"/>
              <a:t> 1620-25.</a:t>
            </a:r>
          </a:p>
          <a:p>
            <a:pPr lvl="0">
              <a:buSzPct val="45000"/>
            </a:pPr>
            <a:r>
              <a:rPr lang="en-US" dirty="0"/>
              <a:t>2: </a:t>
            </a:r>
            <a:r>
              <a:rPr lang="en-US" dirty="0" err="1"/>
              <a:t>oliverguhr</a:t>
            </a:r>
            <a:r>
              <a:rPr lang="en-US" dirty="0"/>
              <a:t>. </a:t>
            </a:r>
            <a:r>
              <a:rPr lang="en-US" dirty="0" err="1"/>
              <a:t>german</a:t>
            </a:r>
            <a:r>
              <a:rPr lang="en-US" dirty="0"/>
              <a:t>-sentiment-</a:t>
            </a:r>
            <a:r>
              <a:rPr lang="en-US" dirty="0" err="1"/>
              <a:t>ber</a:t>
            </a:r>
            <a:r>
              <a:rPr lang="en-US" dirty="0"/>
              <a:t>. Hugging Face. Online: </a:t>
            </a:r>
            <a:r>
              <a:rPr lang="en-US" dirty="0">
                <a:hlinkClick r:id="rId3"/>
              </a:rPr>
              <a:t>https://huggingface.co/oliverguhr/german-sentiment-bert</a:t>
            </a:r>
            <a:r>
              <a:rPr lang="en-US" dirty="0"/>
              <a:t>  (24.07.2022)</a:t>
            </a:r>
          </a:p>
          <a:p>
            <a:pPr lvl="0">
              <a:buSzPct val="45000"/>
            </a:pPr>
            <a:r>
              <a:rPr lang="en-US" dirty="0"/>
              <a:t>3: </a:t>
            </a:r>
            <a:r>
              <a:rPr lang="en-US" dirty="0" err="1"/>
              <a:t>Alind</a:t>
            </a:r>
            <a:r>
              <a:rPr lang="en-US" dirty="0"/>
              <a:t> Gupta. Elbow Method for optimal value of k in </a:t>
            </a:r>
            <a:r>
              <a:rPr lang="en-US" dirty="0" err="1"/>
              <a:t>Kmeans</a:t>
            </a:r>
            <a:r>
              <a:rPr lang="en-US" dirty="0"/>
              <a:t>. 18.05.2022. Online: </a:t>
            </a:r>
            <a:r>
              <a:rPr lang="en-US" dirty="0">
                <a:hlinkClick r:id="rId4"/>
              </a:rPr>
              <a:t>https://www.geeksforgeeks.org/elbow-method-for-optimal-value-of-k-in-kmeans/</a:t>
            </a:r>
            <a:r>
              <a:rPr lang="en-US" dirty="0"/>
              <a:t> (24.07.2022)</a:t>
            </a:r>
          </a:p>
          <a:p>
            <a:pPr lvl="0">
              <a:buSzPct val="45000"/>
            </a:pPr>
            <a:r>
              <a:rPr lang="en-US" dirty="0"/>
              <a:t>4: Developer Platform. Getting started. Twitter platform. Online: </a:t>
            </a:r>
            <a:r>
              <a:rPr lang="en-US" dirty="0">
                <a:hlinkClick r:id="rId5"/>
              </a:rPr>
              <a:t>https://developer.twitter.com/en/docs/twitter-api/getting-started/about-twitter-api</a:t>
            </a:r>
            <a:r>
              <a:rPr lang="en-US" dirty="0"/>
              <a:t> (24.07.2022)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68C7DA-5E90-DB91-3685-281BA02E2E38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047BC6-F10F-4F22-8E9B-AF8240D30DE7}" type="slidenum">
              <a:t>13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960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Themenvorstellung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Kontext</a:t>
            </a:r>
            <a:r>
              <a:rPr lang="en-US" dirty="0"/>
              <a:t>: Bahn &amp; </a:t>
            </a:r>
            <a:r>
              <a:rPr lang="en-US" dirty="0" err="1"/>
              <a:t>Fahrrad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Spezialisierung</a:t>
            </a:r>
            <a:r>
              <a:rPr lang="en-US" dirty="0"/>
              <a:t>: 9€ Ticket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Wie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tatsächliche</a:t>
            </a:r>
            <a:r>
              <a:rPr lang="en-US" dirty="0"/>
              <a:t> </a:t>
            </a:r>
            <a:r>
              <a:rPr lang="en-US" dirty="0" err="1"/>
              <a:t>Wahrnehmung</a:t>
            </a:r>
            <a:r>
              <a:rPr lang="en-US" dirty="0"/>
              <a:t> des 9€ Tickets für ÖPNV und </a:t>
            </a:r>
            <a:r>
              <a:rPr lang="en-US" dirty="0" err="1"/>
              <a:t>Fahrrad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Gegenüberstellung</a:t>
            </a:r>
            <a:r>
              <a:rPr lang="en-US" dirty="0"/>
              <a:t> </a:t>
            </a:r>
            <a:r>
              <a:rPr lang="en-US" dirty="0" err="1"/>
              <a:t>Sentimentanalyse</a:t>
            </a:r>
            <a:r>
              <a:rPr lang="en-US" dirty="0"/>
              <a:t>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ÖPNV &amp;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Fahrrad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cs typeface="Noto Sans Devanagari" pitchFamily="2"/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ÖPNV &amp;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Fahrrad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, 9 € Ticket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Bezug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cs typeface="Noto Sans Devanagari" pitchFamily="2"/>
            </a:endParaRP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2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F7B0AC-EC9B-EC89-6B1A-ED2C1601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Stimmungsbild auf Twitter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F56A0-036C-2AAF-5324-A8F1CAFFDC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5995042" cy="3288239"/>
          </a:xfrm>
        </p:spPr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Datenquelle</a:t>
            </a:r>
            <a:r>
              <a:rPr lang="en-US" dirty="0"/>
              <a:t>: Twitter-API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Developer Account: V2 Access Levels – Essential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Tweets die </a:t>
            </a:r>
            <a:r>
              <a:rPr lang="en-US" dirty="0" err="1"/>
              <a:t>Fahrrad</a:t>
            </a:r>
            <a:r>
              <a:rPr lang="en-US" dirty="0"/>
              <a:t> &amp; ÖPNV </a:t>
            </a:r>
            <a:r>
              <a:rPr lang="en-US" dirty="0" err="1"/>
              <a:t>thematisieren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Pickle-Dateien für jede Woche (Beginn 01.05.2022)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3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94CC19-AA75-CDCE-05DA-ADBEE79B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597" y="1172520"/>
            <a:ext cx="2796042" cy="392045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27141D-B258-4927-4819-97ED625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4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3A0311-6B4E-942D-4911-557385A8A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58" y="3869887"/>
            <a:ext cx="2227681" cy="152459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Kontext</a:t>
            </a:r>
            <a:r>
              <a:rPr lang="en-US" dirty="0"/>
              <a:t> 9€ Ticket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4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394C7AC-1AB1-89E0-9CDF-D1C296A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22" y="1751284"/>
            <a:ext cx="3448251" cy="2875059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87C80F-D25D-2F71-CFBD-AA39D747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63" y="1751284"/>
            <a:ext cx="3381512" cy="288021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6A6906-5E76-F7FB-CAE5-011161E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9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26600"/>
            <a:ext cx="9554401" cy="328823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Modell: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German Sentiment Classification with Bert 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Nutzt</a:t>
            </a:r>
            <a:r>
              <a:rPr lang="en-US" dirty="0"/>
              <a:t> die Google Bert </a:t>
            </a:r>
            <a:r>
              <a:rPr lang="en-US" dirty="0" err="1"/>
              <a:t>Architektur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Trainiert</a:t>
            </a:r>
            <a:r>
              <a:rPr lang="en-US" dirty="0"/>
              <a:t> auf 1.834 Mio </a:t>
            </a:r>
            <a:r>
              <a:rPr lang="en-US" dirty="0" err="1"/>
              <a:t>deutschsprachigen</a:t>
            </a:r>
            <a:r>
              <a:rPr lang="en-US" dirty="0"/>
              <a:t> </a:t>
            </a:r>
            <a:r>
              <a:rPr lang="en-US" dirty="0" err="1"/>
              <a:t>Beispieltexten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In </a:t>
            </a:r>
            <a:r>
              <a:rPr lang="en-US" dirty="0" err="1"/>
              <a:t>einem</a:t>
            </a:r>
            <a:r>
              <a:rPr lang="en-US" dirty="0"/>
              <a:t> Python-Package </a:t>
            </a:r>
            <a:r>
              <a:rPr lang="en-US" dirty="0" err="1"/>
              <a:t>gebündelter</a:t>
            </a:r>
            <a:r>
              <a:rPr lang="en-US" dirty="0"/>
              <a:t> 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MIT </a:t>
            </a:r>
            <a:r>
              <a:rPr lang="en-US" dirty="0" err="1"/>
              <a:t>Lizenz</a:t>
            </a:r>
            <a:r>
              <a:rPr lang="en-US" dirty="0"/>
              <a:t> (</a:t>
            </a:r>
            <a:r>
              <a:rPr lang="en-US" dirty="0" err="1"/>
              <a:t>Erhaltung</a:t>
            </a:r>
            <a:r>
              <a:rPr lang="en-US" dirty="0"/>
              <a:t> von </a:t>
            </a:r>
            <a:r>
              <a:rPr lang="en-US" dirty="0" err="1"/>
              <a:t>Urheberrechts</a:t>
            </a:r>
            <a:r>
              <a:rPr lang="en-US" dirty="0"/>
              <a:t>- und </a:t>
            </a:r>
            <a:r>
              <a:rPr lang="en-US" dirty="0" err="1"/>
              <a:t>Lizenzvermerken</a:t>
            </a:r>
            <a:r>
              <a:rPr lang="en-US" dirty="0"/>
              <a:t>)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5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1, 2</a:t>
            </a:r>
          </a:p>
        </p:txBody>
      </p:sp>
    </p:spTree>
    <p:extLst>
      <p:ext uri="{BB962C8B-B14F-4D97-AF65-F5344CB8AC3E}">
        <p14:creationId xmlns:p14="http://schemas.microsoft.com/office/powerpoint/2010/main" val="37298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6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2D3BE0-3366-4973-2C1F-E07D755A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23" y="1698075"/>
            <a:ext cx="3676650" cy="264795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C903644-8A9E-6D6A-1448-88423F46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03" y="1698075"/>
            <a:ext cx="3657600" cy="264795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0567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1341" y="-2675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7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70C7D-AC83-77A1-D3D2-16116976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3" y="1811430"/>
            <a:ext cx="3245421" cy="233737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F493AD-AC12-E3EB-A916-C744D2CE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24" y="1811430"/>
            <a:ext cx="3245421" cy="233737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3ADE3F-2E45-C757-CD0E-97E66AFB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01" y="1811430"/>
            <a:ext cx="3245421" cy="233737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170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/>
              <a:t>Elbow Method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8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3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A8755514-99DB-7345-9CBD-0188C94C4894}"/>
              </a:ext>
            </a:extLst>
          </p:cNvPr>
          <p:cNvSpPr txBox="1">
            <a:spLocks/>
          </p:cNvSpPr>
          <p:nvPr/>
        </p:nvSpPr>
        <p:spPr>
          <a:xfrm>
            <a:off x="503998" y="1326600"/>
            <a:ext cx="9554401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45000"/>
              <a:buFont typeface="StarSymbol"/>
              <a:buChar char="●"/>
            </a:pPr>
            <a:r>
              <a:rPr lang="de-DE" dirty="0"/>
              <a:t>Informationsfindung mithilfe von Clustering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Wie viele Clusterzentren sind angemessen für unser Datenset?</a:t>
            </a:r>
          </a:p>
          <a:p>
            <a:pPr lvl="1">
              <a:buSzPct val="45000"/>
              <a:buFont typeface="StarSymbol"/>
              <a:buChar char="●"/>
            </a:pP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0C201-7EFD-8B44-9217-9289AF83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35" y="2280990"/>
            <a:ext cx="3819525" cy="264795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C9677520-DAC0-F305-79A5-9BF09D0233B1}"/>
              </a:ext>
            </a:extLst>
          </p:cNvPr>
          <p:cNvSpPr/>
          <p:nvPr/>
        </p:nvSpPr>
        <p:spPr>
          <a:xfrm>
            <a:off x="4451087" y="4039432"/>
            <a:ext cx="362737" cy="36139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Clusterergebnisse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9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C33BD1-D0CD-86E7-3853-8667C56E1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7" y="1492920"/>
            <a:ext cx="3762375" cy="2657475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C6DDF0-F010-DBC8-7D21-3BEBD8A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05" y="1291064"/>
            <a:ext cx="4126938" cy="410624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4692602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Benutzerdefiniert</PresentationFormat>
  <Paragraphs>90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Helvetica Neue</vt:lpstr>
      <vt:lpstr>StarSymbol</vt:lpstr>
      <vt:lpstr>Arial</vt:lpstr>
      <vt:lpstr>Calibri</vt:lpstr>
      <vt:lpstr>Liberation Sans</vt:lpstr>
      <vt:lpstr>Liberation Serif</vt:lpstr>
      <vt:lpstr>Default</vt:lpstr>
      <vt:lpstr>Verkehrswende im Kontext von ÖPNV und Fahrrad analysieren Team Bahn &amp; Fahrrad </vt:lpstr>
      <vt:lpstr>Themenvorstellung</vt:lpstr>
      <vt:lpstr>Stimmungsbild auf Twitter</vt:lpstr>
      <vt:lpstr>Kontext 9€ Ticket</vt:lpstr>
      <vt:lpstr>Sentimentanalyse</vt:lpstr>
      <vt:lpstr>Sentimentanalyse</vt:lpstr>
      <vt:lpstr>Sentimentanalyse</vt:lpstr>
      <vt:lpstr>Elbow Method</vt:lpstr>
      <vt:lpstr>Clusterergebnisse</vt:lpstr>
      <vt:lpstr>Beispiel-Tweet</vt:lpstr>
      <vt:lpstr>Ergebnisse</vt:lpstr>
      <vt:lpstr>Vielen Dank für 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Verkehrswende im Kontext von ÖPNV und Fahrrad analysieren Team Bahn &amp; Fahrrad </dc:title>
  <dc:creator>Katharina Dahmann</dc:creator>
  <cp:lastModifiedBy>Katharina Dahmann</cp:lastModifiedBy>
  <cp:revision>21</cp:revision>
  <dcterms:created xsi:type="dcterms:W3CDTF">2022-05-15T11:08:29Z</dcterms:created>
  <dcterms:modified xsi:type="dcterms:W3CDTF">2022-07-25T20:42:34Z</dcterms:modified>
</cp:coreProperties>
</file>