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59" r:id="rId7"/>
    <p:sldId id="260" r:id="rId8"/>
    <p:sldId id="263" r:id="rId9"/>
    <p:sldId id="265" r:id="rId10"/>
    <p:sldId id="266" r:id="rId11"/>
    <p:sldId id="267" r:id="rId12"/>
    <p:sldId id="268" r:id="rId13"/>
    <p:sldId id="264" r:id="rId14"/>
    <p:sldId id="269" r:id="rId15"/>
    <p:sldId id="270" r:id="rId16"/>
    <p:sldId id="282" r:id="rId17"/>
    <p:sldId id="283" r:id="rId18"/>
    <p:sldId id="271" r:id="rId19"/>
    <p:sldId id="272" r:id="rId20"/>
    <p:sldId id="284" r:id="rId21"/>
    <p:sldId id="273" r:id="rId22"/>
    <p:sldId id="274" r:id="rId23"/>
    <p:sldId id="275" r:id="rId24"/>
    <p:sldId id="277" r:id="rId25"/>
    <p:sldId id="278" r:id="rId26"/>
    <p:sldId id="285" r:id="rId27"/>
    <p:sldId id="276" r:id="rId28"/>
    <p:sldId id="279" r:id="rId29"/>
    <p:sldId id="286" r:id="rId30"/>
    <p:sldId id="287" r:id="rId31"/>
    <p:sldId id="308" r:id="rId32"/>
    <p:sldId id="290" r:id="rId33"/>
    <p:sldId id="291" r:id="rId34"/>
    <p:sldId id="292" r:id="rId35"/>
    <p:sldId id="293" r:id="rId36"/>
    <p:sldId id="289" r:id="rId37"/>
    <p:sldId id="294" r:id="rId38"/>
    <p:sldId id="295" r:id="rId39"/>
    <p:sldId id="296" r:id="rId40"/>
    <p:sldId id="307" r:id="rId41"/>
    <p:sldId id="297" r:id="rId42"/>
    <p:sldId id="298" r:id="rId43"/>
    <p:sldId id="299" r:id="rId44"/>
    <p:sldId id="300" r:id="rId45"/>
    <p:sldId id="301" r:id="rId46"/>
    <p:sldId id="302" r:id="rId47"/>
    <p:sldId id="303" r:id="rId48"/>
    <p:sldId id="304" r:id="rId49"/>
    <p:sldId id="306" r:id="rId50"/>
    <p:sldId id="309" r:id="rId51"/>
    <p:sldId id="310" r:id="rId52"/>
    <p:sldId id="311" r:id="rId53"/>
    <p:sldId id="312" r:id="rId54"/>
    <p:sldId id="313" r:id="rId55"/>
    <p:sldId id="314" r:id="rId56"/>
    <p:sldId id="315" r:id="rId57"/>
    <p:sldId id="316" r:id="rId58"/>
    <p:sldId id="317" r:id="rId59"/>
    <p:sldId id="305" r:id="rId60"/>
    <p:sldId id="318" r:id="rId61"/>
    <p:sldId id="333" r:id="rId62"/>
    <p:sldId id="328" r:id="rId63"/>
    <p:sldId id="329" r:id="rId64"/>
    <p:sldId id="331" r:id="rId65"/>
    <p:sldId id="324" r:id="rId66"/>
    <p:sldId id="321" r:id="rId67"/>
    <p:sldId id="325" r:id="rId68"/>
    <p:sldId id="330" r:id="rId69"/>
    <p:sldId id="322" r:id="rId70"/>
    <p:sldId id="326" r:id="rId71"/>
    <p:sldId id="323" r:id="rId72"/>
    <p:sldId id="327" r:id="rId73"/>
    <p:sldId id="334" r:id="rId74"/>
    <p:sldId id="335" r:id="rId7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31213B-A34F-419F-B9D0-CEE9A7BB2931}"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610126CE-B67A-4FA7-8D70-BF943359CE6E}">
      <dgm:prSet/>
      <dgm:spPr/>
      <dgm:t>
        <a:bodyPr/>
        <a:lstStyle/>
        <a:p>
          <a:r>
            <a:rPr lang="it-IT"/>
            <a:t>Instant Veins</a:t>
          </a:r>
          <a:endParaRPr lang="en-US"/>
        </a:p>
      </dgm:t>
    </dgm:pt>
    <dgm:pt modelId="{35458CFC-57D3-4B14-8978-D7C1957208DD}" type="parTrans" cxnId="{B05B7089-FB8A-4A49-AA5D-A20BCA3DB022}">
      <dgm:prSet/>
      <dgm:spPr/>
      <dgm:t>
        <a:bodyPr/>
        <a:lstStyle/>
        <a:p>
          <a:endParaRPr lang="en-US"/>
        </a:p>
      </dgm:t>
    </dgm:pt>
    <dgm:pt modelId="{BC62AB94-63DC-4804-A56A-DA262661FF38}" type="sibTrans" cxnId="{B05B7089-FB8A-4A49-AA5D-A20BCA3DB022}">
      <dgm:prSet/>
      <dgm:spPr/>
      <dgm:t>
        <a:bodyPr/>
        <a:lstStyle/>
        <a:p>
          <a:endParaRPr lang="en-US"/>
        </a:p>
      </dgm:t>
    </dgm:pt>
    <dgm:pt modelId="{1A6143C9-5464-49C5-B5F1-5EDA35F90BAB}">
      <dgm:prSet/>
      <dgm:spPr/>
      <dgm:t>
        <a:bodyPr/>
        <a:lstStyle/>
        <a:p>
          <a:r>
            <a:rPr lang="it-IT"/>
            <a:t>Inet Framework</a:t>
          </a:r>
          <a:endParaRPr lang="en-US"/>
        </a:p>
      </dgm:t>
    </dgm:pt>
    <dgm:pt modelId="{05FFC7C0-7E59-4845-8F71-FAB7F8466366}" type="parTrans" cxnId="{4715B656-62CE-432E-BD90-5A1FA5E6ECC3}">
      <dgm:prSet/>
      <dgm:spPr/>
      <dgm:t>
        <a:bodyPr/>
        <a:lstStyle/>
        <a:p>
          <a:endParaRPr lang="en-US"/>
        </a:p>
      </dgm:t>
    </dgm:pt>
    <dgm:pt modelId="{AA8D5F13-2929-4FED-AACB-98245829963B}" type="sibTrans" cxnId="{4715B656-62CE-432E-BD90-5A1FA5E6ECC3}">
      <dgm:prSet/>
      <dgm:spPr/>
      <dgm:t>
        <a:bodyPr/>
        <a:lstStyle/>
        <a:p>
          <a:endParaRPr lang="en-US"/>
        </a:p>
      </dgm:t>
    </dgm:pt>
    <dgm:pt modelId="{10CF4358-FCCE-4B7E-8B24-985C1AF7A0BC}">
      <dgm:prSet/>
      <dgm:spPr/>
      <dgm:t>
        <a:bodyPr/>
        <a:lstStyle/>
        <a:p>
          <a:r>
            <a:rPr lang="it-IT"/>
            <a:t>Veins</a:t>
          </a:r>
          <a:endParaRPr lang="en-US"/>
        </a:p>
      </dgm:t>
    </dgm:pt>
    <dgm:pt modelId="{3DC3533A-7B92-4CC3-9D46-F3EC527FA99B}" type="parTrans" cxnId="{C01265A8-C97D-4531-BE3A-281FAE1A01AB}">
      <dgm:prSet/>
      <dgm:spPr/>
      <dgm:t>
        <a:bodyPr/>
        <a:lstStyle/>
        <a:p>
          <a:endParaRPr lang="en-US"/>
        </a:p>
      </dgm:t>
    </dgm:pt>
    <dgm:pt modelId="{34450E90-514B-4AEA-8929-AC1EB7933DBE}" type="sibTrans" cxnId="{C01265A8-C97D-4531-BE3A-281FAE1A01AB}">
      <dgm:prSet/>
      <dgm:spPr/>
      <dgm:t>
        <a:bodyPr/>
        <a:lstStyle/>
        <a:p>
          <a:endParaRPr lang="en-US"/>
        </a:p>
      </dgm:t>
    </dgm:pt>
    <dgm:pt modelId="{1F3C435F-FAD8-444C-AD25-D6F96FEA49B9}">
      <dgm:prSet/>
      <dgm:spPr/>
      <dgm:t>
        <a:bodyPr/>
        <a:lstStyle/>
        <a:p>
          <a:r>
            <a:rPr lang="it-IT"/>
            <a:t>Sumo</a:t>
          </a:r>
          <a:endParaRPr lang="en-US"/>
        </a:p>
      </dgm:t>
    </dgm:pt>
    <dgm:pt modelId="{79332DF8-5B8E-447C-A9E4-8C693653F0E9}" type="parTrans" cxnId="{5976D720-CA1A-4E48-B664-DD5CAC9C4D4C}">
      <dgm:prSet/>
      <dgm:spPr/>
      <dgm:t>
        <a:bodyPr/>
        <a:lstStyle/>
        <a:p>
          <a:endParaRPr lang="en-US"/>
        </a:p>
      </dgm:t>
    </dgm:pt>
    <dgm:pt modelId="{86A2D409-50BA-43F5-B652-524FF987FD3C}" type="sibTrans" cxnId="{5976D720-CA1A-4E48-B664-DD5CAC9C4D4C}">
      <dgm:prSet/>
      <dgm:spPr/>
      <dgm:t>
        <a:bodyPr/>
        <a:lstStyle/>
        <a:p>
          <a:endParaRPr lang="en-US"/>
        </a:p>
      </dgm:t>
    </dgm:pt>
    <dgm:pt modelId="{FC344CB9-57C5-4F34-9D9F-28D3EB088B03}">
      <dgm:prSet/>
      <dgm:spPr/>
      <dgm:t>
        <a:bodyPr/>
        <a:lstStyle/>
        <a:p>
          <a:r>
            <a:rPr lang="it-IT"/>
            <a:t>Crypto++</a:t>
          </a:r>
          <a:endParaRPr lang="en-US"/>
        </a:p>
      </dgm:t>
    </dgm:pt>
    <dgm:pt modelId="{A011CE60-78DD-48A1-8548-3CDD799967BC}" type="parTrans" cxnId="{D1689514-47E1-4E34-ABED-0AAA9E1DADD5}">
      <dgm:prSet/>
      <dgm:spPr/>
      <dgm:t>
        <a:bodyPr/>
        <a:lstStyle/>
        <a:p>
          <a:endParaRPr lang="en-US"/>
        </a:p>
      </dgm:t>
    </dgm:pt>
    <dgm:pt modelId="{83782383-61CD-4BAA-B838-FD3CBF87C0BC}" type="sibTrans" cxnId="{D1689514-47E1-4E34-ABED-0AAA9E1DADD5}">
      <dgm:prSet/>
      <dgm:spPr/>
      <dgm:t>
        <a:bodyPr/>
        <a:lstStyle/>
        <a:p>
          <a:endParaRPr lang="en-US"/>
        </a:p>
      </dgm:t>
    </dgm:pt>
    <dgm:pt modelId="{EDFAC7D8-6EB9-440F-AFCD-33E1DEBC21A5}">
      <dgm:prSet/>
      <dgm:spPr/>
      <dgm:t>
        <a:bodyPr/>
        <a:lstStyle/>
        <a:p>
          <a:r>
            <a:rPr lang="it-IT"/>
            <a:t>OpenStreetMap</a:t>
          </a:r>
          <a:endParaRPr lang="en-US"/>
        </a:p>
      </dgm:t>
    </dgm:pt>
    <dgm:pt modelId="{58AAD5AA-0662-48E3-A8FB-B1B94C15DFD4}" type="parTrans" cxnId="{1E286FFE-2A34-4080-BD35-467E27A7A3DD}">
      <dgm:prSet/>
      <dgm:spPr/>
      <dgm:t>
        <a:bodyPr/>
        <a:lstStyle/>
        <a:p>
          <a:endParaRPr lang="en-US"/>
        </a:p>
      </dgm:t>
    </dgm:pt>
    <dgm:pt modelId="{19C917B0-3FA3-4E2B-9E79-E923532F2FA7}" type="sibTrans" cxnId="{1E286FFE-2A34-4080-BD35-467E27A7A3DD}">
      <dgm:prSet/>
      <dgm:spPr/>
      <dgm:t>
        <a:bodyPr/>
        <a:lstStyle/>
        <a:p>
          <a:endParaRPr lang="en-US"/>
        </a:p>
      </dgm:t>
    </dgm:pt>
    <dgm:pt modelId="{88EF9D0A-A28C-4324-8695-4C145035B7C7}" type="pres">
      <dgm:prSet presAssocID="{F031213B-A34F-419F-B9D0-CEE9A7BB2931}" presName="diagram" presStyleCnt="0">
        <dgm:presLayoutVars>
          <dgm:dir/>
          <dgm:resizeHandles val="exact"/>
        </dgm:presLayoutVars>
      </dgm:prSet>
      <dgm:spPr/>
    </dgm:pt>
    <dgm:pt modelId="{F5E52D58-C721-48CC-96C2-7F35D0184F5B}" type="pres">
      <dgm:prSet presAssocID="{610126CE-B67A-4FA7-8D70-BF943359CE6E}" presName="node" presStyleLbl="node1" presStyleIdx="0" presStyleCnt="6">
        <dgm:presLayoutVars>
          <dgm:bulletEnabled val="1"/>
        </dgm:presLayoutVars>
      </dgm:prSet>
      <dgm:spPr/>
    </dgm:pt>
    <dgm:pt modelId="{297950CD-67B1-4F29-B81E-A332F59C4E4B}" type="pres">
      <dgm:prSet presAssocID="{BC62AB94-63DC-4804-A56A-DA262661FF38}" presName="sibTrans" presStyleCnt="0"/>
      <dgm:spPr/>
    </dgm:pt>
    <dgm:pt modelId="{BE377D9F-ED66-4555-8EF0-4EFD409EE222}" type="pres">
      <dgm:prSet presAssocID="{1A6143C9-5464-49C5-B5F1-5EDA35F90BAB}" presName="node" presStyleLbl="node1" presStyleIdx="1" presStyleCnt="6">
        <dgm:presLayoutVars>
          <dgm:bulletEnabled val="1"/>
        </dgm:presLayoutVars>
      </dgm:prSet>
      <dgm:spPr/>
    </dgm:pt>
    <dgm:pt modelId="{955E8891-D1F7-4A62-AAFA-98589E611534}" type="pres">
      <dgm:prSet presAssocID="{AA8D5F13-2929-4FED-AACB-98245829963B}" presName="sibTrans" presStyleCnt="0"/>
      <dgm:spPr/>
    </dgm:pt>
    <dgm:pt modelId="{50CFDEEE-B672-40EE-AB61-C4533EA2EAE2}" type="pres">
      <dgm:prSet presAssocID="{10CF4358-FCCE-4B7E-8B24-985C1AF7A0BC}" presName="node" presStyleLbl="node1" presStyleIdx="2" presStyleCnt="6">
        <dgm:presLayoutVars>
          <dgm:bulletEnabled val="1"/>
        </dgm:presLayoutVars>
      </dgm:prSet>
      <dgm:spPr/>
    </dgm:pt>
    <dgm:pt modelId="{1E51CA3B-FE1D-45DB-8AFF-1141FF8A1AB6}" type="pres">
      <dgm:prSet presAssocID="{34450E90-514B-4AEA-8929-AC1EB7933DBE}" presName="sibTrans" presStyleCnt="0"/>
      <dgm:spPr/>
    </dgm:pt>
    <dgm:pt modelId="{25BB181F-3BB6-437A-8B40-4C1CE6BCF3FD}" type="pres">
      <dgm:prSet presAssocID="{1F3C435F-FAD8-444C-AD25-D6F96FEA49B9}" presName="node" presStyleLbl="node1" presStyleIdx="3" presStyleCnt="6">
        <dgm:presLayoutVars>
          <dgm:bulletEnabled val="1"/>
        </dgm:presLayoutVars>
      </dgm:prSet>
      <dgm:spPr/>
    </dgm:pt>
    <dgm:pt modelId="{C8F42498-CDB2-4250-B784-AA7C959B33AD}" type="pres">
      <dgm:prSet presAssocID="{86A2D409-50BA-43F5-B652-524FF987FD3C}" presName="sibTrans" presStyleCnt="0"/>
      <dgm:spPr/>
    </dgm:pt>
    <dgm:pt modelId="{07120549-231B-4CE1-BFA3-74C5F38F1951}" type="pres">
      <dgm:prSet presAssocID="{FC344CB9-57C5-4F34-9D9F-28D3EB088B03}" presName="node" presStyleLbl="node1" presStyleIdx="4" presStyleCnt="6">
        <dgm:presLayoutVars>
          <dgm:bulletEnabled val="1"/>
        </dgm:presLayoutVars>
      </dgm:prSet>
      <dgm:spPr/>
    </dgm:pt>
    <dgm:pt modelId="{1338A36A-F6B6-45ED-A3B7-2D9A5F64AD9B}" type="pres">
      <dgm:prSet presAssocID="{83782383-61CD-4BAA-B838-FD3CBF87C0BC}" presName="sibTrans" presStyleCnt="0"/>
      <dgm:spPr/>
    </dgm:pt>
    <dgm:pt modelId="{2B52DD21-E8C8-4F81-88F6-369C865DAE9E}" type="pres">
      <dgm:prSet presAssocID="{EDFAC7D8-6EB9-440F-AFCD-33E1DEBC21A5}" presName="node" presStyleLbl="node1" presStyleIdx="5" presStyleCnt="6">
        <dgm:presLayoutVars>
          <dgm:bulletEnabled val="1"/>
        </dgm:presLayoutVars>
      </dgm:prSet>
      <dgm:spPr/>
    </dgm:pt>
  </dgm:ptLst>
  <dgm:cxnLst>
    <dgm:cxn modelId="{D1689514-47E1-4E34-ABED-0AAA9E1DADD5}" srcId="{F031213B-A34F-419F-B9D0-CEE9A7BB2931}" destId="{FC344CB9-57C5-4F34-9D9F-28D3EB088B03}" srcOrd="4" destOrd="0" parTransId="{A011CE60-78DD-48A1-8548-3CDD799967BC}" sibTransId="{83782383-61CD-4BAA-B838-FD3CBF87C0BC}"/>
    <dgm:cxn modelId="{5976D720-CA1A-4E48-B664-DD5CAC9C4D4C}" srcId="{F031213B-A34F-419F-B9D0-CEE9A7BB2931}" destId="{1F3C435F-FAD8-444C-AD25-D6F96FEA49B9}" srcOrd="3" destOrd="0" parTransId="{79332DF8-5B8E-447C-A9E4-8C693653F0E9}" sibTransId="{86A2D409-50BA-43F5-B652-524FF987FD3C}"/>
    <dgm:cxn modelId="{BF9DFA38-0043-4840-8B26-7CB14F328936}" type="presOf" srcId="{10CF4358-FCCE-4B7E-8B24-985C1AF7A0BC}" destId="{50CFDEEE-B672-40EE-AB61-C4533EA2EAE2}" srcOrd="0" destOrd="0" presId="urn:microsoft.com/office/officeart/2005/8/layout/default"/>
    <dgm:cxn modelId="{14F7F93C-989D-46BA-A862-90193F0D789F}" type="presOf" srcId="{FC344CB9-57C5-4F34-9D9F-28D3EB088B03}" destId="{07120549-231B-4CE1-BFA3-74C5F38F1951}" srcOrd="0" destOrd="0" presId="urn:microsoft.com/office/officeart/2005/8/layout/default"/>
    <dgm:cxn modelId="{FC432570-2B87-4FF2-A0A8-4888F37C057D}" type="presOf" srcId="{F031213B-A34F-419F-B9D0-CEE9A7BB2931}" destId="{88EF9D0A-A28C-4324-8695-4C145035B7C7}" srcOrd="0" destOrd="0" presId="urn:microsoft.com/office/officeart/2005/8/layout/default"/>
    <dgm:cxn modelId="{4715B656-62CE-432E-BD90-5A1FA5E6ECC3}" srcId="{F031213B-A34F-419F-B9D0-CEE9A7BB2931}" destId="{1A6143C9-5464-49C5-B5F1-5EDA35F90BAB}" srcOrd="1" destOrd="0" parTransId="{05FFC7C0-7E59-4845-8F71-FAB7F8466366}" sibTransId="{AA8D5F13-2929-4FED-AACB-98245829963B}"/>
    <dgm:cxn modelId="{B05B7089-FB8A-4A49-AA5D-A20BCA3DB022}" srcId="{F031213B-A34F-419F-B9D0-CEE9A7BB2931}" destId="{610126CE-B67A-4FA7-8D70-BF943359CE6E}" srcOrd="0" destOrd="0" parTransId="{35458CFC-57D3-4B14-8978-D7C1957208DD}" sibTransId="{BC62AB94-63DC-4804-A56A-DA262661FF38}"/>
    <dgm:cxn modelId="{2F391C8B-0291-423B-8141-CE1EBB1C019D}" type="presOf" srcId="{610126CE-B67A-4FA7-8D70-BF943359CE6E}" destId="{F5E52D58-C721-48CC-96C2-7F35D0184F5B}" srcOrd="0" destOrd="0" presId="urn:microsoft.com/office/officeart/2005/8/layout/default"/>
    <dgm:cxn modelId="{C01265A8-C97D-4531-BE3A-281FAE1A01AB}" srcId="{F031213B-A34F-419F-B9D0-CEE9A7BB2931}" destId="{10CF4358-FCCE-4B7E-8B24-985C1AF7A0BC}" srcOrd="2" destOrd="0" parTransId="{3DC3533A-7B92-4CC3-9D46-F3EC527FA99B}" sibTransId="{34450E90-514B-4AEA-8929-AC1EB7933DBE}"/>
    <dgm:cxn modelId="{A98B83DE-94B0-4CCA-8FE9-D98108D476DC}" type="presOf" srcId="{1A6143C9-5464-49C5-B5F1-5EDA35F90BAB}" destId="{BE377D9F-ED66-4555-8EF0-4EFD409EE222}" srcOrd="0" destOrd="0" presId="urn:microsoft.com/office/officeart/2005/8/layout/default"/>
    <dgm:cxn modelId="{3E165BEA-A706-4FFC-B0C4-B3CE04CF0210}" type="presOf" srcId="{EDFAC7D8-6EB9-440F-AFCD-33E1DEBC21A5}" destId="{2B52DD21-E8C8-4F81-88F6-369C865DAE9E}" srcOrd="0" destOrd="0" presId="urn:microsoft.com/office/officeart/2005/8/layout/default"/>
    <dgm:cxn modelId="{1E286FFE-2A34-4080-BD35-467E27A7A3DD}" srcId="{F031213B-A34F-419F-B9D0-CEE9A7BB2931}" destId="{EDFAC7D8-6EB9-440F-AFCD-33E1DEBC21A5}" srcOrd="5" destOrd="0" parTransId="{58AAD5AA-0662-48E3-A8FB-B1B94C15DFD4}" sibTransId="{19C917B0-3FA3-4E2B-9E79-E923532F2FA7}"/>
    <dgm:cxn modelId="{BBC8C1FF-3828-4011-843C-4A728E89C2B3}" type="presOf" srcId="{1F3C435F-FAD8-444C-AD25-D6F96FEA49B9}" destId="{25BB181F-3BB6-437A-8B40-4C1CE6BCF3FD}" srcOrd="0" destOrd="0" presId="urn:microsoft.com/office/officeart/2005/8/layout/default"/>
    <dgm:cxn modelId="{4AFAEFCE-1B5B-44C6-9910-788B8A1A9912}" type="presParOf" srcId="{88EF9D0A-A28C-4324-8695-4C145035B7C7}" destId="{F5E52D58-C721-48CC-96C2-7F35D0184F5B}" srcOrd="0" destOrd="0" presId="urn:microsoft.com/office/officeart/2005/8/layout/default"/>
    <dgm:cxn modelId="{E126DDF5-2A09-4068-9361-D06769EDB2DD}" type="presParOf" srcId="{88EF9D0A-A28C-4324-8695-4C145035B7C7}" destId="{297950CD-67B1-4F29-B81E-A332F59C4E4B}" srcOrd="1" destOrd="0" presId="urn:microsoft.com/office/officeart/2005/8/layout/default"/>
    <dgm:cxn modelId="{0BD9DEED-17E6-4CC7-833E-0A491183BD97}" type="presParOf" srcId="{88EF9D0A-A28C-4324-8695-4C145035B7C7}" destId="{BE377D9F-ED66-4555-8EF0-4EFD409EE222}" srcOrd="2" destOrd="0" presId="urn:microsoft.com/office/officeart/2005/8/layout/default"/>
    <dgm:cxn modelId="{755F5DD0-AF90-4494-9444-F66D564323AB}" type="presParOf" srcId="{88EF9D0A-A28C-4324-8695-4C145035B7C7}" destId="{955E8891-D1F7-4A62-AAFA-98589E611534}" srcOrd="3" destOrd="0" presId="urn:microsoft.com/office/officeart/2005/8/layout/default"/>
    <dgm:cxn modelId="{461CCE05-4FC9-43C2-8F65-D0E135A11A3A}" type="presParOf" srcId="{88EF9D0A-A28C-4324-8695-4C145035B7C7}" destId="{50CFDEEE-B672-40EE-AB61-C4533EA2EAE2}" srcOrd="4" destOrd="0" presId="urn:microsoft.com/office/officeart/2005/8/layout/default"/>
    <dgm:cxn modelId="{414B18C3-D3FB-44C7-8A30-C10DB118208B}" type="presParOf" srcId="{88EF9D0A-A28C-4324-8695-4C145035B7C7}" destId="{1E51CA3B-FE1D-45DB-8AFF-1141FF8A1AB6}" srcOrd="5" destOrd="0" presId="urn:microsoft.com/office/officeart/2005/8/layout/default"/>
    <dgm:cxn modelId="{B623CA09-3C56-4D53-867A-D872550884A0}" type="presParOf" srcId="{88EF9D0A-A28C-4324-8695-4C145035B7C7}" destId="{25BB181F-3BB6-437A-8B40-4C1CE6BCF3FD}" srcOrd="6" destOrd="0" presId="urn:microsoft.com/office/officeart/2005/8/layout/default"/>
    <dgm:cxn modelId="{9F6DC039-B54B-45F9-8933-F17C032EDE8E}" type="presParOf" srcId="{88EF9D0A-A28C-4324-8695-4C145035B7C7}" destId="{C8F42498-CDB2-4250-B784-AA7C959B33AD}" srcOrd="7" destOrd="0" presId="urn:microsoft.com/office/officeart/2005/8/layout/default"/>
    <dgm:cxn modelId="{17E3F7C3-FE3E-4DD4-9AA3-D412AD4535DE}" type="presParOf" srcId="{88EF9D0A-A28C-4324-8695-4C145035B7C7}" destId="{07120549-231B-4CE1-BFA3-74C5F38F1951}" srcOrd="8" destOrd="0" presId="urn:microsoft.com/office/officeart/2005/8/layout/default"/>
    <dgm:cxn modelId="{BF36A764-5476-48BA-9EF2-A780CF1E530F}" type="presParOf" srcId="{88EF9D0A-A28C-4324-8695-4C145035B7C7}" destId="{1338A36A-F6B6-45ED-A3B7-2D9A5F64AD9B}" srcOrd="9" destOrd="0" presId="urn:microsoft.com/office/officeart/2005/8/layout/default"/>
    <dgm:cxn modelId="{0776E8F7-BBDF-4D71-B79F-B4D92336AEDC}" type="presParOf" srcId="{88EF9D0A-A28C-4324-8695-4C145035B7C7}" destId="{2B52DD21-E8C8-4F81-88F6-369C865DAE9E}"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B9D24E-218C-4986-A6FE-66DFD875FD7A}"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D8B965C9-0F2D-41DA-A8CF-C951ECAE4775}">
      <dgm:prSet/>
      <dgm:spPr/>
      <dgm:t>
        <a:bodyPr/>
        <a:lstStyle/>
        <a:p>
          <a:r>
            <a:rPr lang="it-IT"/>
            <a:t>IntegratedVisualizer</a:t>
          </a:r>
          <a:endParaRPr lang="en-US"/>
        </a:p>
      </dgm:t>
    </dgm:pt>
    <dgm:pt modelId="{86FEF914-5A9D-4BAF-A2EE-0000D08C766E}" type="parTrans" cxnId="{1DD91108-0989-4024-A72C-1603D7564CEE}">
      <dgm:prSet/>
      <dgm:spPr/>
      <dgm:t>
        <a:bodyPr/>
        <a:lstStyle/>
        <a:p>
          <a:endParaRPr lang="en-US"/>
        </a:p>
      </dgm:t>
    </dgm:pt>
    <dgm:pt modelId="{1C2DC872-6659-4E67-AFB9-F7BF861A2790}" type="sibTrans" cxnId="{1DD91108-0989-4024-A72C-1603D7564CEE}">
      <dgm:prSet/>
      <dgm:spPr/>
      <dgm:t>
        <a:bodyPr/>
        <a:lstStyle/>
        <a:p>
          <a:endParaRPr lang="en-US"/>
        </a:p>
      </dgm:t>
    </dgm:pt>
    <dgm:pt modelId="{6BFB9418-DF95-4E00-9423-B66AC18BF7FC}">
      <dgm:prSet/>
      <dgm:spPr/>
      <dgm:t>
        <a:bodyPr/>
        <a:lstStyle/>
        <a:p>
          <a:r>
            <a:rPr lang="it-IT" dirty="0"/>
            <a:t>IPv4NetworkConfigurator</a:t>
          </a:r>
          <a:endParaRPr lang="en-US" dirty="0"/>
        </a:p>
      </dgm:t>
    </dgm:pt>
    <dgm:pt modelId="{B13C6D59-533F-4A17-B3C2-F98BC91A934B}" type="parTrans" cxnId="{1D81DA60-8481-4240-BF3D-33AD9AC0E189}">
      <dgm:prSet/>
      <dgm:spPr/>
      <dgm:t>
        <a:bodyPr/>
        <a:lstStyle/>
        <a:p>
          <a:endParaRPr lang="en-US"/>
        </a:p>
      </dgm:t>
    </dgm:pt>
    <dgm:pt modelId="{4B71AF8E-4D7E-40AE-9ABD-384944B459C9}" type="sibTrans" cxnId="{1D81DA60-8481-4240-BF3D-33AD9AC0E189}">
      <dgm:prSet/>
      <dgm:spPr/>
      <dgm:t>
        <a:bodyPr/>
        <a:lstStyle/>
        <a:p>
          <a:endParaRPr lang="en-US"/>
        </a:p>
      </dgm:t>
    </dgm:pt>
    <dgm:pt modelId="{8D0FD398-E5C7-4C95-A98E-41DBD4935BFF}">
      <dgm:prSet/>
      <dgm:spPr/>
      <dgm:t>
        <a:bodyPr/>
        <a:lstStyle/>
        <a:p>
          <a:r>
            <a:rPr lang="it-IT"/>
            <a:t>RadioMedium</a:t>
          </a:r>
          <a:endParaRPr lang="en-US"/>
        </a:p>
      </dgm:t>
    </dgm:pt>
    <dgm:pt modelId="{82C916EA-8901-4DCA-937E-4ACD44BE7C45}" type="parTrans" cxnId="{7259019C-D72A-477F-AA48-6DD7BB2248DF}">
      <dgm:prSet/>
      <dgm:spPr/>
      <dgm:t>
        <a:bodyPr/>
        <a:lstStyle/>
        <a:p>
          <a:endParaRPr lang="en-US"/>
        </a:p>
      </dgm:t>
    </dgm:pt>
    <dgm:pt modelId="{BE9DB100-92BF-48C5-B446-1639DED59DBC}" type="sibTrans" cxnId="{7259019C-D72A-477F-AA48-6DD7BB2248DF}">
      <dgm:prSet/>
      <dgm:spPr/>
      <dgm:t>
        <a:bodyPr/>
        <a:lstStyle/>
        <a:p>
          <a:endParaRPr lang="en-US"/>
        </a:p>
      </dgm:t>
    </dgm:pt>
    <dgm:pt modelId="{FEB56B8B-9A5F-4B23-A30D-761E8ED23A61}">
      <dgm:prSet/>
      <dgm:spPr/>
      <dgm:t>
        <a:bodyPr/>
        <a:lstStyle/>
        <a:p>
          <a:r>
            <a:rPr lang="it-IT"/>
            <a:t>ScenarioManager</a:t>
          </a:r>
          <a:endParaRPr lang="en-US"/>
        </a:p>
      </dgm:t>
    </dgm:pt>
    <dgm:pt modelId="{5C46CE6B-5AB6-42B4-A6F3-586B58582971}" type="parTrans" cxnId="{C1CECAAB-0984-4CAB-9807-A0DF2BDC6FE5}">
      <dgm:prSet/>
      <dgm:spPr/>
      <dgm:t>
        <a:bodyPr/>
        <a:lstStyle/>
        <a:p>
          <a:endParaRPr lang="en-US"/>
        </a:p>
      </dgm:t>
    </dgm:pt>
    <dgm:pt modelId="{708EE1AE-F494-40AC-AAD3-20C288195ECD}" type="sibTrans" cxnId="{C1CECAAB-0984-4CAB-9807-A0DF2BDC6FE5}">
      <dgm:prSet/>
      <dgm:spPr/>
      <dgm:t>
        <a:bodyPr/>
        <a:lstStyle/>
        <a:p>
          <a:endParaRPr lang="en-US"/>
        </a:p>
      </dgm:t>
    </dgm:pt>
    <dgm:pt modelId="{4BF9EDB6-50F2-43C1-B721-EBB9613FCBC3}">
      <dgm:prSet/>
      <dgm:spPr/>
      <dgm:t>
        <a:bodyPr/>
        <a:lstStyle/>
        <a:p>
          <a:r>
            <a:rPr lang="it-IT"/>
            <a:t>AodvRouter</a:t>
          </a:r>
          <a:endParaRPr lang="en-US"/>
        </a:p>
      </dgm:t>
    </dgm:pt>
    <dgm:pt modelId="{C56C358A-43A6-4748-AA98-C02A6AEFB3A0}" type="parTrans" cxnId="{AC758963-A993-4A4F-8085-50FD17A36AB6}">
      <dgm:prSet/>
      <dgm:spPr/>
      <dgm:t>
        <a:bodyPr/>
        <a:lstStyle/>
        <a:p>
          <a:endParaRPr lang="en-US"/>
        </a:p>
      </dgm:t>
    </dgm:pt>
    <dgm:pt modelId="{4241F8FE-0006-40DE-92D1-F94B2C2EF904}" type="sibTrans" cxnId="{AC758963-A993-4A4F-8085-50FD17A36AB6}">
      <dgm:prSet/>
      <dgm:spPr/>
      <dgm:t>
        <a:bodyPr/>
        <a:lstStyle/>
        <a:p>
          <a:endParaRPr lang="en-US"/>
        </a:p>
      </dgm:t>
    </dgm:pt>
    <dgm:pt modelId="{E2320747-78A6-4DF8-824A-1FE8A6C551AB}" type="pres">
      <dgm:prSet presAssocID="{40B9D24E-218C-4986-A6FE-66DFD875FD7A}" presName="linear" presStyleCnt="0">
        <dgm:presLayoutVars>
          <dgm:dir/>
          <dgm:animLvl val="lvl"/>
          <dgm:resizeHandles val="exact"/>
        </dgm:presLayoutVars>
      </dgm:prSet>
      <dgm:spPr/>
    </dgm:pt>
    <dgm:pt modelId="{4F75ED27-B5F9-464D-850C-20CB09E7EBEF}" type="pres">
      <dgm:prSet presAssocID="{D8B965C9-0F2D-41DA-A8CF-C951ECAE4775}" presName="parentLin" presStyleCnt="0"/>
      <dgm:spPr/>
    </dgm:pt>
    <dgm:pt modelId="{68A40509-7527-4110-B482-25F846A53527}" type="pres">
      <dgm:prSet presAssocID="{D8B965C9-0F2D-41DA-A8CF-C951ECAE4775}" presName="parentLeftMargin" presStyleLbl="node1" presStyleIdx="0" presStyleCnt="5"/>
      <dgm:spPr/>
    </dgm:pt>
    <dgm:pt modelId="{BBE27BC6-4A1F-41FD-942B-FEC76CD34E61}" type="pres">
      <dgm:prSet presAssocID="{D8B965C9-0F2D-41DA-A8CF-C951ECAE4775}" presName="parentText" presStyleLbl="node1" presStyleIdx="0" presStyleCnt="5">
        <dgm:presLayoutVars>
          <dgm:chMax val="0"/>
          <dgm:bulletEnabled val="1"/>
        </dgm:presLayoutVars>
      </dgm:prSet>
      <dgm:spPr/>
    </dgm:pt>
    <dgm:pt modelId="{6307315E-1D06-4A11-ABEE-C2D580C5CFCE}" type="pres">
      <dgm:prSet presAssocID="{D8B965C9-0F2D-41DA-A8CF-C951ECAE4775}" presName="negativeSpace" presStyleCnt="0"/>
      <dgm:spPr/>
    </dgm:pt>
    <dgm:pt modelId="{B838056A-D34D-47AC-9E48-204EE46AABA6}" type="pres">
      <dgm:prSet presAssocID="{D8B965C9-0F2D-41DA-A8CF-C951ECAE4775}" presName="childText" presStyleLbl="conFgAcc1" presStyleIdx="0" presStyleCnt="5">
        <dgm:presLayoutVars>
          <dgm:bulletEnabled val="1"/>
        </dgm:presLayoutVars>
      </dgm:prSet>
      <dgm:spPr/>
    </dgm:pt>
    <dgm:pt modelId="{788A128C-907A-440B-B429-97579F7DACCA}" type="pres">
      <dgm:prSet presAssocID="{1C2DC872-6659-4E67-AFB9-F7BF861A2790}" presName="spaceBetweenRectangles" presStyleCnt="0"/>
      <dgm:spPr/>
    </dgm:pt>
    <dgm:pt modelId="{0CAB105F-7251-467F-84EE-C010D41149A4}" type="pres">
      <dgm:prSet presAssocID="{6BFB9418-DF95-4E00-9423-B66AC18BF7FC}" presName="parentLin" presStyleCnt="0"/>
      <dgm:spPr/>
    </dgm:pt>
    <dgm:pt modelId="{EE24683C-77B6-46E4-94F0-58DBB7E447CE}" type="pres">
      <dgm:prSet presAssocID="{6BFB9418-DF95-4E00-9423-B66AC18BF7FC}" presName="parentLeftMargin" presStyleLbl="node1" presStyleIdx="0" presStyleCnt="5"/>
      <dgm:spPr/>
    </dgm:pt>
    <dgm:pt modelId="{79A63193-4D3B-4D44-857D-D4E87A807400}" type="pres">
      <dgm:prSet presAssocID="{6BFB9418-DF95-4E00-9423-B66AC18BF7FC}" presName="parentText" presStyleLbl="node1" presStyleIdx="1" presStyleCnt="5">
        <dgm:presLayoutVars>
          <dgm:chMax val="0"/>
          <dgm:bulletEnabled val="1"/>
        </dgm:presLayoutVars>
      </dgm:prSet>
      <dgm:spPr/>
    </dgm:pt>
    <dgm:pt modelId="{85616BB9-1F00-4FE0-9A3C-C2C72249F866}" type="pres">
      <dgm:prSet presAssocID="{6BFB9418-DF95-4E00-9423-B66AC18BF7FC}" presName="negativeSpace" presStyleCnt="0"/>
      <dgm:spPr/>
    </dgm:pt>
    <dgm:pt modelId="{612DB5FF-03E1-4FB4-8C91-56474C7C8E86}" type="pres">
      <dgm:prSet presAssocID="{6BFB9418-DF95-4E00-9423-B66AC18BF7FC}" presName="childText" presStyleLbl="conFgAcc1" presStyleIdx="1" presStyleCnt="5">
        <dgm:presLayoutVars>
          <dgm:bulletEnabled val="1"/>
        </dgm:presLayoutVars>
      </dgm:prSet>
      <dgm:spPr/>
    </dgm:pt>
    <dgm:pt modelId="{C93D2EEA-C6A3-423B-9A0A-EB07B260B753}" type="pres">
      <dgm:prSet presAssocID="{4B71AF8E-4D7E-40AE-9ABD-384944B459C9}" presName="spaceBetweenRectangles" presStyleCnt="0"/>
      <dgm:spPr/>
    </dgm:pt>
    <dgm:pt modelId="{98D227C1-A1E5-465F-A228-FE1DAA563EEC}" type="pres">
      <dgm:prSet presAssocID="{8D0FD398-E5C7-4C95-A98E-41DBD4935BFF}" presName="parentLin" presStyleCnt="0"/>
      <dgm:spPr/>
    </dgm:pt>
    <dgm:pt modelId="{D15448E5-0504-40F0-813C-5EAF48C70C6C}" type="pres">
      <dgm:prSet presAssocID="{8D0FD398-E5C7-4C95-A98E-41DBD4935BFF}" presName="parentLeftMargin" presStyleLbl="node1" presStyleIdx="1" presStyleCnt="5"/>
      <dgm:spPr/>
    </dgm:pt>
    <dgm:pt modelId="{CBA00C4C-834C-49E8-B3D9-56AE3474EF86}" type="pres">
      <dgm:prSet presAssocID="{8D0FD398-E5C7-4C95-A98E-41DBD4935BFF}" presName="parentText" presStyleLbl="node1" presStyleIdx="2" presStyleCnt="5">
        <dgm:presLayoutVars>
          <dgm:chMax val="0"/>
          <dgm:bulletEnabled val="1"/>
        </dgm:presLayoutVars>
      </dgm:prSet>
      <dgm:spPr/>
    </dgm:pt>
    <dgm:pt modelId="{86B405A2-A7DD-4AC4-A514-85F52DEDA2F1}" type="pres">
      <dgm:prSet presAssocID="{8D0FD398-E5C7-4C95-A98E-41DBD4935BFF}" presName="negativeSpace" presStyleCnt="0"/>
      <dgm:spPr/>
    </dgm:pt>
    <dgm:pt modelId="{E0764C3C-E7BF-43E4-8E7B-07C37FF69824}" type="pres">
      <dgm:prSet presAssocID="{8D0FD398-E5C7-4C95-A98E-41DBD4935BFF}" presName="childText" presStyleLbl="conFgAcc1" presStyleIdx="2" presStyleCnt="5">
        <dgm:presLayoutVars>
          <dgm:bulletEnabled val="1"/>
        </dgm:presLayoutVars>
      </dgm:prSet>
      <dgm:spPr/>
    </dgm:pt>
    <dgm:pt modelId="{8AB54F10-49B1-43EA-B351-600E21994A5C}" type="pres">
      <dgm:prSet presAssocID="{BE9DB100-92BF-48C5-B446-1639DED59DBC}" presName="spaceBetweenRectangles" presStyleCnt="0"/>
      <dgm:spPr/>
    </dgm:pt>
    <dgm:pt modelId="{3F3F1ECD-60C7-4C3B-A109-C9AF90E0CECD}" type="pres">
      <dgm:prSet presAssocID="{FEB56B8B-9A5F-4B23-A30D-761E8ED23A61}" presName="parentLin" presStyleCnt="0"/>
      <dgm:spPr/>
    </dgm:pt>
    <dgm:pt modelId="{5CAFDDE4-56EE-4C9B-968C-3BF71107582B}" type="pres">
      <dgm:prSet presAssocID="{FEB56B8B-9A5F-4B23-A30D-761E8ED23A61}" presName="parentLeftMargin" presStyleLbl="node1" presStyleIdx="2" presStyleCnt="5"/>
      <dgm:spPr/>
    </dgm:pt>
    <dgm:pt modelId="{80B59DA3-1F3B-48F1-8814-3463BC004465}" type="pres">
      <dgm:prSet presAssocID="{FEB56B8B-9A5F-4B23-A30D-761E8ED23A61}" presName="parentText" presStyleLbl="node1" presStyleIdx="3" presStyleCnt="5">
        <dgm:presLayoutVars>
          <dgm:chMax val="0"/>
          <dgm:bulletEnabled val="1"/>
        </dgm:presLayoutVars>
      </dgm:prSet>
      <dgm:spPr/>
    </dgm:pt>
    <dgm:pt modelId="{1A720C66-D053-41ED-9905-6927F2940553}" type="pres">
      <dgm:prSet presAssocID="{FEB56B8B-9A5F-4B23-A30D-761E8ED23A61}" presName="negativeSpace" presStyleCnt="0"/>
      <dgm:spPr/>
    </dgm:pt>
    <dgm:pt modelId="{A37A0D99-B2F5-40EB-8006-CD5553A428B5}" type="pres">
      <dgm:prSet presAssocID="{FEB56B8B-9A5F-4B23-A30D-761E8ED23A61}" presName="childText" presStyleLbl="conFgAcc1" presStyleIdx="3" presStyleCnt="5">
        <dgm:presLayoutVars>
          <dgm:bulletEnabled val="1"/>
        </dgm:presLayoutVars>
      </dgm:prSet>
      <dgm:spPr/>
    </dgm:pt>
    <dgm:pt modelId="{142AF8BB-016E-4EB7-8F39-8D9B266F7BD9}" type="pres">
      <dgm:prSet presAssocID="{708EE1AE-F494-40AC-AAD3-20C288195ECD}" presName="spaceBetweenRectangles" presStyleCnt="0"/>
      <dgm:spPr/>
    </dgm:pt>
    <dgm:pt modelId="{4B5BC464-2AB4-48C1-8D0D-8BDF711441CF}" type="pres">
      <dgm:prSet presAssocID="{4BF9EDB6-50F2-43C1-B721-EBB9613FCBC3}" presName="parentLin" presStyleCnt="0"/>
      <dgm:spPr/>
    </dgm:pt>
    <dgm:pt modelId="{54E3CF19-D9AF-4FD8-8981-B656CE890000}" type="pres">
      <dgm:prSet presAssocID="{4BF9EDB6-50F2-43C1-B721-EBB9613FCBC3}" presName="parentLeftMargin" presStyleLbl="node1" presStyleIdx="3" presStyleCnt="5"/>
      <dgm:spPr/>
    </dgm:pt>
    <dgm:pt modelId="{6E8D3192-4991-4779-A772-A1DCD2B9BB30}" type="pres">
      <dgm:prSet presAssocID="{4BF9EDB6-50F2-43C1-B721-EBB9613FCBC3}" presName="parentText" presStyleLbl="node1" presStyleIdx="4" presStyleCnt="5">
        <dgm:presLayoutVars>
          <dgm:chMax val="0"/>
          <dgm:bulletEnabled val="1"/>
        </dgm:presLayoutVars>
      </dgm:prSet>
      <dgm:spPr/>
    </dgm:pt>
    <dgm:pt modelId="{DD865E46-3F4B-4AAE-A12C-6A4B59C7F189}" type="pres">
      <dgm:prSet presAssocID="{4BF9EDB6-50F2-43C1-B721-EBB9613FCBC3}" presName="negativeSpace" presStyleCnt="0"/>
      <dgm:spPr/>
    </dgm:pt>
    <dgm:pt modelId="{BDFB414B-A1AB-4FED-A832-EDDAD5ACF9CA}" type="pres">
      <dgm:prSet presAssocID="{4BF9EDB6-50F2-43C1-B721-EBB9613FCBC3}" presName="childText" presStyleLbl="conFgAcc1" presStyleIdx="4" presStyleCnt="5">
        <dgm:presLayoutVars>
          <dgm:bulletEnabled val="1"/>
        </dgm:presLayoutVars>
      </dgm:prSet>
      <dgm:spPr/>
    </dgm:pt>
  </dgm:ptLst>
  <dgm:cxnLst>
    <dgm:cxn modelId="{8E670F00-C37D-4332-B786-41D66ADD5CDE}" type="presOf" srcId="{6BFB9418-DF95-4E00-9423-B66AC18BF7FC}" destId="{79A63193-4D3B-4D44-857D-D4E87A807400}" srcOrd="1" destOrd="0" presId="urn:microsoft.com/office/officeart/2005/8/layout/list1"/>
    <dgm:cxn modelId="{1DD91108-0989-4024-A72C-1603D7564CEE}" srcId="{40B9D24E-218C-4986-A6FE-66DFD875FD7A}" destId="{D8B965C9-0F2D-41DA-A8CF-C951ECAE4775}" srcOrd="0" destOrd="0" parTransId="{86FEF914-5A9D-4BAF-A2EE-0000D08C766E}" sibTransId="{1C2DC872-6659-4E67-AFB9-F7BF861A2790}"/>
    <dgm:cxn modelId="{DD15B009-59D5-446A-8FCE-9B69B43DE5E4}" type="presOf" srcId="{D8B965C9-0F2D-41DA-A8CF-C951ECAE4775}" destId="{BBE27BC6-4A1F-41FD-942B-FEC76CD34E61}" srcOrd="1" destOrd="0" presId="urn:microsoft.com/office/officeart/2005/8/layout/list1"/>
    <dgm:cxn modelId="{21785311-4C1E-47F5-8EE0-C38F8478D7E2}" type="presOf" srcId="{6BFB9418-DF95-4E00-9423-B66AC18BF7FC}" destId="{EE24683C-77B6-46E4-94F0-58DBB7E447CE}" srcOrd="0" destOrd="0" presId="urn:microsoft.com/office/officeart/2005/8/layout/list1"/>
    <dgm:cxn modelId="{501B8D16-FA0F-44D9-9797-C7F01ABFA54C}" type="presOf" srcId="{40B9D24E-218C-4986-A6FE-66DFD875FD7A}" destId="{E2320747-78A6-4DF8-824A-1FE8A6C551AB}" srcOrd="0" destOrd="0" presId="urn:microsoft.com/office/officeart/2005/8/layout/list1"/>
    <dgm:cxn modelId="{548FFE1B-D96A-46BC-A068-F9995038FEA3}" type="presOf" srcId="{8D0FD398-E5C7-4C95-A98E-41DBD4935BFF}" destId="{CBA00C4C-834C-49E8-B3D9-56AE3474EF86}" srcOrd="1" destOrd="0" presId="urn:microsoft.com/office/officeart/2005/8/layout/list1"/>
    <dgm:cxn modelId="{1D81DA60-8481-4240-BF3D-33AD9AC0E189}" srcId="{40B9D24E-218C-4986-A6FE-66DFD875FD7A}" destId="{6BFB9418-DF95-4E00-9423-B66AC18BF7FC}" srcOrd="1" destOrd="0" parTransId="{B13C6D59-533F-4A17-B3C2-F98BC91A934B}" sibTransId="{4B71AF8E-4D7E-40AE-9ABD-384944B459C9}"/>
    <dgm:cxn modelId="{AC758963-A993-4A4F-8085-50FD17A36AB6}" srcId="{40B9D24E-218C-4986-A6FE-66DFD875FD7A}" destId="{4BF9EDB6-50F2-43C1-B721-EBB9613FCBC3}" srcOrd="4" destOrd="0" parTransId="{C56C358A-43A6-4748-AA98-C02A6AEFB3A0}" sibTransId="{4241F8FE-0006-40DE-92D1-F94B2C2EF904}"/>
    <dgm:cxn modelId="{F01E4646-DE35-43F5-BBF4-3DBBEC18A17D}" type="presOf" srcId="{4BF9EDB6-50F2-43C1-B721-EBB9613FCBC3}" destId="{6E8D3192-4991-4779-A772-A1DCD2B9BB30}" srcOrd="1" destOrd="0" presId="urn:microsoft.com/office/officeart/2005/8/layout/list1"/>
    <dgm:cxn modelId="{7259019C-D72A-477F-AA48-6DD7BB2248DF}" srcId="{40B9D24E-218C-4986-A6FE-66DFD875FD7A}" destId="{8D0FD398-E5C7-4C95-A98E-41DBD4935BFF}" srcOrd="2" destOrd="0" parTransId="{82C916EA-8901-4DCA-937E-4ACD44BE7C45}" sibTransId="{BE9DB100-92BF-48C5-B446-1639DED59DBC}"/>
    <dgm:cxn modelId="{8004D9A4-ED5D-40A1-8685-48C4BB5B8BA0}" type="presOf" srcId="{8D0FD398-E5C7-4C95-A98E-41DBD4935BFF}" destId="{D15448E5-0504-40F0-813C-5EAF48C70C6C}" srcOrd="0" destOrd="0" presId="urn:microsoft.com/office/officeart/2005/8/layout/list1"/>
    <dgm:cxn modelId="{C1CECAAB-0984-4CAB-9807-A0DF2BDC6FE5}" srcId="{40B9D24E-218C-4986-A6FE-66DFD875FD7A}" destId="{FEB56B8B-9A5F-4B23-A30D-761E8ED23A61}" srcOrd="3" destOrd="0" parTransId="{5C46CE6B-5AB6-42B4-A6F3-586B58582971}" sibTransId="{708EE1AE-F494-40AC-AAD3-20C288195ECD}"/>
    <dgm:cxn modelId="{C84584B9-2067-42CF-BB09-79B36D63B11E}" type="presOf" srcId="{4BF9EDB6-50F2-43C1-B721-EBB9613FCBC3}" destId="{54E3CF19-D9AF-4FD8-8981-B656CE890000}" srcOrd="0" destOrd="0" presId="urn:microsoft.com/office/officeart/2005/8/layout/list1"/>
    <dgm:cxn modelId="{CE5310DC-4FB0-4328-9835-6A687D6018DC}" type="presOf" srcId="{FEB56B8B-9A5F-4B23-A30D-761E8ED23A61}" destId="{5CAFDDE4-56EE-4C9B-968C-3BF71107582B}" srcOrd="0" destOrd="0" presId="urn:microsoft.com/office/officeart/2005/8/layout/list1"/>
    <dgm:cxn modelId="{A7D90DE8-5D97-48D3-887D-7D149C41CA9D}" type="presOf" srcId="{D8B965C9-0F2D-41DA-A8CF-C951ECAE4775}" destId="{68A40509-7527-4110-B482-25F846A53527}" srcOrd="0" destOrd="0" presId="urn:microsoft.com/office/officeart/2005/8/layout/list1"/>
    <dgm:cxn modelId="{E99C51F4-7DD1-44A5-8C3C-31068D42A6E3}" type="presOf" srcId="{FEB56B8B-9A5F-4B23-A30D-761E8ED23A61}" destId="{80B59DA3-1F3B-48F1-8814-3463BC004465}" srcOrd="1" destOrd="0" presId="urn:microsoft.com/office/officeart/2005/8/layout/list1"/>
    <dgm:cxn modelId="{986EFF20-C4C4-4ACA-AF5A-29A40B0707F6}" type="presParOf" srcId="{E2320747-78A6-4DF8-824A-1FE8A6C551AB}" destId="{4F75ED27-B5F9-464D-850C-20CB09E7EBEF}" srcOrd="0" destOrd="0" presId="urn:microsoft.com/office/officeart/2005/8/layout/list1"/>
    <dgm:cxn modelId="{7F7A1B06-C416-4F4C-BCFE-AE59D30CD06C}" type="presParOf" srcId="{4F75ED27-B5F9-464D-850C-20CB09E7EBEF}" destId="{68A40509-7527-4110-B482-25F846A53527}" srcOrd="0" destOrd="0" presId="urn:microsoft.com/office/officeart/2005/8/layout/list1"/>
    <dgm:cxn modelId="{9C8728B4-14ED-4811-AC6B-28E6B79FCFD9}" type="presParOf" srcId="{4F75ED27-B5F9-464D-850C-20CB09E7EBEF}" destId="{BBE27BC6-4A1F-41FD-942B-FEC76CD34E61}" srcOrd="1" destOrd="0" presId="urn:microsoft.com/office/officeart/2005/8/layout/list1"/>
    <dgm:cxn modelId="{1BFC4449-B208-4328-85D4-91C74A689D29}" type="presParOf" srcId="{E2320747-78A6-4DF8-824A-1FE8A6C551AB}" destId="{6307315E-1D06-4A11-ABEE-C2D580C5CFCE}" srcOrd="1" destOrd="0" presId="urn:microsoft.com/office/officeart/2005/8/layout/list1"/>
    <dgm:cxn modelId="{06AD2588-AF74-4412-800D-63793B92FA0F}" type="presParOf" srcId="{E2320747-78A6-4DF8-824A-1FE8A6C551AB}" destId="{B838056A-D34D-47AC-9E48-204EE46AABA6}" srcOrd="2" destOrd="0" presId="urn:microsoft.com/office/officeart/2005/8/layout/list1"/>
    <dgm:cxn modelId="{ED3AE1C4-2931-4E1C-8787-3CE5E8AB9A5E}" type="presParOf" srcId="{E2320747-78A6-4DF8-824A-1FE8A6C551AB}" destId="{788A128C-907A-440B-B429-97579F7DACCA}" srcOrd="3" destOrd="0" presId="urn:microsoft.com/office/officeart/2005/8/layout/list1"/>
    <dgm:cxn modelId="{4372C409-85E6-42C7-BED0-D28C60553B0D}" type="presParOf" srcId="{E2320747-78A6-4DF8-824A-1FE8A6C551AB}" destId="{0CAB105F-7251-467F-84EE-C010D41149A4}" srcOrd="4" destOrd="0" presId="urn:microsoft.com/office/officeart/2005/8/layout/list1"/>
    <dgm:cxn modelId="{5E0FE26E-935E-4ABD-805E-BB20D1D7FF75}" type="presParOf" srcId="{0CAB105F-7251-467F-84EE-C010D41149A4}" destId="{EE24683C-77B6-46E4-94F0-58DBB7E447CE}" srcOrd="0" destOrd="0" presId="urn:microsoft.com/office/officeart/2005/8/layout/list1"/>
    <dgm:cxn modelId="{6E207BEC-8477-4042-BA9C-C6EFE1F87AE6}" type="presParOf" srcId="{0CAB105F-7251-467F-84EE-C010D41149A4}" destId="{79A63193-4D3B-4D44-857D-D4E87A807400}" srcOrd="1" destOrd="0" presId="urn:microsoft.com/office/officeart/2005/8/layout/list1"/>
    <dgm:cxn modelId="{01AD9F68-CF9A-43F2-BBE0-09C3A7975BCD}" type="presParOf" srcId="{E2320747-78A6-4DF8-824A-1FE8A6C551AB}" destId="{85616BB9-1F00-4FE0-9A3C-C2C72249F866}" srcOrd="5" destOrd="0" presId="urn:microsoft.com/office/officeart/2005/8/layout/list1"/>
    <dgm:cxn modelId="{B202907B-ADD8-4D98-B4B1-71C614F432F8}" type="presParOf" srcId="{E2320747-78A6-4DF8-824A-1FE8A6C551AB}" destId="{612DB5FF-03E1-4FB4-8C91-56474C7C8E86}" srcOrd="6" destOrd="0" presId="urn:microsoft.com/office/officeart/2005/8/layout/list1"/>
    <dgm:cxn modelId="{6E824BD0-4980-4FA4-B0A7-2413522DC296}" type="presParOf" srcId="{E2320747-78A6-4DF8-824A-1FE8A6C551AB}" destId="{C93D2EEA-C6A3-423B-9A0A-EB07B260B753}" srcOrd="7" destOrd="0" presId="urn:microsoft.com/office/officeart/2005/8/layout/list1"/>
    <dgm:cxn modelId="{4E7B8012-DF77-45AF-9232-90F7CD436198}" type="presParOf" srcId="{E2320747-78A6-4DF8-824A-1FE8A6C551AB}" destId="{98D227C1-A1E5-465F-A228-FE1DAA563EEC}" srcOrd="8" destOrd="0" presId="urn:microsoft.com/office/officeart/2005/8/layout/list1"/>
    <dgm:cxn modelId="{340708DA-841A-4C0F-AF7A-083EE8A88C5B}" type="presParOf" srcId="{98D227C1-A1E5-465F-A228-FE1DAA563EEC}" destId="{D15448E5-0504-40F0-813C-5EAF48C70C6C}" srcOrd="0" destOrd="0" presId="urn:microsoft.com/office/officeart/2005/8/layout/list1"/>
    <dgm:cxn modelId="{7D998E73-D5F2-4C89-BAB3-5BA8C99C26E2}" type="presParOf" srcId="{98D227C1-A1E5-465F-A228-FE1DAA563EEC}" destId="{CBA00C4C-834C-49E8-B3D9-56AE3474EF86}" srcOrd="1" destOrd="0" presId="urn:microsoft.com/office/officeart/2005/8/layout/list1"/>
    <dgm:cxn modelId="{54569E29-7897-4A79-8A5B-917A22D9F4DD}" type="presParOf" srcId="{E2320747-78A6-4DF8-824A-1FE8A6C551AB}" destId="{86B405A2-A7DD-4AC4-A514-85F52DEDA2F1}" srcOrd="9" destOrd="0" presId="urn:microsoft.com/office/officeart/2005/8/layout/list1"/>
    <dgm:cxn modelId="{BCA31BBC-1A14-4E99-961C-5D918ED04555}" type="presParOf" srcId="{E2320747-78A6-4DF8-824A-1FE8A6C551AB}" destId="{E0764C3C-E7BF-43E4-8E7B-07C37FF69824}" srcOrd="10" destOrd="0" presId="urn:microsoft.com/office/officeart/2005/8/layout/list1"/>
    <dgm:cxn modelId="{42693548-45C0-4A70-AC82-FDC2833691D2}" type="presParOf" srcId="{E2320747-78A6-4DF8-824A-1FE8A6C551AB}" destId="{8AB54F10-49B1-43EA-B351-600E21994A5C}" srcOrd="11" destOrd="0" presId="urn:microsoft.com/office/officeart/2005/8/layout/list1"/>
    <dgm:cxn modelId="{E0CD8CB2-6790-41A3-995F-702BE6F45D50}" type="presParOf" srcId="{E2320747-78A6-4DF8-824A-1FE8A6C551AB}" destId="{3F3F1ECD-60C7-4C3B-A109-C9AF90E0CECD}" srcOrd="12" destOrd="0" presId="urn:microsoft.com/office/officeart/2005/8/layout/list1"/>
    <dgm:cxn modelId="{ABA785E0-830F-4DFB-9E2D-BB4364E09ADF}" type="presParOf" srcId="{3F3F1ECD-60C7-4C3B-A109-C9AF90E0CECD}" destId="{5CAFDDE4-56EE-4C9B-968C-3BF71107582B}" srcOrd="0" destOrd="0" presId="urn:microsoft.com/office/officeart/2005/8/layout/list1"/>
    <dgm:cxn modelId="{0DC4D6FB-EEB8-4914-9566-22D8749D1062}" type="presParOf" srcId="{3F3F1ECD-60C7-4C3B-A109-C9AF90E0CECD}" destId="{80B59DA3-1F3B-48F1-8814-3463BC004465}" srcOrd="1" destOrd="0" presId="urn:microsoft.com/office/officeart/2005/8/layout/list1"/>
    <dgm:cxn modelId="{BD9478A0-E203-4623-89A2-582A8839B8B4}" type="presParOf" srcId="{E2320747-78A6-4DF8-824A-1FE8A6C551AB}" destId="{1A720C66-D053-41ED-9905-6927F2940553}" srcOrd="13" destOrd="0" presId="urn:microsoft.com/office/officeart/2005/8/layout/list1"/>
    <dgm:cxn modelId="{19B9B849-605F-4EE9-B583-4B099146F9FD}" type="presParOf" srcId="{E2320747-78A6-4DF8-824A-1FE8A6C551AB}" destId="{A37A0D99-B2F5-40EB-8006-CD5553A428B5}" srcOrd="14" destOrd="0" presId="urn:microsoft.com/office/officeart/2005/8/layout/list1"/>
    <dgm:cxn modelId="{4391E88A-EEC9-402B-AC47-27E12D40539C}" type="presParOf" srcId="{E2320747-78A6-4DF8-824A-1FE8A6C551AB}" destId="{142AF8BB-016E-4EB7-8F39-8D9B266F7BD9}" srcOrd="15" destOrd="0" presId="urn:microsoft.com/office/officeart/2005/8/layout/list1"/>
    <dgm:cxn modelId="{3D5B763E-3A4D-4D02-AC9D-F9821593A232}" type="presParOf" srcId="{E2320747-78A6-4DF8-824A-1FE8A6C551AB}" destId="{4B5BC464-2AB4-48C1-8D0D-8BDF711441CF}" srcOrd="16" destOrd="0" presId="urn:microsoft.com/office/officeart/2005/8/layout/list1"/>
    <dgm:cxn modelId="{43DAFC87-B78D-4292-8A4D-66AAC44E706B}" type="presParOf" srcId="{4B5BC464-2AB4-48C1-8D0D-8BDF711441CF}" destId="{54E3CF19-D9AF-4FD8-8981-B656CE890000}" srcOrd="0" destOrd="0" presId="urn:microsoft.com/office/officeart/2005/8/layout/list1"/>
    <dgm:cxn modelId="{1F714E08-D5E0-4FE7-9288-57E01E1A861D}" type="presParOf" srcId="{4B5BC464-2AB4-48C1-8D0D-8BDF711441CF}" destId="{6E8D3192-4991-4779-A772-A1DCD2B9BB30}" srcOrd="1" destOrd="0" presId="urn:microsoft.com/office/officeart/2005/8/layout/list1"/>
    <dgm:cxn modelId="{3F781FFF-09B5-46D3-BFBB-00F82C4638AA}" type="presParOf" srcId="{E2320747-78A6-4DF8-824A-1FE8A6C551AB}" destId="{DD865E46-3F4B-4AAE-A12C-6A4B59C7F189}" srcOrd="17" destOrd="0" presId="urn:microsoft.com/office/officeart/2005/8/layout/list1"/>
    <dgm:cxn modelId="{74D2BC3B-D0A5-4BE2-896B-44EA590AAE21}" type="presParOf" srcId="{E2320747-78A6-4DF8-824A-1FE8A6C551AB}" destId="{BDFB414B-A1AB-4FED-A832-EDDAD5ACF9CA}"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52D58-C721-48CC-96C2-7F35D0184F5B}">
      <dsp:nvSpPr>
        <dsp:cNvPr id="0" name=""/>
        <dsp:cNvSpPr/>
      </dsp:nvSpPr>
      <dsp:spPr>
        <a:xfrm>
          <a:off x="0" y="411521"/>
          <a:ext cx="2021208" cy="121272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it-IT" sz="2200" kern="1200"/>
            <a:t>Instant Veins</a:t>
          </a:r>
          <a:endParaRPr lang="en-US" sz="2200" kern="1200"/>
        </a:p>
      </dsp:txBody>
      <dsp:txXfrm>
        <a:off x="0" y="411521"/>
        <a:ext cx="2021208" cy="1212725"/>
      </dsp:txXfrm>
    </dsp:sp>
    <dsp:sp modelId="{BE377D9F-ED66-4555-8EF0-4EFD409EE222}">
      <dsp:nvSpPr>
        <dsp:cNvPr id="0" name=""/>
        <dsp:cNvSpPr/>
      </dsp:nvSpPr>
      <dsp:spPr>
        <a:xfrm>
          <a:off x="2223329" y="411521"/>
          <a:ext cx="2021208" cy="121272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it-IT" sz="2200" kern="1200"/>
            <a:t>Inet Framework</a:t>
          </a:r>
          <a:endParaRPr lang="en-US" sz="2200" kern="1200"/>
        </a:p>
      </dsp:txBody>
      <dsp:txXfrm>
        <a:off x="2223329" y="411521"/>
        <a:ext cx="2021208" cy="1212725"/>
      </dsp:txXfrm>
    </dsp:sp>
    <dsp:sp modelId="{50CFDEEE-B672-40EE-AB61-C4533EA2EAE2}">
      <dsp:nvSpPr>
        <dsp:cNvPr id="0" name=""/>
        <dsp:cNvSpPr/>
      </dsp:nvSpPr>
      <dsp:spPr>
        <a:xfrm>
          <a:off x="4446658" y="411521"/>
          <a:ext cx="2021208" cy="121272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it-IT" sz="2200" kern="1200"/>
            <a:t>Veins</a:t>
          </a:r>
          <a:endParaRPr lang="en-US" sz="2200" kern="1200"/>
        </a:p>
      </dsp:txBody>
      <dsp:txXfrm>
        <a:off x="4446658" y="411521"/>
        <a:ext cx="2021208" cy="1212725"/>
      </dsp:txXfrm>
    </dsp:sp>
    <dsp:sp modelId="{25BB181F-3BB6-437A-8B40-4C1CE6BCF3FD}">
      <dsp:nvSpPr>
        <dsp:cNvPr id="0" name=""/>
        <dsp:cNvSpPr/>
      </dsp:nvSpPr>
      <dsp:spPr>
        <a:xfrm>
          <a:off x="0" y="1826366"/>
          <a:ext cx="2021208" cy="121272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it-IT" sz="2200" kern="1200"/>
            <a:t>Sumo</a:t>
          </a:r>
          <a:endParaRPr lang="en-US" sz="2200" kern="1200"/>
        </a:p>
      </dsp:txBody>
      <dsp:txXfrm>
        <a:off x="0" y="1826366"/>
        <a:ext cx="2021208" cy="1212725"/>
      </dsp:txXfrm>
    </dsp:sp>
    <dsp:sp modelId="{07120549-231B-4CE1-BFA3-74C5F38F1951}">
      <dsp:nvSpPr>
        <dsp:cNvPr id="0" name=""/>
        <dsp:cNvSpPr/>
      </dsp:nvSpPr>
      <dsp:spPr>
        <a:xfrm>
          <a:off x="2223329" y="1826366"/>
          <a:ext cx="2021208" cy="121272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it-IT" sz="2200" kern="1200"/>
            <a:t>Crypto++</a:t>
          </a:r>
          <a:endParaRPr lang="en-US" sz="2200" kern="1200"/>
        </a:p>
      </dsp:txBody>
      <dsp:txXfrm>
        <a:off x="2223329" y="1826366"/>
        <a:ext cx="2021208" cy="1212725"/>
      </dsp:txXfrm>
    </dsp:sp>
    <dsp:sp modelId="{2B52DD21-E8C8-4F81-88F6-369C865DAE9E}">
      <dsp:nvSpPr>
        <dsp:cNvPr id="0" name=""/>
        <dsp:cNvSpPr/>
      </dsp:nvSpPr>
      <dsp:spPr>
        <a:xfrm>
          <a:off x="4446658" y="1826366"/>
          <a:ext cx="2021208" cy="121272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it-IT" sz="2200" kern="1200"/>
            <a:t>OpenStreetMap</a:t>
          </a:r>
          <a:endParaRPr lang="en-US" sz="2200" kern="1200"/>
        </a:p>
      </dsp:txBody>
      <dsp:txXfrm>
        <a:off x="4446658" y="1826366"/>
        <a:ext cx="2021208" cy="12127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38056A-D34D-47AC-9E48-204EE46AABA6}">
      <dsp:nvSpPr>
        <dsp:cNvPr id="0" name=""/>
        <dsp:cNvSpPr/>
      </dsp:nvSpPr>
      <dsp:spPr>
        <a:xfrm>
          <a:off x="0" y="322308"/>
          <a:ext cx="9507778"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E27BC6-4A1F-41FD-942B-FEC76CD34E61}">
      <dsp:nvSpPr>
        <dsp:cNvPr id="0" name=""/>
        <dsp:cNvSpPr/>
      </dsp:nvSpPr>
      <dsp:spPr>
        <a:xfrm>
          <a:off x="475388" y="86148"/>
          <a:ext cx="6655444"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560" tIns="0" rIns="251560" bIns="0" numCol="1" spcCol="1270" anchor="ctr" anchorCtr="0">
          <a:noAutofit/>
        </a:bodyPr>
        <a:lstStyle/>
        <a:p>
          <a:pPr marL="0" lvl="0" indent="0" algn="l" defTabSz="711200">
            <a:lnSpc>
              <a:spcPct val="90000"/>
            </a:lnSpc>
            <a:spcBef>
              <a:spcPct val="0"/>
            </a:spcBef>
            <a:spcAft>
              <a:spcPct val="35000"/>
            </a:spcAft>
            <a:buNone/>
          </a:pPr>
          <a:r>
            <a:rPr lang="it-IT" sz="1600" kern="1200"/>
            <a:t>IntegratedVisualizer</a:t>
          </a:r>
          <a:endParaRPr lang="en-US" sz="1600" kern="1200"/>
        </a:p>
      </dsp:txBody>
      <dsp:txXfrm>
        <a:off x="498445" y="109205"/>
        <a:ext cx="6609330" cy="426206"/>
      </dsp:txXfrm>
    </dsp:sp>
    <dsp:sp modelId="{612DB5FF-03E1-4FB4-8C91-56474C7C8E86}">
      <dsp:nvSpPr>
        <dsp:cNvPr id="0" name=""/>
        <dsp:cNvSpPr/>
      </dsp:nvSpPr>
      <dsp:spPr>
        <a:xfrm>
          <a:off x="0" y="1048068"/>
          <a:ext cx="9507778"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A63193-4D3B-4D44-857D-D4E87A807400}">
      <dsp:nvSpPr>
        <dsp:cNvPr id="0" name=""/>
        <dsp:cNvSpPr/>
      </dsp:nvSpPr>
      <dsp:spPr>
        <a:xfrm>
          <a:off x="475388" y="811908"/>
          <a:ext cx="6655444"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560" tIns="0" rIns="251560" bIns="0" numCol="1" spcCol="1270" anchor="ctr" anchorCtr="0">
          <a:noAutofit/>
        </a:bodyPr>
        <a:lstStyle/>
        <a:p>
          <a:pPr marL="0" lvl="0" indent="0" algn="l" defTabSz="711200">
            <a:lnSpc>
              <a:spcPct val="90000"/>
            </a:lnSpc>
            <a:spcBef>
              <a:spcPct val="0"/>
            </a:spcBef>
            <a:spcAft>
              <a:spcPct val="35000"/>
            </a:spcAft>
            <a:buNone/>
          </a:pPr>
          <a:r>
            <a:rPr lang="it-IT" sz="1600" kern="1200" dirty="0"/>
            <a:t>IPv4NetworkConfigurator</a:t>
          </a:r>
          <a:endParaRPr lang="en-US" sz="1600" kern="1200" dirty="0"/>
        </a:p>
      </dsp:txBody>
      <dsp:txXfrm>
        <a:off x="498445" y="834965"/>
        <a:ext cx="6609330" cy="426206"/>
      </dsp:txXfrm>
    </dsp:sp>
    <dsp:sp modelId="{E0764C3C-E7BF-43E4-8E7B-07C37FF69824}">
      <dsp:nvSpPr>
        <dsp:cNvPr id="0" name=""/>
        <dsp:cNvSpPr/>
      </dsp:nvSpPr>
      <dsp:spPr>
        <a:xfrm>
          <a:off x="0" y="1773828"/>
          <a:ext cx="9507778"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A00C4C-834C-49E8-B3D9-56AE3474EF86}">
      <dsp:nvSpPr>
        <dsp:cNvPr id="0" name=""/>
        <dsp:cNvSpPr/>
      </dsp:nvSpPr>
      <dsp:spPr>
        <a:xfrm>
          <a:off x="475388" y="1537668"/>
          <a:ext cx="6655444"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560" tIns="0" rIns="251560" bIns="0" numCol="1" spcCol="1270" anchor="ctr" anchorCtr="0">
          <a:noAutofit/>
        </a:bodyPr>
        <a:lstStyle/>
        <a:p>
          <a:pPr marL="0" lvl="0" indent="0" algn="l" defTabSz="711200">
            <a:lnSpc>
              <a:spcPct val="90000"/>
            </a:lnSpc>
            <a:spcBef>
              <a:spcPct val="0"/>
            </a:spcBef>
            <a:spcAft>
              <a:spcPct val="35000"/>
            </a:spcAft>
            <a:buNone/>
          </a:pPr>
          <a:r>
            <a:rPr lang="it-IT" sz="1600" kern="1200"/>
            <a:t>RadioMedium</a:t>
          </a:r>
          <a:endParaRPr lang="en-US" sz="1600" kern="1200"/>
        </a:p>
      </dsp:txBody>
      <dsp:txXfrm>
        <a:off x="498445" y="1560725"/>
        <a:ext cx="6609330" cy="426206"/>
      </dsp:txXfrm>
    </dsp:sp>
    <dsp:sp modelId="{A37A0D99-B2F5-40EB-8006-CD5553A428B5}">
      <dsp:nvSpPr>
        <dsp:cNvPr id="0" name=""/>
        <dsp:cNvSpPr/>
      </dsp:nvSpPr>
      <dsp:spPr>
        <a:xfrm>
          <a:off x="0" y="2499587"/>
          <a:ext cx="9507778"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59DA3-1F3B-48F1-8814-3463BC004465}">
      <dsp:nvSpPr>
        <dsp:cNvPr id="0" name=""/>
        <dsp:cNvSpPr/>
      </dsp:nvSpPr>
      <dsp:spPr>
        <a:xfrm>
          <a:off x="475388" y="2263427"/>
          <a:ext cx="6655444"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560" tIns="0" rIns="251560" bIns="0" numCol="1" spcCol="1270" anchor="ctr" anchorCtr="0">
          <a:noAutofit/>
        </a:bodyPr>
        <a:lstStyle/>
        <a:p>
          <a:pPr marL="0" lvl="0" indent="0" algn="l" defTabSz="711200">
            <a:lnSpc>
              <a:spcPct val="90000"/>
            </a:lnSpc>
            <a:spcBef>
              <a:spcPct val="0"/>
            </a:spcBef>
            <a:spcAft>
              <a:spcPct val="35000"/>
            </a:spcAft>
            <a:buNone/>
          </a:pPr>
          <a:r>
            <a:rPr lang="it-IT" sz="1600" kern="1200"/>
            <a:t>ScenarioManager</a:t>
          </a:r>
          <a:endParaRPr lang="en-US" sz="1600" kern="1200"/>
        </a:p>
      </dsp:txBody>
      <dsp:txXfrm>
        <a:off x="498445" y="2286484"/>
        <a:ext cx="6609330" cy="426206"/>
      </dsp:txXfrm>
    </dsp:sp>
    <dsp:sp modelId="{BDFB414B-A1AB-4FED-A832-EDDAD5ACF9CA}">
      <dsp:nvSpPr>
        <dsp:cNvPr id="0" name=""/>
        <dsp:cNvSpPr/>
      </dsp:nvSpPr>
      <dsp:spPr>
        <a:xfrm>
          <a:off x="0" y="3225348"/>
          <a:ext cx="9507778"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E8D3192-4991-4779-A772-A1DCD2B9BB30}">
      <dsp:nvSpPr>
        <dsp:cNvPr id="0" name=""/>
        <dsp:cNvSpPr/>
      </dsp:nvSpPr>
      <dsp:spPr>
        <a:xfrm>
          <a:off x="475388" y="2989188"/>
          <a:ext cx="6655444"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560" tIns="0" rIns="251560" bIns="0" numCol="1" spcCol="1270" anchor="ctr" anchorCtr="0">
          <a:noAutofit/>
        </a:bodyPr>
        <a:lstStyle/>
        <a:p>
          <a:pPr marL="0" lvl="0" indent="0" algn="l" defTabSz="711200">
            <a:lnSpc>
              <a:spcPct val="90000"/>
            </a:lnSpc>
            <a:spcBef>
              <a:spcPct val="0"/>
            </a:spcBef>
            <a:spcAft>
              <a:spcPct val="35000"/>
            </a:spcAft>
            <a:buNone/>
          </a:pPr>
          <a:r>
            <a:rPr lang="it-IT" sz="1600" kern="1200"/>
            <a:t>AodvRouter</a:t>
          </a:r>
          <a:endParaRPr lang="en-US" sz="1600" kern="1200"/>
        </a:p>
      </dsp:txBody>
      <dsp:txXfrm>
        <a:off x="498445" y="3012245"/>
        <a:ext cx="6609330"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5EC7A5-C9EB-4D38-9E09-263FE6D0F80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37FFCEAD-DB01-49AB-9057-8A71E602D9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8CC959FC-87CA-41D1-84FC-A5C5905FF03B}"/>
              </a:ext>
            </a:extLst>
          </p:cNvPr>
          <p:cNvSpPr>
            <a:spLocks noGrp="1"/>
          </p:cNvSpPr>
          <p:nvPr>
            <p:ph type="dt" sz="half" idx="10"/>
          </p:nvPr>
        </p:nvSpPr>
        <p:spPr/>
        <p:txBody>
          <a:bodyPr/>
          <a:lstStyle/>
          <a:p>
            <a:fld id="{14ADBA99-97C9-4454-A255-C9DD904A8BB1}" type="datetimeFigureOut">
              <a:rPr lang="it-IT" smtClean="0"/>
              <a:t>23/06/2021</a:t>
            </a:fld>
            <a:endParaRPr lang="it-IT"/>
          </a:p>
        </p:txBody>
      </p:sp>
      <p:sp>
        <p:nvSpPr>
          <p:cNvPr id="5" name="Segnaposto piè di pagina 4">
            <a:extLst>
              <a:ext uri="{FF2B5EF4-FFF2-40B4-BE49-F238E27FC236}">
                <a16:creationId xmlns:a16="http://schemas.microsoft.com/office/drawing/2014/main" id="{54B0D13E-8F22-4543-8068-52BAED1FB97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F151DA7-412A-42E8-B726-28B7103A8FE6}"/>
              </a:ext>
            </a:extLst>
          </p:cNvPr>
          <p:cNvSpPr>
            <a:spLocks noGrp="1"/>
          </p:cNvSpPr>
          <p:nvPr>
            <p:ph type="sldNum" sz="quarter" idx="12"/>
          </p:nvPr>
        </p:nvSpPr>
        <p:spPr/>
        <p:txBody>
          <a:bodyPr/>
          <a:lstStyle/>
          <a:p>
            <a:fld id="{B2692BE5-27CE-4E1D-8416-EF84857B3A9E}" type="slidenum">
              <a:rPr lang="it-IT" smtClean="0"/>
              <a:t>‹N›</a:t>
            </a:fld>
            <a:endParaRPr lang="it-IT"/>
          </a:p>
        </p:txBody>
      </p:sp>
    </p:spTree>
    <p:extLst>
      <p:ext uri="{BB962C8B-B14F-4D97-AF65-F5344CB8AC3E}">
        <p14:creationId xmlns:p14="http://schemas.microsoft.com/office/powerpoint/2010/main" val="3434863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73B98B-036E-4BAC-AE92-4CEAF7873F5D}"/>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717F763-40BE-4CCB-8204-96FE6F6CE9F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3A4CA6B-ED6E-4A24-9E89-ABE38516843C}"/>
              </a:ext>
            </a:extLst>
          </p:cNvPr>
          <p:cNvSpPr>
            <a:spLocks noGrp="1"/>
          </p:cNvSpPr>
          <p:nvPr>
            <p:ph type="dt" sz="half" idx="10"/>
          </p:nvPr>
        </p:nvSpPr>
        <p:spPr/>
        <p:txBody>
          <a:bodyPr/>
          <a:lstStyle/>
          <a:p>
            <a:fld id="{14ADBA99-97C9-4454-A255-C9DD904A8BB1}" type="datetimeFigureOut">
              <a:rPr lang="it-IT" smtClean="0"/>
              <a:t>23/06/2021</a:t>
            </a:fld>
            <a:endParaRPr lang="it-IT"/>
          </a:p>
        </p:txBody>
      </p:sp>
      <p:sp>
        <p:nvSpPr>
          <p:cNvPr id="5" name="Segnaposto piè di pagina 4">
            <a:extLst>
              <a:ext uri="{FF2B5EF4-FFF2-40B4-BE49-F238E27FC236}">
                <a16:creationId xmlns:a16="http://schemas.microsoft.com/office/drawing/2014/main" id="{6CD1F22C-086F-4714-B027-E986D74F7E4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F1326E4-35BE-4590-A051-165AD6AE8BAB}"/>
              </a:ext>
            </a:extLst>
          </p:cNvPr>
          <p:cNvSpPr>
            <a:spLocks noGrp="1"/>
          </p:cNvSpPr>
          <p:nvPr>
            <p:ph type="sldNum" sz="quarter" idx="12"/>
          </p:nvPr>
        </p:nvSpPr>
        <p:spPr/>
        <p:txBody>
          <a:bodyPr/>
          <a:lstStyle/>
          <a:p>
            <a:fld id="{B2692BE5-27CE-4E1D-8416-EF84857B3A9E}" type="slidenum">
              <a:rPr lang="it-IT" smtClean="0"/>
              <a:t>‹N›</a:t>
            </a:fld>
            <a:endParaRPr lang="it-IT"/>
          </a:p>
        </p:txBody>
      </p:sp>
    </p:spTree>
    <p:extLst>
      <p:ext uri="{BB962C8B-B14F-4D97-AF65-F5344CB8AC3E}">
        <p14:creationId xmlns:p14="http://schemas.microsoft.com/office/powerpoint/2010/main" val="1907875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7EDF9EB-A74B-4C78-9EA2-365896BAB692}"/>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BFFCBC3-4DB8-4E98-8E08-1E9DE77BC67E}"/>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DF401CB-9E1B-47DC-ACA8-9A12381A88E8}"/>
              </a:ext>
            </a:extLst>
          </p:cNvPr>
          <p:cNvSpPr>
            <a:spLocks noGrp="1"/>
          </p:cNvSpPr>
          <p:nvPr>
            <p:ph type="dt" sz="half" idx="10"/>
          </p:nvPr>
        </p:nvSpPr>
        <p:spPr/>
        <p:txBody>
          <a:bodyPr/>
          <a:lstStyle/>
          <a:p>
            <a:fld id="{14ADBA99-97C9-4454-A255-C9DD904A8BB1}" type="datetimeFigureOut">
              <a:rPr lang="it-IT" smtClean="0"/>
              <a:t>23/06/2021</a:t>
            </a:fld>
            <a:endParaRPr lang="it-IT"/>
          </a:p>
        </p:txBody>
      </p:sp>
      <p:sp>
        <p:nvSpPr>
          <p:cNvPr id="5" name="Segnaposto piè di pagina 4">
            <a:extLst>
              <a:ext uri="{FF2B5EF4-FFF2-40B4-BE49-F238E27FC236}">
                <a16:creationId xmlns:a16="http://schemas.microsoft.com/office/drawing/2014/main" id="{F2C8B244-5B74-42A1-B549-C293AE0F719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B5D6B68-F5A9-4544-A0F7-6FBF5740B25B}"/>
              </a:ext>
            </a:extLst>
          </p:cNvPr>
          <p:cNvSpPr>
            <a:spLocks noGrp="1"/>
          </p:cNvSpPr>
          <p:nvPr>
            <p:ph type="sldNum" sz="quarter" idx="12"/>
          </p:nvPr>
        </p:nvSpPr>
        <p:spPr/>
        <p:txBody>
          <a:bodyPr/>
          <a:lstStyle/>
          <a:p>
            <a:fld id="{B2692BE5-27CE-4E1D-8416-EF84857B3A9E}" type="slidenum">
              <a:rPr lang="it-IT" smtClean="0"/>
              <a:t>‹N›</a:t>
            </a:fld>
            <a:endParaRPr lang="it-IT"/>
          </a:p>
        </p:txBody>
      </p:sp>
    </p:spTree>
    <p:extLst>
      <p:ext uri="{BB962C8B-B14F-4D97-AF65-F5344CB8AC3E}">
        <p14:creationId xmlns:p14="http://schemas.microsoft.com/office/powerpoint/2010/main" val="3124907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9A2071-2E36-4C2C-A3D7-78348E3E684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BF56500-F0C2-4FFF-93F4-CDCD2F18DAB9}"/>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219773B-1D75-4DD8-9A5F-1A5F66D6DFBC}"/>
              </a:ext>
            </a:extLst>
          </p:cNvPr>
          <p:cNvSpPr>
            <a:spLocks noGrp="1"/>
          </p:cNvSpPr>
          <p:nvPr>
            <p:ph type="dt" sz="half" idx="10"/>
          </p:nvPr>
        </p:nvSpPr>
        <p:spPr/>
        <p:txBody>
          <a:bodyPr/>
          <a:lstStyle/>
          <a:p>
            <a:fld id="{14ADBA99-97C9-4454-A255-C9DD904A8BB1}" type="datetimeFigureOut">
              <a:rPr lang="it-IT" smtClean="0"/>
              <a:t>23/06/2021</a:t>
            </a:fld>
            <a:endParaRPr lang="it-IT"/>
          </a:p>
        </p:txBody>
      </p:sp>
      <p:sp>
        <p:nvSpPr>
          <p:cNvPr id="5" name="Segnaposto piè di pagina 4">
            <a:extLst>
              <a:ext uri="{FF2B5EF4-FFF2-40B4-BE49-F238E27FC236}">
                <a16:creationId xmlns:a16="http://schemas.microsoft.com/office/drawing/2014/main" id="{D3CCF234-4F5C-4D2D-A0CD-926C2645027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1425A61-9237-4C49-B928-FC161B3CF081}"/>
              </a:ext>
            </a:extLst>
          </p:cNvPr>
          <p:cNvSpPr>
            <a:spLocks noGrp="1"/>
          </p:cNvSpPr>
          <p:nvPr>
            <p:ph type="sldNum" sz="quarter" idx="12"/>
          </p:nvPr>
        </p:nvSpPr>
        <p:spPr/>
        <p:txBody>
          <a:bodyPr/>
          <a:lstStyle/>
          <a:p>
            <a:fld id="{B2692BE5-27CE-4E1D-8416-EF84857B3A9E}" type="slidenum">
              <a:rPr lang="it-IT" smtClean="0"/>
              <a:t>‹N›</a:t>
            </a:fld>
            <a:endParaRPr lang="it-IT"/>
          </a:p>
        </p:txBody>
      </p:sp>
    </p:spTree>
    <p:extLst>
      <p:ext uri="{BB962C8B-B14F-4D97-AF65-F5344CB8AC3E}">
        <p14:creationId xmlns:p14="http://schemas.microsoft.com/office/powerpoint/2010/main" val="1028443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CA2159-A7DB-4DE2-90BB-2F63B2964064}"/>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458CAD16-0FE8-44DE-BE82-D2C0DAB7DD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7D6B83C7-EF2F-4A3C-80CA-7E876FAA0A3D}"/>
              </a:ext>
            </a:extLst>
          </p:cNvPr>
          <p:cNvSpPr>
            <a:spLocks noGrp="1"/>
          </p:cNvSpPr>
          <p:nvPr>
            <p:ph type="dt" sz="half" idx="10"/>
          </p:nvPr>
        </p:nvSpPr>
        <p:spPr/>
        <p:txBody>
          <a:bodyPr/>
          <a:lstStyle/>
          <a:p>
            <a:fld id="{14ADBA99-97C9-4454-A255-C9DD904A8BB1}" type="datetimeFigureOut">
              <a:rPr lang="it-IT" smtClean="0"/>
              <a:t>23/06/2021</a:t>
            </a:fld>
            <a:endParaRPr lang="it-IT"/>
          </a:p>
        </p:txBody>
      </p:sp>
      <p:sp>
        <p:nvSpPr>
          <p:cNvPr id="5" name="Segnaposto piè di pagina 4">
            <a:extLst>
              <a:ext uri="{FF2B5EF4-FFF2-40B4-BE49-F238E27FC236}">
                <a16:creationId xmlns:a16="http://schemas.microsoft.com/office/drawing/2014/main" id="{D374807A-46F9-4EC7-9CBA-5E6B9B40376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ED18439-ED0E-4D8B-A42D-BB7A7031AB33}"/>
              </a:ext>
            </a:extLst>
          </p:cNvPr>
          <p:cNvSpPr>
            <a:spLocks noGrp="1"/>
          </p:cNvSpPr>
          <p:nvPr>
            <p:ph type="sldNum" sz="quarter" idx="12"/>
          </p:nvPr>
        </p:nvSpPr>
        <p:spPr/>
        <p:txBody>
          <a:bodyPr/>
          <a:lstStyle/>
          <a:p>
            <a:fld id="{B2692BE5-27CE-4E1D-8416-EF84857B3A9E}" type="slidenum">
              <a:rPr lang="it-IT" smtClean="0"/>
              <a:t>‹N›</a:t>
            </a:fld>
            <a:endParaRPr lang="it-IT"/>
          </a:p>
        </p:txBody>
      </p:sp>
    </p:spTree>
    <p:extLst>
      <p:ext uri="{BB962C8B-B14F-4D97-AF65-F5344CB8AC3E}">
        <p14:creationId xmlns:p14="http://schemas.microsoft.com/office/powerpoint/2010/main" val="1262595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51CFB5-2A76-4AFC-837C-2A618CF3E04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F823CA8-2CF8-4131-995C-9B2FB651292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80D03BE7-31E9-4257-843C-B33A3AAB547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650E4150-5B37-43C4-A5A8-C79295BAF7D8}"/>
              </a:ext>
            </a:extLst>
          </p:cNvPr>
          <p:cNvSpPr>
            <a:spLocks noGrp="1"/>
          </p:cNvSpPr>
          <p:nvPr>
            <p:ph type="dt" sz="half" idx="10"/>
          </p:nvPr>
        </p:nvSpPr>
        <p:spPr/>
        <p:txBody>
          <a:bodyPr/>
          <a:lstStyle/>
          <a:p>
            <a:fld id="{14ADBA99-97C9-4454-A255-C9DD904A8BB1}" type="datetimeFigureOut">
              <a:rPr lang="it-IT" smtClean="0"/>
              <a:t>23/06/2021</a:t>
            </a:fld>
            <a:endParaRPr lang="it-IT"/>
          </a:p>
        </p:txBody>
      </p:sp>
      <p:sp>
        <p:nvSpPr>
          <p:cNvPr id="6" name="Segnaposto piè di pagina 5">
            <a:extLst>
              <a:ext uri="{FF2B5EF4-FFF2-40B4-BE49-F238E27FC236}">
                <a16:creationId xmlns:a16="http://schemas.microsoft.com/office/drawing/2014/main" id="{E86FA9D9-BC40-4878-9370-46F28EC3917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32E5DDC-09E9-4E3D-9584-108F533B102D}"/>
              </a:ext>
            </a:extLst>
          </p:cNvPr>
          <p:cNvSpPr>
            <a:spLocks noGrp="1"/>
          </p:cNvSpPr>
          <p:nvPr>
            <p:ph type="sldNum" sz="quarter" idx="12"/>
          </p:nvPr>
        </p:nvSpPr>
        <p:spPr/>
        <p:txBody>
          <a:bodyPr/>
          <a:lstStyle/>
          <a:p>
            <a:fld id="{B2692BE5-27CE-4E1D-8416-EF84857B3A9E}" type="slidenum">
              <a:rPr lang="it-IT" smtClean="0"/>
              <a:t>‹N›</a:t>
            </a:fld>
            <a:endParaRPr lang="it-IT"/>
          </a:p>
        </p:txBody>
      </p:sp>
    </p:spTree>
    <p:extLst>
      <p:ext uri="{BB962C8B-B14F-4D97-AF65-F5344CB8AC3E}">
        <p14:creationId xmlns:p14="http://schemas.microsoft.com/office/powerpoint/2010/main" val="1496305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9FA3EB-A8EA-4187-94AA-7D5262DA343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A87268C-C6A6-43BA-AAC9-816861CA0A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C6C1F57A-0B21-4EA9-9C0B-8EBE2EC62C16}"/>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7AD5599A-FC68-4573-B624-6709F4AC15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2CCFEA91-9710-4409-9652-A17A1349548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7592A182-1078-4C19-B80D-C6B4A3243986}"/>
              </a:ext>
            </a:extLst>
          </p:cNvPr>
          <p:cNvSpPr>
            <a:spLocks noGrp="1"/>
          </p:cNvSpPr>
          <p:nvPr>
            <p:ph type="dt" sz="half" idx="10"/>
          </p:nvPr>
        </p:nvSpPr>
        <p:spPr/>
        <p:txBody>
          <a:bodyPr/>
          <a:lstStyle/>
          <a:p>
            <a:fld id="{14ADBA99-97C9-4454-A255-C9DD904A8BB1}" type="datetimeFigureOut">
              <a:rPr lang="it-IT" smtClean="0"/>
              <a:t>23/06/2021</a:t>
            </a:fld>
            <a:endParaRPr lang="it-IT"/>
          </a:p>
        </p:txBody>
      </p:sp>
      <p:sp>
        <p:nvSpPr>
          <p:cNvPr id="8" name="Segnaposto piè di pagina 7">
            <a:extLst>
              <a:ext uri="{FF2B5EF4-FFF2-40B4-BE49-F238E27FC236}">
                <a16:creationId xmlns:a16="http://schemas.microsoft.com/office/drawing/2014/main" id="{04053D9C-BA10-41E4-BDD6-7BCDC0526225}"/>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1B8F05C5-1869-49FC-A411-0987D41496FF}"/>
              </a:ext>
            </a:extLst>
          </p:cNvPr>
          <p:cNvSpPr>
            <a:spLocks noGrp="1"/>
          </p:cNvSpPr>
          <p:nvPr>
            <p:ph type="sldNum" sz="quarter" idx="12"/>
          </p:nvPr>
        </p:nvSpPr>
        <p:spPr/>
        <p:txBody>
          <a:bodyPr/>
          <a:lstStyle/>
          <a:p>
            <a:fld id="{B2692BE5-27CE-4E1D-8416-EF84857B3A9E}" type="slidenum">
              <a:rPr lang="it-IT" smtClean="0"/>
              <a:t>‹N›</a:t>
            </a:fld>
            <a:endParaRPr lang="it-IT"/>
          </a:p>
        </p:txBody>
      </p:sp>
    </p:spTree>
    <p:extLst>
      <p:ext uri="{BB962C8B-B14F-4D97-AF65-F5344CB8AC3E}">
        <p14:creationId xmlns:p14="http://schemas.microsoft.com/office/powerpoint/2010/main" val="535934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BA2395-5881-4E9C-A32D-ED05D802E4F8}"/>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3C8B879B-10A8-425E-BB9B-955922A063F8}"/>
              </a:ext>
            </a:extLst>
          </p:cNvPr>
          <p:cNvSpPr>
            <a:spLocks noGrp="1"/>
          </p:cNvSpPr>
          <p:nvPr>
            <p:ph type="dt" sz="half" idx="10"/>
          </p:nvPr>
        </p:nvSpPr>
        <p:spPr/>
        <p:txBody>
          <a:bodyPr/>
          <a:lstStyle/>
          <a:p>
            <a:fld id="{14ADBA99-97C9-4454-A255-C9DD904A8BB1}" type="datetimeFigureOut">
              <a:rPr lang="it-IT" smtClean="0"/>
              <a:t>23/06/2021</a:t>
            </a:fld>
            <a:endParaRPr lang="it-IT"/>
          </a:p>
        </p:txBody>
      </p:sp>
      <p:sp>
        <p:nvSpPr>
          <p:cNvPr id="4" name="Segnaposto piè di pagina 3">
            <a:extLst>
              <a:ext uri="{FF2B5EF4-FFF2-40B4-BE49-F238E27FC236}">
                <a16:creationId xmlns:a16="http://schemas.microsoft.com/office/drawing/2014/main" id="{5DA9B558-E210-4DF2-AFB9-7BA434976A84}"/>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54ED2BEF-467E-400F-915F-5409EFC7EA95}"/>
              </a:ext>
            </a:extLst>
          </p:cNvPr>
          <p:cNvSpPr>
            <a:spLocks noGrp="1"/>
          </p:cNvSpPr>
          <p:nvPr>
            <p:ph type="sldNum" sz="quarter" idx="12"/>
          </p:nvPr>
        </p:nvSpPr>
        <p:spPr/>
        <p:txBody>
          <a:bodyPr/>
          <a:lstStyle/>
          <a:p>
            <a:fld id="{B2692BE5-27CE-4E1D-8416-EF84857B3A9E}" type="slidenum">
              <a:rPr lang="it-IT" smtClean="0"/>
              <a:t>‹N›</a:t>
            </a:fld>
            <a:endParaRPr lang="it-IT"/>
          </a:p>
        </p:txBody>
      </p:sp>
    </p:spTree>
    <p:extLst>
      <p:ext uri="{BB962C8B-B14F-4D97-AF65-F5344CB8AC3E}">
        <p14:creationId xmlns:p14="http://schemas.microsoft.com/office/powerpoint/2010/main" val="1988860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551C5250-C3CF-4215-ADDF-FEE2C1C9436A}"/>
              </a:ext>
            </a:extLst>
          </p:cNvPr>
          <p:cNvSpPr>
            <a:spLocks noGrp="1"/>
          </p:cNvSpPr>
          <p:nvPr>
            <p:ph type="dt" sz="half" idx="10"/>
          </p:nvPr>
        </p:nvSpPr>
        <p:spPr/>
        <p:txBody>
          <a:bodyPr/>
          <a:lstStyle/>
          <a:p>
            <a:fld id="{14ADBA99-97C9-4454-A255-C9DD904A8BB1}" type="datetimeFigureOut">
              <a:rPr lang="it-IT" smtClean="0"/>
              <a:t>23/06/2021</a:t>
            </a:fld>
            <a:endParaRPr lang="it-IT"/>
          </a:p>
        </p:txBody>
      </p:sp>
      <p:sp>
        <p:nvSpPr>
          <p:cNvPr id="3" name="Segnaposto piè di pagina 2">
            <a:extLst>
              <a:ext uri="{FF2B5EF4-FFF2-40B4-BE49-F238E27FC236}">
                <a16:creationId xmlns:a16="http://schemas.microsoft.com/office/drawing/2014/main" id="{DD4BAFBB-EB4E-4542-975B-B0A93E59594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50274EC9-7FF1-4010-BB3C-C9F461390A92}"/>
              </a:ext>
            </a:extLst>
          </p:cNvPr>
          <p:cNvSpPr>
            <a:spLocks noGrp="1"/>
          </p:cNvSpPr>
          <p:nvPr>
            <p:ph type="sldNum" sz="quarter" idx="12"/>
          </p:nvPr>
        </p:nvSpPr>
        <p:spPr/>
        <p:txBody>
          <a:bodyPr/>
          <a:lstStyle/>
          <a:p>
            <a:fld id="{B2692BE5-27CE-4E1D-8416-EF84857B3A9E}" type="slidenum">
              <a:rPr lang="it-IT" smtClean="0"/>
              <a:t>‹N›</a:t>
            </a:fld>
            <a:endParaRPr lang="it-IT"/>
          </a:p>
        </p:txBody>
      </p:sp>
    </p:spTree>
    <p:extLst>
      <p:ext uri="{BB962C8B-B14F-4D97-AF65-F5344CB8AC3E}">
        <p14:creationId xmlns:p14="http://schemas.microsoft.com/office/powerpoint/2010/main" val="164920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5D0903-15C6-4C17-8FDE-6A65BCA9A2C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DDDD1C6-7BFD-42C1-96A9-030F87BB79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6F546FB1-1E9F-46B0-92FE-1F6D8FDCFE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DD48698-8684-46A1-9E6D-E9D634566593}"/>
              </a:ext>
            </a:extLst>
          </p:cNvPr>
          <p:cNvSpPr>
            <a:spLocks noGrp="1"/>
          </p:cNvSpPr>
          <p:nvPr>
            <p:ph type="dt" sz="half" idx="10"/>
          </p:nvPr>
        </p:nvSpPr>
        <p:spPr/>
        <p:txBody>
          <a:bodyPr/>
          <a:lstStyle/>
          <a:p>
            <a:fld id="{14ADBA99-97C9-4454-A255-C9DD904A8BB1}" type="datetimeFigureOut">
              <a:rPr lang="it-IT" smtClean="0"/>
              <a:t>23/06/2021</a:t>
            </a:fld>
            <a:endParaRPr lang="it-IT"/>
          </a:p>
        </p:txBody>
      </p:sp>
      <p:sp>
        <p:nvSpPr>
          <p:cNvPr id="6" name="Segnaposto piè di pagina 5">
            <a:extLst>
              <a:ext uri="{FF2B5EF4-FFF2-40B4-BE49-F238E27FC236}">
                <a16:creationId xmlns:a16="http://schemas.microsoft.com/office/drawing/2014/main" id="{79739819-55DA-4E2D-A39C-F836086799E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D0A3570-79BA-42E1-AA44-ECD2F22D1CAC}"/>
              </a:ext>
            </a:extLst>
          </p:cNvPr>
          <p:cNvSpPr>
            <a:spLocks noGrp="1"/>
          </p:cNvSpPr>
          <p:nvPr>
            <p:ph type="sldNum" sz="quarter" idx="12"/>
          </p:nvPr>
        </p:nvSpPr>
        <p:spPr/>
        <p:txBody>
          <a:bodyPr/>
          <a:lstStyle/>
          <a:p>
            <a:fld id="{B2692BE5-27CE-4E1D-8416-EF84857B3A9E}" type="slidenum">
              <a:rPr lang="it-IT" smtClean="0"/>
              <a:t>‹N›</a:t>
            </a:fld>
            <a:endParaRPr lang="it-IT"/>
          </a:p>
        </p:txBody>
      </p:sp>
    </p:spTree>
    <p:extLst>
      <p:ext uri="{BB962C8B-B14F-4D97-AF65-F5344CB8AC3E}">
        <p14:creationId xmlns:p14="http://schemas.microsoft.com/office/powerpoint/2010/main" val="2929744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840672-A6F6-4C76-BD27-3E48610EB38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78564D2E-0E48-4A6D-85CF-7731D3E845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DDE0B160-BD80-4FF2-88DE-4DBAE4E4EF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5A0FA6F-7E2E-430B-AF32-783D4654E581}"/>
              </a:ext>
            </a:extLst>
          </p:cNvPr>
          <p:cNvSpPr>
            <a:spLocks noGrp="1"/>
          </p:cNvSpPr>
          <p:nvPr>
            <p:ph type="dt" sz="half" idx="10"/>
          </p:nvPr>
        </p:nvSpPr>
        <p:spPr/>
        <p:txBody>
          <a:bodyPr/>
          <a:lstStyle/>
          <a:p>
            <a:fld id="{14ADBA99-97C9-4454-A255-C9DD904A8BB1}" type="datetimeFigureOut">
              <a:rPr lang="it-IT" smtClean="0"/>
              <a:t>23/06/2021</a:t>
            </a:fld>
            <a:endParaRPr lang="it-IT"/>
          </a:p>
        </p:txBody>
      </p:sp>
      <p:sp>
        <p:nvSpPr>
          <p:cNvPr id="6" name="Segnaposto piè di pagina 5">
            <a:extLst>
              <a:ext uri="{FF2B5EF4-FFF2-40B4-BE49-F238E27FC236}">
                <a16:creationId xmlns:a16="http://schemas.microsoft.com/office/drawing/2014/main" id="{97AA518B-F25C-437B-92AC-16441F2FF14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F3560C1-0D4C-4DA5-87DC-AC854F8D82D7}"/>
              </a:ext>
            </a:extLst>
          </p:cNvPr>
          <p:cNvSpPr>
            <a:spLocks noGrp="1"/>
          </p:cNvSpPr>
          <p:nvPr>
            <p:ph type="sldNum" sz="quarter" idx="12"/>
          </p:nvPr>
        </p:nvSpPr>
        <p:spPr/>
        <p:txBody>
          <a:bodyPr/>
          <a:lstStyle/>
          <a:p>
            <a:fld id="{B2692BE5-27CE-4E1D-8416-EF84857B3A9E}" type="slidenum">
              <a:rPr lang="it-IT" smtClean="0"/>
              <a:t>‹N›</a:t>
            </a:fld>
            <a:endParaRPr lang="it-IT"/>
          </a:p>
        </p:txBody>
      </p:sp>
    </p:spTree>
    <p:extLst>
      <p:ext uri="{BB962C8B-B14F-4D97-AF65-F5344CB8AC3E}">
        <p14:creationId xmlns:p14="http://schemas.microsoft.com/office/powerpoint/2010/main" val="20323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A1456AD-C1D4-4A4B-894F-B920014C52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0386BD0-ACFB-458D-AD08-7494B2369B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58789C5-7FF9-43B7-9EA6-C85E60695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ADBA99-97C9-4454-A255-C9DD904A8BB1}" type="datetimeFigureOut">
              <a:rPr lang="it-IT" smtClean="0"/>
              <a:t>23/06/2021</a:t>
            </a:fld>
            <a:endParaRPr lang="it-IT"/>
          </a:p>
        </p:txBody>
      </p:sp>
      <p:sp>
        <p:nvSpPr>
          <p:cNvPr id="5" name="Segnaposto piè di pagina 4">
            <a:extLst>
              <a:ext uri="{FF2B5EF4-FFF2-40B4-BE49-F238E27FC236}">
                <a16:creationId xmlns:a16="http://schemas.microsoft.com/office/drawing/2014/main" id="{401349BF-D025-4572-844F-CBA568EC0E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27C7E90E-DCBE-4D61-91E0-08FE62E227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692BE5-27CE-4E1D-8416-EF84857B3A9E}" type="slidenum">
              <a:rPr lang="it-IT" smtClean="0"/>
              <a:t>‹N›</a:t>
            </a:fld>
            <a:endParaRPr lang="it-IT"/>
          </a:p>
        </p:txBody>
      </p:sp>
    </p:spTree>
    <p:extLst>
      <p:ext uri="{BB962C8B-B14F-4D97-AF65-F5344CB8AC3E}">
        <p14:creationId xmlns:p14="http://schemas.microsoft.com/office/powerpoint/2010/main" val="2753662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diagramLayout" Target="../diagrams/layout1.xml"/><Relationship Id="rId7" Type="http://schemas.openxmlformats.org/officeDocument/2006/relationships/image" Target="../media/image1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6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7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github.com/ohnoluca/VANETNetSe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D50D43-1210-4754-B60F-A34E51D2AE00}"/>
              </a:ext>
            </a:extLst>
          </p:cNvPr>
          <p:cNvSpPr>
            <a:spLocks noGrp="1"/>
          </p:cNvSpPr>
          <p:nvPr>
            <p:ph type="ctrTitle"/>
          </p:nvPr>
        </p:nvSpPr>
        <p:spPr>
          <a:xfrm>
            <a:off x="1524000" y="956218"/>
            <a:ext cx="9144000" cy="759703"/>
          </a:xfrm>
        </p:spPr>
        <p:txBody>
          <a:bodyPr>
            <a:noAutofit/>
          </a:bodyPr>
          <a:lstStyle/>
          <a:p>
            <a:r>
              <a:rPr lang="it-IT" sz="4000" dirty="0"/>
              <a:t>Presentazione Progetto Network Security</a:t>
            </a:r>
          </a:p>
        </p:txBody>
      </p:sp>
      <p:pic>
        <p:nvPicPr>
          <p:cNvPr id="5" name="Immagine 4">
            <a:extLst>
              <a:ext uri="{FF2B5EF4-FFF2-40B4-BE49-F238E27FC236}">
                <a16:creationId xmlns:a16="http://schemas.microsoft.com/office/drawing/2014/main" id="{CA47536D-2BF1-411C-A92C-FDAE18FEF6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714286" cy="733333"/>
          </a:xfrm>
          <a:prstGeom prst="rect">
            <a:avLst/>
          </a:prstGeom>
        </p:spPr>
      </p:pic>
      <p:pic>
        <p:nvPicPr>
          <p:cNvPr id="7" name="Immagine 6" descr="Immagine che contiene testo, elettronico, circuito&#10;&#10;Descrizione generata automaticamente">
            <a:extLst>
              <a:ext uri="{FF2B5EF4-FFF2-40B4-BE49-F238E27FC236}">
                <a16:creationId xmlns:a16="http://schemas.microsoft.com/office/drawing/2014/main" id="{C43BEC2E-C6C0-4368-8273-E12A9189F5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2218474"/>
            <a:ext cx="4876800" cy="2257425"/>
          </a:xfrm>
          <a:prstGeom prst="rect">
            <a:avLst/>
          </a:prstGeom>
        </p:spPr>
      </p:pic>
      <p:sp>
        <p:nvSpPr>
          <p:cNvPr id="8" name="CasellaDiTesto 7">
            <a:extLst>
              <a:ext uri="{FF2B5EF4-FFF2-40B4-BE49-F238E27FC236}">
                <a16:creationId xmlns:a16="http://schemas.microsoft.com/office/drawing/2014/main" id="{12765773-9B70-42F4-B46D-7A8D1146AA00}"/>
              </a:ext>
            </a:extLst>
          </p:cNvPr>
          <p:cNvSpPr txBox="1"/>
          <p:nvPr/>
        </p:nvSpPr>
        <p:spPr>
          <a:xfrm>
            <a:off x="692457" y="5078636"/>
            <a:ext cx="3861787" cy="923330"/>
          </a:xfrm>
          <a:prstGeom prst="rect">
            <a:avLst/>
          </a:prstGeom>
          <a:noFill/>
        </p:spPr>
        <p:txBody>
          <a:bodyPr wrap="square" rtlCol="0">
            <a:spAutoFit/>
          </a:bodyPr>
          <a:lstStyle/>
          <a:p>
            <a:r>
              <a:rPr lang="it-IT" dirty="0"/>
              <a:t>Candidati:</a:t>
            </a:r>
          </a:p>
          <a:p>
            <a:r>
              <a:rPr lang="it-IT" dirty="0"/>
              <a:t>Luca Cataldi 207148</a:t>
            </a:r>
          </a:p>
          <a:p>
            <a:r>
              <a:rPr lang="it-IT" dirty="0"/>
              <a:t>Francesco Musmanno 216634</a:t>
            </a:r>
          </a:p>
        </p:txBody>
      </p:sp>
      <p:sp>
        <p:nvSpPr>
          <p:cNvPr id="9" name="CasellaDiTesto 8">
            <a:extLst>
              <a:ext uri="{FF2B5EF4-FFF2-40B4-BE49-F238E27FC236}">
                <a16:creationId xmlns:a16="http://schemas.microsoft.com/office/drawing/2014/main" id="{7B48BD8A-2631-40BE-8DB6-DFAB0ACF5F94}"/>
              </a:ext>
            </a:extLst>
          </p:cNvPr>
          <p:cNvSpPr txBox="1"/>
          <p:nvPr/>
        </p:nvSpPr>
        <p:spPr>
          <a:xfrm>
            <a:off x="7637758" y="5078636"/>
            <a:ext cx="3861787" cy="646331"/>
          </a:xfrm>
          <a:prstGeom prst="rect">
            <a:avLst/>
          </a:prstGeom>
          <a:noFill/>
        </p:spPr>
        <p:txBody>
          <a:bodyPr wrap="square" rtlCol="0">
            <a:spAutoFit/>
          </a:bodyPr>
          <a:lstStyle/>
          <a:p>
            <a:r>
              <a:rPr lang="it-IT" dirty="0"/>
              <a:t>Relatore:</a:t>
            </a:r>
          </a:p>
          <a:p>
            <a:r>
              <a:rPr lang="it-IT" dirty="0"/>
              <a:t>Prof. Floriano De Rango</a:t>
            </a:r>
          </a:p>
        </p:txBody>
      </p:sp>
    </p:spTree>
    <p:extLst>
      <p:ext uri="{BB962C8B-B14F-4D97-AF65-F5344CB8AC3E}">
        <p14:creationId xmlns:p14="http://schemas.microsoft.com/office/powerpoint/2010/main" val="184243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olo 1">
            <a:extLst>
              <a:ext uri="{FF2B5EF4-FFF2-40B4-BE49-F238E27FC236}">
                <a16:creationId xmlns:a16="http://schemas.microsoft.com/office/drawing/2014/main" id="{04224802-51D8-4203-80E9-BFED5826036A}"/>
              </a:ext>
            </a:extLst>
          </p:cNvPr>
          <p:cNvSpPr>
            <a:spLocks noGrp="1"/>
          </p:cNvSpPr>
          <p:nvPr>
            <p:ph type="title"/>
          </p:nvPr>
        </p:nvSpPr>
        <p:spPr>
          <a:xfrm>
            <a:off x="1047280" y="759805"/>
            <a:ext cx="10306520" cy="1325563"/>
          </a:xfrm>
        </p:spPr>
        <p:txBody>
          <a:bodyPr>
            <a:normAutofit/>
          </a:bodyPr>
          <a:lstStyle/>
          <a:p>
            <a:r>
              <a:rPr lang="it-IT" sz="4000">
                <a:solidFill>
                  <a:srgbClr val="FFFFFF"/>
                </a:solidFill>
              </a:rPr>
              <a:t>Geobroadcast</a:t>
            </a:r>
          </a:p>
        </p:txBody>
      </p:sp>
      <p:sp>
        <p:nvSpPr>
          <p:cNvPr id="3" name="Segnaposto contenuto 2">
            <a:extLst>
              <a:ext uri="{FF2B5EF4-FFF2-40B4-BE49-F238E27FC236}">
                <a16:creationId xmlns:a16="http://schemas.microsoft.com/office/drawing/2014/main" id="{048FD140-CA18-4671-8DB0-F7808E926419}"/>
              </a:ext>
            </a:extLst>
          </p:cNvPr>
          <p:cNvSpPr>
            <a:spLocks noGrp="1"/>
          </p:cNvSpPr>
          <p:nvPr>
            <p:ph idx="1"/>
          </p:nvPr>
        </p:nvSpPr>
        <p:spPr>
          <a:xfrm>
            <a:off x="1424904" y="2494450"/>
            <a:ext cx="4053545" cy="3563159"/>
          </a:xfrm>
        </p:spPr>
        <p:txBody>
          <a:bodyPr>
            <a:normAutofit/>
          </a:bodyPr>
          <a:lstStyle/>
          <a:p>
            <a:pPr algn="just"/>
            <a:r>
              <a:rPr lang="it-IT" sz="2400" dirty="0"/>
              <a:t>Utilizzato per notificare ai veicoli in arrivo, eventi improvvisi e condizioni anomale</a:t>
            </a:r>
          </a:p>
          <a:p>
            <a:pPr algn="just"/>
            <a:r>
              <a:rPr lang="it-IT" sz="2400" dirty="0"/>
              <a:t>Il mittente trasmette in broadcast il messaggio a tutti i suoi vicini, che lo ritrasmettono a loro volta rispettando i limiti dell’area designata</a:t>
            </a:r>
          </a:p>
        </p:txBody>
      </p:sp>
      <p:pic>
        <p:nvPicPr>
          <p:cNvPr id="5" name="Immagine 4">
            <a:extLst>
              <a:ext uri="{FF2B5EF4-FFF2-40B4-BE49-F238E27FC236}">
                <a16:creationId xmlns:a16="http://schemas.microsoft.com/office/drawing/2014/main" id="{3D4D3425-0989-41EE-BCD6-EB61C3774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0540" y="3429000"/>
            <a:ext cx="4802404" cy="1428715"/>
          </a:xfrm>
          <a:prstGeom prst="rect">
            <a:avLst/>
          </a:prstGeom>
        </p:spPr>
      </p:pic>
    </p:spTree>
    <p:extLst>
      <p:ext uri="{BB962C8B-B14F-4D97-AF65-F5344CB8AC3E}">
        <p14:creationId xmlns:p14="http://schemas.microsoft.com/office/powerpoint/2010/main" val="1522410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olo 1">
            <a:extLst>
              <a:ext uri="{FF2B5EF4-FFF2-40B4-BE49-F238E27FC236}">
                <a16:creationId xmlns:a16="http://schemas.microsoft.com/office/drawing/2014/main" id="{107B2997-4C8C-4992-AC3F-968E1350C446}"/>
              </a:ext>
            </a:extLst>
          </p:cNvPr>
          <p:cNvSpPr>
            <a:spLocks noGrp="1"/>
          </p:cNvSpPr>
          <p:nvPr>
            <p:ph type="title"/>
          </p:nvPr>
        </p:nvSpPr>
        <p:spPr>
          <a:xfrm>
            <a:off x="1047280" y="759805"/>
            <a:ext cx="10306520" cy="1325563"/>
          </a:xfrm>
        </p:spPr>
        <p:txBody>
          <a:bodyPr>
            <a:normAutofit/>
          </a:bodyPr>
          <a:lstStyle/>
          <a:p>
            <a:r>
              <a:rPr lang="it-IT" sz="4000">
                <a:solidFill>
                  <a:srgbClr val="FFFFFF"/>
                </a:solidFill>
              </a:rPr>
              <a:t>Information dissemination</a:t>
            </a:r>
          </a:p>
        </p:txBody>
      </p:sp>
      <p:sp>
        <p:nvSpPr>
          <p:cNvPr id="3" name="Segnaposto contenuto 2">
            <a:extLst>
              <a:ext uri="{FF2B5EF4-FFF2-40B4-BE49-F238E27FC236}">
                <a16:creationId xmlns:a16="http://schemas.microsoft.com/office/drawing/2014/main" id="{5BE515F9-5CC6-44A7-9806-2646C011C90D}"/>
              </a:ext>
            </a:extLst>
          </p:cNvPr>
          <p:cNvSpPr>
            <a:spLocks noGrp="1"/>
          </p:cNvSpPr>
          <p:nvPr>
            <p:ph idx="1"/>
          </p:nvPr>
        </p:nvSpPr>
        <p:spPr>
          <a:xfrm>
            <a:off x="1424904" y="2494450"/>
            <a:ext cx="4053545" cy="3563159"/>
          </a:xfrm>
        </p:spPr>
        <p:txBody>
          <a:bodyPr>
            <a:normAutofit/>
          </a:bodyPr>
          <a:lstStyle/>
          <a:p>
            <a:pPr algn="just"/>
            <a:r>
              <a:rPr lang="it-IT" sz="2200" dirty="0"/>
              <a:t>Ha lo scopo di mantenere viva un’informazione per prolungati periodi di tempo, per renderla disponibile anche ai nodi che arrivato successivamente sulla rete</a:t>
            </a:r>
          </a:p>
          <a:p>
            <a:pPr algn="just"/>
            <a:r>
              <a:rPr lang="it-IT" sz="2200" dirty="0"/>
              <a:t>I messaggi vengono memorizzati e </a:t>
            </a:r>
            <a:r>
              <a:rPr lang="it-IT" sz="2200" dirty="0" err="1"/>
              <a:t>reinoltrati</a:t>
            </a:r>
            <a:r>
              <a:rPr lang="it-IT" sz="2200" dirty="0"/>
              <a:t> in successione e vengono prioritizzati o scartati in base al contesto</a:t>
            </a:r>
          </a:p>
        </p:txBody>
      </p:sp>
      <p:pic>
        <p:nvPicPr>
          <p:cNvPr id="5" name="Immagine 4">
            <a:extLst>
              <a:ext uri="{FF2B5EF4-FFF2-40B4-BE49-F238E27FC236}">
                <a16:creationId xmlns:a16="http://schemas.microsoft.com/office/drawing/2014/main" id="{B52B068C-EEAF-4448-A3FF-D42F947C3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8892" y="3733792"/>
            <a:ext cx="4802404" cy="1080540"/>
          </a:xfrm>
          <a:prstGeom prst="rect">
            <a:avLst/>
          </a:prstGeom>
        </p:spPr>
      </p:pic>
    </p:spTree>
    <p:extLst>
      <p:ext uri="{BB962C8B-B14F-4D97-AF65-F5344CB8AC3E}">
        <p14:creationId xmlns:p14="http://schemas.microsoft.com/office/powerpoint/2010/main" val="3367481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olo 1">
            <a:extLst>
              <a:ext uri="{FF2B5EF4-FFF2-40B4-BE49-F238E27FC236}">
                <a16:creationId xmlns:a16="http://schemas.microsoft.com/office/drawing/2014/main" id="{31457C92-E634-4861-A31C-79A7B4339644}"/>
              </a:ext>
            </a:extLst>
          </p:cNvPr>
          <p:cNvSpPr>
            <a:spLocks noGrp="1"/>
          </p:cNvSpPr>
          <p:nvPr>
            <p:ph type="title"/>
          </p:nvPr>
        </p:nvSpPr>
        <p:spPr>
          <a:xfrm>
            <a:off x="958506" y="800392"/>
            <a:ext cx="10264697" cy="1212102"/>
          </a:xfrm>
        </p:spPr>
        <p:txBody>
          <a:bodyPr>
            <a:normAutofit/>
          </a:bodyPr>
          <a:lstStyle/>
          <a:p>
            <a:r>
              <a:rPr lang="it-IT" sz="4000">
                <a:solidFill>
                  <a:srgbClr val="FFFFFF"/>
                </a:solidFill>
              </a:rPr>
              <a:t>Information Aggregation</a:t>
            </a:r>
          </a:p>
        </p:txBody>
      </p:sp>
      <p:sp>
        <p:nvSpPr>
          <p:cNvPr id="3" name="Segnaposto contenuto 2">
            <a:extLst>
              <a:ext uri="{FF2B5EF4-FFF2-40B4-BE49-F238E27FC236}">
                <a16:creationId xmlns:a16="http://schemas.microsoft.com/office/drawing/2014/main" id="{2279BC45-6E87-405B-9256-89FB9D88EE1B}"/>
              </a:ext>
            </a:extLst>
          </p:cNvPr>
          <p:cNvSpPr>
            <a:spLocks noGrp="1"/>
          </p:cNvSpPr>
          <p:nvPr>
            <p:ph idx="1"/>
          </p:nvPr>
        </p:nvSpPr>
        <p:spPr>
          <a:xfrm>
            <a:off x="1367624" y="2490436"/>
            <a:ext cx="9708995" cy="3567173"/>
          </a:xfrm>
        </p:spPr>
        <p:txBody>
          <a:bodyPr anchor="ctr">
            <a:normAutofit/>
          </a:bodyPr>
          <a:lstStyle/>
          <a:p>
            <a:pPr algn="just"/>
            <a:r>
              <a:rPr lang="it-IT" sz="2400" dirty="0"/>
              <a:t>I messaggi non sono semplicemente inoltrati, ma elaborati e aggregati da ogni veicolo che li riceve</a:t>
            </a:r>
          </a:p>
          <a:p>
            <a:pPr algn="just"/>
            <a:r>
              <a:rPr lang="it-IT" sz="2400" dirty="0"/>
              <a:t>Mira a ridurre il sovraccarico, come nel caso in cui uno stesso evento è annunciato da più veicoli</a:t>
            </a:r>
          </a:p>
        </p:txBody>
      </p:sp>
    </p:spTree>
    <p:extLst>
      <p:ext uri="{BB962C8B-B14F-4D97-AF65-F5344CB8AC3E}">
        <p14:creationId xmlns:p14="http://schemas.microsoft.com/office/powerpoint/2010/main" val="84844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935F5B-3842-4BB1-9667-74A0B8564E0C}"/>
              </a:ext>
            </a:extLst>
          </p:cNvPr>
          <p:cNvSpPr>
            <a:spLocks noGrp="1"/>
          </p:cNvSpPr>
          <p:nvPr>
            <p:ph type="title"/>
          </p:nvPr>
        </p:nvSpPr>
        <p:spPr>
          <a:xfrm>
            <a:off x="1136428" y="627564"/>
            <a:ext cx="7474172" cy="1325563"/>
          </a:xfrm>
        </p:spPr>
        <p:txBody>
          <a:bodyPr>
            <a:normAutofit/>
          </a:bodyPr>
          <a:lstStyle/>
          <a:p>
            <a:r>
              <a:rPr lang="it-IT" dirty="0"/>
              <a:t>VANET</a:t>
            </a:r>
          </a:p>
        </p:txBody>
      </p:sp>
      <p:sp>
        <p:nvSpPr>
          <p:cNvPr id="3" name="Segnaposto contenuto 2">
            <a:extLst>
              <a:ext uri="{FF2B5EF4-FFF2-40B4-BE49-F238E27FC236}">
                <a16:creationId xmlns:a16="http://schemas.microsoft.com/office/drawing/2014/main" id="{85772AD5-5280-4C60-AF66-045E88F931C0}"/>
              </a:ext>
            </a:extLst>
          </p:cNvPr>
          <p:cNvSpPr>
            <a:spLocks noGrp="1"/>
          </p:cNvSpPr>
          <p:nvPr>
            <p:ph idx="1"/>
          </p:nvPr>
        </p:nvSpPr>
        <p:spPr>
          <a:xfrm>
            <a:off x="1136429" y="2278173"/>
            <a:ext cx="6467867" cy="3450613"/>
          </a:xfrm>
        </p:spPr>
        <p:txBody>
          <a:bodyPr anchor="ctr">
            <a:normAutofit/>
          </a:bodyPr>
          <a:lstStyle/>
          <a:p>
            <a:r>
              <a:rPr lang="it-IT" sz="2400" dirty="0"/>
              <a:t>Introduzione </a:t>
            </a:r>
          </a:p>
          <a:p>
            <a:r>
              <a:rPr lang="it-IT" sz="2400" dirty="0"/>
              <a:t>Modalità di Comunicazione</a:t>
            </a:r>
          </a:p>
          <a:p>
            <a:r>
              <a:rPr lang="it-IT" sz="2400" dirty="0">
                <a:solidFill>
                  <a:srgbClr val="FF0000"/>
                </a:solidFill>
              </a:rPr>
              <a:t>Rischi di Sicurezza</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ortatile sicuro">
            <a:extLst>
              <a:ext uri="{FF2B5EF4-FFF2-40B4-BE49-F238E27FC236}">
                <a16:creationId xmlns:a16="http://schemas.microsoft.com/office/drawing/2014/main" id="{587A52FE-3567-4328-A1E8-A164DD70F0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99493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olo 1">
            <a:extLst>
              <a:ext uri="{FF2B5EF4-FFF2-40B4-BE49-F238E27FC236}">
                <a16:creationId xmlns:a16="http://schemas.microsoft.com/office/drawing/2014/main" id="{BBD5D55A-9B82-4362-9466-A4967C9F483F}"/>
              </a:ext>
            </a:extLst>
          </p:cNvPr>
          <p:cNvSpPr>
            <a:spLocks noGrp="1"/>
          </p:cNvSpPr>
          <p:nvPr>
            <p:ph type="title"/>
          </p:nvPr>
        </p:nvSpPr>
        <p:spPr>
          <a:xfrm>
            <a:off x="958506" y="800392"/>
            <a:ext cx="10264697" cy="1212102"/>
          </a:xfrm>
        </p:spPr>
        <p:txBody>
          <a:bodyPr>
            <a:normAutofit/>
          </a:bodyPr>
          <a:lstStyle/>
          <a:p>
            <a:r>
              <a:rPr lang="it-IT" sz="4000">
                <a:solidFill>
                  <a:srgbClr val="FFFFFF"/>
                </a:solidFill>
              </a:rPr>
              <a:t>Rischi di Sicurezza</a:t>
            </a:r>
          </a:p>
        </p:txBody>
      </p:sp>
      <p:sp>
        <p:nvSpPr>
          <p:cNvPr id="3" name="Segnaposto contenuto 2">
            <a:extLst>
              <a:ext uri="{FF2B5EF4-FFF2-40B4-BE49-F238E27FC236}">
                <a16:creationId xmlns:a16="http://schemas.microsoft.com/office/drawing/2014/main" id="{7A9D3B94-BF42-4A7A-B49C-E29A85C02204}"/>
              </a:ext>
            </a:extLst>
          </p:cNvPr>
          <p:cNvSpPr>
            <a:spLocks noGrp="1"/>
          </p:cNvSpPr>
          <p:nvPr>
            <p:ph idx="1"/>
          </p:nvPr>
        </p:nvSpPr>
        <p:spPr>
          <a:xfrm>
            <a:off x="1367624" y="2490436"/>
            <a:ext cx="9708995" cy="3567173"/>
          </a:xfrm>
        </p:spPr>
        <p:txBody>
          <a:bodyPr anchor="ctr">
            <a:normAutofit/>
          </a:bodyPr>
          <a:lstStyle/>
          <a:p>
            <a:pPr algn="just"/>
            <a:r>
              <a:rPr lang="it-IT" sz="2400" dirty="0"/>
              <a:t>Sabotaggio alla viabilità mediante falsi avvisi di emergenza, incidente e congestione</a:t>
            </a:r>
          </a:p>
          <a:p>
            <a:pPr algn="just"/>
            <a:r>
              <a:rPr lang="it-IT" sz="2400" dirty="0"/>
              <a:t>Violazione della privacy mediante intercettazione, localizzazione e tracciamento dei veicoli</a:t>
            </a:r>
          </a:p>
          <a:p>
            <a:pPr algn="just"/>
            <a:r>
              <a:rPr lang="it-IT" sz="2400" dirty="0"/>
              <a:t>Attacchi all’integrità e alla riservatezza, da parte dei nodi di instradamento intermedi</a:t>
            </a:r>
          </a:p>
          <a:p>
            <a:pPr algn="just"/>
            <a:r>
              <a:rPr lang="it-IT" sz="2400" dirty="0"/>
              <a:t>Attacchi di tipo </a:t>
            </a:r>
            <a:r>
              <a:rPr lang="it-IT" sz="2400" i="1" dirty="0" err="1"/>
              <a:t>Denial</a:t>
            </a:r>
            <a:r>
              <a:rPr lang="it-IT" sz="2400" i="1" dirty="0"/>
              <a:t> of Service</a:t>
            </a:r>
            <a:r>
              <a:rPr lang="it-IT" sz="2400" dirty="0"/>
              <a:t>, interferenza o impedimento alla comunicazione</a:t>
            </a:r>
          </a:p>
          <a:p>
            <a:pPr algn="just"/>
            <a:r>
              <a:rPr lang="it-IT" sz="2400" dirty="0"/>
              <a:t>Attacchi di replica da parte di osservatori passivi</a:t>
            </a:r>
          </a:p>
        </p:txBody>
      </p:sp>
    </p:spTree>
    <p:extLst>
      <p:ext uri="{BB962C8B-B14F-4D97-AF65-F5344CB8AC3E}">
        <p14:creationId xmlns:p14="http://schemas.microsoft.com/office/powerpoint/2010/main" val="4237744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77256F-0B5A-4CF2-9410-8DDDE34FE48B}"/>
              </a:ext>
            </a:extLst>
          </p:cNvPr>
          <p:cNvSpPr>
            <a:spLocks noGrp="1"/>
          </p:cNvSpPr>
          <p:nvPr>
            <p:ph type="title"/>
          </p:nvPr>
        </p:nvSpPr>
        <p:spPr>
          <a:xfrm>
            <a:off x="1136428" y="627564"/>
            <a:ext cx="7474172" cy="1325563"/>
          </a:xfrm>
        </p:spPr>
        <p:txBody>
          <a:bodyPr>
            <a:normAutofit/>
          </a:bodyPr>
          <a:lstStyle/>
          <a:p>
            <a:r>
              <a:rPr lang="it-IT" dirty="0"/>
              <a:t>Argomenti principali:</a:t>
            </a:r>
          </a:p>
        </p:txBody>
      </p:sp>
      <p:sp>
        <p:nvSpPr>
          <p:cNvPr id="3" name="Segnaposto contenuto 2">
            <a:extLst>
              <a:ext uri="{FF2B5EF4-FFF2-40B4-BE49-F238E27FC236}">
                <a16:creationId xmlns:a16="http://schemas.microsoft.com/office/drawing/2014/main" id="{E24730D8-5CC0-4247-B729-B9C64E7D469C}"/>
              </a:ext>
            </a:extLst>
          </p:cNvPr>
          <p:cNvSpPr>
            <a:spLocks noGrp="1"/>
          </p:cNvSpPr>
          <p:nvPr>
            <p:ph idx="1"/>
          </p:nvPr>
        </p:nvSpPr>
        <p:spPr>
          <a:xfrm>
            <a:off x="1136429" y="2278173"/>
            <a:ext cx="6467867" cy="3450613"/>
          </a:xfrm>
        </p:spPr>
        <p:txBody>
          <a:bodyPr anchor="ctr">
            <a:normAutofit/>
          </a:bodyPr>
          <a:lstStyle/>
          <a:p>
            <a:r>
              <a:rPr lang="it-IT" sz="2400" dirty="0" err="1"/>
              <a:t>Vanet</a:t>
            </a:r>
            <a:r>
              <a:rPr lang="it-IT" sz="2400" dirty="0"/>
              <a:t> Network</a:t>
            </a:r>
          </a:p>
          <a:p>
            <a:r>
              <a:rPr lang="it-IT" sz="2400" dirty="0">
                <a:solidFill>
                  <a:srgbClr val="FF0000"/>
                </a:solidFill>
              </a:rPr>
              <a:t>Ad-Hoc </a:t>
            </a:r>
            <a:r>
              <a:rPr lang="it-IT" sz="2400" dirty="0" err="1">
                <a:solidFill>
                  <a:srgbClr val="FF0000"/>
                </a:solidFill>
              </a:rPr>
              <a:t>Distance</a:t>
            </a:r>
            <a:r>
              <a:rPr lang="it-IT" sz="2400" dirty="0">
                <a:solidFill>
                  <a:srgbClr val="FF0000"/>
                </a:solidFill>
              </a:rPr>
              <a:t> </a:t>
            </a:r>
            <a:r>
              <a:rPr lang="it-IT" sz="2400" dirty="0" err="1">
                <a:solidFill>
                  <a:srgbClr val="FF0000"/>
                </a:solidFill>
              </a:rPr>
              <a:t>Vector</a:t>
            </a:r>
            <a:r>
              <a:rPr lang="it-IT" sz="2400" dirty="0">
                <a:solidFill>
                  <a:srgbClr val="FF0000"/>
                </a:solidFill>
              </a:rPr>
              <a:t> Protocol (AODV)</a:t>
            </a:r>
          </a:p>
          <a:p>
            <a:r>
              <a:rPr lang="it-IT" sz="2400" dirty="0"/>
              <a:t>Secure Ad-Hoc </a:t>
            </a:r>
            <a:r>
              <a:rPr lang="it-IT" sz="2400" dirty="0" err="1"/>
              <a:t>Distance</a:t>
            </a:r>
            <a:r>
              <a:rPr lang="it-IT" sz="2400" dirty="0"/>
              <a:t> </a:t>
            </a:r>
            <a:r>
              <a:rPr lang="it-IT" sz="2400" dirty="0" err="1"/>
              <a:t>Vector</a:t>
            </a:r>
            <a:r>
              <a:rPr lang="it-IT" sz="2400" dirty="0"/>
              <a:t> Protocol (SAODV)</a:t>
            </a:r>
          </a:p>
          <a:p>
            <a:r>
              <a:rPr lang="it-IT" sz="2400" dirty="0"/>
              <a:t>Ambiente di simulazione </a:t>
            </a:r>
            <a:r>
              <a:rPr lang="it-IT" sz="2400" dirty="0" err="1"/>
              <a:t>OMNeT</a:t>
            </a:r>
            <a:r>
              <a:rPr lang="it-IT" sz="2400" dirty="0"/>
              <a:t>++</a:t>
            </a:r>
          </a:p>
          <a:p>
            <a:r>
              <a:rPr lang="it-IT" sz="2400" dirty="0"/>
              <a:t>Simulazioni</a:t>
            </a:r>
          </a:p>
          <a:p>
            <a:r>
              <a:rPr lang="it-IT" sz="2400" dirty="0"/>
              <a:t>Codice sorgente</a:t>
            </a:r>
          </a:p>
          <a:p>
            <a:endParaRPr lang="it-IT" sz="24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erver">
            <a:extLst>
              <a:ext uri="{FF2B5EF4-FFF2-40B4-BE49-F238E27FC236}">
                <a16:creationId xmlns:a16="http://schemas.microsoft.com/office/drawing/2014/main" id="{1754A846-BD7C-4A98-AC55-32FB081290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52146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935F5B-3842-4BB1-9667-74A0B8564E0C}"/>
              </a:ext>
            </a:extLst>
          </p:cNvPr>
          <p:cNvSpPr>
            <a:spLocks noGrp="1"/>
          </p:cNvSpPr>
          <p:nvPr>
            <p:ph type="title"/>
          </p:nvPr>
        </p:nvSpPr>
        <p:spPr>
          <a:xfrm>
            <a:off x="1136428" y="627564"/>
            <a:ext cx="7474172" cy="1325563"/>
          </a:xfrm>
        </p:spPr>
        <p:txBody>
          <a:bodyPr>
            <a:normAutofit/>
          </a:bodyPr>
          <a:lstStyle/>
          <a:p>
            <a:r>
              <a:rPr lang="it-IT" dirty="0"/>
              <a:t>Ad-Hoc </a:t>
            </a:r>
            <a:r>
              <a:rPr lang="it-IT" dirty="0" err="1"/>
              <a:t>Distance</a:t>
            </a:r>
            <a:r>
              <a:rPr lang="it-IT" dirty="0"/>
              <a:t> </a:t>
            </a:r>
            <a:r>
              <a:rPr lang="it-IT" dirty="0" err="1"/>
              <a:t>Vector</a:t>
            </a:r>
            <a:r>
              <a:rPr lang="it-IT" dirty="0"/>
              <a:t> Protocol </a:t>
            </a:r>
          </a:p>
        </p:txBody>
      </p:sp>
      <p:sp>
        <p:nvSpPr>
          <p:cNvPr id="20" name="Segnaposto contenuto 2">
            <a:extLst>
              <a:ext uri="{FF2B5EF4-FFF2-40B4-BE49-F238E27FC236}">
                <a16:creationId xmlns:a16="http://schemas.microsoft.com/office/drawing/2014/main" id="{85772AD5-5280-4C60-AF66-045E88F931C0}"/>
              </a:ext>
            </a:extLst>
          </p:cNvPr>
          <p:cNvSpPr>
            <a:spLocks noGrp="1"/>
          </p:cNvSpPr>
          <p:nvPr>
            <p:ph idx="1"/>
          </p:nvPr>
        </p:nvSpPr>
        <p:spPr>
          <a:xfrm>
            <a:off x="1136429" y="2278173"/>
            <a:ext cx="6467867" cy="3450613"/>
          </a:xfrm>
        </p:spPr>
        <p:txBody>
          <a:bodyPr anchor="ctr">
            <a:normAutofit/>
          </a:bodyPr>
          <a:lstStyle/>
          <a:p>
            <a:r>
              <a:rPr lang="it-IT" sz="2400" dirty="0"/>
              <a:t>Introduzione e caratteristiche</a:t>
            </a:r>
          </a:p>
          <a:p>
            <a:r>
              <a:rPr lang="it-IT" sz="2400" dirty="0"/>
              <a:t>Tipologie di messaggi</a:t>
            </a:r>
          </a:p>
          <a:p>
            <a:r>
              <a:rPr lang="it-IT" sz="2400" dirty="0"/>
              <a:t>Vantaggi e Svantaggi</a:t>
            </a:r>
          </a:p>
        </p:txBody>
      </p:sp>
      <p:sp>
        <p:nvSpPr>
          <p:cNvPr id="21"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ortatile sicuro">
            <a:extLst>
              <a:ext uri="{FF2B5EF4-FFF2-40B4-BE49-F238E27FC236}">
                <a16:creationId xmlns:a16="http://schemas.microsoft.com/office/drawing/2014/main" id="{587A52FE-3567-4328-A1E8-A164DD70F0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36047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935F5B-3842-4BB1-9667-74A0B8564E0C}"/>
              </a:ext>
            </a:extLst>
          </p:cNvPr>
          <p:cNvSpPr>
            <a:spLocks noGrp="1"/>
          </p:cNvSpPr>
          <p:nvPr>
            <p:ph type="title"/>
          </p:nvPr>
        </p:nvSpPr>
        <p:spPr>
          <a:xfrm>
            <a:off x="1136428" y="627564"/>
            <a:ext cx="7474172" cy="1325563"/>
          </a:xfrm>
        </p:spPr>
        <p:txBody>
          <a:bodyPr>
            <a:normAutofit/>
          </a:bodyPr>
          <a:lstStyle/>
          <a:p>
            <a:r>
              <a:rPr lang="it-IT" dirty="0"/>
              <a:t>Ad-Hoc </a:t>
            </a:r>
            <a:r>
              <a:rPr lang="it-IT" dirty="0" err="1"/>
              <a:t>Distance</a:t>
            </a:r>
            <a:r>
              <a:rPr lang="it-IT" dirty="0"/>
              <a:t> </a:t>
            </a:r>
            <a:r>
              <a:rPr lang="it-IT" dirty="0" err="1"/>
              <a:t>Vector</a:t>
            </a:r>
            <a:r>
              <a:rPr lang="it-IT" dirty="0"/>
              <a:t> Protocol </a:t>
            </a:r>
          </a:p>
        </p:txBody>
      </p:sp>
      <p:sp>
        <p:nvSpPr>
          <p:cNvPr id="20" name="Segnaposto contenuto 2">
            <a:extLst>
              <a:ext uri="{FF2B5EF4-FFF2-40B4-BE49-F238E27FC236}">
                <a16:creationId xmlns:a16="http://schemas.microsoft.com/office/drawing/2014/main" id="{85772AD5-5280-4C60-AF66-045E88F931C0}"/>
              </a:ext>
            </a:extLst>
          </p:cNvPr>
          <p:cNvSpPr>
            <a:spLocks noGrp="1"/>
          </p:cNvSpPr>
          <p:nvPr>
            <p:ph idx="1"/>
          </p:nvPr>
        </p:nvSpPr>
        <p:spPr>
          <a:xfrm>
            <a:off x="1136429" y="2278173"/>
            <a:ext cx="6467867" cy="3450613"/>
          </a:xfrm>
        </p:spPr>
        <p:txBody>
          <a:bodyPr anchor="ctr">
            <a:normAutofit/>
          </a:bodyPr>
          <a:lstStyle/>
          <a:p>
            <a:r>
              <a:rPr lang="it-IT" sz="2400" dirty="0">
                <a:solidFill>
                  <a:srgbClr val="FF0000"/>
                </a:solidFill>
              </a:rPr>
              <a:t>Introduzione e caratteristiche</a:t>
            </a:r>
          </a:p>
          <a:p>
            <a:r>
              <a:rPr lang="it-IT" sz="2400" dirty="0"/>
              <a:t>Tipologie di messaggi</a:t>
            </a:r>
          </a:p>
          <a:p>
            <a:r>
              <a:rPr lang="it-IT" sz="2400" dirty="0"/>
              <a:t>Vantaggi e Svantaggi</a:t>
            </a:r>
          </a:p>
        </p:txBody>
      </p:sp>
      <p:sp>
        <p:nvSpPr>
          <p:cNvPr id="21"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ortatile sicuro">
            <a:extLst>
              <a:ext uri="{FF2B5EF4-FFF2-40B4-BE49-F238E27FC236}">
                <a16:creationId xmlns:a16="http://schemas.microsoft.com/office/drawing/2014/main" id="{587A52FE-3567-4328-A1E8-A164DD70F0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645633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olo 1">
            <a:extLst>
              <a:ext uri="{FF2B5EF4-FFF2-40B4-BE49-F238E27FC236}">
                <a16:creationId xmlns:a16="http://schemas.microsoft.com/office/drawing/2014/main" id="{C04196A3-189D-4553-8107-12B26E7520E9}"/>
              </a:ext>
            </a:extLst>
          </p:cNvPr>
          <p:cNvSpPr>
            <a:spLocks noGrp="1"/>
          </p:cNvSpPr>
          <p:nvPr>
            <p:ph type="title"/>
          </p:nvPr>
        </p:nvSpPr>
        <p:spPr>
          <a:xfrm>
            <a:off x="958506" y="800392"/>
            <a:ext cx="10264697" cy="1212102"/>
          </a:xfrm>
        </p:spPr>
        <p:txBody>
          <a:bodyPr>
            <a:normAutofit/>
          </a:bodyPr>
          <a:lstStyle/>
          <a:p>
            <a:r>
              <a:rPr lang="it-IT" sz="4000" dirty="0">
                <a:solidFill>
                  <a:srgbClr val="FFFFFF"/>
                </a:solidFill>
              </a:rPr>
              <a:t>Introduzione</a:t>
            </a:r>
          </a:p>
        </p:txBody>
      </p:sp>
      <p:sp>
        <p:nvSpPr>
          <p:cNvPr id="3" name="Segnaposto contenuto 2">
            <a:extLst>
              <a:ext uri="{FF2B5EF4-FFF2-40B4-BE49-F238E27FC236}">
                <a16:creationId xmlns:a16="http://schemas.microsoft.com/office/drawing/2014/main" id="{2E3809CF-8F12-474C-8391-98A210F06D6D}"/>
              </a:ext>
            </a:extLst>
          </p:cNvPr>
          <p:cNvSpPr>
            <a:spLocks noGrp="1"/>
          </p:cNvSpPr>
          <p:nvPr>
            <p:ph idx="1"/>
          </p:nvPr>
        </p:nvSpPr>
        <p:spPr>
          <a:xfrm>
            <a:off x="1367624" y="2490436"/>
            <a:ext cx="9708995" cy="3567173"/>
          </a:xfrm>
        </p:spPr>
        <p:txBody>
          <a:bodyPr anchor="ctr">
            <a:normAutofit/>
          </a:bodyPr>
          <a:lstStyle/>
          <a:p>
            <a:pPr algn="just"/>
            <a:r>
              <a:rPr lang="it-IT" sz="2400" dirty="0"/>
              <a:t>Protocollo di </a:t>
            </a:r>
            <a:r>
              <a:rPr lang="it-IT" sz="2400" i="1" dirty="0"/>
              <a:t>routing </a:t>
            </a:r>
            <a:r>
              <a:rPr lang="it-IT" sz="2400" dirty="0"/>
              <a:t>(RFC 3561)</a:t>
            </a:r>
            <a:r>
              <a:rPr lang="it-IT" sz="2400" i="1" dirty="0"/>
              <a:t> </a:t>
            </a:r>
            <a:r>
              <a:rPr lang="it-IT" sz="2400" dirty="0"/>
              <a:t>che permette il </a:t>
            </a:r>
            <a:r>
              <a:rPr lang="it-IT" sz="2400" i="1" dirty="0"/>
              <a:t>routing </a:t>
            </a:r>
            <a:r>
              <a:rPr lang="it-IT" sz="2400" dirty="0"/>
              <a:t>dinamico e autonomo tra nodi mobili partecipanti ad una rete che desiderano stabilire e mantenere una rete </a:t>
            </a:r>
            <a:r>
              <a:rPr lang="it-IT" sz="2400" i="1" dirty="0"/>
              <a:t>ad-hoc</a:t>
            </a:r>
          </a:p>
          <a:p>
            <a:pPr algn="just"/>
            <a:r>
              <a:rPr lang="it-IT" sz="2400" dirty="0"/>
              <a:t>Permette di ottenere rapidamente le </a:t>
            </a:r>
            <a:r>
              <a:rPr lang="it-IT" sz="2400" i="1" dirty="0" err="1"/>
              <a:t>routes</a:t>
            </a:r>
            <a:r>
              <a:rPr lang="it-IT" sz="2400" i="1" dirty="0"/>
              <a:t> </a:t>
            </a:r>
            <a:r>
              <a:rPr lang="it-IT" sz="2400" dirty="0"/>
              <a:t>per nuove destinazioni e non richiedere di mantenere rotte per destinazioni che non sono in comunicazione attiva</a:t>
            </a:r>
          </a:p>
          <a:p>
            <a:pPr algn="just"/>
            <a:r>
              <a:rPr lang="it-IT" sz="2400" dirty="0"/>
              <a:t>Consente di rispondere alle interruzioni dei collegamenti e ai cambiamenti nella topologia della rete tempestivamente</a:t>
            </a:r>
          </a:p>
        </p:txBody>
      </p:sp>
    </p:spTree>
    <p:extLst>
      <p:ext uri="{BB962C8B-B14F-4D97-AF65-F5344CB8AC3E}">
        <p14:creationId xmlns:p14="http://schemas.microsoft.com/office/powerpoint/2010/main" val="2017166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olo 1">
            <a:extLst>
              <a:ext uri="{FF2B5EF4-FFF2-40B4-BE49-F238E27FC236}">
                <a16:creationId xmlns:a16="http://schemas.microsoft.com/office/drawing/2014/main" id="{206CB8BD-8103-4453-9A48-6DF972DC1655}"/>
              </a:ext>
            </a:extLst>
          </p:cNvPr>
          <p:cNvSpPr>
            <a:spLocks noGrp="1"/>
          </p:cNvSpPr>
          <p:nvPr>
            <p:ph type="title"/>
          </p:nvPr>
        </p:nvSpPr>
        <p:spPr>
          <a:xfrm>
            <a:off x="958506" y="800392"/>
            <a:ext cx="10264697" cy="1212102"/>
          </a:xfrm>
        </p:spPr>
        <p:txBody>
          <a:bodyPr>
            <a:normAutofit/>
          </a:bodyPr>
          <a:lstStyle/>
          <a:p>
            <a:r>
              <a:rPr lang="it-IT" sz="4000" dirty="0">
                <a:solidFill>
                  <a:srgbClr val="FFFFFF"/>
                </a:solidFill>
              </a:rPr>
              <a:t>Caratteristiche del protocollo</a:t>
            </a:r>
          </a:p>
        </p:txBody>
      </p:sp>
      <p:sp>
        <p:nvSpPr>
          <p:cNvPr id="3" name="Segnaposto contenuto 2">
            <a:extLst>
              <a:ext uri="{FF2B5EF4-FFF2-40B4-BE49-F238E27FC236}">
                <a16:creationId xmlns:a16="http://schemas.microsoft.com/office/drawing/2014/main" id="{1EDBA26A-2D3C-4053-BD0C-7DCCF519BA05}"/>
              </a:ext>
            </a:extLst>
          </p:cNvPr>
          <p:cNvSpPr>
            <a:spLocks noGrp="1"/>
          </p:cNvSpPr>
          <p:nvPr>
            <p:ph idx="1"/>
          </p:nvPr>
        </p:nvSpPr>
        <p:spPr>
          <a:xfrm>
            <a:off x="1367624" y="2490436"/>
            <a:ext cx="9708995" cy="3567173"/>
          </a:xfrm>
        </p:spPr>
        <p:txBody>
          <a:bodyPr anchor="ctr">
            <a:normAutofit/>
          </a:bodyPr>
          <a:lstStyle/>
          <a:p>
            <a:pPr algn="just"/>
            <a:r>
              <a:rPr lang="it-IT" sz="2400" dirty="0"/>
              <a:t>Progettato per reti mobili </a:t>
            </a:r>
            <a:r>
              <a:rPr lang="it-IT" sz="2400" i="1" dirty="0"/>
              <a:t>ad-hoc </a:t>
            </a:r>
            <a:r>
              <a:rPr lang="it-IT" sz="2400" dirty="0"/>
              <a:t>con popolazioni di decine di migliaia di nodi</a:t>
            </a:r>
          </a:p>
          <a:p>
            <a:pPr algn="just"/>
            <a:r>
              <a:rPr lang="it-IT" sz="2400" dirty="0"/>
              <a:t>Progettato per l’utilizzo in reti dove tutti i nodi sono considerati </a:t>
            </a:r>
            <a:r>
              <a:rPr lang="it-IT" sz="2400" i="1" dirty="0" err="1"/>
              <a:t>trusted</a:t>
            </a:r>
            <a:r>
              <a:rPr lang="it-IT" sz="2400" i="1" dirty="0"/>
              <a:t>, </a:t>
            </a:r>
            <a:r>
              <a:rPr lang="it-IT" sz="2400" dirty="0"/>
              <a:t>sia attraverso uso di chiavi preconfigurate o perché si sa che non ci sono nodi malevoli</a:t>
            </a:r>
          </a:p>
          <a:p>
            <a:pPr algn="just"/>
            <a:endParaRPr lang="it-IT" sz="2400" dirty="0"/>
          </a:p>
        </p:txBody>
      </p:sp>
    </p:spTree>
    <p:extLst>
      <p:ext uri="{BB962C8B-B14F-4D97-AF65-F5344CB8AC3E}">
        <p14:creationId xmlns:p14="http://schemas.microsoft.com/office/powerpoint/2010/main" val="444822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77256F-0B5A-4CF2-9410-8DDDE34FE48B}"/>
              </a:ext>
            </a:extLst>
          </p:cNvPr>
          <p:cNvSpPr>
            <a:spLocks noGrp="1"/>
          </p:cNvSpPr>
          <p:nvPr>
            <p:ph type="title"/>
          </p:nvPr>
        </p:nvSpPr>
        <p:spPr>
          <a:xfrm>
            <a:off x="1136428" y="627564"/>
            <a:ext cx="7474172" cy="1325563"/>
          </a:xfrm>
        </p:spPr>
        <p:txBody>
          <a:bodyPr>
            <a:normAutofit/>
          </a:bodyPr>
          <a:lstStyle/>
          <a:p>
            <a:r>
              <a:rPr lang="it-IT" dirty="0"/>
              <a:t>Argomenti principali:</a:t>
            </a:r>
          </a:p>
        </p:txBody>
      </p:sp>
      <p:sp>
        <p:nvSpPr>
          <p:cNvPr id="3" name="Segnaposto contenuto 2">
            <a:extLst>
              <a:ext uri="{FF2B5EF4-FFF2-40B4-BE49-F238E27FC236}">
                <a16:creationId xmlns:a16="http://schemas.microsoft.com/office/drawing/2014/main" id="{E24730D8-5CC0-4247-B729-B9C64E7D469C}"/>
              </a:ext>
            </a:extLst>
          </p:cNvPr>
          <p:cNvSpPr>
            <a:spLocks noGrp="1"/>
          </p:cNvSpPr>
          <p:nvPr>
            <p:ph idx="1"/>
          </p:nvPr>
        </p:nvSpPr>
        <p:spPr>
          <a:xfrm>
            <a:off x="1136429" y="2278173"/>
            <a:ext cx="6467867" cy="3450613"/>
          </a:xfrm>
        </p:spPr>
        <p:txBody>
          <a:bodyPr anchor="ctr">
            <a:normAutofit/>
          </a:bodyPr>
          <a:lstStyle/>
          <a:p>
            <a:r>
              <a:rPr lang="it-IT" sz="2400" dirty="0" err="1"/>
              <a:t>Vanet</a:t>
            </a:r>
            <a:r>
              <a:rPr lang="it-IT" sz="2400" dirty="0"/>
              <a:t> Network</a:t>
            </a:r>
          </a:p>
          <a:p>
            <a:r>
              <a:rPr lang="it-IT" sz="2400" dirty="0"/>
              <a:t>Ad-Hoc </a:t>
            </a:r>
            <a:r>
              <a:rPr lang="it-IT" sz="2400" dirty="0" err="1"/>
              <a:t>Distance</a:t>
            </a:r>
            <a:r>
              <a:rPr lang="it-IT" sz="2400" dirty="0"/>
              <a:t> </a:t>
            </a:r>
            <a:r>
              <a:rPr lang="it-IT" sz="2400" dirty="0" err="1"/>
              <a:t>Vector</a:t>
            </a:r>
            <a:r>
              <a:rPr lang="it-IT" sz="2400" dirty="0"/>
              <a:t> Protocol (AODV)</a:t>
            </a:r>
          </a:p>
          <a:p>
            <a:r>
              <a:rPr lang="it-IT" sz="2400" dirty="0"/>
              <a:t>Secure Ad-Hoc </a:t>
            </a:r>
            <a:r>
              <a:rPr lang="it-IT" sz="2400" dirty="0" err="1"/>
              <a:t>Distance</a:t>
            </a:r>
            <a:r>
              <a:rPr lang="it-IT" sz="2400" dirty="0"/>
              <a:t> </a:t>
            </a:r>
            <a:r>
              <a:rPr lang="it-IT" sz="2400" dirty="0" err="1"/>
              <a:t>Vector</a:t>
            </a:r>
            <a:r>
              <a:rPr lang="it-IT" sz="2400" dirty="0"/>
              <a:t> Protocol (SAODV)</a:t>
            </a:r>
          </a:p>
          <a:p>
            <a:r>
              <a:rPr lang="it-IT" sz="2400" dirty="0"/>
              <a:t>Ambiente di simulazione </a:t>
            </a:r>
            <a:r>
              <a:rPr lang="it-IT" sz="2400" dirty="0" err="1"/>
              <a:t>OMNeT</a:t>
            </a:r>
            <a:r>
              <a:rPr lang="it-IT" sz="2400" dirty="0"/>
              <a:t>++</a:t>
            </a:r>
          </a:p>
          <a:p>
            <a:r>
              <a:rPr lang="it-IT" sz="2400" dirty="0"/>
              <a:t>Simulazioni</a:t>
            </a:r>
          </a:p>
          <a:p>
            <a:r>
              <a:rPr lang="it-IT" sz="2400" dirty="0"/>
              <a:t>Codice sorgente</a:t>
            </a:r>
          </a:p>
          <a:p>
            <a:endParaRPr lang="it-IT" sz="24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erver">
            <a:extLst>
              <a:ext uri="{FF2B5EF4-FFF2-40B4-BE49-F238E27FC236}">
                <a16:creationId xmlns:a16="http://schemas.microsoft.com/office/drawing/2014/main" id="{1754A846-BD7C-4A98-AC55-32FB081290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99513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935F5B-3842-4BB1-9667-74A0B8564E0C}"/>
              </a:ext>
            </a:extLst>
          </p:cNvPr>
          <p:cNvSpPr>
            <a:spLocks noGrp="1"/>
          </p:cNvSpPr>
          <p:nvPr>
            <p:ph type="title"/>
          </p:nvPr>
        </p:nvSpPr>
        <p:spPr>
          <a:xfrm>
            <a:off x="1136428" y="627564"/>
            <a:ext cx="7474172" cy="1325563"/>
          </a:xfrm>
        </p:spPr>
        <p:txBody>
          <a:bodyPr>
            <a:normAutofit/>
          </a:bodyPr>
          <a:lstStyle/>
          <a:p>
            <a:r>
              <a:rPr lang="it-IT" dirty="0"/>
              <a:t>Ad-Hoc </a:t>
            </a:r>
            <a:r>
              <a:rPr lang="it-IT" dirty="0" err="1"/>
              <a:t>Distance</a:t>
            </a:r>
            <a:r>
              <a:rPr lang="it-IT" dirty="0"/>
              <a:t> </a:t>
            </a:r>
            <a:r>
              <a:rPr lang="it-IT" dirty="0" err="1"/>
              <a:t>Vector</a:t>
            </a:r>
            <a:r>
              <a:rPr lang="it-IT" dirty="0"/>
              <a:t> Protocol </a:t>
            </a:r>
          </a:p>
        </p:txBody>
      </p:sp>
      <p:sp>
        <p:nvSpPr>
          <p:cNvPr id="20" name="Segnaposto contenuto 2">
            <a:extLst>
              <a:ext uri="{FF2B5EF4-FFF2-40B4-BE49-F238E27FC236}">
                <a16:creationId xmlns:a16="http://schemas.microsoft.com/office/drawing/2014/main" id="{85772AD5-5280-4C60-AF66-045E88F931C0}"/>
              </a:ext>
            </a:extLst>
          </p:cNvPr>
          <p:cNvSpPr>
            <a:spLocks noGrp="1"/>
          </p:cNvSpPr>
          <p:nvPr>
            <p:ph idx="1"/>
          </p:nvPr>
        </p:nvSpPr>
        <p:spPr>
          <a:xfrm>
            <a:off x="1136429" y="2278173"/>
            <a:ext cx="6467867" cy="3450613"/>
          </a:xfrm>
        </p:spPr>
        <p:txBody>
          <a:bodyPr anchor="ctr">
            <a:normAutofit/>
          </a:bodyPr>
          <a:lstStyle/>
          <a:p>
            <a:r>
              <a:rPr lang="it-IT" sz="2400" dirty="0"/>
              <a:t>Introduzione e caratteristiche</a:t>
            </a:r>
          </a:p>
          <a:p>
            <a:r>
              <a:rPr lang="it-IT" sz="2400" dirty="0">
                <a:solidFill>
                  <a:srgbClr val="FF0000"/>
                </a:solidFill>
              </a:rPr>
              <a:t>Tipologie di messaggi</a:t>
            </a:r>
          </a:p>
          <a:p>
            <a:r>
              <a:rPr lang="it-IT" sz="2400" dirty="0"/>
              <a:t>Vantaggi e Svantaggi</a:t>
            </a:r>
          </a:p>
        </p:txBody>
      </p:sp>
      <p:sp>
        <p:nvSpPr>
          <p:cNvPr id="21"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ortatile sicuro">
            <a:extLst>
              <a:ext uri="{FF2B5EF4-FFF2-40B4-BE49-F238E27FC236}">
                <a16:creationId xmlns:a16="http://schemas.microsoft.com/office/drawing/2014/main" id="{587A52FE-3567-4328-A1E8-A164DD70F0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981313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olo 1">
            <a:extLst>
              <a:ext uri="{FF2B5EF4-FFF2-40B4-BE49-F238E27FC236}">
                <a16:creationId xmlns:a16="http://schemas.microsoft.com/office/drawing/2014/main" id="{7FF64AE8-8175-4BB9-ACF9-796244A27A7B}"/>
              </a:ext>
            </a:extLst>
          </p:cNvPr>
          <p:cNvSpPr>
            <a:spLocks noGrp="1"/>
          </p:cNvSpPr>
          <p:nvPr>
            <p:ph type="title"/>
          </p:nvPr>
        </p:nvSpPr>
        <p:spPr>
          <a:xfrm>
            <a:off x="1047280" y="759805"/>
            <a:ext cx="10306520" cy="1325563"/>
          </a:xfrm>
        </p:spPr>
        <p:txBody>
          <a:bodyPr>
            <a:normAutofit/>
          </a:bodyPr>
          <a:lstStyle/>
          <a:p>
            <a:r>
              <a:rPr lang="it-IT" sz="4000" dirty="0">
                <a:solidFill>
                  <a:srgbClr val="FFFFFF"/>
                </a:solidFill>
              </a:rPr>
              <a:t>Tipologie di messaggi</a:t>
            </a:r>
          </a:p>
        </p:txBody>
      </p:sp>
      <p:sp>
        <p:nvSpPr>
          <p:cNvPr id="3" name="Segnaposto contenuto 2">
            <a:extLst>
              <a:ext uri="{FF2B5EF4-FFF2-40B4-BE49-F238E27FC236}">
                <a16:creationId xmlns:a16="http://schemas.microsoft.com/office/drawing/2014/main" id="{A9DA6BE8-26CA-440D-B171-155C049C84FA}"/>
              </a:ext>
            </a:extLst>
          </p:cNvPr>
          <p:cNvSpPr>
            <a:spLocks noGrp="1"/>
          </p:cNvSpPr>
          <p:nvPr>
            <p:ph idx="1"/>
          </p:nvPr>
        </p:nvSpPr>
        <p:spPr>
          <a:xfrm>
            <a:off x="1529032" y="3117851"/>
            <a:ext cx="4853107" cy="2163276"/>
          </a:xfrm>
        </p:spPr>
        <p:txBody>
          <a:bodyPr>
            <a:normAutofit/>
          </a:bodyPr>
          <a:lstStyle/>
          <a:p>
            <a:pPr algn="just"/>
            <a:r>
              <a:rPr lang="it-IT" sz="3200" dirty="0" err="1"/>
              <a:t>Route</a:t>
            </a:r>
            <a:r>
              <a:rPr lang="it-IT" sz="3200" dirty="0"/>
              <a:t> </a:t>
            </a:r>
            <a:r>
              <a:rPr lang="it-IT" sz="3200" dirty="0" err="1"/>
              <a:t>Requests</a:t>
            </a:r>
            <a:r>
              <a:rPr lang="it-IT" sz="3200" dirty="0"/>
              <a:t> – </a:t>
            </a:r>
            <a:r>
              <a:rPr lang="it-IT" sz="3200" dirty="0" err="1"/>
              <a:t>RREQs</a:t>
            </a:r>
            <a:endParaRPr lang="it-IT" sz="3200" dirty="0"/>
          </a:p>
          <a:p>
            <a:pPr algn="just"/>
            <a:r>
              <a:rPr lang="it-IT" sz="3200" dirty="0" err="1"/>
              <a:t>Route</a:t>
            </a:r>
            <a:r>
              <a:rPr lang="it-IT" sz="3200" dirty="0"/>
              <a:t> </a:t>
            </a:r>
            <a:r>
              <a:rPr lang="it-IT" sz="3200" dirty="0" err="1"/>
              <a:t>Replies</a:t>
            </a:r>
            <a:r>
              <a:rPr lang="it-IT" sz="3200" dirty="0"/>
              <a:t> – </a:t>
            </a:r>
            <a:r>
              <a:rPr lang="it-IT" sz="3200" dirty="0" err="1"/>
              <a:t>RREPs</a:t>
            </a:r>
            <a:endParaRPr lang="it-IT" sz="3200" dirty="0"/>
          </a:p>
          <a:p>
            <a:pPr algn="just"/>
            <a:r>
              <a:rPr lang="it-IT" sz="3200" dirty="0" err="1"/>
              <a:t>Route</a:t>
            </a:r>
            <a:r>
              <a:rPr lang="it-IT" sz="3200" dirty="0"/>
              <a:t> </a:t>
            </a:r>
            <a:r>
              <a:rPr lang="it-IT" sz="3200" dirty="0" err="1"/>
              <a:t>Errors</a:t>
            </a:r>
            <a:r>
              <a:rPr lang="it-IT" sz="3200" dirty="0"/>
              <a:t> – </a:t>
            </a:r>
            <a:r>
              <a:rPr lang="it-IT" sz="3200" dirty="0" err="1"/>
              <a:t>RRERs</a:t>
            </a:r>
            <a:endParaRPr lang="it-IT" sz="3200" dirty="0"/>
          </a:p>
          <a:p>
            <a:pPr algn="just"/>
            <a:endParaRPr lang="it-IT" sz="2400" dirty="0"/>
          </a:p>
        </p:txBody>
      </p:sp>
      <p:pic>
        <p:nvPicPr>
          <p:cNvPr id="7" name="Graphic 6" descr="Chat">
            <a:extLst>
              <a:ext uri="{FF2B5EF4-FFF2-40B4-BE49-F238E27FC236}">
                <a16:creationId xmlns:a16="http://schemas.microsoft.com/office/drawing/2014/main" id="{7E6C5354-9140-4FFC-AB14-4D2271316F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8408" y="2492376"/>
            <a:ext cx="3563372" cy="3563372"/>
          </a:xfrm>
          <a:prstGeom prst="rect">
            <a:avLst/>
          </a:prstGeom>
        </p:spPr>
      </p:pic>
    </p:spTree>
    <p:extLst>
      <p:ext uri="{BB962C8B-B14F-4D97-AF65-F5344CB8AC3E}">
        <p14:creationId xmlns:p14="http://schemas.microsoft.com/office/powerpoint/2010/main" val="129194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6"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olo 1">
            <a:extLst>
              <a:ext uri="{FF2B5EF4-FFF2-40B4-BE49-F238E27FC236}">
                <a16:creationId xmlns:a16="http://schemas.microsoft.com/office/drawing/2014/main" id="{C5796C7C-6E57-4A8E-BB69-182D6F4BA19C}"/>
              </a:ext>
            </a:extLst>
          </p:cNvPr>
          <p:cNvSpPr>
            <a:spLocks noGrp="1"/>
          </p:cNvSpPr>
          <p:nvPr>
            <p:ph type="title"/>
          </p:nvPr>
        </p:nvSpPr>
        <p:spPr>
          <a:xfrm>
            <a:off x="1047280" y="759805"/>
            <a:ext cx="10306520" cy="1325563"/>
          </a:xfrm>
        </p:spPr>
        <p:txBody>
          <a:bodyPr>
            <a:normAutofit/>
          </a:bodyPr>
          <a:lstStyle/>
          <a:p>
            <a:r>
              <a:rPr lang="it-IT" sz="4000">
                <a:solidFill>
                  <a:srgbClr val="FFFFFF"/>
                </a:solidFill>
              </a:rPr>
              <a:t>Route Requests – RREQs</a:t>
            </a:r>
            <a:br>
              <a:rPr lang="it-IT" sz="4000">
                <a:solidFill>
                  <a:srgbClr val="FFFFFF"/>
                </a:solidFill>
              </a:rPr>
            </a:br>
            <a:endParaRPr lang="it-IT" sz="4000">
              <a:solidFill>
                <a:srgbClr val="FFFFFF"/>
              </a:solidFill>
            </a:endParaRPr>
          </a:p>
        </p:txBody>
      </p:sp>
      <p:sp>
        <p:nvSpPr>
          <p:cNvPr id="3" name="Segnaposto contenuto 2">
            <a:extLst>
              <a:ext uri="{FF2B5EF4-FFF2-40B4-BE49-F238E27FC236}">
                <a16:creationId xmlns:a16="http://schemas.microsoft.com/office/drawing/2014/main" id="{6D809086-9CA9-44B0-B880-BA4ADF5B981D}"/>
              </a:ext>
            </a:extLst>
          </p:cNvPr>
          <p:cNvSpPr>
            <a:spLocks noGrp="1"/>
          </p:cNvSpPr>
          <p:nvPr>
            <p:ph idx="1"/>
          </p:nvPr>
        </p:nvSpPr>
        <p:spPr>
          <a:xfrm>
            <a:off x="1424904" y="2494450"/>
            <a:ext cx="4053545" cy="3563159"/>
          </a:xfrm>
        </p:spPr>
        <p:txBody>
          <a:bodyPr>
            <a:normAutofit/>
          </a:bodyPr>
          <a:lstStyle/>
          <a:p>
            <a:pPr algn="just"/>
            <a:r>
              <a:rPr lang="it-IT" sz="2400" dirty="0"/>
              <a:t>Tipo di messaggio utilizzato nel momento in cui un nodo necessita di una </a:t>
            </a:r>
            <a:r>
              <a:rPr lang="it-IT" sz="2400" i="1" dirty="0" err="1"/>
              <a:t>route</a:t>
            </a:r>
            <a:r>
              <a:rPr lang="it-IT" sz="2400" i="1" dirty="0"/>
              <a:t> </a:t>
            </a:r>
            <a:r>
              <a:rPr lang="it-IT" sz="2400" dirty="0"/>
              <a:t>verso un altro nodo di cui non conosce la posizione</a:t>
            </a:r>
          </a:p>
          <a:p>
            <a:pPr algn="just"/>
            <a:r>
              <a:rPr lang="it-IT" sz="2400" dirty="0"/>
              <a:t>Il nodo invia quindi una richiesta RREQ in </a:t>
            </a:r>
            <a:r>
              <a:rPr lang="it-IT" sz="2400" i="1" dirty="0"/>
              <a:t>broadcast </a:t>
            </a:r>
            <a:r>
              <a:rPr lang="it-IT" sz="2400" dirty="0"/>
              <a:t>a tutti i nodi da lui conosciuti </a:t>
            </a:r>
          </a:p>
        </p:txBody>
      </p:sp>
      <p:pic>
        <p:nvPicPr>
          <p:cNvPr id="4" name="Immagine 3" descr="Immagine che contiene testo&#10;&#10;Descrizione generata automaticamente">
            <a:extLst>
              <a:ext uri="{FF2B5EF4-FFF2-40B4-BE49-F238E27FC236}">
                <a16:creationId xmlns:a16="http://schemas.microsoft.com/office/drawing/2014/main" id="{23140268-866A-49BC-9272-3C2BDCC411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8891" y="3117851"/>
            <a:ext cx="5094023" cy="2187210"/>
          </a:xfrm>
          <a:prstGeom prst="rect">
            <a:avLst/>
          </a:prstGeom>
        </p:spPr>
      </p:pic>
    </p:spTree>
    <p:extLst>
      <p:ext uri="{BB962C8B-B14F-4D97-AF65-F5344CB8AC3E}">
        <p14:creationId xmlns:p14="http://schemas.microsoft.com/office/powerpoint/2010/main" val="417274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olo 1">
            <a:extLst>
              <a:ext uri="{FF2B5EF4-FFF2-40B4-BE49-F238E27FC236}">
                <a16:creationId xmlns:a16="http://schemas.microsoft.com/office/drawing/2014/main" id="{43E9D67B-EFDD-4778-8FB0-04FA0BCC7106}"/>
              </a:ext>
            </a:extLst>
          </p:cNvPr>
          <p:cNvSpPr>
            <a:spLocks noGrp="1"/>
          </p:cNvSpPr>
          <p:nvPr>
            <p:ph type="title"/>
          </p:nvPr>
        </p:nvSpPr>
        <p:spPr>
          <a:xfrm>
            <a:off x="958506" y="800392"/>
            <a:ext cx="10264697" cy="1212102"/>
          </a:xfrm>
        </p:spPr>
        <p:txBody>
          <a:bodyPr>
            <a:normAutofit/>
          </a:bodyPr>
          <a:lstStyle/>
          <a:p>
            <a:r>
              <a:rPr lang="it-IT" sz="4000">
                <a:solidFill>
                  <a:srgbClr val="FFFFFF"/>
                </a:solidFill>
              </a:rPr>
              <a:t>Descrizione campi RREQ</a:t>
            </a:r>
          </a:p>
        </p:txBody>
      </p:sp>
      <p:sp>
        <p:nvSpPr>
          <p:cNvPr id="3" name="Segnaposto contenuto 2">
            <a:extLst>
              <a:ext uri="{FF2B5EF4-FFF2-40B4-BE49-F238E27FC236}">
                <a16:creationId xmlns:a16="http://schemas.microsoft.com/office/drawing/2014/main" id="{EA48B8DA-1441-49AF-98C5-218670022FCF}"/>
              </a:ext>
            </a:extLst>
          </p:cNvPr>
          <p:cNvSpPr>
            <a:spLocks noGrp="1"/>
          </p:cNvSpPr>
          <p:nvPr>
            <p:ph idx="1"/>
          </p:nvPr>
        </p:nvSpPr>
        <p:spPr>
          <a:xfrm>
            <a:off x="1367624" y="2490436"/>
            <a:ext cx="9708995" cy="3567173"/>
          </a:xfrm>
        </p:spPr>
        <p:txBody>
          <a:bodyPr anchor="ctr">
            <a:normAutofit/>
          </a:bodyPr>
          <a:lstStyle/>
          <a:p>
            <a:pPr algn="just"/>
            <a:r>
              <a:rPr lang="it-IT" sz="2400" i="1" dirty="0" err="1"/>
              <a:t>RequestID</a:t>
            </a:r>
            <a:r>
              <a:rPr lang="it-IT" sz="2400" dirty="0"/>
              <a:t>: incrementato ogni volta che il nodo sorgente genera una nuova RREQ</a:t>
            </a:r>
          </a:p>
          <a:p>
            <a:pPr algn="just"/>
            <a:r>
              <a:rPr lang="it-IT" sz="2400" i="1" dirty="0"/>
              <a:t>Hop </a:t>
            </a:r>
            <a:r>
              <a:rPr lang="it-IT" sz="2400" i="1" dirty="0" err="1"/>
              <a:t>Count</a:t>
            </a:r>
            <a:r>
              <a:rPr lang="it-IT" sz="2400" dirty="0"/>
              <a:t>: numero di </a:t>
            </a:r>
            <a:r>
              <a:rPr lang="it-IT" sz="2400" i="1" dirty="0"/>
              <a:t>hop</a:t>
            </a:r>
            <a:r>
              <a:rPr lang="it-IT" sz="2400" dirty="0"/>
              <a:t> effettuati a partire dal nodo mittente al primo nodo che conosce la posizione del nodo destinazione (è presente all’interno della sua tabella di </a:t>
            </a:r>
            <a:r>
              <a:rPr lang="it-IT" sz="2400" i="1" dirty="0"/>
              <a:t>routing </a:t>
            </a:r>
            <a:r>
              <a:rPr lang="it-IT" sz="2400" dirty="0"/>
              <a:t>e tale </a:t>
            </a:r>
            <a:r>
              <a:rPr lang="it-IT" sz="2400" i="1" dirty="0"/>
              <a:t>entry</a:t>
            </a:r>
            <a:r>
              <a:rPr lang="it-IT" sz="2400" dirty="0"/>
              <a:t> è valida) o fino al nodo destinazione stesso</a:t>
            </a:r>
          </a:p>
          <a:p>
            <a:pPr algn="just"/>
            <a:r>
              <a:rPr lang="it-IT" sz="2400" dirty="0"/>
              <a:t>Una </a:t>
            </a:r>
            <a:r>
              <a:rPr lang="it-IT" sz="2400" i="1" dirty="0"/>
              <a:t>entry </a:t>
            </a:r>
            <a:r>
              <a:rPr lang="it-IT" sz="2400" dirty="0"/>
              <a:t>si definisce valida se dispone di un </a:t>
            </a:r>
            <a:r>
              <a:rPr lang="it-IT" sz="2400" i="1" dirty="0" err="1"/>
              <a:t>sequence</a:t>
            </a:r>
            <a:r>
              <a:rPr lang="it-IT" sz="2400" i="1" dirty="0"/>
              <a:t> </a:t>
            </a:r>
            <a:r>
              <a:rPr lang="it-IT" sz="2400" i="1" dirty="0" err="1"/>
              <a:t>number</a:t>
            </a:r>
            <a:r>
              <a:rPr lang="it-IT" sz="2400" i="1" dirty="0"/>
              <a:t> </a:t>
            </a:r>
            <a:r>
              <a:rPr lang="it-IT" sz="2400" dirty="0"/>
              <a:t>associato grande almeno quanto quello presente all’interno della RREQ</a:t>
            </a:r>
          </a:p>
          <a:p>
            <a:pPr algn="just"/>
            <a:endParaRPr lang="it-IT" sz="2400" i="1" dirty="0"/>
          </a:p>
        </p:txBody>
      </p:sp>
    </p:spTree>
    <p:extLst>
      <p:ext uri="{BB962C8B-B14F-4D97-AF65-F5344CB8AC3E}">
        <p14:creationId xmlns:p14="http://schemas.microsoft.com/office/powerpoint/2010/main" val="298949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6"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olo 1">
            <a:extLst>
              <a:ext uri="{FF2B5EF4-FFF2-40B4-BE49-F238E27FC236}">
                <a16:creationId xmlns:a16="http://schemas.microsoft.com/office/drawing/2014/main" id="{C5796C7C-6E57-4A8E-BB69-182D6F4BA19C}"/>
              </a:ext>
            </a:extLst>
          </p:cNvPr>
          <p:cNvSpPr>
            <a:spLocks noGrp="1"/>
          </p:cNvSpPr>
          <p:nvPr>
            <p:ph type="title"/>
          </p:nvPr>
        </p:nvSpPr>
        <p:spPr>
          <a:xfrm>
            <a:off x="1047280" y="759805"/>
            <a:ext cx="10306520" cy="1325563"/>
          </a:xfrm>
        </p:spPr>
        <p:txBody>
          <a:bodyPr>
            <a:normAutofit/>
          </a:bodyPr>
          <a:lstStyle/>
          <a:p>
            <a:r>
              <a:rPr lang="it-IT" sz="4000" dirty="0" err="1">
                <a:solidFill>
                  <a:srgbClr val="FFFFFF"/>
                </a:solidFill>
              </a:rPr>
              <a:t>Route</a:t>
            </a:r>
            <a:r>
              <a:rPr lang="it-IT" sz="4000" dirty="0">
                <a:solidFill>
                  <a:srgbClr val="FFFFFF"/>
                </a:solidFill>
              </a:rPr>
              <a:t> </a:t>
            </a:r>
            <a:r>
              <a:rPr lang="it-IT" sz="4000" dirty="0" err="1">
                <a:solidFill>
                  <a:srgbClr val="FFFFFF"/>
                </a:solidFill>
              </a:rPr>
              <a:t>Replies</a:t>
            </a:r>
            <a:r>
              <a:rPr lang="it-IT" sz="4000" dirty="0">
                <a:solidFill>
                  <a:srgbClr val="FFFFFF"/>
                </a:solidFill>
              </a:rPr>
              <a:t> – </a:t>
            </a:r>
            <a:r>
              <a:rPr lang="it-IT" sz="4000" dirty="0" err="1">
                <a:solidFill>
                  <a:srgbClr val="FFFFFF"/>
                </a:solidFill>
              </a:rPr>
              <a:t>RREPs</a:t>
            </a:r>
            <a:br>
              <a:rPr lang="it-IT" sz="4000" dirty="0">
                <a:solidFill>
                  <a:srgbClr val="FFFFFF"/>
                </a:solidFill>
              </a:rPr>
            </a:br>
            <a:endParaRPr lang="it-IT" sz="4000" dirty="0">
              <a:solidFill>
                <a:srgbClr val="FFFFFF"/>
              </a:solidFill>
            </a:endParaRPr>
          </a:p>
        </p:txBody>
      </p:sp>
      <p:sp>
        <p:nvSpPr>
          <p:cNvPr id="3" name="Segnaposto contenuto 2">
            <a:extLst>
              <a:ext uri="{FF2B5EF4-FFF2-40B4-BE49-F238E27FC236}">
                <a16:creationId xmlns:a16="http://schemas.microsoft.com/office/drawing/2014/main" id="{6D809086-9CA9-44B0-B880-BA4ADF5B981D}"/>
              </a:ext>
            </a:extLst>
          </p:cNvPr>
          <p:cNvSpPr>
            <a:spLocks noGrp="1"/>
          </p:cNvSpPr>
          <p:nvPr>
            <p:ph idx="1"/>
          </p:nvPr>
        </p:nvSpPr>
        <p:spPr>
          <a:xfrm>
            <a:off x="1424904" y="2494450"/>
            <a:ext cx="4053545" cy="3563159"/>
          </a:xfrm>
        </p:spPr>
        <p:txBody>
          <a:bodyPr>
            <a:normAutofit/>
          </a:bodyPr>
          <a:lstStyle/>
          <a:p>
            <a:pPr algn="just"/>
            <a:r>
              <a:rPr lang="it-IT" sz="2400" dirty="0"/>
              <a:t>Tipo di messaggio utilizzato nel momento in cui il nodo che riceve una RREQ conosce oppure è il nodo ricercato  </a:t>
            </a:r>
          </a:p>
          <a:p>
            <a:pPr algn="just"/>
            <a:r>
              <a:rPr lang="it-IT" sz="2400" dirty="0"/>
              <a:t>Il nodo invia quindi una risposta RREP percorrendo la </a:t>
            </a:r>
            <a:r>
              <a:rPr lang="it-IT" sz="2400" i="1" dirty="0"/>
              <a:t>reverse </a:t>
            </a:r>
            <a:r>
              <a:rPr lang="it-IT" sz="2400" i="1" dirty="0" err="1"/>
              <a:t>route</a:t>
            </a:r>
            <a:r>
              <a:rPr lang="it-IT" sz="2400" dirty="0"/>
              <a:t> indicata all’interno della richiesta</a:t>
            </a:r>
          </a:p>
        </p:txBody>
      </p:sp>
      <p:pic>
        <p:nvPicPr>
          <p:cNvPr id="12" name="Immagine 11" descr="Immagine che contiene testo&#10;&#10;Descrizione generata automaticamente">
            <a:extLst>
              <a:ext uri="{FF2B5EF4-FFF2-40B4-BE49-F238E27FC236}">
                <a16:creationId xmlns:a16="http://schemas.microsoft.com/office/drawing/2014/main" id="{4C6817AC-3AD5-4854-925D-A0C9FFCAC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1981" y="3117851"/>
            <a:ext cx="5125165" cy="1905266"/>
          </a:xfrm>
          <a:prstGeom prst="rect">
            <a:avLst/>
          </a:prstGeom>
        </p:spPr>
      </p:pic>
    </p:spTree>
    <p:extLst>
      <p:ext uri="{BB962C8B-B14F-4D97-AF65-F5344CB8AC3E}">
        <p14:creationId xmlns:p14="http://schemas.microsoft.com/office/powerpoint/2010/main" val="3802331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6"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olo 1">
            <a:extLst>
              <a:ext uri="{FF2B5EF4-FFF2-40B4-BE49-F238E27FC236}">
                <a16:creationId xmlns:a16="http://schemas.microsoft.com/office/drawing/2014/main" id="{C5796C7C-6E57-4A8E-BB69-182D6F4BA19C}"/>
              </a:ext>
            </a:extLst>
          </p:cNvPr>
          <p:cNvSpPr>
            <a:spLocks noGrp="1"/>
          </p:cNvSpPr>
          <p:nvPr>
            <p:ph type="title"/>
          </p:nvPr>
        </p:nvSpPr>
        <p:spPr>
          <a:xfrm>
            <a:off x="1047280" y="759805"/>
            <a:ext cx="10306520" cy="1325563"/>
          </a:xfrm>
        </p:spPr>
        <p:txBody>
          <a:bodyPr>
            <a:normAutofit/>
          </a:bodyPr>
          <a:lstStyle/>
          <a:p>
            <a:r>
              <a:rPr lang="it-IT" sz="4000" dirty="0" err="1">
                <a:solidFill>
                  <a:srgbClr val="FFFFFF"/>
                </a:solidFill>
              </a:rPr>
              <a:t>Route</a:t>
            </a:r>
            <a:r>
              <a:rPr lang="it-IT" sz="4000" dirty="0">
                <a:solidFill>
                  <a:srgbClr val="FFFFFF"/>
                </a:solidFill>
              </a:rPr>
              <a:t> </a:t>
            </a:r>
            <a:r>
              <a:rPr lang="it-IT" sz="4000" dirty="0" err="1">
                <a:solidFill>
                  <a:srgbClr val="FFFFFF"/>
                </a:solidFill>
              </a:rPr>
              <a:t>Errors</a:t>
            </a:r>
            <a:r>
              <a:rPr lang="it-IT" sz="4000" dirty="0">
                <a:solidFill>
                  <a:srgbClr val="FFFFFF"/>
                </a:solidFill>
              </a:rPr>
              <a:t> – </a:t>
            </a:r>
            <a:r>
              <a:rPr lang="it-IT" sz="4000" dirty="0" err="1">
                <a:solidFill>
                  <a:srgbClr val="FFFFFF"/>
                </a:solidFill>
              </a:rPr>
              <a:t>RRERs</a:t>
            </a:r>
            <a:br>
              <a:rPr lang="it-IT" sz="4000" dirty="0">
                <a:solidFill>
                  <a:srgbClr val="FFFFFF"/>
                </a:solidFill>
              </a:rPr>
            </a:br>
            <a:endParaRPr lang="it-IT" sz="4000" dirty="0">
              <a:solidFill>
                <a:srgbClr val="FFFFFF"/>
              </a:solidFill>
            </a:endParaRPr>
          </a:p>
        </p:txBody>
      </p:sp>
      <p:sp>
        <p:nvSpPr>
          <p:cNvPr id="3" name="Segnaposto contenuto 2">
            <a:extLst>
              <a:ext uri="{FF2B5EF4-FFF2-40B4-BE49-F238E27FC236}">
                <a16:creationId xmlns:a16="http://schemas.microsoft.com/office/drawing/2014/main" id="{6D809086-9CA9-44B0-B880-BA4ADF5B981D}"/>
              </a:ext>
            </a:extLst>
          </p:cNvPr>
          <p:cNvSpPr>
            <a:spLocks noGrp="1"/>
          </p:cNvSpPr>
          <p:nvPr>
            <p:ph idx="1"/>
          </p:nvPr>
        </p:nvSpPr>
        <p:spPr>
          <a:xfrm>
            <a:off x="1424904" y="2494450"/>
            <a:ext cx="4053545" cy="4098855"/>
          </a:xfrm>
        </p:spPr>
        <p:txBody>
          <a:bodyPr>
            <a:normAutofit lnSpcReduction="10000"/>
          </a:bodyPr>
          <a:lstStyle/>
          <a:p>
            <a:pPr algn="just"/>
            <a:r>
              <a:rPr lang="it-IT" sz="2400" dirty="0"/>
              <a:t>Tipo di messaggio utilizzato nel momento in cui si verifica la rottura di un collegamento sulla rete, viene utilizzato per notificare agli altri nodi la rottura del </a:t>
            </a:r>
            <a:r>
              <a:rPr lang="it-IT" sz="2400" i="1" dirty="0"/>
              <a:t>link</a:t>
            </a:r>
            <a:endParaRPr lang="it-IT" sz="2400" dirty="0"/>
          </a:p>
          <a:p>
            <a:pPr algn="just"/>
            <a:r>
              <a:rPr lang="it-IT" sz="2400" dirty="0"/>
              <a:t>Per conoscere quali nodi notificare ogni nodo contiene una </a:t>
            </a:r>
            <a:r>
              <a:rPr lang="it-IT" sz="2400" i="1" dirty="0"/>
              <a:t>precursor list </a:t>
            </a:r>
            <a:r>
              <a:rPr lang="it-IT" sz="2400" dirty="0"/>
              <a:t>all’interno della quale sono presenti tutti i nodi che utilizzavano quella </a:t>
            </a:r>
            <a:r>
              <a:rPr lang="it-IT" sz="2400" i="1" dirty="0" err="1"/>
              <a:t>route</a:t>
            </a:r>
            <a:endParaRPr lang="it-IT" sz="2400" dirty="0"/>
          </a:p>
        </p:txBody>
      </p:sp>
      <p:pic>
        <p:nvPicPr>
          <p:cNvPr id="5" name="Immagine 4" descr="Immagine che contiene testo&#10;&#10;Descrizione generata automaticamente">
            <a:extLst>
              <a:ext uri="{FF2B5EF4-FFF2-40B4-BE49-F238E27FC236}">
                <a16:creationId xmlns:a16="http://schemas.microsoft.com/office/drawing/2014/main" id="{B1DF1069-89DA-4115-B9C6-4336D2106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7651" y="3117851"/>
            <a:ext cx="5077534" cy="1905266"/>
          </a:xfrm>
          <a:prstGeom prst="rect">
            <a:avLst/>
          </a:prstGeom>
        </p:spPr>
      </p:pic>
    </p:spTree>
    <p:extLst>
      <p:ext uri="{BB962C8B-B14F-4D97-AF65-F5344CB8AC3E}">
        <p14:creationId xmlns:p14="http://schemas.microsoft.com/office/powerpoint/2010/main" val="238375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935F5B-3842-4BB1-9667-74A0B8564E0C}"/>
              </a:ext>
            </a:extLst>
          </p:cNvPr>
          <p:cNvSpPr>
            <a:spLocks noGrp="1"/>
          </p:cNvSpPr>
          <p:nvPr>
            <p:ph type="title"/>
          </p:nvPr>
        </p:nvSpPr>
        <p:spPr>
          <a:xfrm>
            <a:off x="1136428" y="627564"/>
            <a:ext cx="7474172" cy="1325563"/>
          </a:xfrm>
        </p:spPr>
        <p:txBody>
          <a:bodyPr>
            <a:normAutofit/>
          </a:bodyPr>
          <a:lstStyle/>
          <a:p>
            <a:r>
              <a:rPr lang="it-IT" dirty="0"/>
              <a:t>Ad-Hoc </a:t>
            </a:r>
            <a:r>
              <a:rPr lang="it-IT" dirty="0" err="1"/>
              <a:t>Distance</a:t>
            </a:r>
            <a:r>
              <a:rPr lang="it-IT" dirty="0"/>
              <a:t> </a:t>
            </a:r>
            <a:r>
              <a:rPr lang="it-IT" dirty="0" err="1"/>
              <a:t>Vector</a:t>
            </a:r>
            <a:r>
              <a:rPr lang="it-IT" dirty="0"/>
              <a:t> Protocol </a:t>
            </a:r>
          </a:p>
        </p:txBody>
      </p:sp>
      <p:sp>
        <p:nvSpPr>
          <p:cNvPr id="20" name="Segnaposto contenuto 2">
            <a:extLst>
              <a:ext uri="{FF2B5EF4-FFF2-40B4-BE49-F238E27FC236}">
                <a16:creationId xmlns:a16="http://schemas.microsoft.com/office/drawing/2014/main" id="{85772AD5-5280-4C60-AF66-045E88F931C0}"/>
              </a:ext>
            </a:extLst>
          </p:cNvPr>
          <p:cNvSpPr>
            <a:spLocks noGrp="1"/>
          </p:cNvSpPr>
          <p:nvPr>
            <p:ph idx="1"/>
          </p:nvPr>
        </p:nvSpPr>
        <p:spPr>
          <a:xfrm>
            <a:off x="1136429" y="2278173"/>
            <a:ext cx="6467867" cy="3450613"/>
          </a:xfrm>
        </p:spPr>
        <p:txBody>
          <a:bodyPr anchor="ctr">
            <a:normAutofit/>
          </a:bodyPr>
          <a:lstStyle/>
          <a:p>
            <a:r>
              <a:rPr lang="it-IT" sz="2400" dirty="0"/>
              <a:t>Introduzione e caratteristiche</a:t>
            </a:r>
          </a:p>
          <a:p>
            <a:r>
              <a:rPr lang="it-IT" sz="2400" dirty="0"/>
              <a:t>Tipologie di messaggi</a:t>
            </a:r>
          </a:p>
          <a:p>
            <a:r>
              <a:rPr lang="it-IT" sz="2400" dirty="0">
                <a:solidFill>
                  <a:srgbClr val="FF0000"/>
                </a:solidFill>
              </a:rPr>
              <a:t>Vantaggi e Svantaggi</a:t>
            </a:r>
          </a:p>
        </p:txBody>
      </p:sp>
      <p:sp>
        <p:nvSpPr>
          <p:cNvPr id="21"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ortatile sicuro">
            <a:extLst>
              <a:ext uri="{FF2B5EF4-FFF2-40B4-BE49-F238E27FC236}">
                <a16:creationId xmlns:a16="http://schemas.microsoft.com/office/drawing/2014/main" id="{587A52FE-3567-4328-A1E8-A164DD70F0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184947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olo 1">
            <a:extLst>
              <a:ext uri="{FF2B5EF4-FFF2-40B4-BE49-F238E27FC236}">
                <a16:creationId xmlns:a16="http://schemas.microsoft.com/office/drawing/2014/main" id="{BC7032E3-A5F6-47E6-B6B7-8BAB73F38297}"/>
              </a:ext>
            </a:extLst>
          </p:cNvPr>
          <p:cNvSpPr>
            <a:spLocks noGrp="1"/>
          </p:cNvSpPr>
          <p:nvPr>
            <p:ph type="title"/>
          </p:nvPr>
        </p:nvSpPr>
        <p:spPr>
          <a:xfrm>
            <a:off x="958506" y="800392"/>
            <a:ext cx="10264697" cy="1212102"/>
          </a:xfrm>
        </p:spPr>
        <p:txBody>
          <a:bodyPr>
            <a:normAutofit/>
          </a:bodyPr>
          <a:lstStyle/>
          <a:p>
            <a:r>
              <a:rPr lang="it-IT" sz="4000">
                <a:solidFill>
                  <a:srgbClr val="FFFFFF"/>
                </a:solidFill>
              </a:rPr>
              <a:t>Vantaggi</a:t>
            </a:r>
          </a:p>
        </p:txBody>
      </p:sp>
      <p:sp>
        <p:nvSpPr>
          <p:cNvPr id="3" name="Segnaposto contenuto 2">
            <a:extLst>
              <a:ext uri="{FF2B5EF4-FFF2-40B4-BE49-F238E27FC236}">
                <a16:creationId xmlns:a16="http://schemas.microsoft.com/office/drawing/2014/main" id="{768D46FA-DB52-4377-9FBA-76EFE4F8F792}"/>
              </a:ext>
            </a:extLst>
          </p:cNvPr>
          <p:cNvSpPr>
            <a:spLocks noGrp="1"/>
          </p:cNvSpPr>
          <p:nvPr>
            <p:ph idx="1"/>
          </p:nvPr>
        </p:nvSpPr>
        <p:spPr>
          <a:xfrm>
            <a:off x="1367624" y="2490436"/>
            <a:ext cx="9708995" cy="3567173"/>
          </a:xfrm>
        </p:spPr>
        <p:txBody>
          <a:bodyPr anchor="ctr">
            <a:normAutofit/>
          </a:bodyPr>
          <a:lstStyle/>
          <a:p>
            <a:pPr algn="just"/>
            <a:r>
              <a:rPr lang="it-IT" sz="2400" dirty="0"/>
              <a:t>Non necessita di nessun sistema di controllo centralizzato per gestire il processo di </a:t>
            </a:r>
            <a:r>
              <a:rPr lang="it-IT" sz="2400" i="1" dirty="0"/>
              <a:t>routing, </a:t>
            </a:r>
            <a:r>
              <a:rPr lang="it-IT" sz="2400" dirty="0"/>
              <a:t>essendo un protocollo reattivo tende a ridurre l’</a:t>
            </a:r>
            <a:r>
              <a:rPr lang="it-IT" sz="2400" i="1" dirty="0"/>
              <a:t>overhead </a:t>
            </a:r>
            <a:r>
              <a:rPr lang="it-IT" sz="2400" dirty="0"/>
              <a:t>per i messaggi di controllo al costo di aumentare la latenza per trovare le </a:t>
            </a:r>
            <a:r>
              <a:rPr lang="it-IT" sz="2400" i="1" dirty="0" err="1"/>
              <a:t>route</a:t>
            </a:r>
            <a:endParaRPr lang="it-IT" sz="2400" i="1" dirty="0"/>
          </a:p>
          <a:p>
            <a:pPr algn="just"/>
            <a:r>
              <a:rPr lang="it-IT" sz="2400" dirty="0"/>
              <a:t>Protocollo molto attento al consumo di energia, il nodo destinazione risponde solo alla prima richiesta (RREQ) che riceve</a:t>
            </a:r>
          </a:p>
          <a:p>
            <a:pPr algn="just"/>
            <a:r>
              <a:rPr lang="it-IT" sz="2400" dirty="0"/>
              <a:t>Nel momento in cui un nodo debba scegliere tra due </a:t>
            </a:r>
            <a:r>
              <a:rPr lang="it-IT" sz="2400" i="1" dirty="0" err="1"/>
              <a:t>route</a:t>
            </a:r>
            <a:r>
              <a:rPr lang="it-IT" sz="2400" i="1" dirty="0"/>
              <a:t> </a:t>
            </a:r>
            <a:r>
              <a:rPr lang="it-IT" sz="2400" dirty="0"/>
              <a:t> viene scelta quella con il </a:t>
            </a:r>
            <a:r>
              <a:rPr lang="it-IT" sz="2400" i="1" dirty="0" err="1"/>
              <a:t>sequence</a:t>
            </a:r>
            <a:r>
              <a:rPr lang="it-IT" sz="2400" i="1" dirty="0"/>
              <a:t> </a:t>
            </a:r>
            <a:r>
              <a:rPr lang="it-IT" sz="2400" i="1" dirty="0" err="1"/>
              <a:t>number</a:t>
            </a:r>
            <a:r>
              <a:rPr lang="it-IT" sz="2400" i="1" dirty="0"/>
              <a:t> </a:t>
            </a:r>
            <a:r>
              <a:rPr lang="it-IT" sz="2400" dirty="0"/>
              <a:t>più alto, ossia quella più recente</a:t>
            </a:r>
          </a:p>
          <a:p>
            <a:pPr algn="just"/>
            <a:endParaRPr lang="it-IT" sz="2400" dirty="0"/>
          </a:p>
        </p:txBody>
      </p:sp>
    </p:spTree>
    <p:extLst>
      <p:ext uri="{BB962C8B-B14F-4D97-AF65-F5344CB8AC3E}">
        <p14:creationId xmlns:p14="http://schemas.microsoft.com/office/powerpoint/2010/main" val="67498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olo 1">
            <a:extLst>
              <a:ext uri="{FF2B5EF4-FFF2-40B4-BE49-F238E27FC236}">
                <a16:creationId xmlns:a16="http://schemas.microsoft.com/office/drawing/2014/main" id="{ECD57DFB-3411-4053-97C5-9D7A96504273}"/>
              </a:ext>
            </a:extLst>
          </p:cNvPr>
          <p:cNvSpPr>
            <a:spLocks noGrp="1"/>
          </p:cNvSpPr>
          <p:nvPr>
            <p:ph type="title"/>
          </p:nvPr>
        </p:nvSpPr>
        <p:spPr>
          <a:xfrm>
            <a:off x="958506" y="800392"/>
            <a:ext cx="10264697" cy="1212102"/>
          </a:xfrm>
        </p:spPr>
        <p:txBody>
          <a:bodyPr>
            <a:normAutofit/>
          </a:bodyPr>
          <a:lstStyle/>
          <a:p>
            <a:r>
              <a:rPr lang="it-IT" sz="4000">
                <a:solidFill>
                  <a:srgbClr val="FFFFFF"/>
                </a:solidFill>
              </a:rPr>
              <a:t>Svantaggi</a:t>
            </a:r>
          </a:p>
        </p:txBody>
      </p:sp>
      <p:sp>
        <p:nvSpPr>
          <p:cNvPr id="3" name="Segnaposto contenuto 2">
            <a:extLst>
              <a:ext uri="{FF2B5EF4-FFF2-40B4-BE49-F238E27FC236}">
                <a16:creationId xmlns:a16="http://schemas.microsoft.com/office/drawing/2014/main" id="{43FDEF32-66FA-4022-9FEE-B3968BF0D041}"/>
              </a:ext>
            </a:extLst>
          </p:cNvPr>
          <p:cNvSpPr>
            <a:spLocks noGrp="1"/>
          </p:cNvSpPr>
          <p:nvPr>
            <p:ph idx="1"/>
          </p:nvPr>
        </p:nvSpPr>
        <p:spPr>
          <a:xfrm>
            <a:off x="1367624" y="2490436"/>
            <a:ext cx="9708995" cy="3567173"/>
          </a:xfrm>
        </p:spPr>
        <p:txBody>
          <a:bodyPr anchor="ctr">
            <a:normAutofit/>
          </a:bodyPr>
          <a:lstStyle/>
          <a:p>
            <a:pPr algn="just"/>
            <a:r>
              <a:rPr lang="it-IT" sz="2400" dirty="0"/>
              <a:t>Presenta varie problematiche per quanto riguarda la sicurezza</a:t>
            </a:r>
          </a:p>
          <a:p>
            <a:pPr algn="just"/>
            <a:r>
              <a:rPr lang="it-IT" sz="2400" dirty="0"/>
              <a:t>La rete non deve essere molto grande, poiché questo causa sensibili cali di </a:t>
            </a:r>
            <a:r>
              <a:rPr lang="it-IT" sz="2400" i="1" dirty="0"/>
              <a:t>performance </a:t>
            </a:r>
            <a:r>
              <a:rPr lang="it-IT" sz="2400" dirty="0"/>
              <a:t>a causa dell’aumento della lunghezza delle </a:t>
            </a:r>
            <a:r>
              <a:rPr lang="it-IT" sz="2400" i="1" dirty="0" err="1"/>
              <a:t>routes</a:t>
            </a:r>
            <a:endParaRPr lang="it-IT" sz="2400" dirty="0"/>
          </a:p>
          <a:p>
            <a:pPr algn="just"/>
            <a:r>
              <a:rPr lang="it-IT" sz="2400" dirty="0"/>
              <a:t>Considera tutti i nodi della rete </a:t>
            </a:r>
            <a:r>
              <a:rPr lang="it-IT" sz="2400" i="1" dirty="0" err="1"/>
              <a:t>trusted</a:t>
            </a:r>
            <a:r>
              <a:rPr lang="it-IT" sz="2400" i="1" dirty="0"/>
              <a:t> </a:t>
            </a:r>
            <a:r>
              <a:rPr lang="it-IT" sz="2400" dirty="0"/>
              <a:t>e non implementa meccanismi di sicurezza</a:t>
            </a:r>
          </a:p>
          <a:p>
            <a:pPr algn="just"/>
            <a:r>
              <a:rPr lang="it-IT" sz="2400" dirty="0"/>
              <a:t>Non raccoglie informazioni riguardanti il </a:t>
            </a:r>
            <a:r>
              <a:rPr lang="it-IT" sz="2400" i="1" dirty="0"/>
              <a:t>routing</a:t>
            </a:r>
            <a:r>
              <a:rPr lang="it-IT" sz="2400" dirty="0"/>
              <a:t>, limitate al solo nodo sorgente che invia la richiesta, ciò comporta un’inevitabile aumento delle richieste ridondanti trasmesse in </a:t>
            </a:r>
            <a:r>
              <a:rPr lang="it-IT" sz="2400" i="1" dirty="0"/>
              <a:t>broadcast </a:t>
            </a:r>
            <a:r>
              <a:rPr lang="it-IT" sz="2400" dirty="0"/>
              <a:t>che porta al fenomeno del </a:t>
            </a:r>
            <a:r>
              <a:rPr lang="it-IT" sz="2400" i="1" dirty="0"/>
              <a:t>broadcast </a:t>
            </a:r>
            <a:r>
              <a:rPr lang="it-IT" sz="2400" i="1" dirty="0" err="1"/>
              <a:t>storm</a:t>
            </a:r>
            <a:endParaRPr lang="it-IT" sz="2400" dirty="0"/>
          </a:p>
        </p:txBody>
      </p:sp>
    </p:spTree>
    <p:extLst>
      <p:ext uri="{BB962C8B-B14F-4D97-AF65-F5344CB8AC3E}">
        <p14:creationId xmlns:p14="http://schemas.microsoft.com/office/powerpoint/2010/main" val="320086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77256F-0B5A-4CF2-9410-8DDDE34FE48B}"/>
              </a:ext>
            </a:extLst>
          </p:cNvPr>
          <p:cNvSpPr>
            <a:spLocks noGrp="1"/>
          </p:cNvSpPr>
          <p:nvPr>
            <p:ph type="title"/>
          </p:nvPr>
        </p:nvSpPr>
        <p:spPr>
          <a:xfrm>
            <a:off x="1136428" y="627564"/>
            <a:ext cx="7474172" cy="1325563"/>
          </a:xfrm>
        </p:spPr>
        <p:txBody>
          <a:bodyPr>
            <a:normAutofit/>
          </a:bodyPr>
          <a:lstStyle/>
          <a:p>
            <a:r>
              <a:rPr lang="it-IT" dirty="0"/>
              <a:t>Argomenti principali:</a:t>
            </a:r>
          </a:p>
        </p:txBody>
      </p:sp>
      <p:sp>
        <p:nvSpPr>
          <p:cNvPr id="3" name="Segnaposto contenuto 2">
            <a:extLst>
              <a:ext uri="{FF2B5EF4-FFF2-40B4-BE49-F238E27FC236}">
                <a16:creationId xmlns:a16="http://schemas.microsoft.com/office/drawing/2014/main" id="{E24730D8-5CC0-4247-B729-B9C64E7D469C}"/>
              </a:ext>
            </a:extLst>
          </p:cNvPr>
          <p:cNvSpPr>
            <a:spLocks noGrp="1"/>
          </p:cNvSpPr>
          <p:nvPr>
            <p:ph idx="1"/>
          </p:nvPr>
        </p:nvSpPr>
        <p:spPr>
          <a:xfrm>
            <a:off x="1136429" y="2278173"/>
            <a:ext cx="6467867" cy="3450613"/>
          </a:xfrm>
        </p:spPr>
        <p:txBody>
          <a:bodyPr anchor="ctr">
            <a:normAutofit/>
          </a:bodyPr>
          <a:lstStyle/>
          <a:p>
            <a:r>
              <a:rPr lang="it-IT" sz="2400" dirty="0" err="1"/>
              <a:t>Vanet</a:t>
            </a:r>
            <a:r>
              <a:rPr lang="it-IT" sz="2400" dirty="0"/>
              <a:t> Network</a:t>
            </a:r>
          </a:p>
          <a:p>
            <a:r>
              <a:rPr lang="it-IT" sz="2400" dirty="0"/>
              <a:t>Ad-Hoc </a:t>
            </a:r>
            <a:r>
              <a:rPr lang="it-IT" sz="2400" dirty="0" err="1"/>
              <a:t>Distance</a:t>
            </a:r>
            <a:r>
              <a:rPr lang="it-IT" sz="2400" dirty="0"/>
              <a:t> </a:t>
            </a:r>
            <a:r>
              <a:rPr lang="it-IT" sz="2400" dirty="0" err="1"/>
              <a:t>Vector</a:t>
            </a:r>
            <a:r>
              <a:rPr lang="it-IT" sz="2400" dirty="0"/>
              <a:t> Protocol (AODV)</a:t>
            </a:r>
          </a:p>
          <a:p>
            <a:r>
              <a:rPr lang="it-IT" sz="2400" dirty="0">
                <a:solidFill>
                  <a:srgbClr val="FF0000"/>
                </a:solidFill>
              </a:rPr>
              <a:t>Secure Ad-Hoc </a:t>
            </a:r>
            <a:r>
              <a:rPr lang="it-IT" sz="2400" dirty="0" err="1">
                <a:solidFill>
                  <a:srgbClr val="FF0000"/>
                </a:solidFill>
              </a:rPr>
              <a:t>Distance</a:t>
            </a:r>
            <a:r>
              <a:rPr lang="it-IT" sz="2400" dirty="0">
                <a:solidFill>
                  <a:srgbClr val="FF0000"/>
                </a:solidFill>
              </a:rPr>
              <a:t> </a:t>
            </a:r>
            <a:r>
              <a:rPr lang="it-IT" sz="2400" dirty="0" err="1">
                <a:solidFill>
                  <a:srgbClr val="FF0000"/>
                </a:solidFill>
              </a:rPr>
              <a:t>Vector</a:t>
            </a:r>
            <a:r>
              <a:rPr lang="it-IT" sz="2400" dirty="0">
                <a:solidFill>
                  <a:srgbClr val="FF0000"/>
                </a:solidFill>
              </a:rPr>
              <a:t> Protocol (SAODV)</a:t>
            </a:r>
          </a:p>
          <a:p>
            <a:r>
              <a:rPr lang="it-IT" sz="2400" dirty="0"/>
              <a:t>Ambiente di simulazione </a:t>
            </a:r>
            <a:r>
              <a:rPr lang="it-IT" sz="2400" dirty="0" err="1"/>
              <a:t>OMNeT</a:t>
            </a:r>
            <a:r>
              <a:rPr lang="it-IT" sz="2400" dirty="0"/>
              <a:t>++</a:t>
            </a:r>
          </a:p>
          <a:p>
            <a:r>
              <a:rPr lang="it-IT" sz="2400" dirty="0"/>
              <a:t>Simulazioni</a:t>
            </a:r>
          </a:p>
          <a:p>
            <a:r>
              <a:rPr lang="it-IT" sz="2400" dirty="0"/>
              <a:t>Codice sorgente</a:t>
            </a:r>
          </a:p>
          <a:p>
            <a:endParaRPr lang="it-IT" sz="24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erver">
            <a:extLst>
              <a:ext uri="{FF2B5EF4-FFF2-40B4-BE49-F238E27FC236}">
                <a16:creationId xmlns:a16="http://schemas.microsoft.com/office/drawing/2014/main" id="{1754A846-BD7C-4A98-AC55-32FB081290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03359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77256F-0B5A-4CF2-9410-8DDDE34FE48B}"/>
              </a:ext>
            </a:extLst>
          </p:cNvPr>
          <p:cNvSpPr>
            <a:spLocks noGrp="1"/>
          </p:cNvSpPr>
          <p:nvPr>
            <p:ph type="title"/>
          </p:nvPr>
        </p:nvSpPr>
        <p:spPr>
          <a:xfrm>
            <a:off x="1136428" y="627564"/>
            <a:ext cx="7474172" cy="1325563"/>
          </a:xfrm>
        </p:spPr>
        <p:txBody>
          <a:bodyPr>
            <a:normAutofit/>
          </a:bodyPr>
          <a:lstStyle/>
          <a:p>
            <a:r>
              <a:rPr lang="it-IT" dirty="0"/>
              <a:t>Argomenti principali:</a:t>
            </a:r>
          </a:p>
        </p:txBody>
      </p:sp>
      <p:sp>
        <p:nvSpPr>
          <p:cNvPr id="3" name="Segnaposto contenuto 2">
            <a:extLst>
              <a:ext uri="{FF2B5EF4-FFF2-40B4-BE49-F238E27FC236}">
                <a16:creationId xmlns:a16="http://schemas.microsoft.com/office/drawing/2014/main" id="{E24730D8-5CC0-4247-B729-B9C64E7D469C}"/>
              </a:ext>
            </a:extLst>
          </p:cNvPr>
          <p:cNvSpPr>
            <a:spLocks noGrp="1"/>
          </p:cNvSpPr>
          <p:nvPr>
            <p:ph idx="1"/>
          </p:nvPr>
        </p:nvSpPr>
        <p:spPr>
          <a:xfrm>
            <a:off x="1136429" y="2278173"/>
            <a:ext cx="6467867" cy="3450613"/>
          </a:xfrm>
        </p:spPr>
        <p:txBody>
          <a:bodyPr anchor="ctr">
            <a:normAutofit/>
          </a:bodyPr>
          <a:lstStyle/>
          <a:p>
            <a:pPr algn="just"/>
            <a:r>
              <a:rPr lang="it-IT" sz="2400" dirty="0" err="1">
                <a:solidFill>
                  <a:srgbClr val="FF0000"/>
                </a:solidFill>
              </a:rPr>
              <a:t>Vanet</a:t>
            </a:r>
            <a:r>
              <a:rPr lang="it-IT" sz="2400" dirty="0">
                <a:solidFill>
                  <a:srgbClr val="FF0000"/>
                </a:solidFill>
              </a:rPr>
              <a:t> Network</a:t>
            </a:r>
          </a:p>
          <a:p>
            <a:pPr algn="just"/>
            <a:r>
              <a:rPr lang="it-IT" sz="2400" dirty="0"/>
              <a:t>Ad-Hoc </a:t>
            </a:r>
            <a:r>
              <a:rPr lang="it-IT" sz="2400" dirty="0" err="1"/>
              <a:t>Distance</a:t>
            </a:r>
            <a:r>
              <a:rPr lang="it-IT" sz="2400" dirty="0"/>
              <a:t> </a:t>
            </a:r>
            <a:r>
              <a:rPr lang="it-IT" sz="2400" dirty="0" err="1"/>
              <a:t>Vector</a:t>
            </a:r>
            <a:r>
              <a:rPr lang="it-IT" sz="2400" dirty="0"/>
              <a:t> Protocol (AODV)</a:t>
            </a:r>
          </a:p>
          <a:p>
            <a:pPr algn="just"/>
            <a:r>
              <a:rPr lang="it-IT" sz="2400" dirty="0"/>
              <a:t>Secure Ad-Hoc </a:t>
            </a:r>
            <a:r>
              <a:rPr lang="it-IT" sz="2400" dirty="0" err="1"/>
              <a:t>Distance</a:t>
            </a:r>
            <a:r>
              <a:rPr lang="it-IT" sz="2400" dirty="0"/>
              <a:t> </a:t>
            </a:r>
            <a:r>
              <a:rPr lang="it-IT" sz="2400" dirty="0" err="1"/>
              <a:t>Vector</a:t>
            </a:r>
            <a:r>
              <a:rPr lang="it-IT" sz="2400" dirty="0"/>
              <a:t> Protocol (SAODV)</a:t>
            </a:r>
          </a:p>
          <a:p>
            <a:pPr algn="just"/>
            <a:r>
              <a:rPr lang="it-IT" sz="2400" dirty="0"/>
              <a:t>Ambiente di simulazione </a:t>
            </a:r>
            <a:r>
              <a:rPr lang="it-IT" sz="2400" dirty="0" err="1"/>
              <a:t>OMNeT</a:t>
            </a:r>
            <a:r>
              <a:rPr lang="it-IT" sz="2400" dirty="0"/>
              <a:t>++</a:t>
            </a:r>
          </a:p>
          <a:p>
            <a:pPr algn="just"/>
            <a:r>
              <a:rPr lang="it-IT" sz="2400" dirty="0"/>
              <a:t>Simulazioni</a:t>
            </a:r>
          </a:p>
          <a:p>
            <a:pPr algn="just"/>
            <a:r>
              <a:rPr lang="it-IT" sz="2400" dirty="0"/>
              <a:t>Codice sorgente</a:t>
            </a:r>
          </a:p>
          <a:p>
            <a:pPr algn="just"/>
            <a:endParaRPr lang="it-IT" sz="24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erver">
            <a:extLst>
              <a:ext uri="{FF2B5EF4-FFF2-40B4-BE49-F238E27FC236}">
                <a16:creationId xmlns:a16="http://schemas.microsoft.com/office/drawing/2014/main" id="{1754A846-BD7C-4A98-AC55-32FB081290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265037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935F5B-3842-4BB1-9667-74A0B8564E0C}"/>
              </a:ext>
            </a:extLst>
          </p:cNvPr>
          <p:cNvSpPr>
            <a:spLocks noGrp="1"/>
          </p:cNvSpPr>
          <p:nvPr>
            <p:ph type="title"/>
          </p:nvPr>
        </p:nvSpPr>
        <p:spPr>
          <a:xfrm>
            <a:off x="701338" y="703316"/>
            <a:ext cx="9170632" cy="1325563"/>
          </a:xfrm>
        </p:spPr>
        <p:txBody>
          <a:bodyPr>
            <a:normAutofit/>
          </a:bodyPr>
          <a:lstStyle/>
          <a:p>
            <a:r>
              <a:rPr lang="it-IT" dirty="0"/>
              <a:t>Secure Ad-Hoc </a:t>
            </a:r>
            <a:r>
              <a:rPr lang="it-IT" dirty="0" err="1"/>
              <a:t>Distance</a:t>
            </a:r>
            <a:r>
              <a:rPr lang="it-IT" dirty="0"/>
              <a:t> </a:t>
            </a:r>
            <a:r>
              <a:rPr lang="it-IT" dirty="0" err="1"/>
              <a:t>Vector</a:t>
            </a:r>
            <a:r>
              <a:rPr lang="it-IT" dirty="0"/>
              <a:t> Protocol </a:t>
            </a:r>
          </a:p>
        </p:txBody>
      </p:sp>
      <p:sp>
        <p:nvSpPr>
          <p:cNvPr id="20" name="Segnaposto contenuto 2">
            <a:extLst>
              <a:ext uri="{FF2B5EF4-FFF2-40B4-BE49-F238E27FC236}">
                <a16:creationId xmlns:a16="http://schemas.microsoft.com/office/drawing/2014/main" id="{85772AD5-5280-4C60-AF66-045E88F931C0}"/>
              </a:ext>
            </a:extLst>
          </p:cNvPr>
          <p:cNvSpPr>
            <a:spLocks noGrp="1"/>
          </p:cNvSpPr>
          <p:nvPr>
            <p:ph idx="1"/>
          </p:nvPr>
        </p:nvSpPr>
        <p:spPr>
          <a:xfrm>
            <a:off x="1136429" y="2278173"/>
            <a:ext cx="6467867" cy="3450613"/>
          </a:xfrm>
        </p:spPr>
        <p:txBody>
          <a:bodyPr anchor="ctr">
            <a:normAutofit/>
          </a:bodyPr>
          <a:lstStyle/>
          <a:p>
            <a:r>
              <a:rPr lang="it-IT" sz="2400" dirty="0"/>
              <a:t>Introduzione e funzionamento</a:t>
            </a:r>
          </a:p>
          <a:p>
            <a:r>
              <a:rPr lang="it-IT" sz="2400" dirty="0"/>
              <a:t>Estensione pacchetti RREQ &amp; RREP</a:t>
            </a:r>
          </a:p>
        </p:txBody>
      </p:sp>
      <p:sp>
        <p:nvSpPr>
          <p:cNvPr id="21"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ortatile sicuro">
            <a:extLst>
              <a:ext uri="{FF2B5EF4-FFF2-40B4-BE49-F238E27FC236}">
                <a16:creationId xmlns:a16="http://schemas.microsoft.com/office/drawing/2014/main" id="{587A52FE-3567-4328-A1E8-A164DD70F0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443341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935F5B-3842-4BB1-9667-74A0B8564E0C}"/>
              </a:ext>
            </a:extLst>
          </p:cNvPr>
          <p:cNvSpPr>
            <a:spLocks noGrp="1"/>
          </p:cNvSpPr>
          <p:nvPr>
            <p:ph type="title"/>
          </p:nvPr>
        </p:nvSpPr>
        <p:spPr>
          <a:xfrm>
            <a:off x="701338" y="703316"/>
            <a:ext cx="9170632" cy="1325563"/>
          </a:xfrm>
        </p:spPr>
        <p:txBody>
          <a:bodyPr>
            <a:normAutofit/>
          </a:bodyPr>
          <a:lstStyle/>
          <a:p>
            <a:r>
              <a:rPr lang="it-IT" dirty="0"/>
              <a:t>Secure Ad-Hoc </a:t>
            </a:r>
            <a:r>
              <a:rPr lang="it-IT" dirty="0" err="1"/>
              <a:t>Distance</a:t>
            </a:r>
            <a:r>
              <a:rPr lang="it-IT" dirty="0"/>
              <a:t> </a:t>
            </a:r>
            <a:r>
              <a:rPr lang="it-IT" dirty="0" err="1"/>
              <a:t>Vector</a:t>
            </a:r>
            <a:r>
              <a:rPr lang="it-IT" dirty="0"/>
              <a:t> Protocol </a:t>
            </a:r>
          </a:p>
        </p:txBody>
      </p:sp>
      <p:sp>
        <p:nvSpPr>
          <p:cNvPr id="20" name="Segnaposto contenuto 2">
            <a:extLst>
              <a:ext uri="{FF2B5EF4-FFF2-40B4-BE49-F238E27FC236}">
                <a16:creationId xmlns:a16="http://schemas.microsoft.com/office/drawing/2014/main" id="{85772AD5-5280-4C60-AF66-045E88F931C0}"/>
              </a:ext>
            </a:extLst>
          </p:cNvPr>
          <p:cNvSpPr>
            <a:spLocks noGrp="1"/>
          </p:cNvSpPr>
          <p:nvPr>
            <p:ph idx="1"/>
          </p:nvPr>
        </p:nvSpPr>
        <p:spPr>
          <a:xfrm>
            <a:off x="1136429" y="2278173"/>
            <a:ext cx="6467867" cy="3450613"/>
          </a:xfrm>
        </p:spPr>
        <p:txBody>
          <a:bodyPr anchor="ctr">
            <a:normAutofit/>
          </a:bodyPr>
          <a:lstStyle/>
          <a:p>
            <a:r>
              <a:rPr lang="it-IT" sz="2400" dirty="0">
                <a:solidFill>
                  <a:srgbClr val="FF0000"/>
                </a:solidFill>
              </a:rPr>
              <a:t>Introduzione e funzionamento</a:t>
            </a:r>
          </a:p>
          <a:p>
            <a:r>
              <a:rPr lang="it-IT" sz="2400" dirty="0"/>
              <a:t>Estensione pacchetti RREQ &amp; RREP</a:t>
            </a:r>
          </a:p>
        </p:txBody>
      </p:sp>
      <p:sp>
        <p:nvSpPr>
          <p:cNvPr id="21"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ortatile sicuro">
            <a:extLst>
              <a:ext uri="{FF2B5EF4-FFF2-40B4-BE49-F238E27FC236}">
                <a16:creationId xmlns:a16="http://schemas.microsoft.com/office/drawing/2014/main" id="{587A52FE-3567-4328-A1E8-A164DD70F0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16245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olo 1">
            <a:extLst>
              <a:ext uri="{FF2B5EF4-FFF2-40B4-BE49-F238E27FC236}">
                <a16:creationId xmlns:a16="http://schemas.microsoft.com/office/drawing/2014/main" id="{65810E56-9DFE-4CF3-BC3F-00C25E9F49F9}"/>
              </a:ext>
            </a:extLst>
          </p:cNvPr>
          <p:cNvSpPr>
            <a:spLocks noGrp="1"/>
          </p:cNvSpPr>
          <p:nvPr>
            <p:ph type="title"/>
          </p:nvPr>
        </p:nvSpPr>
        <p:spPr>
          <a:xfrm>
            <a:off x="958506" y="800392"/>
            <a:ext cx="10264697" cy="1212102"/>
          </a:xfrm>
        </p:spPr>
        <p:txBody>
          <a:bodyPr>
            <a:normAutofit/>
          </a:bodyPr>
          <a:lstStyle/>
          <a:p>
            <a:r>
              <a:rPr lang="it-IT" sz="4000">
                <a:solidFill>
                  <a:srgbClr val="FFFFFF"/>
                </a:solidFill>
              </a:rPr>
              <a:t>Introduzione</a:t>
            </a:r>
          </a:p>
        </p:txBody>
      </p:sp>
      <p:sp>
        <p:nvSpPr>
          <p:cNvPr id="3" name="Segnaposto contenuto 2">
            <a:extLst>
              <a:ext uri="{FF2B5EF4-FFF2-40B4-BE49-F238E27FC236}">
                <a16:creationId xmlns:a16="http://schemas.microsoft.com/office/drawing/2014/main" id="{3E8ED0D8-F1F3-4DFA-9D69-854B2C43C5E4}"/>
              </a:ext>
            </a:extLst>
          </p:cNvPr>
          <p:cNvSpPr>
            <a:spLocks noGrp="1"/>
          </p:cNvSpPr>
          <p:nvPr>
            <p:ph idx="1"/>
          </p:nvPr>
        </p:nvSpPr>
        <p:spPr>
          <a:xfrm>
            <a:off x="1367624" y="2490436"/>
            <a:ext cx="9708995" cy="3567173"/>
          </a:xfrm>
        </p:spPr>
        <p:txBody>
          <a:bodyPr anchor="ctr">
            <a:normAutofit/>
          </a:bodyPr>
          <a:lstStyle/>
          <a:p>
            <a:pPr algn="just"/>
            <a:r>
              <a:rPr lang="it-IT" sz="2400" dirty="0"/>
              <a:t>I protocolli Manet sono stati progettati senza avere in mente la sicurezza, nella maggior parte delle loro specifiche non si tratta nessun aspetto di sicurezza </a:t>
            </a:r>
          </a:p>
          <a:p>
            <a:pPr algn="just"/>
            <a:r>
              <a:rPr lang="it-IT" sz="2400" dirty="0"/>
              <a:t>I nodi della rete sono considerati </a:t>
            </a:r>
            <a:r>
              <a:rPr lang="it-IT" sz="2400" i="1" dirty="0" err="1"/>
              <a:t>trusted</a:t>
            </a:r>
            <a:endParaRPr lang="it-IT" sz="2400" i="1" dirty="0"/>
          </a:p>
          <a:p>
            <a:pPr algn="just"/>
            <a:r>
              <a:rPr lang="it-IT" sz="2400" dirty="0"/>
              <a:t>Nelle reti Manet con particolari esigenze di sicurezza devono essere presenti due sistemi di sicurezza:</a:t>
            </a:r>
          </a:p>
          <a:p>
            <a:pPr marL="914400" lvl="1" indent="-457200" algn="just">
              <a:buFont typeface="+mj-lt"/>
              <a:buAutoNum type="arabicPeriod"/>
            </a:pPr>
            <a:r>
              <a:rPr lang="it-IT" dirty="0"/>
              <a:t>Proteggere la trasmissione dei dati</a:t>
            </a:r>
          </a:p>
          <a:p>
            <a:pPr marL="914400" lvl="1" indent="-457200" algn="just">
              <a:buFont typeface="+mj-lt"/>
              <a:buAutoNum type="arabicPeriod"/>
            </a:pPr>
            <a:r>
              <a:rPr lang="it-IT" dirty="0"/>
              <a:t>Rendere sicuro il protocollo di </a:t>
            </a:r>
            <a:r>
              <a:rPr lang="it-IT" i="1" dirty="0"/>
              <a:t>routing</a:t>
            </a:r>
            <a:endParaRPr lang="it-IT" dirty="0"/>
          </a:p>
        </p:txBody>
      </p:sp>
    </p:spTree>
    <p:extLst>
      <p:ext uri="{BB962C8B-B14F-4D97-AF65-F5344CB8AC3E}">
        <p14:creationId xmlns:p14="http://schemas.microsoft.com/office/powerpoint/2010/main" val="204707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olo 1">
            <a:extLst>
              <a:ext uri="{FF2B5EF4-FFF2-40B4-BE49-F238E27FC236}">
                <a16:creationId xmlns:a16="http://schemas.microsoft.com/office/drawing/2014/main" id="{217FB352-8957-4791-8658-57FA143AA872}"/>
              </a:ext>
            </a:extLst>
          </p:cNvPr>
          <p:cNvSpPr>
            <a:spLocks noGrp="1"/>
          </p:cNvSpPr>
          <p:nvPr>
            <p:ph type="title"/>
          </p:nvPr>
        </p:nvSpPr>
        <p:spPr>
          <a:xfrm>
            <a:off x="958506" y="800392"/>
            <a:ext cx="10264697" cy="1212102"/>
          </a:xfrm>
        </p:spPr>
        <p:txBody>
          <a:bodyPr>
            <a:normAutofit/>
          </a:bodyPr>
          <a:lstStyle/>
          <a:p>
            <a:r>
              <a:rPr lang="it-IT" sz="4000">
                <a:solidFill>
                  <a:srgbClr val="FFFFFF"/>
                </a:solidFill>
              </a:rPr>
              <a:t>Funzionamento</a:t>
            </a:r>
          </a:p>
        </p:txBody>
      </p:sp>
      <p:sp>
        <p:nvSpPr>
          <p:cNvPr id="3" name="Segnaposto contenuto 2">
            <a:extLst>
              <a:ext uri="{FF2B5EF4-FFF2-40B4-BE49-F238E27FC236}">
                <a16:creationId xmlns:a16="http://schemas.microsoft.com/office/drawing/2014/main" id="{5B9400F8-F435-43E1-B5B5-C563DE3CCF3F}"/>
              </a:ext>
            </a:extLst>
          </p:cNvPr>
          <p:cNvSpPr>
            <a:spLocks noGrp="1"/>
          </p:cNvSpPr>
          <p:nvPr>
            <p:ph idx="1"/>
          </p:nvPr>
        </p:nvSpPr>
        <p:spPr>
          <a:xfrm>
            <a:off x="1367624" y="2490436"/>
            <a:ext cx="9708995" cy="3567173"/>
          </a:xfrm>
        </p:spPr>
        <p:txBody>
          <a:bodyPr anchor="ctr">
            <a:normAutofit/>
          </a:bodyPr>
          <a:lstStyle/>
          <a:p>
            <a:pPr algn="just"/>
            <a:r>
              <a:rPr lang="it-IT" sz="2400" i="1" dirty="0"/>
              <a:t>Secure </a:t>
            </a:r>
            <a:r>
              <a:rPr lang="it-IT" sz="2400" dirty="0"/>
              <a:t>AODV è un’estensione del protocollo AODV</a:t>
            </a:r>
          </a:p>
          <a:p>
            <a:pPr algn="just"/>
            <a:r>
              <a:rPr lang="it-IT" sz="2400" dirty="0"/>
              <a:t>Nei messaggi generati viene applicata una firma utilizzando la chiave privata del mittente dello specifico messaggio</a:t>
            </a:r>
          </a:p>
          <a:p>
            <a:pPr algn="just"/>
            <a:r>
              <a:rPr lang="it-IT" sz="2400" dirty="0"/>
              <a:t>Per quanto riguarda i messaggi RREQ &amp; RREP vi sono due alternative:</a:t>
            </a:r>
          </a:p>
          <a:p>
            <a:pPr marL="914400" lvl="1" indent="-457200" algn="just">
              <a:buFont typeface="+mj-lt"/>
              <a:buAutoNum type="arabicPeriod"/>
            </a:pPr>
            <a:r>
              <a:rPr lang="it-IT" dirty="0"/>
              <a:t>Solo le destinazioni finali sono autorizzate a rispondere a una RREQ</a:t>
            </a:r>
          </a:p>
          <a:p>
            <a:pPr marL="914400" lvl="1" indent="-457200" algn="just">
              <a:buFont typeface="+mj-lt"/>
              <a:buAutoNum type="arabicPeriod"/>
            </a:pPr>
            <a:r>
              <a:rPr lang="it-IT" dirty="0"/>
              <a:t>Non è presente questa limitazione</a:t>
            </a:r>
          </a:p>
          <a:p>
            <a:pPr algn="just"/>
            <a:endParaRPr lang="it-IT" sz="2400" dirty="0"/>
          </a:p>
        </p:txBody>
      </p:sp>
    </p:spTree>
    <p:extLst>
      <p:ext uri="{BB962C8B-B14F-4D97-AF65-F5344CB8AC3E}">
        <p14:creationId xmlns:p14="http://schemas.microsoft.com/office/powerpoint/2010/main" val="364357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olo 1">
            <a:extLst>
              <a:ext uri="{FF2B5EF4-FFF2-40B4-BE49-F238E27FC236}">
                <a16:creationId xmlns:a16="http://schemas.microsoft.com/office/drawing/2014/main" id="{235225BE-4F46-4E74-A5B4-0354B2CD4797}"/>
              </a:ext>
            </a:extLst>
          </p:cNvPr>
          <p:cNvSpPr>
            <a:spLocks noGrp="1"/>
          </p:cNvSpPr>
          <p:nvPr>
            <p:ph type="title"/>
          </p:nvPr>
        </p:nvSpPr>
        <p:spPr>
          <a:xfrm>
            <a:off x="958506" y="800392"/>
            <a:ext cx="10264697" cy="1212102"/>
          </a:xfrm>
        </p:spPr>
        <p:txBody>
          <a:bodyPr>
            <a:normAutofit/>
          </a:bodyPr>
          <a:lstStyle/>
          <a:p>
            <a:r>
              <a:rPr lang="it-IT" sz="4000">
                <a:solidFill>
                  <a:srgbClr val="FFFFFF"/>
                </a:solidFill>
              </a:rPr>
              <a:t>Approccio 1</a:t>
            </a:r>
          </a:p>
        </p:txBody>
      </p:sp>
      <p:sp>
        <p:nvSpPr>
          <p:cNvPr id="3" name="Segnaposto contenuto 2">
            <a:extLst>
              <a:ext uri="{FF2B5EF4-FFF2-40B4-BE49-F238E27FC236}">
                <a16:creationId xmlns:a16="http://schemas.microsoft.com/office/drawing/2014/main" id="{9C01F6EE-10A6-4AE7-94EC-20BEE5A526CD}"/>
              </a:ext>
            </a:extLst>
          </p:cNvPr>
          <p:cNvSpPr>
            <a:spLocks noGrp="1"/>
          </p:cNvSpPr>
          <p:nvPr>
            <p:ph idx="1"/>
          </p:nvPr>
        </p:nvSpPr>
        <p:spPr>
          <a:xfrm>
            <a:off x="1367624" y="2490436"/>
            <a:ext cx="9708995" cy="3567173"/>
          </a:xfrm>
        </p:spPr>
        <p:txBody>
          <a:bodyPr anchor="ctr">
            <a:normAutofit/>
          </a:bodyPr>
          <a:lstStyle/>
          <a:p>
            <a:pPr algn="just"/>
            <a:r>
              <a:rPr lang="it-IT" sz="2400" dirty="0"/>
              <a:t>Il mittente firma il messaggio </a:t>
            </a:r>
          </a:p>
          <a:p>
            <a:pPr algn="just"/>
            <a:r>
              <a:rPr lang="it-IT" sz="2400" dirty="0"/>
              <a:t>I nodi intermedi verificano la firma prima di creare o aggiornare una </a:t>
            </a:r>
            <a:r>
              <a:rPr lang="it-IT" sz="2400" i="1" dirty="0"/>
              <a:t>reverse </a:t>
            </a:r>
            <a:r>
              <a:rPr lang="it-IT" sz="2400" i="1" dirty="0" err="1"/>
              <a:t>route</a:t>
            </a:r>
            <a:r>
              <a:rPr lang="it-IT" sz="2400" i="1" dirty="0"/>
              <a:t> </a:t>
            </a:r>
            <a:r>
              <a:rPr lang="it-IT" sz="2400" dirty="0"/>
              <a:t>verso </a:t>
            </a:r>
            <a:r>
              <a:rPr lang="it-IT" sz="2400" dirty="0" err="1"/>
              <a:t>quell’</a:t>
            </a:r>
            <a:r>
              <a:rPr lang="it-IT" sz="2400" i="1" dirty="0" err="1"/>
              <a:t>host</a:t>
            </a:r>
            <a:endParaRPr lang="it-IT" sz="2400" dirty="0"/>
          </a:p>
          <a:p>
            <a:pPr algn="just"/>
            <a:r>
              <a:rPr lang="it-IT" sz="2400" dirty="0"/>
              <a:t>Se le firma è corretta memorizzano la </a:t>
            </a:r>
            <a:r>
              <a:rPr lang="it-IT" sz="2400" i="1" dirty="0"/>
              <a:t>reverse </a:t>
            </a:r>
            <a:r>
              <a:rPr lang="it-IT" sz="2400" i="1" dirty="0" err="1"/>
              <a:t>route</a:t>
            </a:r>
            <a:endParaRPr lang="it-IT" sz="2400" dirty="0"/>
          </a:p>
          <a:p>
            <a:pPr algn="just"/>
            <a:r>
              <a:rPr lang="it-IT" sz="2400" dirty="0"/>
              <a:t>Il nodo destinazione firma la RREP con la sua chiave privata</a:t>
            </a:r>
          </a:p>
          <a:p>
            <a:pPr algn="just"/>
            <a:r>
              <a:rPr lang="it-IT" sz="2400" dirty="0"/>
              <a:t>I nodi intermedi nuovamente verificano la firma prima di aggiornare una rotta verso </a:t>
            </a:r>
            <a:r>
              <a:rPr lang="it-IT" sz="2400" dirty="0" err="1"/>
              <a:t>quell’</a:t>
            </a:r>
            <a:r>
              <a:rPr lang="it-IT" sz="2400" i="1" dirty="0" err="1"/>
              <a:t>host</a:t>
            </a:r>
            <a:endParaRPr lang="it-IT" sz="2400" dirty="0"/>
          </a:p>
        </p:txBody>
      </p:sp>
    </p:spTree>
    <p:extLst>
      <p:ext uri="{BB962C8B-B14F-4D97-AF65-F5344CB8AC3E}">
        <p14:creationId xmlns:p14="http://schemas.microsoft.com/office/powerpoint/2010/main" val="4190994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olo 1">
            <a:extLst>
              <a:ext uri="{FF2B5EF4-FFF2-40B4-BE49-F238E27FC236}">
                <a16:creationId xmlns:a16="http://schemas.microsoft.com/office/drawing/2014/main" id="{34D2C214-D22D-462C-9155-FC4F9D5CBE27}"/>
              </a:ext>
            </a:extLst>
          </p:cNvPr>
          <p:cNvSpPr>
            <a:spLocks noGrp="1"/>
          </p:cNvSpPr>
          <p:nvPr>
            <p:ph type="title"/>
          </p:nvPr>
        </p:nvSpPr>
        <p:spPr>
          <a:xfrm>
            <a:off x="958506" y="800392"/>
            <a:ext cx="10264697" cy="1212102"/>
          </a:xfrm>
        </p:spPr>
        <p:txBody>
          <a:bodyPr>
            <a:normAutofit/>
          </a:bodyPr>
          <a:lstStyle/>
          <a:p>
            <a:r>
              <a:rPr lang="it-IT" sz="4000">
                <a:solidFill>
                  <a:srgbClr val="FFFFFF"/>
                </a:solidFill>
              </a:rPr>
              <a:t>Approccio 2</a:t>
            </a:r>
          </a:p>
        </p:txBody>
      </p:sp>
      <p:sp>
        <p:nvSpPr>
          <p:cNvPr id="3" name="Segnaposto contenuto 2">
            <a:extLst>
              <a:ext uri="{FF2B5EF4-FFF2-40B4-BE49-F238E27FC236}">
                <a16:creationId xmlns:a16="http://schemas.microsoft.com/office/drawing/2014/main" id="{DC9EE9E3-8DBF-46DE-BDCB-05F35C7E84C8}"/>
              </a:ext>
            </a:extLst>
          </p:cNvPr>
          <p:cNvSpPr>
            <a:spLocks noGrp="1"/>
          </p:cNvSpPr>
          <p:nvPr>
            <p:ph idx="1"/>
          </p:nvPr>
        </p:nvSpPr>
        <p:spPr>
          <a:xfrm>
            <a:off x="1367624" y="2490436"/>
            <a:ext cx="9708995" cy="3567173"/>
          </a:xfrm>
        </p:spPr>
        <p:txBody>
          <a:bodyPr anchor="ctr">
            <a:normAutofit/>
          </a:bodyPr>
          <a:lstStyle/>
          <a:p>
            <a:pPr algn="just"/>
            <a:r>
              <a:rPr lang="it-IT" sz="2400" dirty="0"/>
              <a:t>Quando viene inviata una RREQ il mittente firma il messaggio</a:t>
            </a:r>
          </a:p>
          <a:p>
            <a:pPr algn="just"/>
            <a:r>
              <a:rPr lang="it-IT" sz="2400" dirty="0"/>
              <a:t>I nodi intermedi verificano la firma prima di creare o aggiornare la </a:t>
            </a:r>
            <a:r>
              <a:rPr lang="it-IT" sz="2400" i="1" dirty="0"/>
              <a:t>reverse </a:t>
            </a:r>
            <a:r>
              <a:rPr lang="it-IT" sz="2400" i="1" dirty="0" err="1"/>
              <a:t>route</a:t>
            </a:r>
            <a:r>
              <a:rPr lang="it-IT" sz="2400" i="1" dirty="0"/>
              <a:t> </a:t>
            </a:r>
            <a:r>
              <a:rPr lang="it-IT" sz="2400" dirty="0"/>
              <a:t>verso </a:t>
            </a:r>
            <a:r>
              <a:rPr lang="it-IT" sz="2400" dirty="0" err="1"/>
              <a:t>quell’</a:t>
            </a:r>
            <a:r>
              <a:rPr lang="it-IT" sz="2400" i="1" dirty="0" err="1"/>
              <a:t>host</a:t>
            </a:r>
            <a:endParaRPr lang="it-IT" sz="2400" dirty="0"/>
          </a:p>
          <a:p>
            <a:pPr algn="just"/>
            <a:r>
              <a:rPr lang="it-IT" sz="2400" dirty="0"/>
              <a:t>La differenza è che il messaggio RREQ ha anche una seconda firma che viene sempre memorizzata con la </a:t>
            </a:r>
            <a:r>
              <a:rPr lang="it-IT" sz="2400" i="1" dirty="0"/>
              <a:t>reverse </a:t>
            </a:r>
            <a:r>
              <a:rPr lang="it-IT" sz="2400" i="1" dirty="0" err="1"/>
              <a:t>route</a:t>
            </a:r>
            <a:endParaRPr lang="it-IT" sz="2400" dirty="0"/>
          </a:p>
          <a:p>
            <a:pPr algn="just"/>
            <a:r>
              <a:rPr lang="it-IT" sz="2400" dirty="0"/>
              <a:t>Un nodo intermedio che desidera rispondere ad una RREQ ha bisogno non solo della rotta corretta, ma anche della firma corrispondente a quella rotta per aggiungerla nella RREP</a:t>
            </a:r>
          </a:p>
        </p:txBody>
      </p:sp>
    </p:spTree>
    <p:extLst>
      <p:ext uri="{BB962C8B-B14F-4D97-AF65-F5344CB8AC3E}">
        <p14:creationId xmlns:p14="http://schemas.microsoft.com/office/powerpoint/2010/main" val="24033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935F5B-3842-4BB1-9667-74A0B8564E0C}"/>
              </a:ext>
            </a:extLst>
          </p:cNvPr>
          <p:cNvSpPr>
            <a:spLocks noGrp="1"/>
          </p:cNvSpPr>
          <p:nvPr>
            <p:ph type="title"/>
          </p:nvPr>
        </p:nvSpPr>
        <p:spPr>
          <a:xfrm>
            <a:off x="701338" y="703316"/>
            <a:ext cx="9170632" cy="1325563"/>
          </a:xfrm>
        </p:spPr>
        <p:txBody>
          <a:bodyPr>
            <a:normAutofit/>
          </a:bodyPr>
          <a:lstStyle/>
          <a:p>
            <a:r>
              <a:rPr lang="it-IT" dirty="0"/>
              <a:t>Secure Ad-Hoc </a:t>
            </a:r>
            <a:r>
              <a:rPr lang="it-IT" dirty="0" err="1"/>
              <a:t>Distance</a:t>
            </a:r>
            <a:r>
              <a:rPr lang="it-IT" dirty="0"/>
              <a:t> </a:t>
            </a:r>
            <a:r>
              <a:rPr lang="it-IT" dirty="0" err="1"/>
              <a:t>Vector</a:t>
            </a:r>
            <a:r>
              <a:rPr lang="it-IT" dirty="0"/>
              <a:t> Protocol </a:t>
            </a:r>
          </a:p>
        </p:txBody>
      </p:sp>
      <p:sp>
        <p:nvSpPr>
          <p:cNvPr id="20" name="Segnaposto contenuto 2">
            <a:extLst>
              <a:ext uri="{FF2B5EF4-FFF2-40B4-BE49-F238E27FC236}">
                <a16:creationId xmlns:a16="http://schemas.microsoft.com/office/drawing/2014/main" id="{85772AD5-5280-4C60-AF66-045E88F931C0}"/>
              </a:ext>
            </a:extLst>
          </p:cNvPr>
          <p:cNvSpPr>
            <a:spLocks noGrp="1"/>
          </p:cNvSpPr>
          <p:nvPr>
            <p:ph idx="1"/>
          </p:nvPr>
        </p:nvSpPr>
        <p:spPr>
          <a:xfrm>
            <a:off x="1136429" y="2278173"/>
            <a:ext cx="6467867" cy="3450613"/>
          </a:xfrm>
        </p:spPr>
        <p:txBody>
          <a:bodyPr anchor="ctr">
            <a:normAutofit/>
          </a:bodyPr>
          <a:lstStyle/>
          <a:p>
            <a:r>
              <a:rPr lang="it-IT" sz="2400" dirty="0"/>
              <a:t>Introduzione e funzionamento</a:t>
            </a:r>
          </a:p>
          <a:p>
            <a:r>
              <a:rPr lang="it-IT" sz="2400" dirty="0">
                <a:solidFill>
                  <a:srgbClr val="FF0000"/>
                </a:solidFill>
              </a:rPr>
              <a:t>Estensione pacchetti RREQ &amp; RREP</a:t>
            </a:r>
          </a:p>
        </p:txBody>
      </p:sp>
      <p:sp>
        <p:nvSpPr>
          <p:cNvPr id="21"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ortatile sicuro">
            <a:extLst>
              <a:ext uri="{FF2B5EF4-FFF2-40B4-BE49-F238E27FC236}">
                <a16:creationId xmlns:a16="http://schemas.microsoft.com/office/drawing/2014/main" id="{587A52FE-3567-4328-A1E8-A164DD70F0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98665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5"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olo 1">
            <a:extLst>
              <a:ext uri="{FF2B5EF4-FFF2-40B4-BE49-F238E27FC236}">
                <a16:creationId xmlns:a16="http://schemas.microsoft.com/office/drawing/2014/main" id="{9E79BFDC-55AB-4C4E-B3B1-69EEC78EEFD6}"/>
              </a:ext>
            </a:extLst>
          </p:cNvPr>
          <p:cNvSpPr>
            <a:spLocks noGrp="1"/>
          </p:cNvSpPr>
          <p:nvPr>
            <p:ph type="title"/>
          </p:nvPr>
        </p:nvSpPr>
        <p:spPr>
          <a:xfrm>
            <a:off x="1047280" y="759805"/>
            <a:ext cx="10306520" cy="1325563"/>
          </a:xfrm>
        </p:spPr>
        <p:txBody>
          <a:bodyPr>
            <a:normAutofit/>
          </a:bodyPr>
          <a:lstStyle/>
          <a:p>
            <a:r>
              <a:rPr lang="it-IT" sz="4000">
                <a:solidFill>
                  <a:srgbClr val="FFFFFF"/>
                </a:solidFill>
              </a:rPr>
              <a:t>RREQ Single Signature Extension</a:t>
            </a:r>
          </a:p>
        </p:txBody>
      </p:sp>
      <p:pic>
        <p:nvPicPr>
          <p:cNvPr id="7" name="Immagine 6" descr="Immagine che contiene tavolo&#10;&#10;Descrizione generata automaticamente">
            <a:extLst>
              <a:ext uri="{FF2B5EF4-FFF2-40B4-BE49-F238E27FC236}">
                <a16:creationId xmlns:a16="http://schemas.microsoft.com/office/drawing/2014/main" id="{76D5EEE3-1189-4289-93B2-7BE77C2FF691}"/>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133634" y="2514663"/>
            <a:ext cx="5760000" cy="3960000"/>
          </a:xfrm>
          <a:prstGeom prst="rect">
            <a:avLst/>
          </a:prstGeom>
        </p:spPr>
      </p:pic>
    </p:spTree>
    <p:extLst>
      <p:ext uri="{BB962C8B-B14F-4D97-AF65-F5344CB8AC3E}">
        <p14:creationId xmlns:p14="http://schemas.microsoft.com/office/powerpoint/2010/main" val="3602352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5"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olo 1">
            <a:extLst>
              <a:ext uri="{FF2B5EF4-FFF2-40B4-BE49-F238E27FC236}">
                <a16:creationId xmlns:a16="http://schemas.microsoft.com/office/drawing/2014/main" id="{9E79BFDC-55AB-4C4E-B3B1-69EEC78EEFD6}"/>
              </a:ext>
            </a:extLst>
          </p:cNvPr>
          <p:cNvSpPr>
            <a:spLocks noGrp="1"/>
          </p:cNvSpPr>
          <p:nvPr>
            <p:ph type="title"/>
          </p:nvPr>
        </p:nvSpPr>
        <p:spPr>
          <a:xfrm>
            <a:off x="1047280" y="759805"/>
            <a:ext cx="10306520" cy="1325563"/>
          </a:xfrm>
        </p:spPr>
        <p:txBody>
          <a:bodyPr>
            <a:normAutofit/>
          </a:bodyPr>
          <a:lstStyle/>
          <a:p>
            <a:r>
              <a:rPr lang="it-IT" sz="4000" dirty="0">
                <a:solidFill>
                  <a:srgbClr val="FFFFFF"/>
                </a:solidFill>
              </a:rPr>
              <a:t>RREP Single Signature Extension</a:t>
            </a:r>
          </a:p>
        </p:txBody>
      </p:sp>
      <p:pic>
        <p:nvPicPr>
          <p:cNvPr id="4" name="Immagine 3">
            <a:extLst>
              <a:ext uri="{FF2B5EF4-FFF2-40B4-BE49-F238E27FC236}">
                <a16:creationId xmlns:a16="http://schemas.microsoft.com/office/drawing/2014/main" id="{171F13D7-11AE-4A05-8066-C4413F60D82A}"/>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117308" y="2543174"/>
            <a:ext cx="5760000" cy="3960000"/>
          </a:xfrm>
          <a:prstGeom prst="rect">
            <a:avLst/>
          </a:prstGeom>
        </p:spPr>
      </p:pic>
    </p:spTree>
    <p:extLst>
      <p:ext uri="{BB962C8B-B14F-4D97-AF65-F5344CB8AC3E}">
        <p14:creationId xmlns:p14="http://schemas.microsoft.com/office/powerpoint/2010/main" val="859890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77256F-0B5A-4CF2-9410-8DDDE34FE48B}"/>
              </a:ext>
            </a:extLst>
          </p:cNvPr>
          <p:cNvSpPr>
            <a:spLocks noGrp="1"/>
          </p:cNvSpPr>
          <p:nvPr>
            <p:ph type="title"/>
          </p:nvPr>
        </p:nvSpPr>
        <p:spPr>
          <a:xfrm>
            <a:off x="1136428" y="627564"/>
            <a:ext cx="7474172" cy="1325563"/>
          </a:xfrm>
        </p:spPr>
        <p:txBody>
          <a:bodyPr>
            <a:normAutofit/>
          </a:bodyPr>
          <a:lstStyle/>
          <a:p>
            <a:r>
              <a:rPr lang="it-IT" dirty="0"/>
              <a:t>Argomenti principali:</a:t>
            </a:r>
          </a:p>
        </p:txBody>
      </p:sp>
      <p:sp>
        <p:nvSpPr>
          <p:cNvPr id="3" name="Segnaposto contenuto 2">
            <a:extLst>
              <a:ext uri="{FF2B5EF4-FFF2-40B4-BE49-F238E27FC236}">
                <a16:creationId xmlns:a16="http://schemas.microsoft.com/office/drawing/2014/main" id="{E24730D8-5CC0-4247-B729-B9C64E7D469C}"/>
              </a:ext>
            </a:extLst>
          </p:cNvPr>
          <p:cNvSpPr>
            <a:spLocks noGrp="1"/>
          </p:cNvSpPr>
          <p:nvPr>
            <p:ph idx="1"/>
          </p:nvPr>
        </p:nvSpPr>
        <p:spPr>
          <a:xfrm>
            <a:off x="1136429" y="2278173"/>
            <a:ext cx="6467867" cy="3450613"/>
          </a:xfrm>
        </p:spPr>
        <p:txBody>
          <a:bodyPr anchor="ctr">
            <a:normAutofit/>
          </a:bodyPr>
          <a:lstStyle/>
          <a:p>
            <a:r>
              <a:rPr lang="it-IT" sz="2400" dirty="0" err="1"/>
              <a:t>Vanet</a:t>
            </a:r>
            <a:r>
              <a:rPr lang="it-IT" sz="2400" dirty="0"/>
              <a:t> Network</a:t>
            </a:r>
          </a:p>
          <a:p>
            <a:r>
              <a:rPr lang="it-IT" sz="2400" dirty="0"/>
              <a:t>Ad-Hoc </a:t>
            </a:r>
            <a:r>
              <a:rPr lang="it-IT" sz="2400" dirty="0" err="1"/>
              <a:t>Distance</a:t>
            </a:r>
            <a:r>
              <a:rPr lang="it-IT" sz="2400" dirty="0"/>
              <a:t> </a:t>
            </a:r>
            <a:r>
              <a:rPr lang="it-IT" sz="2400" dirty="0" err="1"/>
              <a:t>Vector</a:t>
            </a:r>
            <a:r>
              <a:rPr lang="it-IT" sz="2400" dirty="0"/>
              <a:t> Protocol (AODV)</a:t>
            </a:r>
          </a:p>
          <a:p>
            <a:r>
              <a:rPr lang="it-IT" sz="2400" dirty="0"/>
              <a:t>Secure Ad-Hoc </a:t>
            </a:r>
            <a:r>
              <a:rPr lang="it-IT" sz="2400" dirty="0" err="1"/>
              <a:t>Distance</a:t>
            </a:r>
            <a:r>
              <a:rPr lang="it-IT" sz="2400" dirty="0"/>
              <a:t> </a:t>
            </a:r>
            <a:r>
              <a:rPr lang="it-IT" sz="2400" dirty="0" err="1"/>
              <a:t>Vector</a:t>
            </a:r>
            <a:r>
              <a:rPr lang="it-IT" sz="2400" dirty="0"/>
              <a:t> Protocol (SAODV)</a:t>
            </a:r>
          </a:p>
          <a:p>
            <a:r>
              <a:rPr lang="it-IT" sz="2400" dirty="0">
                <a:solidFill>
                  <a:srgbClr val="FF0000"/>
                </a:solidFill>
              </a:rPr>
              <a:t>Ambiente di simulazione </a:t>
            </a:r>
            <a:r>
              <a:rPr lang="it-IT" sz="2400" dirty="0" err="1">
                <a:solidFill>
                  <a:srgbClr val="FF0000"/>
                </a:solidFill>
              </a:rPr>
              <a:t>OMNeT</a:t>
            </a:r>
            <a:r>
              <a:rPr lang="it-IT" sz="2400" dirty="0">
                <a:solidFill>
                  <a:srgbClr val="FF0000"/>
                </a:solidFill>
              </a:rPr>
              <a:t>++</a:t>
            </a:r>
          </a:p>
          <a:p>
            <a:r>
              <a:rPr lang="it-IT" sz="2400" dirty="0"/>
              <a:t>Simulazioni</a:t>
            </a:r>
          </a:p>
          <a:p>
            <a:r>
              <a:rPr lang="it-IT" sz="2400" dirty="0"/>
              <a:t>Codice sorgente</a:t>
            </a:r>
          </a:p>
          <a:p>
            <a:endParaRPr lang="it-IT" sz="24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erver">
            <a:extLst>
              <a:ext uri="{FF2B5EF4-FFF2-40B4-BE49-F238E27FC236}">
                <a16:creationId xmlns:a16="http://schemas.microsoft.com/office/drawing/2014/main" id="{1754A846-BD7C-4A98-AC55-32FB081290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735356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935F5B-3842-4BB1-9667-74A0B8564E0C}"/>
              </a:ext>
            </a:extLst>
          </p:cNvPr>
          <p:cNvSpPr>
            <a:spLocks noGrp="1"/>
          </p:cNvSpPr>
          <p:nvPr>
            <p:ph type="title"/>
          </p:nvPr>
        </p:nvSpPr>
        <p:spPr>
          <a:xfrm>
            <a:off x="1136428" y="627564"/>
            <a:ext cx="7474172" cy="1325563"/>
          </a:xfrm>
        </p:spPr>
        <p:txBody>
          <a:bodyPr>
            <a:normAutofit/>
          </a:bodyPr>
          <a:lstStyle/>
          <a:p>
            <a:r>
              <a:rPr lang="it-IT" dirty="0"/>
              <a:t>VANET</a:t>
            </a:r>
          </a:p>
        </p:txBody>
      </p:sp>
      <p:sp>
        <p:nvSpPr>
          <p:cNvPr id="3" name="Segnaposto contenuto 2">
            <a:extLst>
              <a:ext uri="{FF2B5EF4-FFF2-40B4-BE49-F238E27FC236}">
                <a16:creationId xmlns:a16="http://schemas.microsoft.com/office/drawing/2014/main" id="{85772AD5-5280-4C60-AF66-045E88F931C0}"/>
              </a:ext>
            </a:extLst>
          </p:cNvPr>
          <p:cNvSpPr>
            <a:spLocks noGrp="1"/>
          </p:cNvSpPr>
          <p:nvPr>
            <p:ph idx="1"/>
          </p:nvPr>
        </p:nvSpPr>
        <p:spPr>
          <a:xfrm>
            <a:off x="1136429" y="2278173"/>
            <a:ext cx="6467867" cy="3450613"/>
          </a:xfrm>
        </p:spPr>
        <p:txBody>
          <a:bodyPr anchor="ctr">
            <a:normAutofit/>
          </a:bodyPr>
          <a:lstStyle/>
          <a:p>
            <a:r>
              <a:rPr lang="it-IT" sz="2400"/>
              <a:t>Introduzione </a:t>
            </a:r>
          </a:p>
          <a:p>
            <a:r>
              <a:rPr lang="it-IT" sz="2400"/>
              <a:t>Modalità di Comunicazione</a:t>
            </a:r>
          </a:p>
          <a:p>
            <a:r>
              <a:rPr lang="it-IT" sz="2400"/>
              <a:t>Rischi di Sicurezza</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ortatile sicuro">
            <a:extLst>
              <a:ext uri="{FF2B5EF4-FFF2-40B4-BE49-F238E27FC236}">
                <a16:creationId xmlns:a16="http://schemas.microsoft.com/office/drawing/2014/main" id="{587A52FE-3567-4328-A1E8-A164DD70F0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87156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C559F4-B20F-4267-B4F3-81715ADC574D}"/>
              </a:ext>
            </a:extLst>
          </p:cNvPr>
          <p:cNvSpPr>
            <a:spLocks noGrp="1"/>
          </p:cNvSpPr>
          <p:nvPr>
            <p:ph type="title"/>
          </p:nvPr>
        </p:nvSpPr>
        <p:spPr>
          <a:xfrm>
            <a:off x="1136427" y="627564"/>
            <a:ext cx="8277559" cy="1325563"/>
          </a:xfrm>
        </p:spPr>
        <p:txBody>
          <a:bodyPr>
            <a:normAutofit/>
          </a:bodyPr>
          <a:lstStyle/>
          <a:p>
            <a:r>
              <a:rPr lang="it-IT" dirty="0"/>
              <a:t>Ambiente di simulazione </a:t>
            </a:r>
            <a:r>
              <a:rPr lang="it-IT" dirty="0" err="1"/>
              <a:t>OMNeT</a:t>
            </a:r>
            <a:r>
              <a:rPr lang="it-IT" dirty="0"/>
              <a:t>++</a:t>
            </a:r>
          </a:p>
        </p:txBody>
      </p:sp>
      <p:sp>
        <p:nvSpPr>
          <p:cNvPr id="3" name="Segnaposto contenuto 2">
            <a:extLst>
              <a:ext uri="{FF2B5EF4-FFF2-40B4-BE49-F238E27FC236}">
                <a16:creationId xmlns:a16="http://schemas.microsoft.com/office/drawing/2014/main" id="{621D1C9D-6BBC-453C-9244-4A83ECD781F6}"/>
              </a:ext>
            </a:extLst>
          </p:cNvPr>
          <p:cNvSpPr>
            <a:spLocks noGrp="1"/>
          </p:cNvSpPr>
          <p:nvPr>
            <p:ph idx="1"/>
          </p:nvPr>
        </p:nvSpPr>
        <p:spPr>
          <a:xfrm>
            <a:off x="1136429" y="2278173"/>
            <a:ext cx="6467867" cy="3450613"/>
          </a:xfrm>
        </p:spPr>
        <p:txBody>
          <a:bodyPr anchor="ctr">
            <a:normAutofit/>
          </a:bodyPr>
          <a:lstStyle/>
          <a:p>
            <a:r>
              <a:rPr lang="it-IT" sz="2400" dirty="0"/>
              <a:t>Tools aggiuntivi</a:t>
            </a:r>
          </a:p>
          <a:p>
            <a:r>
              <a:rPr lang="it-IT" sz="2400" dirty="0"/>
              <a:t>Elementi principali</a:t>
            </a:r>
          </a:p>
          <a:p>
            <a:r>
              <a:rPr lang="it-IT" sz="2400" dirty="0"/>
              <a:t>Componenti</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Ingranaggi">
            <a:extLst>
              <a:ext uri="{FF2B5EF4-FFF2-40B4-BE49-F238E27FC236}">
                <a16:creationId xmlns:a16="http://schemas.microsoft.com/office/drawing/2014/main" id="{DCF6ED99-77E4-4298-9177-54CD4A2B87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114957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C559F4-B20F-4267-B4F3-81715ADC574D}"/>
              </a:ext>
            </a:extLst>
          </p:cNvPr>
          <p:cNvSpPr>
            <a:spLocks noGrp="1"/>
          </p:cNvSpPr>
          <p:nvPr>
            <p:ph type="title"/>
          </p:nvPr>
        </p:nvSpPr>
        <p:spPr>
          <a:xfrm>
            <a:off x="1136427" y="627564"/>
            <a:ext cx="8277559" cy="1325563"/>
          </a:xfrm>
        </p:spPr>
        <p:txBody>
          <a:bodyPr>
            <a:normAutofit/>
          </a:bodyPr>
          <a:lstStyle/>
          <a:p>
            <a:r>
              <a:rPr lang="it-IT" dirty="0"/>
              <a:t>Ambiente di simulazione </a:t>
            </a:r>
            <a:r>
              <a:rPr lang="it-IT" dirty="0" err="1"/>
              <a:t>OMNeT</a:t>
            </a:r>
            <a:r>
              <a:rPr lang="it-IT" dirty="0"/>
              <a:t>++</a:t>
            </a:r>
          </a:p>
        </p:txBody>
      </p:sp>
      <p:sp>
        <p:nvSpPr>
          <p:cNvPr id="3" name="Segnaposto contenuto 2">
            <a:extLst>
              <a:ext uri="{FF2B5EF4-FFF2-40B4-BE49-F238E27FC236}">
                <a16:creationId xmlns:a16="http://schemas.microsoft.com/office/drawing/2014/main" id="{621D1C9D-6BBC-453C-9244-4A83ECD781F6}"/>
              </a:ext>
            </a:extLst>
          </p:cNvPr>
          <p:cNvSpPr>
            <a:spLocks noGrp="1"/>
          </p:cNvSpPr>
          <p:nvPr>
            <p:ph idx="1"/>
          </p:nvPr>
        </p:nvSpPr>
        <p:spPr>
          <a:xfrm>
            <a:off x="1136429" y="2278173"/>
            <a:ext cx="6467867" cy="3450613"/>
          </a:xfrm>
        </p:spPr>
        <p:txBody>
          <a:bodyPr anchor="ctr">
            <a:normAutofit/>
          </a:bodyPr>
          <a:lstStyle/>
          <a:p>
            <a:r>
              <a:rPr lang="it-IT" sz="2400" dirty="0">
                <a:solidFill>
                  <a:srgbClr val="FF0000"/>
                </a:solidFill>
              </a:rPr>
              <a:t>Tools aggiuntivi</a:t>
            </a:r>
          </a:p>
          <a:p>
            <a:r>
              <a:rPr lang="it-IT" sz="2400" dirty="0"/>
              <a:t>Elementi principali</a:t>
            </a:r>
          </a:p>
          <a:p>
            <a:r>
              <a:rPr lang="it-IT" sz="2400" dirty="0"/>
              <a:t>Componenti</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Ingranaggi">
            <a:extLst>
              <a:ext uri="{FF2B5EF4-FFF2-40B4-BE49-F238E27FC236}">
                <a16:creationId xmlns:a16="http://schemas.microsoft.com/office/drawing/2014/main" id="{DCF6ED99-77E4-4298-9177-54CD4A2B87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895081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C559F4-B20F-4267-B4F3-81715ADC574D}"/>
              </a:ext>
            </a:extLst>
          </p:cNvPr>
          <p:cNvSpPr>
            <a:spLocks noGrp="1"/>
          </p:cNvSpPr>
          <p:nvPr>
            <p:ph type="title"/>
          </p:nvPr>
        </p:nvSpPr>
        <p:spPr>
          <a:xfrm>
            <a:off x="1136427" y="627564"/>
            <a:ext cx="8277559" cy="1325563"/>
          </a:xfrm>
        </p:spPr>
        <p:txBody>
          <a:bodyPr>
            <a:normAutofit/>
          </a:bodyPr>
          <a:lstStyle/>
          <a:p>
            <a:r>
              <a:rPr lang="it-IT" dirty="0"/>
              <a:t>Tools aggiuntivi</a:t>
            </a:r>
          </a:p>
        </p:txBody>
      </p:sp>
      <p:graphicFrame>
        <p:nvGraphicFramePr>
          <p:cNvPr id="14" name="Segnaposto contenuto 2">
            <a:extLst>
              <a:ext uri="{FF2B5EF4-FFF2-40B4-BE49-F238E27FC236}">
                <a16:creationId xmlns:a16="http://schemas.microsoft.com/office/drawing/2014/main" id="{07735E98-E3B6-4BDE-94CE-A9877C7D8924}"/>
              </a:ext>
            </a:extLst>
          </p:cNvPr>
          <p:cNvGraphicFramePr>
            <a:graphicFrameLocks noGrp="1"/>
          </p:cNvGraphicFramePr>
          <p:nvPr>
            <p:ph idx="1"/>
          </p:nvPr>
        </p:nvGraphicFramePr>
        <p:xfrm>
          <a:off x="1136429" y="2278173"/>
          <a:ext cx="6467867" cy="345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Ingranaggi">
            <a:extLst>
              <a:ext uri="{FF2B5EF4-FFF2-40B4-BE49-F238E27FC236}">
                <a16:creationId xmlns:a16="http://schemas.microsoft.com/office/drawing/2014/main" id="{DCF6ED99-77E4-4298-9177-54CD4A2B87C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435580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olo 1">
            <a:extLst>
              <a:ext uri="{FF2B5EF4-FFF2-40B4-BE49-F238E27FC236}">
                <a16:creationId xmlns:a16="http://schemas.microsoft.com/office/drawing/2014/main" id="{8F2A3A52-35A4-40C9-8AFF-D4C89CD616AC}"/>
              </a:ext>
            </a:extLst>
          </p:cNvPr>
          <p:cNvSpPr>
            <a:spLocks noGrp="1"/>
          </p:cNvSpPr>
          <p:nvPr>
            <p:ph type="title"/>
          </p:nvPr>
        </p:nvSpPr>
        <p:spPr>
          <a:xfrm>
            <a:off x="958506" y="800392"/>
            <a:ext cx="10264697" cy="1212102"/>
          </a:xfrm>
        </p:spPr>
        <p:txBody>
          <a:bodyPr>
            <a:normAutofit/>
          </a:bodyPr>
          <a:lstStyle/>
          <a:p>
            <a:r>
              <a:rPr lang="it-IT" sz="4000">
                <a:solidFill>
                  <a:srgbClr val="FFFFFF"/>
                </a:solidFill>
              </a:rPr>
              <a:t>Instant Veins</a:t>
            </a:r>
          </a:p>
        </p:txBody>
      </p:sp>
      <p:sp>
        <p:nvSpPr>
          <p:cNvPr id="3" name="Segnaposto contenuto 2">
            <a:extLst>
              <a:ext uri="{FF2B5EF4-FFF2-40B4-BE49-F238E27FC236}">
                <a16:creationId xmlns:a16="http://schemas.microsoft.com/office/drawing/2014/main" id="{AE67725B-FE1A-496A-9566-70C57737C0C4}"/>
              </a:ext>
            </a:extLst>
          </p:cNvPr>
          <p:cNvSpPr>
            <a:spLocks noGrp="1"/>
          </p:cNvSpPr>
          <p:nvPr>
            <p:ph idx="1"/>
          </p:nvPr>
        </p:nvSpPr>
        <p:spPr>
          <a:xfrm>
            <a:off x="1367624" y="2490436"/>
            <a:ext cx="9708995" cy="3567173"/>
          </a:xfrm>
        </p:spPr>
        <p:txBody>
          <a:bodyPr anchor="ctr">
            <a:normAutofit/>
          </a:bodyPr>
          <a:lstStyle/>
          <a:p>
            <a:pPr algn="just"/>
            <a:r>
              <a:rPr lang="it-IT" sz="2400" dirty="0"/>
              <a:t>Macchina Virtuale gratuita basata su sistema operativo Linux </a:t>
            </a:r>
          </a:p>
          <a:p>
            <a:pPr algn="just"/>
            <a:r>
              <a:rPr lang="it-IT" sz="2400" dirty="0"/>
              <a:t>Consente di eseguire simulazioni utilizzando </a:t>
            </a:r>
            <a:r>
              <a:rPr lang="it-IT" sz="2400" dirty="0" err="1"/>
              <a:t>OMNeT</a:t>
            </a:r>
            <a:r>
              <a:rPr lang="it-IT" sz="2400" dirty="0"/>
              <a:t>++ in un ambiente già configurato all’interno del quale sono già presenti tutti i </a:t>
            </a:r>
            <a:r>
              <a:rPr lang="it-IT" sz="2400" i="1" dirty="0"/>
              <a:t>tool </a:t>
            </a:r>
            <a:r>
              <a:rPr lang="it-IT" sz="2400" dirty="0"/>
              <a:t>di cui si necessita</a:t>
            </a:r>
          </a:p>
          <a:p>
            <a:pPr algn="just"/>
            <a:r>
              <a:rPr lang="it-IT" sz="2400" dirty="0"/>
              <a:t>Particolarmente ottimizzata per simulazioni di questo tipo porta con sé un notevole aumento di </a:t>
            </a:r>
            <a:r>
              <a:rPr lang="it-IT" sz="2400" i="1" dirty="0"/>
              <a:t>performance</a:t>
            </a:r>
          </a:p>
          <a:p>
            <a:pPr algn="just"/>
            <a:r>
              <a:rPr lang="it-IT" sz="2400" dirty="0"/>
              <a:t>Distribuita come un dispositivo virtuale a file singolo, pronta per essere importata con un </a:t>
            </a:r>
            <a:r>
              <a:rPr lang="it-IT" sz="2400" i="1" dirty="0"/>
              <a:t>click </a:t>
            </a:r>
            <a:r>
              <a:rPr lang="it-IT" sz="2400" dirty="0"/>
              <a:t>in qualsiasi </a:t>
            </a:r>
            <a:r>
              <a:rPr lang="it-IT" sz="2400" i="1" dirty="0"/>
              <a:t>software </a:t>
            </a:r>
            <a:r>
              <a:rPr lang="it-IT" sz="2400" dirty="0"/>
              <a:t>che supporti l’</a:t>
            </a:r>
            <a:r>
              <a:rPr lang="it-IT" sz="2400" i="1" dirty="0"/>
              <a:t>Open </a:t>
            </a:r>
            <a:r>
              <a:rPr lang="it-IT" sz="2400" i="1" dirty="0" err="1"/>
              <a:t>Virtualization</a:t>
            </a:r>
            <a:r>
              <a:rPr lang="it-IT" sz="2400" i="1" dirty="0"/>
              <a:t> Format </a:t>
            </a:r>
            <a:r>
              <a:rPr lang="it-IT" sz="2400" dirty="0"/>
              <a:t>(OVF)</a:t>
            </a:r>
            <a:endParaRPr lang="it-IT" sz="2400" i="1" dirty="0"/>
          </a:p>
        </p:txBody>
      </p:sp>
    </p:spTree>
    <p:extLst>
      <p:ext uri="{BB962C8B-B14F-4D97-AF65-F5344CB8AC3E}">
        <p14:creationId xmlns:p14="http://schemas.microsoft.com/office/powerpoint/2010/main" val="2687008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olo 1">
            <a:extLst>
              <a:ext uri="{FF2B5EF4-FFF2-40B4-BE49-F238E27FC236}">
                <a16:creationId xmlns:a16="http://schemas.microsoft.com/office/drawing/2014/main" id="{6302E6A7-DBE4-4753-91B7-740A0EF699EA}"/>
              </a:ext>
            </a:extLst>
          </p:cNvPr>
          <p:cNvSpPr>
            <a:spLocks noGrp="1"/>
          </p:cNvSpPr>
          <p:nvPr>
            <p:ph type="title"/>
          </p:nvPr>
        </p:nvSpPr>
        <p:spPr>
          <a:xfrm>
            <a:off x="958506" y="800392"/>
            <a:ext cx="10264697" cy="1212102"/>
          </a:xfrm>
        </p:spPr>
        <p:txBody>
          <a:bodyPr>
            <a:normAutofit/>
          </a:bodyPr>
          <a:lstStyle/>
          <a:p>
            <a:r>
              <a:rPr lang="it-IT" sz="4000">
                <a:solidFill>
                  <a:srgbClr val="FFFFFF"/>
                </a:solidFill>
              </a:rPr>
              <a:t>INET Framework</a:t>
            </a:r>
          </a:p>
        </p:txBody>
      </p:sp>
      <p:sp>
        <p:nvSpPr>
          <p:cNvPr id="3" name="Segnaposto contenuto 2">
            <a:extLst>
              <a:ext uri="{FF2B5EF4-FFF2-40B4-BE49-F238E27FC236}">
                <a16:creationId xmlns:a16="http://schemas.microsoft.com/office/drawing/2014/main" id="{7104999F-3910-4646-80DA-E42BCA3FBD3A}"/>
              </a:ext>
            </a:extLst>
          </p:cNvPr>
          <p:cNvSpPr>
            <a:spLocks noGrp="1"/>
          </p:cNvSpPr>
          <p:nvPr>
            <p:ph idx="1"/>
          </p:nvPr>
        </p:nvSpPr>
        <p:spPr>
          <a:xfrm>
            <a:off x="1367624" y="2490436"/>
            <a:ext cx="9708995" cy="3567173"/>
          </a:xfrm>
        </p:spPr>
        <p:txBody>
          <a:bodyPr anchor="ctr">
            <a:normAutofit/>
          </a:bodyPr>
          <a:lstStyle/>
          <a:p>
            <a:pPr algn="just"/>
            <a:r>
              <a:rPr lang="it-IT" sz="2400" dirty="0"/>
              <a:t>Libreria di modelli </a:t>
            </a:r>
            <a:r>
              <a:rPr lang="it-IT" sz="2400" i="1" dirty="0"/>
              <a:t>open source</a:t>
            </a:r>
            <a:r>
              <a:rPr lang="it-IT" sz="2400" dirty="0"/>
              <a:t> per l’ambiente di simulazione </a:t>
            </a:r>
            <a:r>
              <a:rPr lang="it-IT" sz="2400" dirty="0" err="1"/>
              <a:t>OMNeT</a:t>
            </a:r>
            <a:r>
              <a:rPr lang="it-IT" sz="2400" dirty="0"/>
              <a:t>++ </a:t>
            </a:r>
          </a:p>
          <a:p>
            <a:pPr algn="just"/>
            <a:r>
              <a:rPr lang="it-IT" sz="2400" dirty="0"/>
              <a:t>Contiene modelli per lo </a:t>
            </a:r>
            <a:r>
              <a:rPr lang="it-IT" sz="2400" i="1" dirty="0"/>
              <a:t>stack </a:t>
            </a:r>
            <a:r>
              <a:rPr lang="it-IT" sz="2400" dirty="0"/>
              <a:t>Internet: TCP, UDP, IPv4, IPv6</a:t>
            </a:r>
          </a:p>
          <a:p>
            <a:pPr algn="just"/>
            <a:r>
              <a:rPr lang="it-IT" sz="2400" dirty="0"/>
              <a:t>Contiene protocolli di livello collegamento: Ethernet, PPP, IEEE 802.11</a:t>
            </a:r>
          </a:p>
          <a:p>
            <a:pPr algn="just"/>
            <a:r>
              <a:rPr lang="it-IT" sz="2400" dirty="0"/>
              <a:t>Supporto per la mobilità, protocolli </a:t>
            </a:r>
            <a:r>
              <a:rPr lang="it-IT" sz="2400" dirty="0" err="1"/>
              <a:t>MANET,DiffServ</a:t>
            </a:r>
            <a:r>
              <a:rPr lang="it-IT" sz="2400" dirty="0"/>
              <a:t>, MPLS</a:t>
            </a:r>
          </a:p>
          <a:p>
            <a:pPr algn="just"/>
            <a:r>
              <a:rPr lang="it-IT" sz="2400" dirty="0"/>
              <a:t>Gli agenti e i protocolli di rete sono rappresentati da componenti che possono essere combinate per formare </a:t>
            </a:r>
            <a:r>
              <a:rPr lang="it-IT" sz="2400" i="1" dirty="0"/>
              <a:t>host, router, switch</a:t>
            </a:r>
            <a:endParaRPr lang="it-IT" sz="2400" dirty="0"/>
          </a:p>
          <a:p>
            <a:pPr algn="just"/>
            <a:r>
              <a:rPr lang="it-IT" sz="2400" dirty="0"/>
              <a:t>Nuovi componenti possono essere programmati a partire da quelli messi a disposizione da INET</a:t>
            </a:r>
          </a:p>
        </p:txBody>
      </p:sp>
    </p:spTree>
    <p:extLst>
      <p:ext uri="{BB962C8B-B14F-4D97-AF65-F5344CB8AC3E}">
        <p14:creationId xmlns:p14="http://schemas.microsoft.com/office/powerpoint/2010/main" val="4186326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olo 1">
            <a:extLst>
              <a:ext uri="{FF2B5EF4-FFF2-40B4-BE49-F238E27FC236}">
                <a16:creationId xmlns:a16="http://schemas.microsoft.com/office/drawing/2014/main" id="{0C403430-B426-440F-8D13-8F1C14BA27B2}"/>
              </a:ext>
            </a:extLst>
          </p:cNvPr>
          <p:cNvSpPr>
            <a:spLocks noGrp="1"/>
          </p:cNvSpPr>
          <p:nvPr>
            <p:ph type="title"/>
          </p:nvPr>
        </p:nvSpPr>
        <p:spPr>
          <a:xfrm>
            <a:off x="958506" y="800392"/>
            <a:ext cx="10264697" cy="1212102"/>
          </a:xfrm>
        </p:spPr>
        <p:txBody>
          <a:bodyPr>
            <a:normAutofit/>
          </a:bodyPr>
          <a:lstStyle/>
          <a:p>
            <a:r>
              <a:rPr lang="it-IT" sz="4000">
                <a:solidFill>
                  <a:srgbClr val="FFFFFF"/>
                </a:solidFill>
              </a:rPr>
              <a:t>Veins</a:t>
            </a:r>
          </a:p>
        </p:txBody>
      </p:sp>
      <p:sp>
        <p:nvSpPr>
          <p:cNvPr id="3" name="Segnaposto contenuto 2">
            <a:extLst>
              <a:ext uri="{FF2B5EF4-FFF2-40B4-BE49-F238E27FC236}">
                <a16:creationId xmlns:a16="http://schemas.microsoft.com/office/drawing/2014/main" id="{15554BF3-2531-4E31-928B-24157A6BEA1A}"/>
              </a:ext>
            </a:extLst>
          </p:cNvPr>
          <p:cNvSpPr>
            <a:spLocks noGrp="1"/>
          </p:cNvSpPr>
          <p:nvPr>
            <p:ph idx="1"/>
          </p:nvPr>
        </p:nvSpPr>
        <p:spPr>
          <a:xfrm>
            <a:off x="1367624" y="2490436"/>
            <a:ext cx="9708995" cy="3567173"/>
          </a:xfrm>
        </p:spPr>
        <p:txBody>
          <a:bodyPr anchor="ctr">
            <a:normAutofit/>
          </a:bodyPr>
          <a:lstStyle/>
          <a:p>
            <a:pPr algn="just"/>
            <a:r>
              <a:rPr lang="it-IT" sz="2400" i="1" dirty="0"/>
              <a:t>Framework</a:t>
            </a:r>
            <a:r>
              <a:rPr lang="it-IT" sz="2400" dirty="0"/>
              <a:t> di simulazione </a:t>
            </a:r>
            <a:r>
              <a:rPr lang="it-IT" sz="2400" i="1" dirty="0"/>
              <a:t>open source </a:t>
            </a:r>
            <a:r>
              <a:rPr lang="it-IT" sz="2400" dirty="0"/>
              <a:t>per la comunicazione </a:t>
            </a:r>
            <a:r>
              <a:rPr lang="it-IT" sz="2400" i="1" dirty="0" err="1"/>
              <a:t>interveicolare</a:t>
            </a:r>
            <a:r>
              <a:rPr lang="it-IT" sz="2400" dirty="0"/>
              <a:t> (IVC) </a:t>
            </a:r>
          </a:p>
          <a:p>
            <a:pPr algn="just"/>
            <a:r>
              <a:rPr lang="it-IT" sz="2400" dirty="0"/>
              <a:t>Composto da un simulatore di rete basato su eventi (</a:t>
            </a:r>
            <a:r>
              <a:rPr lang="it-IT" sz="2400" dirty="0" err="1"/>
              <a:t>OMNeT</a:t>
            </a:r>
            <a:r>
              <a:rPr lang="it-IT" sz="2400" dirty="0"/>
              <a:t>++) e un simulatore di traffico stradale (SUMO)</a:t>
            </a:r>
          </a:p>
          <a:p>
            <a:pPr algn="just"/>
            <a:r>
              <a:rPr lang="it-IT" sz="2400" dirty="0"/>
              <a:t>Include uno </a:t>
            </a:r>
            <a:r>
              <a:rPr lang="it-IT" sz="2400" i="1" dirty="0"/>
              <a:t>stack</a:t>
            </a:r>
            <a:r>
              <a:rPr lang="it-IT" sz="2400" dirty="0"/>
              <a:t> completo di modelli di simulazione per reti VANET</a:t>
            </a:r>
          </a:p>
          <a:p>
            <a:pPr algn="just"/>
            <a:r>
              <a:rPr lang="it-IT" sz="2400" dirty="0"/>
              <a:t>Ad oggi </a:t>
            </a:r>
            <a:r>
              <a:rPr lang="it-IT" sz="2400" dirty="0" err="1"/>
              <a:t>Veins</a:t>
            </a:r>
            <a:r>
              <a:rPr lang="it-IT" sz="2400" dirty="0"/>
              <a:t> è uno degli strumenti più affermati in questo campo</a:t>
            </a:r>
          </a:p>
        </p:txBody>
      </p:sp>
    </p:spTree>
    <p:extLst>
      <p:ext uri="{BB962C8B-B14F-4D97-AF65-F5344CB8AC3E}">
        <p14:creationId xmlns:p14="http://schemas.microsoft.com/office/powerpoint/2010/main" val="336237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olo 1">
            <a:extLst>
              <a:ext uri="{FF2B5EF4-FFF2-40B4-BE49-F238E27FC236}">
                <a16:creationId xmlns:a16="http://schemas.microsoft.com/office/drawing/2014/main" id="{EAAFF634-FC62-4486-9096-EB2A92CFF831}"/>
              </a:ext>
            </a:extLst>
          </p:cNvPr>
          <p:cNvSpPr>
            <a:spLocks noGrp="1"/>
          </p:cNvSpPr>
          <p:nvPr>
            <p:ph type="title"/>
          </p:nvPr>
        </p:nvSpPr>
        <p:spPr>
          <a:xfrm>
            <a:off x="958506" y="800392"/>
            <a:ext cx="10264697" cy="1212102"/>
          </a:xfrm>
        </p:spPr>
        <p:txBody>
          <a:bodyPr>
            <a:normAutofit/>
          </a:bodyPr>
          <a:lstStyle/>
          <a:p>
            <a:r>
              <a:rPr lang="it-IT" sz="4000">
                <a:solidFill>
                  <a:srgbClr val="FFFFFF"/>
                </a:solidFill>
              </a:rPr>
              <a:t>Sumo</a:t>
            </a:r>
          </a:p>
        </p:txBody>
      </p:sp>
      <p:sp>
        <p:nvSpPr>
          <p:cNvPr id="3" name="Segnaposto contenuto 2">
            <a:extLst>
              <a:ext uri="{FF2B5EF4-FFF2-40B4-BE49-F238E27FC236}">
                <a16:creationId xmlns:a16="http://schemas.microsoft.com/office/drawing/2014/main" id="{1F39D4C4-76FA-4C34-AC31-032221B10343}"/>
              </a:ext>
            </a:extLst>
          </p:cNvPr>
          <p:cNvSpPr>
            <a:spLocks noGrp="1"/>
          </p:cNvSpPr>
          <p:nvPr>
            <p:ph idx="1"/>
          </p:nvPr>
        </p:nvSpPr>
        <p:spPr>
          <a:xfrm>
            <a:off x="1367624" y="2490436"/>
            <a:ext cx="9708995" cy="3567173"/>
          </a:xfrm>
        </p:spPr>
        <p:txBody>
          <a:bodyPr anchor="ctr">
            <a:normAutofit/>
          </a:bodyPr>
          <a:lstStyle/>
          <a:p>
            <a:pPr algn="just"/>
            <a:r>
              <a:rPr lang="it-IT" sz="2400" dirty="0"/>
              <a:t>Pacchetto di simulazione del traffico multimodale </a:t>
            </a:r>
            <a:r>
              <a:rPr lang="it-IT" sz="2400" i="1" dirty="0"/>
              <a:t>open source</a:t>
            </a:r>
            <a:r>
              <a:rPr lang="it-IT" sz="2400" dirty="0"/>
              <a:t> </a:t>
            </a:r>
          </a:p>
          <a:p>
            <a:pPr algn="just"/>
            <a:r>
              <a:rPr lang="it-IT" sz="2400" dirty="0"/>
              <a:t>Altamente portatile è stato progettato per gestire reti di grandi dimensioni</a:t>
            </a:r>
          </a:p>
          <a:p>
            <a:pPr algn="just"/>
            <a:r>
              <a:rPr lang="it-IT" sz="2400" dirty="0"/>
              <a:t>Permette la modellazione di sistemi di traffico intermodale che includono: veicoli stradali, trasporto pubblico e pedoni</a:t>
            </a:r>
          </a:p>
          <a:p>
            <a:pPr algn="just"/>
            <a:r>
              <a:rPr lang="it-IT" sz="2400" dirty="0"/>
              <a:t>Può essere migliorato con modelli personalizzati e fornisce varie API per controllare a distanza la simulazione</a:t>
            </a:r>
          </a:p>
        </p:txBody>
      </p:sp>
    </p:spTree>
    <p:extLst>
      <p:ext uri="{BB962C8B-B14F-4D97-AF65-F5344CB8AC3E}">
        <p14:creationId xmlns:p14="http://schemas.microsoft.com/office/powerpoint/2010/main" val="233372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olo 1">
            <a:extLst>
              <a:ext uri="{FF2B5EF4-FFF2-40B4-BE49-F238E27FC236}">
                <a16:creationId xmlns:a16="http://schemas.microsoft.com/office/drawing/2014/main" id="{46A6DC04-D45A-4A50-91C3-A53F16B63862}"/>
              </a:ext>
            </a:extLst>
          </p:cNvPr>
          <p:cNvSpPr>
            <a:spLocks noGrp="1"/>
          </p:cNvSpPr>
          <p:nvPr>
            <p:ph type="title"/>
          </p:nvPr>
        </p:nvSpPr>
        <p:spPr>
          <a:xfrm>
            <a:off x="958506" y="800392"/>
            <a:ext cx="10264697" cy="1212102"/>
          </a:xfrm>
        </p:spPr>
        <p:txBody>
          <a:bodyPr>
            <a:normAutofit/>
          </a:bodyPr>
          <a:lstStyle/>
          <a:p>
            <a:r>
              <a:rPr lang="it-IT" sz="4000">
                <a:solidFill>
                  <a:srgbClr val="FFFFFF"/>
                </a:solidFill>
              </a:rPr>
              <a:t>Crypto++</a:t>
            </a:r>
          </a:p>
        </p:txBody>
      </p:sp>
      <p:sp>
        <p:nvSpPr>
          <p:cNvPr id="3" name="Segnaposto contenuto 2">
            <a:extLst>
              <a:ext uri="{FF2B5EF4-FFF2-40B4-BE49-F238E27FC236}">
                <a16:creationId xmlns:a16="http://schemas.microsoft.com/office/drawing/2014/main" id="{8774AF32-A556-45A1-8143-14B9AC56C7AB}"/>
              </a:ext>
            </a:extLst>
          </p:cNvPr>
          <p:cNvSpPr>
            <a:spLocks noGrp="1"/>
          </p:cNvSpPr>
          <p:nvPr>
            <p:ph idx="1"/>
          </p:nvPr>
        </p:nvSpPr>
        <p:spPr>
          <a:xfrm>
            <a:off x="1367624" y="2490436"/>
            <a:ext cx="9708995" cy="3567173"/>
          </a:xfrm>
        </p:spPr>
        <p:txBody>
          <a:bodyPr anchor="ctr">
            <a:normAutofit/>
          </a:bodyPr>
          <a:lstStyle/>
          <a:p>
            <a:pPr algn="just"/>
            <a:r>
              <a:rPr lang="it-IT" sz="2400" dirty="0"/>
              <a:t>Libreria C++ che offre algoritmi crittografici e protocolli</a:t>
            </a:r>
          </a:p>
          <a:p>
            <a:pPr algn="just"/>
            <a:r>
              <a:rPr lang="it-IT" sz="2400" dirty="0"/>
              <a:t>Fornisce implementazioni complete degli algoritmi crittografici più comuni e non ad esempio:</a:t>
            </a:r>
          </a:p>
          <a:p>
            <a:pPr lvl="1" algn="just"/>
            <a:r>
              <a:rPr lang="it-IT" sz="2000" i="1" dirty="0" err="1"/>
              <a:t>Publik</a:t>
            </a:r>
            <a:r>
              <a:rPr lang="it-IT" sz="2000" i="1" dirty="0"/>
              <a:t> Key </a:t>
            </a:r>
            <a:r>
              <a:rPr lang="it-IT" sz="2000" i="1" dirty="0" err="1"/>
              <a:t>Cryptography</a:t>
            </a:r>
            <a:r>
              <a:rPr lang="it-IT" sz="2000" i="1" dirty="0"/>
              <a:t> </a:t>
            </a:r>
            <a:r>
              <a:rPr lang="it-IT" sz="2000" dirty="0"/>
              <a:t>– RSA, DSA</a:t>
            </a:r>
          </a:p>
          <a:p>
            <a:pPr lvl="1" algn="just"/>
            <a:r>
              <a:rPr lang="it-IT" sz="2000" i="1" dirty="0"/>
              <a:t>Key Agreement </a:t>
            </a:r>
            <a:r>
              <a:rPr lang="it-IT" sz="2000" i="1" dirty="0" err="1"/>
              <a:t>Schemes</a:t>
            </a:r>
            <a:r>
              <a:rPr lang="it-IT" sz="2000" i="1" dirty="0"/>
              <a:t> </a:t>
            </a:r>
            <a:r>
              <a:rPr lang="it-IT" sz="2000" dirty="0"/>
              <a:t>– Diffie-</a:t>
            </a:r>
            <a:r>
              <a:rPr lang="it-IT" sz="2000" dirty="0" err="1"/>
              <a:t>Helmann</a:t>
            </a:r>
            <a:endParaRPr lang="it-IT" sz="2000" dirty="0"/>
          </a:p>
          <a:p>
            <a:pPr lvl="1" algn="just"/>
            <a:r>
              <a:rPr lang="it-IT" sz="2000" i="1" dirty="0"/>
              <a:t>Hash </a:t>
            </a:r>
            <a:r>
              <a:rPr lang="it-IT" sz="2000" i="1" dirty="0" err="1"/>
              <a:t>Functions</a:t>
            </a:r>
            <a:r>
              <a:rPr lang="it-IT" sz="2000" i="1" dirty="0"/>
              <a:t> </a:t>
            </a:r>
            <a:r>
              <a:rPr lang="it-IT" sz="2000" dirty="0"/>
              <a:t>– SHA-1 SHA-2 SHA-256 MD5</a:t>
            </a:r>
            <a:endParaRPr lang="it-IT" sz="2000" i="1" dirty="0"/>
          </a:p>
        </p:txBody>
      </p:sp>
    </p:spTree>
    <p:extLst>
      <p:ext uri="{BB962C8B-B14F-4D97-AF65-F5344CB8AC3E}">
        <p14:creationId xmlns:p14="http://schemas.microsoft.com/office/powerpoint/2010/main" val="716116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olo 1">
            <a:extLst>
              <a:ext uri="{FF2B5EF4-FFF2-40B4-BE49-F238E27FC236}">
                <a16:creationId xmlns:a16="http://schemas.microsoft.com/office/drawing/2014/main" id="{12938202-2E4E-4E93-ADE5-F91B29AFA135}"/>
              </a:ext>
            </a:extLst>
          </p:cNvPr>
          <p:cNvSpPr>
            <a:spLocks noGrp="1"/>
          </p:cNvSpPr>
          <p:nvPr>
            <p:ph type="title"/>
          </p:nvPr>
        </p:nvSpPr>
        <p:spPr>
          <a:xfrm>
            <a:off x="958506" y="800392"/>
            <a:ext cx="10264697" cy="1212102"/>
          </a:xfrm>
        </p:spPr>
        <p:txBody>
          <a:bodyPr>
            <a:normAutofit/>
          </a:bodyPr>
          <a:lstStyle/>
          <a:p>
            <a:r>
              <a:rPr lang="it-IT" sz="4000">
                <a:solidFill>
                  <a:srgbClr val="FFFFFF"/>
                </a:solidFill>
              </a:rPr>
              <a:t>OpenStreetMap</a:t>
            </a:r>
          </a:p>
        </p:txBody>
      </p:sp>
      <p:sp>
        <p:nvSpPr>
          <p:cNvPr id="3" name="Segnaposto contenuto 2">
            <a:extLst>
              <a:ext uri="{FF2B5EF4-FFF2-40B4-BE49-F238E27FC236}">
                <a16:creationId xmlns:a16="http://schemas.microsoft.com/office/drawing/2014/main" id="{55D9FA11-4435-4CC2-9C70-ED8A2FCC22DF}"/>
              </a:ext>
            </a:extLst>
          </p:cNvPr>
          <p:cNvSpPr>
            <a:spLocks noGrp="1"/>
          </p:cNvSpPr>
          <p:nvPr>
            <p:ph idx="1"/>
          </p:nvPr>
        </p:nvSpPr>
        <p:spPr>
          <a:xfrm>
            <a:off x="1367624" y="2490436"/>
            <a:ext cx="9708995" cy="3567173"/>
          </a:xfrm>
        </p:spPr>
        <p:txBody>
          <a:bodyPr anchor="ctr">
            <a:normAutofit/>
          </a:bodyPr>
          <a:lstStyle/>
          <a:p>
            <a:pPr algn="just"/>
            <a:r>
              <a:rPr lang="it-IT" sz="2400" dirty="0"/>
              <a:t>Progetto collaborativo finalizzato a creare mappe del mondo a contenuto libero</a:t>
            </a:r>
          </a:p>
          <a:p>
            <a:pPr algn="just"/>
            <a:r>
              <a:rPr lang="it-IT" sz="2400" dirty="0"/>
              <a:t>I dati in </a:t>
            </a:r>
            <a:r>
              <a:rPr lang="it-IT" sz="2400" dirty="0" err="1"/>
              <a:t>OpenStreetMap</a:t>
            </a:r>
            <a:r>
              <a:rPr lang="it-IT" sz="2400" dirty="0"/>
              <a:t> vengono distribuiti con una licenza libera (</a:t>
            </a:r>
            <a:r>
              <a:rPr lang="it-IT" sz="2400" i="1" dirty="0"/>
              <a:t>Open Database License</a:t>
            </a:r>
            <a:r>
              <a:rPr lang="it-IT" sz="2400" dirty="0"/>
              <a:t>) </a:t>
            </a:r>
          </a:p>
          <a:p>
            <a:pPr algn="just"/>
            <a:r>
              <a:rPr lang="it-IT" sz="2400" dirty="0"/>
              <a:t>Tutti possono contribuire arricchendo o correggendo i dati</a:t>
            </a:r>
          </a:p>
          <a:p>
            <a:pPr algn="just"/>
            <a:r>
              <a:rPr lang="it-IT" sz="2400" dirty="0"/>
              <a:t>Le mappe sono create utilizzando come riferimento i dati provenienti da dispositivi GPS portatili</a:t>
            </a:r>
          </a:p>
        </p:txBody>
      </p:sp>
    </p:spTree>
    <p:extLst>
      <p:ext uri="{BB962C8B-B14F-4D97-AF65-F5344CB8AC3E}">
        <p14:creationId xmlns:p14="http://schemas.microsoft.com/office/powerpoint/2010/main" val="3914809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C559F4-B20F-4267-B4F3-81715ADC574D}"/>
              </a:ext>
            </a:extLst>
          </p:cNvPr>
          <p:cNvSpPr>
            <a:spLocks noGrp="1"/>
          </p:cNvSpPr>
          <p:nvPr>
            <p:ph type="title"/>
          </p:nvPr>
        </p:nvSpPr>
        <p:spPr>
          <a:xfrm>
            <a:off x="1136427" y="627564"/>
            <a:ext cx="8277559" cy="1325563"/>
          </a:xfrm>
        </p:spPr>
        <p:txBody>
          <a:bodyPr>
            <a:normAutofit/>
          </a:bodyPr>
          <a:lstStyle/>
          <a:p>
            <a:r>
              <a:rPr lang="it-IT" dirty="0"/>
              <a:t>Ambiente di simulazione </a:t>
            </a:r>
            <a:r>
              <a:rPr lang="it-IT" dirty="0" err="1"/>
              <a:t>OMNeT</a:t>
            </a:r>
            <a:r>
              <a:rPr lang="it-IT" dirty="0"/>
              <a:t>++</a:t>
            </a:r>
          </a:p>
        </p:txBody>
      </p:sp>
      <p:sp>
        <p:nvSpPr>
          <p:cNvPr id="3" name="Segnaposto contenuto 2">
            <a:extLst>
              <a:ext uri="{FF2B5EF4-FFF2-40B4-BE49-F238E27FC236}">
                <a16:creationId xmlns:a16="http://schemas.microsoft.com/office/drawing/2014/main" id="{621D1C9D-6BBC-453C-9244-4A83ECD781F6}"/>
              </a:ext>
            </a:extLst>
          </p:cNvPr>
          <p:cNvSpPr>
            <a:spLocks noGrp="1"/>
          </p:cNvSpPr>
          <p:nvPr>
            <p:ph idx="1"/>
          </p:nvPr>
        </p:nvSpPr>
        <p:spPr>
          <a:xfrm>
            <a:off x="1136429" y="2278173"/>
            <a:ext cx="6467867" cy="3450613"/>
          </a:xfrm>
        </p:spPr>
        <p:txBody>
          <a:bodyPr anchor="ctr">
            <a:normAutofit/>
          </a:bodyPr>
          <a:lstStyle/>
          <a:p>
            <a:r>
              <a:rPr lang="it-IT" sz="2400" dirty="0"/>
              <a:t>Tools aggiuntivi</a:t>
            </a:r>
          </a:p>
          <a:p>
            <a:r>
              <a:rPr lang="it-IT" sz="2400" dirty="0">
                <a:solidFill>
                  <a:srgbClr val="FF0000"/>
                </a:solidFill>
              </a:rPr>
              <a:t>Elementi principali</a:t>
            </a:r>
          </a:p>
          <a:p>
            <a:r>
              <a:rPr lang="it-IT" sz="2400" dirty="0"/>
              <a:t>Componenti</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Ingranaggi">
            <a:extLst>
              <a:ext uri="{FF2B5EF4-FFF2-40B4-BE49-F238E27FC236}">
                <a16:creationId xmlns:a16="http://schemas.microsoft.com/office/drawing/2014/main" id="{DCF6ED99-77E4-4298-9177-54CD4A2B87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4162441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935F5B-3842-4BB1-9667-74A0B8564E0C}"/>
              </a:ext>
            </a:extLst>
          </p:cNvPr>
          <p:cNvSpPr>
            <a:spLocks noGrp="1"/>
          </p:cNvSpPr>
          <p:nvPr>
            <p:ph type="title"/>
          </p:nvPr>
        </p:nvSpPr>
        <p:spPr>
          <a:xfrm>
            <a:off x="1136428" y="627564"/>
            <a:ext cx="7474172" cy="1325563"/>
          </a:xfrm>
        </p:spPr>
        <p:txBody>
          <a:bodyPr>
            <a:normAutofit/>
          </a:bodyPr>
          <a:lstStyle/>
          <a:p>
            <a:r>
              <a:rPr lang="it-IT" dirty="0"/>
              <a:t>VANET</a:t>
            </a:r>
          </a:p>
        </p:txBody>
      </p:sp>
      <p:sp>
        <p:nvSpPr>
          <p:cNvPr id="3" name="Segnaposto contenuto 2">
            <a:extLst>
              <a:ext uri="{FF2B5EF4-FFF2-40B4-BE49-F238E27FC236}">
                <a16:creationId xmlns:a16="http://schemas.microsoft.com/office/drawing/2014/main" id="{85772AD5-5280-4C60-AF66-045E88F931C0}"/>
              </a:ext>
            </a:extLst>
          </p:cNvPr>
          <p:cNvSpPr>
            <a:spLocks noGrp="1"/>
          </p:cNvSpPr>
          <p:nvPr>
            <p:ph idx="1"/>
          </p:nvPr>
        </p:nvSpPr>
        <p:spPr>
          <a:xfrm>
            <a:off x="1136429" y="2278173"/>
            <a:ext cx="6467867" cy="3450613"/>
          </a:xfrm>
        </p:spPr>
        <p:txBody>
          <a:bodyPr anchor="ctr">
            <a:normAutofit/>
          </a:bodyPr>
          <a:lstStyle/>
          <a:p>
            <a:r>
              <a:rPr lang="it-IT" sz="2400" dirty="0">
                <a:solidFill>
                  <a:srgbClr val="FF0000"/>
                </a:solidFill>
              </a:rPr>
              <a:t>Introduzione</a:t>
            </a:r>
            <a:r>
              <a:rPr lang="it-IT" sz="2400" dirty="0"/>
              <a:t> </a:t>
            </a:r>
          </a:p>
          <a:p>
            <a:r>
              <a:rPr lang="it-IT" sz="2400" dirty="0"/>
              <a:t>Modalità di Comunicazione</a:t>
            </a:r>
          </a:p>
          <a:p>
            <a:r>
              <a:rPr lang="it-IT" sz="2400" dirty="0"/>
              <a:t>Rischi di Sicurezza</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ortatile sicuro">
            <a:extLst>
              <a:ext uri="{FF2B5EF4-FFF2-40B4-BE49-F238E27FC236}">
                <a16:creationId xmlns:a16="http://schemas.microsoft.com/office/drawing/2014/main" id="{587A52FE-3567-4328-A1E8-A164DD70F0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646125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olo 1">
            <a:extLst>
              <a:ext uri="{FF2B5EF4-FFF2-40B4-BE49-F238E27FC236}">
                <a16:creationId xmlns:a16="http://schemas.microsoft.com/office/drawing/2014/main" id="{F0E1F82F-B525-473D-A781-8286FB888981}"/>
              </a:ext>
            </a:extLst>
          </p:cNvPr>
          <p:cNvSpPr>
            <a:spLocks noGrp="1"/>
          </p:cNvSpPr>
          <p:nvPr>
            <p:ph type="title"/>
          </p:nvPr>
        </p:nvSpPr>
        <p:spPr>
          <a:xfrm>
            <a:off x="958506" y="800392"/>
            <a:ext cx="10264697" cy="1212102"/>
          </a:xfrm>
        </p:spPr>
        <p:txBody>
          <a:bodyPr>
            <a:normAutofit/>
          </a:bodyPr>
          <a:lstStyle/>
          <a:p>
            <a:r>
              <a:rPr lang="it-IT" sz="4000">
                <a:solidFill>
                  <a:srgbClr val="FFFFFF"/>
                </a:solidFill>
              </a:rPr>
              <a:t>OMNeT++</a:t>
            </a:r>
          </a:p>
        </p:txBody>
      </p:sp>
      <p:sp>
        <p:nvSpPr>
          <p:cNvPr id="3" name="Segnaposto contenuto 2">
            <a:extLst>
              <a:ext uri="{FF2B5EF4-FFF2-40B4-BE49-F238E27FC236}">
                <a16:creationId xmlns:a16="http://schemas.microsoft.com/office/drawing/2014/main" id="{EFDA439F-0615-498B-93A7-722CE9501053}"/>
              </a:ext>
            </a:extLst>
          </p:cNvPr>
          <p:cNvSpPr>
            <a:spLocks noGrp="1"/>
          </p:cNvSpPr>
          <p:nvPr>
            <p:ph idx="1"/>
          </p:nvPr>
        </p:nvSpPr>
        <p:spPr>
          <a:xfrm>
            <a:off x="1367624" y="2490436"/>
            <a:ext cx="9708995" cy="3898489"/>
          </a:xfrm>
        </p:spPr>
        <p:txBody>
          <a:bodyPr anchor="ctr">
            <a:normAutofit/>
          </a:bodyPr>
          <a:lstStyle/>
          <a:p>
            <a:pPr algn="just"/>
            <a:r>
              <a:rPr lang="it-IT" sz="2000" i="1" dirty="0" err="1"/>
              <a:t>Objective</a:t>
            </a:r>
            <a:r>
              <a:rPr lang="it-IT" sz="2000" i="1" dirty="0"/>
              <a:t> Modular Network </a:t>
            </a:r>
            <a:r>
              <a:rPr lang="it-IT" sz="2000" i="1" dirty="0" err="1"/>
              <a:t>TestBed</a:t>
            </a:r>
            <a:r>
              <a:rPr lang="it-IT" sz="2000" i="1" dirty="0"/>
              <a:t>  </a:t>
            </a:r>
            <a:r>
              <a:rPr lang="it-IT" sz="2000" dirty="0"/>
              <a:t>è un ambiente </a:t>
            </a:r>
            <a:r>
              <a:rPr lang="it-IT" sz="2000" i="1" dirty="0"/>
              <a:t>Object-</a:t>
            </a:r>
            <a:r>
              <a:rPr lang="it-IT" sz="2000" i="1" dirty="0" err="1"/>
              <a:t>Oriented</a:t>
            </a:r>
            <a:r>
              <a:rPr lang="it-IT" sz="2000" i="1" dirty="0"/>
              <a:t> </a:t>
            </a:r>
            <a:r>
              <a:rPr lang="it-IT" sz="2000" dirty="0"/>
              <a:t>per simulazioni di eventi discreti come ad esempio: </a:t>
            </a:r>
          </a:p>
          <a:p>
            <a:pPr lvl="1" algn="just"/>
            <a:r>
              <a:rPr lang="it-IT" sz="2000" dirty="0"/>
              <a:t>Reti di comunicazioni </a:t>
            </a:r>
            <a:r>
              <a:rPr lang="it-IT" sz="2000" i="1" dirty="0" err="1"/>
              <a:t>wired</a:t>
            </a:r>
            <a:r>
              <a:rPr lang="it-IT" sz="2000" i="1" dirty="0"/>
              <a:t>/wireless</a:t>
            </a:r>
          </a:p>
          <a:p>
            <a:pPr lvl="1" algn="just"/>
            <a:r>
              <a:rPr lang="it-IT" sz="2000" dirty="0"/>
              <a:t>Modellazione di protocolli</a:t>
            </a:r>
          </a:p>
          <a:p>
            <a:pPr lvl="1" algn="just"/>
            <a:r>
              <a:rPr lang="it-IT" sz="2000" dirty="0"/>
              <a:t>Modellazione di sistemi distribuiti</a:t>
            </a:r>
          </a:p>
          <a:p>
            <a:pPr algn="just"/>
            <a:r>
              <a:rPr lang="it-IT" sz="2000" dirty="0"/>
              <a:t>Utilizza un’architettura a componenti per i modelli di simulazione </a:t>
            </a:r>
          </a:p>
          <a:p>
            <a:pPr algn="just"/>
            <a:r>
              <a:rPr lang="it-IT" sz="2000" dirty="0"/>
              <a:t>I modelli di simulazione vengono realizzate mediante l’impiego di componenti riutilizzabili chiamati moduli</a:t>
            </a:r>
          </a:p>
          <a:p>
            <a:pPr algn="just"/>
            <a:r>
              <a:rPr lang="it-IT" sz="2000" dirty="0"/>
              <a:t>I moduli sono connessi tra loro attraverso i </a:t>
            </a:r>
            <a:r>
              <a:rPr lang="it-IT" sz="2000" i="1" dirty="0"/>
              <a:t>gates </a:t>
            </a:r>
            <a:r>
              <a:rPr lang="it-IT" sz="2000" dirty="0"/>
              <a:t>e combinati insieme per formare </a:t>
            </a:r>
            <a:r>
              <a:rPr lang="it-IT" sz="2000" i="1" dirty="0"/>
              <a:t>compound </a:t>
            </a:r>
            <a:r>
              <a:rPr lang="it-IT" sz="2000" i="1" dirty="0" err="1"/>
              <a:t>modules</a:t>
            </a:r>
            <a:r>
              <a:rPr lang="it-IT" sz="2000" dirty="0"/>
              <a:t>, la comunicazione tra i vari moduli avviene tramite scambio di messaggi</a:t>
            </a:r>
          </a:p>
        </p:txBody>
      </p:sp>
    </p:spTree>
    <p:extLst>
      <p:ext uri="{BB962C8B-B14F-4D97-AF65-F5344CB8AC3E}">
        <p14:creationId xmlns:p14="http://schemas.microsoft.com/office/powerpoint/2010/main" val="3202435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olo 1">
            <a:extLst>
              <a:ext uri="{FF2B5EF4-FFF2-40B4-BE49-F238E27FC236}">
                <a16:creationId xmlns:a16="http://schemas.microsoft.com/office/drawing/2014/main" id="{81E394B9-B24F-448E-BD9E-3329FEE03745}"/>
              </a:ext>
            </a:extLst>
          </p:cNvPr>
          <p:cNvSpPr>
            <a:spLocks noGrp="1"/>
          </p:cNvSpPr>
          <p:nvPr>
            <p:ph type="title"/>
          </p:nvPr>
        </p:nvSpPr>
        <p:spPr>
          <a:xfrm>
            <a:off x="958506" y="800392"/>
            <a:ext cx="10264697" cy="1212102"/>
          </a:xfrm>
        </p:spPr>
        <p:txBody>
          <a:bodyPr>
            <a:normAutofit/>
          </a:bodyPr>
          <a:lstStyle/>
          <a:p>
            <a:r>
              <a:rPr lang="it-IT" sz="4000" dirty="0">
                <a:solidFill>
                  <a:srgbClr val="FFFFFF"/>
                </a:solidFill>
              </a:rPr>
              <a:t>Contesto di simulazione</a:t>
            </a:r>
          </a:p>
        </p:txBody>
      </p:sp>
      <p:sp>
        <p:nvSpPr>
          <p:cNvPr id="3" name="Segnaposto contenuto 2">
            <a:extLst>
              <a:ext uri="{FF2B5EF4-FFF2-40B4-BE49-F238E27FC236}">
                <a16:creationId xmlns:a16="http://schemas.microsoft.com/office/drawing/2014/main" id="{B67AC246-EBB1-4F83-BC6F-E54B55878C9D}"/>
              </a:ext>
            </a:extLst>
          </p:cNvPr>
          <p:cNvSpPr>
            <a:spLocks noGrp="1"/>
          </p:cNvSpPr>
          <p:nvPr>
            <p:ph idx="1"/>
          </p:nvPr>
        </p:nvSpPr>
        <p:spPr>
          <a:xfrm>
            <a:off x="1367624" y="2490436"/>
            <a:ext cx="9708995" cy="3567173"/>
          </a:xfrm>
        </p:spPr>
        <p:txBody>
          <a:bodyPr anchor="ctr">
            <a:normAutofit/>
          </a:bodyPr>
          <a:lstStyle/>
          <a:p>
            <a:pPr algn="just"/>
            <a:r>
              <a:rPr lang="it-IT" sz="2200" dirty="0"/>
              <a:t>Al fine di realizzare una simulazione di uno specifico contesto, </a:t>
            </a:r>
            <a:r>
              <a:rPr lang="it-IT" sz="2200" dirty="0" err="1"/>
              <a:t>OMNeT</a:t>
            </a:r>
            <a:r>
              <a:rPr lang="it-IT" sz="2200" dirty="0"/>
              <a:t>++ richiede la specifica di 3 particolari tipi di file:</a:t>
            </a:r>
          </a:p>
          <a:p>
            <a:pPr lvl="1" algn="just"/>
            <a:r>
              <a:rPr lang="it-IT" sz="2200" dirty="0"/>
              <a:t>File NED – </a:t>
            </a:r>
            <a:r>
              <a:rPr lang="it-IT" sz="2200" i="1" dirty="0"/>
              <a:t>Network </a:t>
            </a:r>
            <a:r>
              <a:rPr lang="it-IT" sz="2200" i="1" dirty="0" err="1"/>
              <a:t>Description</a:t>
            </a:r>
            <a:r>
              <a:rPr lang="it-IT" sz="2200" i="1" dirty="0"/>
              <a:t> File </a:t>
            </a:r>
            <a:r>
              <a:rPr lang="it-IT" sz="2200" dirty="0"/>
              <a:t>(.</a:t>
            </a:r>
            <a:r>
              <a:rPr lang="it-IT" sz="2200" dirty="0" err="1"/>
              <a:t>ned</a:t>
            </a:r>
            <a:r>
              <a:rPr lang="it-IT" sz="2200" dirty="0"/>
              <a:t>) vengono utilizzati per la descrizione della rete da simulare, vengono specificati l’insieme di moduli necessari che vengono descritti mediante l’utilizzo dei </a:t>
            </a:r>
            <a:r>
              <a:rPr lang="it-IT" sz="2200" i="1" dirty="0" err="1"/>
              <a:t>parameters</a:t>
            </a:r>
            <a:endParaRPr lang="it-IT" sz="2200" dirty="0"/>
          </a:p>
          <a:p>
            <a:pPr lvl="1" algn="just"/>
            <a:r>
              <a:rPr lang="it-IT" sz="2200" dirty="0"/>
              <a:t>File omnetpp.ini – utilizzato per la gestione della configurazione della simulazione, vengono definite varie specifiche che sono dichiarate all’interno del file NED </a:t>
            </a:r>
          </a:p>
          <a:p>
            <a:pPr lvl="1" algn="just"/>
            <a:r>
              <a:rPr lang="it-IT" sz="2200" i="1" dirty="0"/>
              <a:t>Message </a:t>
            </a:r>
            <a:r>
              <a:rPr lang="it-IT" sz="2200" i="1" dirty="0" err="1"/>
              <a:t>definitions</a:t>
            </a:r>
            <a:r>
              <a:rPr lang="it-IT" sz="2200" i="1" dirty="0"/>
              <a:t> </a:t>
            </a:r>
            <a:r>
              <a:rPr lang="it-IT" sz="2200" dirty="0"/>
              <a:t>(.msg) – servono per la definizione dei messaggi descrivendone gli attributi previsti</a:t>
            </a:r>
            <a:endParaRPr lang="it-IT" sz="2200" i="1" dirty="0"/>
          </a:p>
        </p:txBody>
      </p:sp>
    </p:spTree>
    <p:extLst>
      <p:ext uri="{BB962C8B-B14F-4D97-AF65-F5344CB8AC3E}">
        <p14:creationId xmlns:p14="http://schemas.microsoft.com/office/powerpoint/2010/main" val="56918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C559F4-B20F-4267-B4F3-81715ADC574D}"/>
              </a:ext>
            </a:extLst>
          </p:cNvPr>
          <p:cNvSpPr>
            <a:spLocks noGrp="1"/>
          </p:cNvSpPr>
          <p:nvPr>
            <p:ph type="title"/>
          </p:nvPr>
        </p:nvSpPr>
        <p:spPr>
          <a:xfrm>
            <a:off x="1136427" y="627564"/>
            <a:ext cx="8277559" cy="1325563"/>
          </a:xfrm>
        </p:spPr>
        <p:txBody>
          <a:bodyPr>
            <a:normAutofit/>
          </a:bodyPr>
          <a:lstStyle/>
          <a:p>
            <a:r>
              <a:rPr lang="it-IT" dirty="0"/>
              <a:t>Ambiente di simulazione </a:t>
            </a:r>
            <a:r>
              <a:rPr lang="it-IT" dirty="0" err="1"/>
              <a:t>OMNeT</a:t>
            </a:r>
            <a:r>
              <a:rPr lang="it-IT" dirty="0"/>
              <a:t>++</a:t>
            </a:r>
          </a:p>
        </p:txBody>
      </p:sp>
      <p:sp>
        <p:nvSpPr>
          <p:cNvPr id="3" name="Segnaposto contenuto 2">
            <a:extLst>
              <a:ext uri="{FF2B5EF4-FFF2-40B4-BE49-F238E27FC236}">
                <a16:creationId xmlns:a16="http://schemas.microsoft.com/office/drawing/2014/main" id="{621D1C9D-6BBC-453C-9244-4A83ECD781F6}"/>
              </a:ext>
            </a:extLst>
          </p:cNvPr>
          <p:cNvSpPr>
            <a:spLocks noGrp="1"/>
          </p:cNvSpPr>
          <p:nvPr>
            <p:ph idx="1"/>
          </p:nvPr>
        </p:nvSpPr>
        <p:spPr>
          <a:xfrm>
            <a:off x="1136429" y="2278173"/>
            <a:ext cx="6467867" cy="3450613"/>
          </a:xfrm>
        </p:spPr>
        <p:txBody>
          <a:bodyPr anchor="ctr">
            <a:normAutofit/>
          </a:bodyPr>
          <a:lstStyle/>
          <a:p>
            <a:r>
              <a:rPr lang="it-IT" sz="2400" dirty="0"/>
              <a:t>Tools aggiuntivi</a:t>
            </a:r>
          </a:p>
          <a:p>
            <a:r>
              <a:rPr lang="it-IT" sz="2400" dirty="0"/>
              <a:t>Elementi principali</a:t>
            </a:r>
          </a:p>
          <a:p>
            <a:r>
              <a:rPr lang="it-IT" sz="2400" dirty="0">
                <a:solidFill>
                  <a:srgbClr val="FF0000"/>
                </a:solidFill>
              </a:rPr>
              <a:t>Componenti</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Ingranaggi">
            <a:extLst>
              <a:ext uri="{FF2B5EF4-FFF2-40B4-BE49-F238E27FC236}">
                <a16:creationId xmlns:a16="http://schemas.microsoft.com/office/drawing/2014/main" id="{DCF6ED99-77E4-4298-9177-54CD4A2B87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804871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1BE4F293-0A40-4AA3-8747-1C7D9F3E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0">
            <a:extLst>
              <a:ext uri="{FF2B5EF4-FFF2-40B4-BE49-F238E27FC236}">
                <a16:creationId xmlns:a16="http://schemas.microsoft.com/office/drawing/2014/main" id="{5D1CC8B8-2CD1-45F6-9CED-CA31040022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D0486316-3F2D-434E-AF23-A8EDD6E78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5">
              <a:extLst>
                <a:ext uri="{FF2B5EF4-FFF2-40B4-BE49-F238E27FC236}">
                  <a16:creationId xmlns:a16="http://schemas.microsoft.com/office/drawing/2014/main" id="{2AF5945E-96EF-472A-8B30-5AC427AA4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F43F39F5-753C-4BA6-AF2B-6F0EEE25A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7">
              <a:extLst>
                <a:ext uri="{FF2B5EF4-FFF2-40B4-BE49-F238E27FC236}">
                  <a16:creationId xmlns:a16="http://schemas.microsoft.com/office/drawing/2014/main" id="{2CC5073C-8188-4DE4-B2AB-9C87DDA4F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AEF2074A-D7D4-4AF6-866A-31DDF66B1F7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olo 1">
            <a:extLst>
              <a:ext uri="{FF2B5EF4-FFF2-40B4-BE49-F238E27FC236}">
                <a16:creationId xmlns:a16="http://schemas.microsoft.com/office/drawing/2014/main" id="{7AED7D97-AD8F-4F23-AF38-B5671732F98E}"/>
              </a:ext>
            </a:extLst>
          </p:cNvPr>
          <p:cNvSpPr>
            <a:spLocks noGrp="1"/>
          </p:cNvSpPr>
          <p:nvPr>
            <p:ph type="title"/>
          </p:nvPr>
        </p:nvSpPr>
        <p:spPr>
          <a:xfrm>
            <a:off x="1353666" y="759805"/>
            <a:ext cx="10000133" cy="1325563"/>
          </a:xfrm>
        </p:spPr>
        <p:txBody>
          <a:bodyPr>
            <a:normAutofit/>
          </a:bodyPr>
          <a:lstStyle/>
          <a:p>
            <a:r>
              <a:rPr lang="it-IT" sz="4000">
                <a:solidFill>
                  <a:srgbClr val="FFFFFF"/>
                </a:solidFill>
              </a:rPr>
              <a:t>Componenti</a:t>
            </a:r>
          </a:p>
        </p:txBody>
      </p:sp>
      <p:graphicFrame>
        <p:nvGraphicFramePr>
          <p:cNvPr id="21" name="Segnaposto contenuto 2">
            <a:extLst>
              <a:ext uri="{FF2B5EF4-FFF2-40B4-BE49-F238E27FC236}">
                <a16:creationId xmlns:a16="http://schemas.microsoft.com/office/drawing/2014/main" id="{68D3DCB9-D171-4EF9-9C6A-9B915DB1D5C0}"/>
              </a:ext>
            </a:extLst>
          </p:cNvPr>
          <p:cNvGraphicFramePr>
            <a:graphicFrameLocks noGrp="1"/>
          </p:cNvGraphicFramePr>
          <p:nvPr>
            <p:ph idx="1"/>
            <p:extLst>
              <p:ext uri="{D42A27DB-BD31-4B8C-83A1-F6EECF244321}">
                <p14:modId xmlns:p14="http://schemas.microsoft.com/office/powerpoint/2010/main" val="689029079"/>
              </p:ext>
            </p:extLst>
          </p:nvPr>
        </p:nvGraphicFramePr>
        <p:xfrm>
          <a:off x="1422492" y="2499837"/>
          <a:ext cx="9507778" cy="3714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59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olo 1">
            <a:extLst>
              <a:ext uri="{FF2B5EF4-FFF2-40B4-BE49-F238E27FC236}">
                <a16:creationId xmlns:a16="http://schemas.microsoft.com/office/drawing/2014/main" id="{3DF36805-DA7A-40D5-A727-8451B1681D1F}"/>
              </a:ext>
            </a:extLst>
          </p:cNvPr>
          <p:cNvSpPr>
            <a:spLocks noGrp="1"/>
          </p:cNvSpPr>
          <p:nvPr>
            <p:ph type="title"/>
          </p:nvPr>
        </p:nvSpPr>
        <p:spPr>
          <a:xfrm>
            <a:off x="1047280" y="759805"/>
            <a:ext cx="10306520" cy="1325563"/>
          </a:xfrm>
        </p:spPr>
        <p:txBody>
          <a:bodyPr>
            <a:normAutofit/>
          </a:bodyPr>
          <a:lstStyle/>
          <a:p>
            <a:r>
              <a:rPr lang="it-IT" sz="4000">
                <a:solidFill>
                  <a:srgbClr val="FFFFFF"/>
                </a:solidFill>
              </a:rPr>
              <a:t>IntegratedVisualizer</a:t>
            </a:r>
          </a:p>
        </p:txBody>
      </p:sp>
      <p:sp>
        <p:nvSpPr>
          <p:cNvPr id="3" name="Segnaposto contenuto 2">
            <a:extLst>
              <a:ext uri="{FF2B5EF4-FFF2-40B4-BE49-F238E27FC236}">
                <a16:creationId xmlns:a16="http://schemas.microsoft.com/office/drawing/2014/main" id="{D9D20C16-25DF-4A18-A027-ADE387517881}"/>
              </a:ext>
            </a:extLst>
          </p:cNvPr>
          <p:cNvSpPr>
            <a:spLocks noGrp="1"/>
          </p:cNvSpPr>
          <p:nvPr>
            <p:ph idx="1"/>
          </p:nvPr>
        </p:nvSpPr>
        <p:spPr>
          <a:xfrm>
            <a:off x="1424904" y="2494450"/>
            <a:ext cx="4053545" cy="3563159"/>
          </a:xfrm>
        </p:spPr>
        <p:txBody>
          <a:bodyPr>
            <a:normAutofit/>
          </a:bodyPr>
          <a:lstStyle/>
          <a:p>
            <a:pPr algn="just"/>
            <a:r>
              <a:rPr lang="it-IT" sz="2200" dirty="0"/>
              <a:t>INET fornisce diverse opzioni per visualizzare i nodi presenti nella rete, sia in 2D che in 3D</a:t>
            </a:r>
          </a:p>
          <a:p>
            <a:pPr algn="just"/>
            <a:r>
              <a:rPr lang="it-IT" sz="2200" dirty="0"/>
              <a:t>Consente la personalizzazione dell’aspetto dei nodi – può essere utile evidenziare determinati nodi per distinguerli in base alla loro funzione</a:t>
            </a:r>
          </a:p>
        </p:txBody>
      </p:sp>
      <p:pic>
        <p:nvPicPr>
          <p:cNvPr id="5" name="Immagine 4">
            <a:extLst>
              <a:ext uri="{FF2B5EF4-FFF2-40B4-BE49-F238E27FC236}">
                <a16:creationId xmlns:a16="http://schemas.microsoft.com/office/drawing/2014/main" id="{F41BFAC7-DEF9-45D6-A11F-89CEC0F5BD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4085" y="2492376"/>
            <a:ext cx="2292018" cy="3563372"/>
          </a:xfrm>
          <a:prstGeom prst="rect">
            <a:avLst/>
          </a:prstGeom>
        </p:spPr>
      </p:pic>
    </p:spTree>
    <p:extLst>
      <p:ext uri="{BB962C8B-B14F-4D97-AF65-F5344CB8AC3E}">
        <p14:creationId xmlns:p14="http://schemas.microsoft.com/office/powerpoint/2010/main" val="1259202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olo 1">
            <a:extLst>
              <a:ext uri="{FF2B5EF4-FFF2-40B4-BE49-F238E27FC236}">
                <a16:creationId xmlns:a16="http://schemas.microsoft.com/office/drawing/2014/main" id="{E926777A-565C-48AE-A4D1-06BF976631DF}"/>
              </a:ext>
            </a:extLst>
          </p:cNvPr>
          <p:cNvSpPr>
            <a:spLocks noGrp="1"/>
          </p:cNvSpPr>
          <p:nvPr>
            <p:ph type="title"/>
          </p:nvPr>
        </p:nvSpPr>
        <p:spPr>
          <a:xfrm>
            <a:off x="958506" y="800392"/>
            <a:ext cx="10264697" cy="1212102"/>
          </a:xfrm>
        </p:spPr>
        <p:txBody>
          <a:bodyPr>
            <a:normAutofit/>
          </a:bodyPr>
          <a:lstStyle/>
          <a:p>
            <a:r>
              <a:rPr lang="it-IT" sz="4000">
                <a:solidFill>
                  <a:srgbClr val="FFFFFF"/>
                </a:solidFill>
              </a:rPr>
              <a:t>IPv4NetworkConfigurator</a:t>
            </a:r>
          </a:p>
        </p:txBody>
      </p:sp>
      <p:sp>
        <p:nvSpPr>
          <p:cNvPr id="3" name="Segnaposto contenuto 2">
            <a:extLst>
              <a:ext uri="{FF2B5EF4-FFF2-40B4-BE49-F238E27FC236}">
                <a16:creationId xmlns:a16="http://schemas.microsoft.com/office/drawing/2014/main" id="{E894815A-77D9-431A-BD66-9B6188B71BF3}"/>
              </a:ext>
            </a:extLst>
          </p:cNvPr>
          <p:cNvSpPr>
            <a:spLocks noGrp="1"/>
          </p:cNvSpPr>
          <p:nvPr>
            <p:ph idx="1"/>
          </p:nvPr>
        </p:nvSpPr>
        <p:spPr>
          <a:xfrm>
            <a:off x="1367624" y="2490436"/>
            <a:ext cx="9708995" cy="3567173"/>
          </a:xfrm>
        </p:spPr>
        <p:txBody>
          <a:bodyPr anchor="ctr">
            <a:normAutofit/>
          </a:bodyPr>
          <a:lstStyle/>
          <a:p>
            <a:r>
              <a:rPr lang="it-IT" sz="2400" dirty="0"/>
              <a:t>Nelle simulazioni INET i moduli </a:t>
            </a:r>
            <a:r>
              <a:rPr lang="it-IT" sz="2400" i="1" dirty="0" err="1"/>
              <a:t>Configurator</a:t>
            </a:r>
            <a:r>
              <a:rPr lang="it-IT" sz="2400" i="1" dirty="0"/>
              <a:t> </a:t>
            </a:r>
            <a:r>
              <a:rPr lang="it-IT" sz="2400" dirty="0"/>
              <a:t>sono usati per assegnare indirizzi IP ai nodi di rete e per impostare le loro tabelle di </a:t>
            </a:r>
            <a:r>
              <a:rPr lang="it-IT" sz="2400" i="1" dirty="0"/>
              <a:t>routing</a:t>
            </a:r>
          </a:p>
          <a:p>
            <a:r>
              <a:rPr lang="it-IT" sz="2400" dirty="0"/>
              <a:t>Le funzionalità del </a:t>
            </a:r>
            <a:r>
              <a:rPr lang="it-IT" sz="2400" i="1" dirty="0" err="1"/>
              <a:t>Configurator</a:t>
            </a:r>
            <a:r>
              <a:rPr lang="it-IT" sz="2400" i="1" dirty="0"/>
              <a:t> </a:t>
            </a:r>
            <a:r>
              <a:rPr lang="it-IT" sz="2400" dirty="0"/>
              <a:t>possono essere attivate o disattivate tramite appositi parametri</a:t>
            </a:r>
          </a:p>
          <a:p>
            <a:r>
              <a:rPr lang="it-IT" sz="2400" dirty="0"/>
              <a:t>I dettagli della configurazione come indirizzi IP e </a:t>
            </a:r>
            <a:r>
              <a:rPr lang="it-IT" sz="2400" i="1" dirty="0" err="1"/>
              <a:t>routes</a:t>
            </a:r>
            <a:r>
              <a:rPr lang="it-IT" sz="2400" i="1" dirty="0"/>
              <a:t> </a:t>
            </a:r>
            <a:r>
              <a:rPr lang="it-IT" sz="2400" dirty="0"/>
              <a:t>possono essere specificati all’interno di un file XML</a:t>
            </a:r>
          </a:p>
        </p:txBody>
      </p:sp>
    </p:spTree>
    <p:extLst>
      <p:ext uri="{BB962C8B-B14F-4D97-AF65-F5344CB8AC3E}">
        <p14:creationId xmlns:p14="http://schemas.microsoft.com/office/powerpoint/2010/main" val="4081273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olo 1">
            <a:extLst>
              <a:ext uri="{FF2B5EF4-FFF2-40B4-BE49-F238E27FC236}">
                <a16:creationId xmlns:a16="http://schemas.microsoft.com/office/drawing/2014/main" id="{BA9ABD1C-E71A-4A86-BF5B-C155BEABED49}"/>
              </a:ext>
            </a:extLst>
          </p:cNvPr>
          <p:cNvSpPr>
            <a:spLocks noGrp="1"/>
          </p:cNvSpPr>
          <p:nvPr>
            <p:ph type="title"/>
          </p:nvPr>
        </p:nvSpPr>
        <p:spPr>
          <a:xfrm>
            <a:off x="1047280" y="759805"/>
            <a:ext cx="10306520" cy="1325563"/>
          </a:xfrm>
        </p:spPr>
        <p:txBody>
          <a:bodyPr>
            <a:normAutofit/>
          </a:bodyPr>
          <a:lstStyle/>
          <a:p>
            <a:r>
              <a:rPr lang="it-IT" sz="4000">
                <a:solidFill>
                  <a:srgbClr val="FFFFFF"/>
                </a:solidFill>
              </a:rPr>
              <a:t>RadioMedium</a:t>
            </a:r>
          </a:p>
        </p:txBody>
      </p:sp>
      <p:sp>
        <p:nvSpPr>
          <p:cNvPr id="3" name="Segnaposto contenuto 2">
            <a:extLst>
              <a:ext uri="{FF2B5EF4-FFF2-40B4-BE49-F238E27FC236}">
                <a16:creationId xmlns:a16="http://schemas.microsoft.com/office/drawing/2014/main" id="{020ADEAE-5CAB-4A25-801A-D466F76F6D3D}"/>
              </a:ext>
            </a:extLst>
          </p:cNvPr>
          <p:cNvSpPr>
            <a:spLocks noGrp="1"/>
          </p:cNvSpPr>
          <p:nvPr>
            <p:ph idx="1"/>
          </p:nvPr>
        </p:nvSpPr>
        <p:spPr>
          <a:xfrm>
            <a:off x="1424904" y="2494450"/>
            <a:ext cx="4053545" cy="3563159"/>
          </a:xfrm>
        </p:spPr>
        <p:txBody>
          <a:bodyPr>
            <a:normAutofit/>
          </a:bodyPr>
          <a:lstStyle/>
          <a:p>
            <a:pPr algn="just"/>
            <a:r>
              <a:rPr lang="it-IT" sz="2400" dirty="0"/>
              <a:t>Descrive il supporto fisico condiviso in cui avviene la comunicazione</a:t>
            </a:r>
          </a:p>
          <a:p>
            <a:pPr algn="just"/>
            <a:r>
              <a:rPr lang="it-IT" sz="2400" dirty="0"/>
              <a:t>Tiene traccia di radio, sorgenti di rumore, trasmissioni in corso…</a:t>
            </a:r>
          </a:p>
          <a:p>
            <a:pPr algn="just"/>
            <a:r>
              <a:rPr lang="it-IT" sz="2400" dirty="0"/>
              <a:t>Calcola quando dove e come le trasmissioni e i rumori arrivano ai ricevitori</a:t>
            </a:r>
          </a:p>
        </p:txBody>
      </p:sp>
      <p:pic>
        <p:nvPicPr>
          <p:cNvPr id="5" name="Immagine 4">
            <a:extLst>
              <a:ext uri="{FF2B5EF4-FFF2-40B4-BE49-F238E27FC236}">
                <a16:creationId xmlns:a16="http://schemas.microsoft.com/office/drawing/2014/main" id="{91909058-3BE1-4BBE-AB75-0F7C7D8A51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8980" y="2492376"/>
            <a:ext cx="4482228" cy="3563372"/>
          </a:xfrm>
          <a:prstGeom prst="rect">
            <a:avLst/>
          </a:prstGeom>
        </p:spPr>
      </p:pic>
    </p:spTree>
    <p:extLst>
      <p:ext uri="{BB962C8B-B14F-4D97-AF65-F5344CB8AC3E}">
        <p14:creationId xmlns:p14="http://schemas.microsoft.com/office/powerpoint/2010/main" val="350047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olo 1">
            <a:extLst>
              <a:ext uri="{FF2B5EF4-FFF2-40B4-BE49-F238E27FC236}">
                <a16:creationId xmlns:a16="http://schemas.microsoft.com/office/drawing/2014/main" id="{236AC999-8F6F-4F1D-82C5-DD7B2DDE3482}"/>
              </a:ext>
            </a:extLst>
          </p:cNvPr>
          <p:cNvSpPr>
            <a:spLocks noGrp="1"/>
          </p:cNvSpPr>
          <p:nvPr>
            <p:ph type="title"/>
          </p:nvPr>
        </p:nvSpPr>
        <p:spPr>
          <a:xfrm>
            <a:off x="1047280" y="759805"/>
            <a:ext cx="10306520" cy="1325563"/>
          </a:xfrm>
        </p:spPr>
        <p:txBody>
          <a:bodyPr>
            <a:normAutofit/>
          </a:bodyPr>
          <a:lstStyle/>
          <a:p>
            <a:r>
              <a:rPr lang="it-IT" sz="4000">
                <a:solidFill>
                  <a:srgbClr val="FFFFFF"/>
                </a:solidFill>
              </a:rPr>
              <a:t>ScenarioManager</a:t>
            </a:r>
          </a:p>
        </p:txBody>
      </p:sp>
      <p:sp>
        <p:nvSpPr>
          <p:cNvPr id="3" name="Segnaposto contenuto 2">
            <a:extLst>
              <a:ext uri="{FF2B5EF4-FFF2-40B4-BE49-F238E27FC236}">
                <a16:creationId xmlns:a16="http://schemas.microsoft.com/office/drawing/2014/main" id="{81CCF18A-8B68-457A-A600-B3A25223E949}"/>
              </a:ext>
            </a:extLst>
          </p:cNvPr>
          <p:cNvSpPr>
            <a:spLocks noGrp="1"/>
          </p:cNvSpPr>
          <p:nvPr>
            <p:ph idx="1"/>
          </p:nvPr>
        </p:nvSpPr>
        <p:spPr>
          <a:xfrm>
            <a:off x="1424904" y="2494450"/>
            <a:ext cx="4053545" cy="3563159"/>
          </a:xfrm>
        </p:spPr>
        <p:txBody>
          <a:bodyPr>
            <a:normAutofit/>
          </a:bodyPr>
          <a:lstStyle/>
          <a:p>
            <a:pPr algn="just"/>
            <a:r>
              <a:rPr lang="it-IT" sz="2000" dirty="0"/>
              <a:t>Serve per impostare e controllare le simulazioni – è possibile programmare determinati eventi in modo che si verifichino in orari specifici </a:t>
            </a:r>
          </a:p>
          <a:p>
            <a:pPr algn="just"/>
            <a:r>
              <a:rPr lang="it-IT" sz="2000" dirty="0"/>
              <a:t>È possibile rimuovere, aggiungere o modificare il numero di connessioni o il numero di percorsi in una tabella di </a:t>
            </a:r>
            <a:r>
              <a:rPr lang="it-IT" sz="2000" i="1" dirty="0"/>
              <a:t>routing</a:t>
            </a:r>
          </a:p>
          <a:p>
            <a:pPr algn="just"/>
            <a:r>
              <a:rPr lang="it-IT" sz="2000" dirty="0"/>
              <a:t>Esegue uno script specificato in XML</a:t>
            </a:r>
          </a:p>
        </p:txBody>
      </p:sp>
      <p:pic>
        <p:nvPicPr>
          <p:cNvPr id="7" name="Graphic 6" descr="File HTML">
            <a:extLst>
              <a:ext uri="{FF2B5EF4-FFF2-40B4-BE49-F238E27FC236}">
                <a16:creationId xmlns:a16="http://schemas.microsoft.com/office/drawing/2014/main" id="{7C1FC308-41A6-484F-9B3B-547504483F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8408" y="2492376"/>
            <a:ext cx="3563372" cy="3563372"/>
          </a:xfrm>
          <a:prstGeom prst="rect">
            <a:avLst/>
          </a:prstGeom>
        </p:spPr>
      </p:pic>
    </p:spTree>
    <p:extLst>
      <p:ext uri="{BB962C8B-B14F-4D97-AF65-F5344CB8AC3E}">
        <p14:creationId xmlns:p14="http://schemas.microsoft.com/office/powerpoint/2010/main" val="1356977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olo 1">
            <a:extLst>
              <a:ext uri="{FF2B5EF4-FFF2-40B4-BE49-F238E27FC236}">
                <a16:creationId xmlns:a16="http://schemas.microsoft.com/office/drawing/2014/main" id="{9FCD28C6-58B1-4851-9679-3310FCDBD483}"/>
              </a:ext>
            </a:extLst>
          </p:cNvPr>
          <p:cNvSpPr>
            <a:spLocks noGrp="1"/>
          </p:cNvSpPr>
          <p:nvPr>
            <p:ph type="title"/>
          </p:nvPr>
        </p:nvSpPr>
        <p:spPr>
          <a:xfrm>
            <a:off x="1047280" y="759805"/>
            <a:ext cx="10306520" cy="1325563"/>
          </a:xfrm>
        </p:spPr>
        <p:txBody>
          <a:bodyPr>
            <a:normAutofit/>
          </a:bodyPr>
          <a:lstStyle/>
          <a:p>
            <a:r>
              <a:rPr lang="it-IT" sz="4000">
                <a:solidFill>
                  <a:srgbClr val="FFFFFF"/>
                </a:solidFill>
              </a:rPr>
              <a:t>AodvRouter</a:t>
            </a:r>
          </a:p>
        </p:txBody>
      </p:sp>
      <p:sp>
        <p:nvSpPr>
          <p:cNvPr id="3" name="Segnaposto contenuto 2">
            <a:extLst>
              <a:ext uri="{FF2B5EF4-FFF2-40B4-BE49-F238E27FC236}">
                <a16:creationId xmlns:a16="http://schemas.microsoft.com/office/drawing/2014/main" id="{DA871735-32D4-47FA-A413-2AA3CB1B32AE}"/>
              </a:ext>
            </a:extLst>
          </p:cNvPr>
          <p:cNvSpPr>
            <a:spLocks noGrp="1"/>
          </p:cNvSpPr>
          <p:nvPr>
            <p:ph idx="1"/>
          </p:nvPr>
        </p:nvSpPr>
        <p:spPr>
          <a:xfrm>
            <a:off x="1222646" y="2494450"/>
            <a:ext cx="4255804" cy="3727835"/>
          </a:xfrm>
        </p:spPr>
        <p:txBody>
          <a:bodyPr>
            <a:normAutofit lnSpcReduction="10000"/>
          </a:bodyPr>
          <a:lstStyle/>
          <a:p>
            <a:pPr algn="just"/>
            <a:r>
              <a:rPr lang="it-IT" sz="2000" dirty="0"/>
              <a:t>Componente essenziale al fine della simulazione, inserisce nella rete l’</a:t>
            </a:r>
            <a:r>
              <a:rPr lang="it-IT" sz="2000" i="1" dirty="0"/>
              <a:t>host </a:t>
            </a:r>
            <a:r>
              <a:rPr lang="it-IT" sz="2000" dirty="0"/>
              <a:t>vero e proprio</a:t>
            </a:r>
          </a:p>
          <a:p>
            <a:pPr algn="just"/>
            <a:r>
              <a:rPr lang="it-IT" sz="2000" dirty="0"/>
              <a:t>Il </a:t>
            </a:r>
            <a:r>
              <a:rPr lang="it-IT" sz="2000" i="1" dirty="0"/>
              <a:t>Simple Module AODV </a:t>
            </a:r>
            <a:r>
              <a:rPr lang="it-IT" sz="2000" dirty="0"/>
              <a:t>realizza di fatto il protocollo di instradamento su richiesta (RREQ)</a:t>
            </a:r>
          </a:p>
          <a:p>
            <a:pPr algn="just"/>
            <a:r>
              <a:rPr lang="it-IT" sz="2000" dirty="0"/>
              <a:t>Ogni nodo funziona come un </a:t>
            </a:r>
            <a:r>
              <a:rPr lang="it-IT" sz="2000" i="1" dirty="0"/>
              <a:t>router: </a:t>
            </a:r>
            <a:endParaRPr lang="it-IT" sz="2000" dirty="0"/>
          </a:p>
          <a:p>
            <a:pPr lvl="1" algn="just"/>
            <a:r>
              <a:rPr lang="it-IT" sz="2000" dirty="0"/>
              <a:t>Gestisce le proprie tabelle di </a:t>
            </a:r>
            <a:r>
              <a:rPr lang="it-IT" sz="2000" i="1" dirty="0"/>
              <a:t>routing</a:t>
            </a:r>
          </a:p>
          <a:p>
            <a:pPr lvl="1" algn="just"/>
            <a:r>
              <a:rPr lang="it-IT" sz="2000" dirty="0"/>
              <a:t>Invia richieste di rotte </a:t>
            </a:r>
          </a:p>
          <a:p>
            <a:pPr lvl="1" algn="just"/>
            <a:r>
              <a:rPr lang="it-IT" sz="2000" dirty="0"/>
              <a:t>Consulta il livello IP per l’invio di dati</a:t>
            </a:r>
          </a:p>
        </p:txBody>
      </p:sp>
      <p:pic>
        <p:nvPicPr>
          <p:cNvPr id="5" name="Immagine 4">
            <a:extLst>
              <a:ext uri="{FF2B5EF4-FFF2-40B4-BE49-F238E27FC236}">
                <a16:creationId xmlns:a16="http://schemas.microsoft.com/office/drawing/2014/main" id="{D3D753A1-07C5-451C-8F2C-247E22523B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8891" y="2543175"/>
            <a:ext cx="5322531" cy="3153599"/>
          </a:xfrm>
          <a:prstGeom prst="rect">
            <a:avLst/>
          </a:prstGeom>
        </p:spPr>
      </p:pic>
    </p:spTree>
    <p:extLst>
      <p:ext uri="{BB962C8B-B14F-4D97-AF65-F5344CB8AC3E}">
        <p14:creationId xmlns:p14="http://schemas.microsoft.com/office/powerpoint/2010/main" val="339682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77256F-0B5A-4CF2-9410-8DDDE34FE48B}"/>
              </a:ext>
            </a:extLst>
          </p:cNvPr>
          <p:cNvSpPr>
            <a:spLocks noGrp="1"/>
          </p:cNvSpPr>
          <p:nvPr>
            <p:ph type="title"/>
          </p:nvPr>
        </p:nvSpPr>
        <p:spPr>
          <a:xfrm>
            <a:off x="1136428" y="627564"/>
            <a:ext cx="7474172" cy="1325563"/>
          </a:xfrm>
        </p:spPr>
        <p:txBody>
          <a:bodyPr>
            <a:normAutofit/>
          </a:bodyPr>
          <a:lstStyle/>
          <a:p>
            <a:r>
              <a:rPr lang="it-IT" dirty="0"/>
              <a:t>Argomenti principali:</a:t>
            </a:r>
          </a:p>
        </p:txBody>
      </p:sp>
      <p:sp>
        <p:nvSpPr>
          <p:cNvPr id="3" name="Segnaposto contenuto 2">
            <a:extLst>
              <a:ext uri="{FF2B5EF4-FFF2-40B4-BE49-F238E27FC236}">
                <a16:creationId xmlns:a16="http://schemas.microsoft.com/office/drawing/2014/main" id="{E24730D8-5CC0-4247-B729-B9C64E7D469C}"/>
              </a:ext>
            </a:extLst>
          </p:cNvPr>
          <p:cNvSpPr>
            <a:spLocks noGrp="1"/>
          </p:cNvSpPr>
          <p:nvPr>
            <p:ph idx="1"/>
          </p:nvPr>
        </p:nvSpPr>
        <p:spPr>
          <a:xfrm>
            <a:off x="1136429" y="2278173"/>
            <a:ext cx="6467867" cy="3450613"/>
          </a:xfrm>
        </p:spPr>
        <p:txBody>
          <a:bodyPr anchor="ctr">
            <a:normAutofit/>
          </a:bodyPr>
          <a:lstStyle/>
          <a:p>
            <a:r>
              <a:rPr lang="it-IT" sz="2400" dirty="0" err="1"/>
              <a:t>Vanet</a:t>
            </a:r>
            <a:r>
              <a:rPr lang="it-IT" sz="2400" dirty="0"/>
              <a:t> Network</a:t>
            </a:r>
          </a:p>
          <a:p>
            <a:r>
              <a:rPr lang="it-IT" sz="2400" dirty="0"/>
              <a:t>Ad-Hoc </a:t>
            </a:r>
            <a:r>
              <a:rPr lang="it-IT" sz="2400" dirty="0" err="1"/>
              <a:t>Distance</a:t>
            </a:r>
            <a:r>
              <a:rPr lang="it-IT" sz="2400" dirty="0"/>
              <a:t> </a:t>
            </a:r>
            <a:r>
              <a:rPr lang="it-IT" sz="2400" dirty="0" err="1"/>
              <a:t>Vector</a:t>
            </a:r>
            <a:r>
              <a:rPr lang="it-IT" sz="2400" dirty="0"/>
              <a:t> Protocol (AODV)</a:t>
            </a:r>
          </a:p>
          <a:p>
            <a:r>
              <a:rPr lang="it-IT" sz="2400" dirty="0"/>
              <a:t>Secure Ad-Hoc </a:t>
            </a:r>
            <a:r>
              <a:rPr lang="it-IT" sz="2400" dirty="0" err="1"/>
              <a:t>Distance</a:t>
            </a:r>
            <a:r>
              <a:rPr lang="it-IT" sz="2400" dirty="0"/>
              <a:t> </a:t>
            </a:r>
            <a:r>
              <a:rPr lang="it-IT" sz="2400" dirty="0" err="1"/>
              <a:t>Vector</a:t>
            </a:r>
            <a:r>
              <a:rPr lang="it-IT" sz="2400" dirty="0"/>
              <a:t> Protocol (SAODV)</a:t>
            </a:r>
          </a:p>
          <a:p>
            <a:r>
              <a:rPr lang="it-IT" sz="2400" dirty="0"/>
              <a:t>Ambiente di simulazione </a:t>
            </a:r>
            <a:r>
              <a:rPr lang="it-IT" sz="2400" dirty="0" err="1"/>
              <a:t>OMNeT</a:t>
            </a:r>
            <a:r>
              <a:rPr lang="it-IT" sz="2400" dirty="0"/>
              <a:t>++</a:t>
            </a:r>
          </a:p>
          <a:p>
            <a:r>
              <a:rPr lang="it-IT" sz="2400" dirty="0">
                <a:solidFill>
                  <a:srgbClr val="FF0000"/>
                </a:solidFill>
              </a:rPr>
              <a:t>Simulazioni</a:t>
            </a:r>
          </a:p>
          <a:p>
            <a:r>
              <a:rPr lang="it-IT" sz="2400" dirty="0"/>
              <a:t>Codice sorgente</a:t>
            </a:r>
          </a:p>
          <a:p>
            <a:endParaRPr lang="it-IT" sz="24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erver">
            <a:extLst>
              <a:ext uri="{FF2B5EF4-FFF2-40B4-BE49-F238E27FC236}">
                <a16:creationId xmlns:a16="http://schemas.microsoft.com/office/drawing/2014/main" id="{1754A846-BD7C-4A98-AC55-32FB081290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238511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olo 1">
            <a:extLst>
              <a:ext uri="{FF2B5EF4-FFF2-40B4-BE49-F238E27FC236}">
                <a16:creationId xmlns:a16="http://schemas.microsoft.com/office/drawing/2014/main" id="{CB117BA5-81A3-414D-BA25-F1F5296401AB}"/>
              </a:ext>
            </a:extLst>
          </p:cNvPr>
          <p:cNvSpPr>
            <a:spLocks noGrp="1"/>
          </p:cNvSpPr>
          <p:nvPr>
            <p:ph type="title"/>
          </p:nvPr>
        </p:nvSpPr>
        <p:spPr>
          <a:xfrm>
            <a:off x="958506" y="800392"/>
            <a:ext cx="10264697" cy="1212102"/>
          </a:xfrm>
        </p:spPr>
        <p:txBody>
          <a:bodyPr>
            <a:normAutofit/>
          </a:bodyPr>
          <a:lstStyle/>
          <a:p>
            <a:r>
              <a:rPr lang="it-IT" sz="4000">
                <a:solidFill>
                  <a:srgbClr val="FFFFFF"/>
                </a:solidFill>
              </a:rPr>
              <a:t>Introduzione - Vanet Network</a:t>
            </a:r>
          </a:p>
        </p:txBody>
      </p:sp>
      <p:sp>
        <p:nvSpPr>
          <p:cNvPr id="3" name="Segnaposto contenuto 2">
            <a:extLst>
              <a:ext uri="{FF2B5EF4-FFF2-40B4-BE49-F238E27FC236}">
                <a16:creationId xmlns:a16="http://schemas.microsoft.com/office/drawing/2014/main" id="{C81A1DC5-F256-4B8C-BED7-880E5A5CE194}"/>
              </a:ext>
            </a:extLst>
          </p:cNvPr>
          <p:cNvSpPr>
            <a:spLocks noGrp="1"/>
          </p:cNvSpPr>
          <p:nvPr>
            <p:ph idx="1"/>
          </p:nvPr>
        </p:nvSpPr>
        <p:spPr>
          <a:xfrm>
            <a:off x="1367624" y="2490436"/>
            <a:ext cx="9708995" cy="3567173"/>
          </a:xfrm>
        </p:spPr>
        <p:txBody>
          <a:bodyPr anchor="ctr">
            <a:normAutofit/>
          </a:bodyPr>
          <a:lstStyle/>
          <a:p>
            <a:pPr algn="just"/>
            <a:r>
              <a:rPr lang="it-IT" sz="2400" i="1" dirty="0" err="1"/>
              <a:t>Vehicular</a:t>
            </a:r>
            <a:r>
              <a:rPr lang="it-IT" sz="2400" i="1" dirty="0"/>
              <a:t> Ad-hoc Network </a:t>
            </a:r>
            <a:r>
              <a:rPr lang="it-IT" sz="2400" dirty="0"/>
              <a:t>(VANET) sono una particolare tipologia di MANET – sistema autonomo di </a:t>
            </a:r>
            <a:r>
              <a:rPr lang="it-IT" sz="2400" i="1" dirty="0"/>
              <a:t>host </a:t>
            </a:r>
            <a:r>
              <a:rPr lang="it-IT" sz="2400" dirty="0"/>
              <a:t>mobili connessi mediante connessione </a:t>
            </a:r>
            <a:r>
              <a:rPr lang="it-IT" sz="2400" i="1" dirty="0"/>
              <a:t>wireless </a:t>
            </a:r>
            <a:r>
              <a:rPr lang="it-IT" sz="2400" dirty="0"/>
              <a:t>di tipo </a:t>
            </a:r>
            <a:r>
              <a:rPr lang="it-IT" sz="2400" i="1" dirty="0"/>
              <a:t>Ad-hoc</a:t>
            </a:r>
          </a:p>
          <a:p>
            <a:pPr algn="just"/>
            <a:r>
              <a:rPr lang="it-IT" sz="2400" dirty="0"/>
              <a:t>Le VANET sono formate da nodi (veicoli) che comunicano in maniera </a:t>
            </a:r>
            <a:r>
              <a:rPr lang="it-IT" sz="2400" i="1" dirty="0"/>
              <a:t>wireless </a:t>
            </a:r>
            <a:r>
              <a:rPr lang="it-IT" sz="2400" dirty="0"/>
              <a:t>a medio raggio e si spostano su percorsi (</a:t>
            </a:r>
            <a:r>
              <a:rPr lang="it-IT" sz="2400" i="1" dirty="0" err="1"/>
              <a:t>routes</a:t>
            </a:r>
            <a:r>
              <a:rPr lang="it-IT" sz="2400" i="1" dirty="0"/>
              <a:t>) </a:t>
            </a:r>
            <a:r>
              <a:rPr lang="it-IT" sz="2400" dirty="0"/>
              <a:t>definiti in base all’infrastruttura stradale</a:t>
            </a:r>
          </a:p>
          <a:p>
            <a:pPr algn="just"/>
            <a:r>
              <a:rPr lang="it-IT" sz="2400" dirty="0"/>
              <a:t>L’obiettivo che ha portato allo sviluppo di questo tipo di rete è quello di rendere più sicuri gli spostamenti veicolari sulle strade di tutto il mondo</a:t>
            </a:r>
          </a:p>
          <a:p>
            <a:pPr algn="just"/>
            <a:endParaRPr lang="it-IT" sz="2400" dirty="0"/>
          </a:p>
        </p:txBody>
      </p:sp>
    </p:spTree>
    <p:extLst>
      <p:ext uri="{BB962C8B-B14F-4D97-AF65-F5344CB8AC3E}">
        <p14:creationId xmlns:p14="http://schemas.microsoft.com/office/powerpoint/2010/main" val="3242036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6"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29">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olo 1">
            <a:extLst>
              <a:ext uri="{FF2B5EF4-FFF2-40B4-BE49-F238E27FC236}">
                <a16:creationId xmlns:a16="http://schemas.microsoft.com/office/drawing/2014/main" id="{923B8158-E295-4F28-B88E-43988A82AF78}"/>
              </a:ext>
            </a:extLst>
          </p:cNvPr>
          <p:cNvSpPr>
            <a:spLocks noGrp="1"/>
          </p:cNvSpPr>
          <p:nvPr>
            <p:ph type="title"/>
          </p:nvPr>
        </p:nvSpPr>
        <p:spPr>
          <a:xfrm>
            <a:off x="1047280" y="759805"/>
            <a:ext cx="10306520" cy="1325563"/>
          </a:xfrm>
        </p:spPr>
        <p:txBody>
          <a:bodyPr>
            <a:normAutofit/>
          </a:bodyPr>
          <a:lstStyle/>
          <a:p>
            <a:r>
              <a:rPr lang="it-IT" sz="4000" dirty="0">
                <a:solidFill>
                  <a:srgbClr val="FFFFFF"/>
                </a:solidFill>
              </a:rPr>
              <a:t>Simulazioni - Mappa</a:t>
            </a:r>
          </a:p>
        </p:txBody>
      </p:sp>
      <p:sp>
        <p:nvSpPr>
          <p:cNvPr id="3" name="Segnaposto contenuto 2">
            <a:extLst>
              <a:ext uri="{FF2B5EF4-FFF2-40B4-BE49-F238E27FC236}">
                <a16:creationId xmlns:a16="http://schemas.microsoft.com/office/drawing/2014/main" id="{71FDDB1E-375F-42EA-9FB1-33CB73F03A2B}"/>
              </a:ext>
            </a:extLst>
          </p:cNvPr>
          <p:cNvSpPr>
            <a:spLocks noGrp="1"/>
          </p:cNvSpPr>
          <p:nvPr>
            <p:ph idx="1"/>
          </p:nvPr>
        </p:nvSpPr>
        <p:spPr>
          <a:xfrm>
            <a:off x="1424904" y="2494450"/>
            <a:ext cx="4053545" cy="3563159"/>
          </a:xfrm>
        </p:spPr>
        <p:txBody>
          <a:bodyPr>
            <a:normAutofit/>
          </a:bodyPr>
          <a:lstStyle/>
          <a:p>
            <a:pPr marL="457200" lvl="1" indent="0" algn="just">
              <a:buNone/>
            </a:pPr>
            <a:r>
              <a:rPr lang="it-IT" dirty="0"/>
              <a:t>Le simulazioni proposte sono state effettuate sulla mappa della città di Orlando </a:t>
            </a:r>
          </a:p>
          <a:p>
            <a:pPr marL="457200" lvl="1" indent="0" algn="just">
              <a:buNone/>
            </a:pPr>
            <a:r>
              <a:rPr lang="it-IT" dirty="0"/>
              <a:t>Dopo aver effettuato le opportune operazioni di configurazione si presenta in questo modo:</a:t>
            </a:r>
          </a:p>
        </p:txBody>
      </p:sp>
      <p:pic>
        <p:nvPicPr>
          <p:cNvPr id="5" name="Immagine 4" descr="Immagine che contiene mappa&#10;&#10;Descrizione generata automaticamente">
            <a:extLst>
              <a:ext uri="{FF2B5EF4-FFF2-40B4-BE49-F238E27FC236}">
                <a16:creationId xmlns:a16="http://schemas.microsoft.com/office/drawing/2014/main" id="{3939E551-D7CE-4E43-9DA6-ADAA6DA8D77B}"/>
              </a:ext>
            </a:extLst>
          </p:cNvPr>
          <p:cNvPicPr>
            <a:picLocks noChangeAspect="1"/>
          </p:cNvPicPr>
          <p:nvPr/>
        </p:nvPicPr>
        <p:blipFill rotWithShape="1">
          <a:blip r:embed="rId2">
            <a:extLst>
              <a:ext uri="{28A0092B-C50C-407E-A947-70E740481C1C}">
                <a14:useLocalDpi xmlns:a14="http://schemas.microsoft.com/office/drawing/2010/main" val="0"/>
              </a:ext>
            </a:extLst>
          </a:blip>
          <a:srcRect l="1333" r="1294"/>
          <a:stretch/>
        </p:blipFill>
        <p:spPr>
          <a:xfrm>
            <a:off x="6098892" y="2492376"/>
            <a:ext cx="4802404" cy="3563372"/>
          </a:xfrm>
          <a:prstGeom prst="rect">
            <a:avLst/>
          </a:prstGeom>
        </p:spPr>
      </p:pic>
    </p:spTree>
    <p:extLst>
      <p:ext uri="{BB962C8B-B14F-4D97-AF65-F5344CB8AC3E}">
        <p14:creationId xmlns:p14="http://schemas.microsoft.com/office/powerpoint/2010/main" val="35330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olo 1">
            <a:extLst>
              <a:ext uri="{FF2B5EF4-FFF2-40B4-BE49-F238E27FC236}">
                <a16:creationId xmlns:a16="http://schemas.microsoft.com/office/drawing/2014/main" id="{923B8158-E295-4F28-B88E-43988A82AF78}"/>
              </a:ext>
            </a:extLst>
          </p:cNvPr>
          <p:cNvSpPr>
            <a:spLocks noGrp="1"/>
          </p:cNvSpPr>
          <p:nvPr>
            <p:ph type="title"/>
          </p:nvPr>
        </p:nvSpPr>
        <p:spPr>
          <a:xfrm>
            <a:off x="958506" y="800392"/>
            <a:ext cx="10264697" cy="1212102"/>
          </a:xfrm>
        </p:spPr>
        <p:txBody>
          <a:bodyPr>
            <a:normAutofit/>
          </a:bodyPr>
          <a:lstStyle/>
          <a:p>
            <a:r>
              <a:rPr lang="it-IT" sz="4000">
                <a:solidFill>
                  <a:srgbClr val="FFFFFF"/>
                </a:solidFill>
              </a:rPr>
              <a:t>Simulazioni</a:t>
            </a:r>
          </a:p>
        </p:txBody>
      </p:sp>
      <p:sp>
        <p:nvSpPr>
          <p:cNvPr id="3" name="Segnaposto contenuto 2">
            <a:extLst>
              <a:ext uri="{FF2B5EF4-FFF2-40B4-BE49-F238E27FC236}">
                <a16:creationId xmlns:a16="http://schemas.microsoft.com/office/drawing/2014/main" id="{71FDDB1E-375F-42EA-9FB1-33CB73F03A2B}"/>
              </a:ext>
            </a:extLst>
          </p:cNvPr>
          <p:cNvSpPr>
            <a:spLocks noGrp="1"/>
          </p:cNvSpPr>
          <p:nvPr>
            <p:ph idx="1"/>
          </p:nvPr>
        </p:nvSpPr>
        <p:spPr>
          <a:xfrm>
            <a:off x="1222645" y="2490436"/>
            <a:ext cx="10096383" cy="3567173"/>
          </a:xfrm>
        </p:spPr>
        <p:txBody>
          <a:bodyPr anchor="ctr">
            <a:normAutofit/>
          </a:bodyPr>
          <a:lstStyle/>
          <a:p>
            <a:pPr marL="0" indent="0" algn="just">
              <a:buNone/>
            </a:pPr>
            <a:r>
              <a:rPr lang="it-IT" sz="2400" dirty="0"/>
              <a:t>Sono state eseguite quattro simulazioni:</a:t>
            </a:r>
          </a:p>
          <a:p>
            <a:pPr marL="914400" lvl="1" indent="-457200" algn="just">
              <a:buFont typeface="+mj-lt"/>
              <a:buAutoNum type="arabicPeriod"/>
            </a:pPr>
            <a:r>
              <a:rPr lang="it-IT" dirty="0"/>
              <a:t>Funzionamento del protocollo AODV in assenza di nodi malevoli</a:t>
            </a:r>
          </a:p>
          <a:p>
            <a:pPr marL="914400" lvl="1" indent="-457200" algn="just">
              <a:buFont typeface="+mj-lt"/>
              <a:buAutoNum type="arabicPeriod"/>
            </a:pPr>
            <a:r>
              <a:rPr lang="it-IT" dirty="0"/>
              <a:t>Funzionamento del protocollo AODV in presenza di nodi malevoli</a:t>
            </a:r>
          </a:p>
          <a:p>
            <a:pPr marL="914400" lvl="1" indent="-457200" algn="just">
              <a:buFont typeface="+mj-lt"/>
              <a:buAutoNum type="arabicPeriod"/>
            </a:pPr>
            <a:r>
              <a:rPr lang="it-IT" dirty="0"/>
              <a:t>Funzionamento del protocollo Secure-AODV in assenza di nodi malevoli</a:t>
            </a:r>
          </a:p>
          <a:p>
            <a:pPr marL="914400" lvl="1" indent="-457200" algn="just">
              <a:buFont typeface="+mj-lt"/>
              <a:buAutoNum type="arabicPeriod"/>
            </a:pPr>
            <a:r>
              <a:rPr lang="it-IT" dirty="0"/>
              <a:t>Funzionamento del protocollo Secure-AODV in presenza di nodi malevoli</a:t>
            </a:r>
          </a:p>
          <a:p>
            <a:pPr marL="914400" lvl="1" indent="-457200" algn="just">
              <a:buFont typeface="+mj-lt"/>
              <a:buAutoNum type="arabicPeriod"/>
            </a:pPr>
            <a:endParaRPr lang="it-IT" dirty="0"/>
          </a:p>
        </p:txBody>
      </p:sp>
    </p:spTree>
    <p:extLst>
      <p:ext uri="{BB962C8B-B14F-4D97-AF65-F5344CB8AC3E}">
        <p14:creationId xmlns:p14="http://schemas.microsoft.com/office/powerpoint/2010/main" val="13405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olo 1">
            <a:extLst>
              <a:ext uri="{FF2B5EF4-FFF2-40B4-BE49-F238E27FC236}">
                <a16:creationId xmlns:a16="http://schemas.microsoft.com/office/drawing/2014/main" id="{923B8158-E295-4F28-B88E-43988A82AF78}"/>
              </a:ext>
            </a:extLst>
          </p:cNvPr>
          <p:cNvSpPr>
            <a:spLocks noGrp="1"/>
          </p:cNvSpPr>
          <p:nvPr>
            <p:ph type="title"/>
          </p:nvPr>
        </p:nvSpPr>
        <p:spPr>
          <a:xfrm>
            <a:off x="958506" y="800392"/>
            <a:ext cx="10264697" cy="1212102"/>
          </a:xfrm>
        </p:spPr>
        <p:txBody>
          <a:bodyPr>
            <a:normAutofit/>
          </a:bodyPr>
          <a:lstStyle/>
          <a:p>
            <a:r>
              <a:rPr lang="it-IT" sz="4000" dirty="0">
                <a:solidFill>
                  <a:srgbClr val="FFFFFF"/>
                </a:solidFill>
              </a:rPr>
              <a:t>Descrizione Attacco</a:t>
            </a:r>
          </a:p>
        </p:txBody>
      </p:sp>
      <p:sp>
        <p:nvSpPr>
          <p:cNvPr id="3" name="Segnaposto contenuto 2">
            <a:extLst>
              <a:ext uri="{FF2B5EF4-FFF2-40B4-BE49-F238E27FC236}">
                <a16:creationId xmlns:a16="http://schemas.microsoft.com/office/drawing/2014/main" id="{71FDDB1E-375F-42EA-9FB1-33CB73F03A2B}"/>
              </a:ext>
            </a:extLst>
          </p:cNvPr>
          <p:cNvSpPr>
            <a:spLocks noGrp="1"/>
          </p:cNvSpPr>
          <p:nvPr>
            <p:ph idx="1"/>
          </p:nvPr>
        </p:nvSpPr>
        <p:spPr>
          <a:xfrm>
            <a:off x="1222645" y="2490436"/>
            <a:ext cx="10096383" cy="3567173"/>
          </a:xfrm>
        </p:spPr>
        <p:txBody>
          <a:bodyPr anchor="ctr">
            <a:normAutofit/>
          </a:bodyPr>
          <a:lstStyle/>
          <a:p>
            <a:pPr lvl="1" algn="just"/>
            <a:r>
              <a:rPr lang="it-IT" dirty="0"/>
              <a:t>È stato implementato un attacco di tipo </a:t>
            </a:r>
            <a:r>
              <a:rPr lang="it-IT" i="1" dirty="0" err="1"/>
              <a:t>Denial</a:t>
            </a:r>
            <a:r>
              <a:rPr lang="it-IT" i="1" dirty="0"/>
              <a:t> of Service </a:t>
            </a:r>
            <a:endParaRPr lang="it-IT" dirty="0"/>
          </a:p>
          <a:p>
            <a:pPr lvl="1" algn="just"/>
            <a:r>
              <a:rPr lang="it-IT" dirty="0"/>
              <a:t>I nodi malevoli utilizzano un </a:t>
            </a:r>
            <a:r>
              <a:rPr lang="it-IT" i="1" dirty="0"/>
              <a:t>router </a:t>
            </a:r>
            <a:r>
              <a:rPr lang="it-IT" dirty="0"/>
              <a:t>di tipo </a:t>
            </a:r>
            <a:r>
              <a:rPr lang="it-IT" dirty="0" err="1"/>
              <a:t>AodvAttacker</a:t>
            </a:r>
            <a:r>
              <a:rPr lang="it-IT" dirty="0"/>
              <a:t> invece di </a:t>
            </a:r>
            <a:r>
              <a:rPr lang="it-IT" dirty="0" err="1"/>
              <a:t>AodvBase</a:t>
            </a:r>
            <a:r>
              <a:rPr lang="it-IT" dirty="0"/>
              <a:t>, il quale implementa una versione del protocollo malevola</a:t>
            </a:r>
          </a:p>
          <a:p>
            <a:pPr lvl="1" algn="just"/>
            <a:r>
              <a:rPr lang="it-IT" dirty="0"/>
              <a:t>Un nodo malevolo non permette ai pacchetti di tipo RREQ che riceve di essere propagati, inoltre pur non essendo il destinatario del messaggio genera una RREP fasulla che viene inoltrata agli altri nodi della rete</a:t>
            </a:r>
          </a:p>
        </p:txBody>
      </p:sp>
    </p:spTree>
    <p:extLst>
      <p:ext uri="{BB962C8B-B14F-4D97-AF65-F5344CB8AC3E}">
        <p14:creationId xmlns:p14="http://schemas.microsoft.com/office/powerpoint/2010/main" val="1668464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olo 1">
            <a:extLst>
              <a:ext uri="{FF2B5EF4-FFF2-40B4-BE49-F238E27FC236}">
                <a16:creationId xmlns:a16="http://schemas.microsoft.com/office/drawing/2014/main" id="{923B8158-E295-4F28-B88E-43988A82AF78}"/>
              </a:ext>
            </a:extLst>
          </p:cNvPr>
          <p:cNvSpPr>
            <a:spLocks noGrp="1"/>
          </p:cNvSpPr>
          <p:nvPr>
            <p:ph type="title"/>
          </p:nvPr>
        </p:nvSpPr>
        <p:spPr>
          <a:xfrm>
            <a:off x="958506" y="800392"/>
            <a:ext cx="10264697" cy="1212102"/>
          </a:xfrm>
        </p:spPr>
        <p:txBody>
          <a:bodyPr>
            <a:normAutofit/>
          </a:bodyPr>
          <a:lstStyle/>
          <a:p>
            <a:r>
              <a:rPr lang="it-IT" sz="4000" dirty="0">
                <a:solidFill>
                  <a:srgbClr val="FFFFFF"/>
                </a:solidFill>
              </a:rPr>
              <a:t>Implementazione Attacco</a:t>
            </a:r>
          </a:p>
        </p:txBody>
      </p:sp>
      <p:sp>
        <p:nvSpPr>
          <p:cNvPr id="3" name="Segnaposto contenuto 2">
            <a:extLst>
              <a:ext uri="{FF2B5EF4-FFF2-40B4-BE49-F238E27FC236}">
                <a16:creationId xmlns:a16="http://schemas.microsoft.com/office/drawing/2014/main" id="{71FDDB1E-375F-42EA-9FB1-33CB73F03A2B}"/>
              </a:ext>
            </a:extLst>
          </p:cNvPr>
          <p:cNvSpPr>
            <a:spLocks noGrp="1"/>
          </p:cNvSpPr>
          <p:nvPr>
            <p:ph idx="1"/>
          </p:nvPr>
        </p:nvSpPr>
        <p:spPr>
          <a:xfrm>
            <a:off x="1222645" y="2490436"/>
            <a:ext cx="10096383" cy="3567173"/>
          </a:xfrm>
        </p:spPr>
        <p:txBody>
          <a:bodyPr anchor="ctr">
            <a:normAutofit/>
          </a:bodyPr>
          <a:lstStyle/>
          <a:p>
            <a:pPr lvl="1" algn="just"/>
            <a:r>
              <a:rPr lang="it-IT" dirty="0"/>
              <a:t>L’attacco descritto è stato implementato apportando opportune modifiche ai file che definiscono il protocollo AODV messe a disposizione da INET</a:t>
            </a:r>
          </a:p>
          <a:p>
            <a:pPr lvl="1" algn="just"/>
            <a:r>
              <a:rPr lang="it-IT" dirty="0"/>
              <a:t>Tra i file necessari al funzionamento del protocollo si hanno:</a:t>
            </a:r>
          </a:p>
          <a:p>
            <a:pPr lvl="2" algn="just"/>
            <a:r>
              <a:rPr lang="it-IT" dirty="0"/>
              <a:t>AodvAttacker.cc</a:t>
            </a:r>
          </a:p>
          <a:p>
            <a:pPr lvl="2" algn="just"/>
            <a:r>
              <a:rPr lang="it-IT" dirty="0" err="1"/>
              <a:t>AodvAttacker.h</a:t>
            </a:r>
            <a:endParaRPr lang="it-IT" dirty="0"/>
          </a:p>
        </p:txBody>
      </p:sp>
    </p:spTree>
    <p:extLst>
      <p:ext uri="{BB962C8B-B14F-4D97-AF65-F5344CB8AC3E}">
        <p14:creationId xmlns:p14="http://schemas.microsoft.com/office/powerpoint/2010/main" val="2327043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olo 1">
            <a:extLst>
              <a:ext uri="{FF2B5EF4-FFF2-40B4-BE49-F238E27FC236}">
                <a16:creationId xmlns:a16="http://schemas.microsoft.com/office/drawing/2014/main" id="{923B8158-E295-4F28-B88E-43988A82AF78}"/>
              </a:ext>
            </a:extLst>
          </p:cNvPr>
          <p:cNvSpPr>
            <a:spLocks noGrp="1"/>
          </p:cNvSpPr>
          <p:nvPr>
            <p:ph type="title"/>
          </p:nvPr>
        </p:nvSpPr>
        <p:spPr>
          <a:xfrm>
            <a:off x="958506" y="800392"/>
            <a:ext cx="10264697" cy="1212102"/>
          </a:xfrm>
        </p:spPr>
        <p:txBody>
          <a:bodyPr>
            <a:normAutofit/>
          </a:bodyPr>
          <a:lstStyle/>
          <a:p>
            <a:r>
              <a:rPr lang="it-IT" sz="4000" dirty="0">
                <a:solidFill>
                  <a:srgbClr val="FFFFFF"/>
                </a:solidFill>
              </a:rPr>
              <a:t>Implementazione Attacco</a:t>
            </a:r>
          </a:p>
        </p:txBody>
      </p:sp>
      <p:sp>
        <p:nvSpPr>
          <p:cNvPr id="3" name="Segnaposto contenuto 2">
            <a:extLst>
              <a:ext uri="{FF2B5EF4-FFF2-40B4-BE49-F238E27FC236}">
                <a16:creationId xmlns:a16="http://schemas.microsoft.com/office/drawing/2014/main" id="{71FDDB1E-375F-42EA-9FB1-33CB73F03A2B}"/>
              </a:ext>
            </a:extLst>
          </p:cNvPr>
          <p:cNvSpPr>
            <a:spLocks noGrp="1"/>
          </p:cNvSpPr>
          <p:nvPr>
            <p:ph idx="1"/>
          </p:nvPr>
        </p:nvSpPr>
        <p:spPr>
          <a:xfrm>
            <a:off x="1222645" y="2490436"/>
            <a:ext cx="10096383" cy="3567173"/>
          </a:xfrm>
        </p:spPr>
        <p:txBody>
          <a:bodyPr anchor="ctr">
            <a:normAutofit/>
          </a:bodyPr>
          <a:lstStyle/>
          <a:p>
            <a:pPr lvl="1" algn="just"/>
            <a:r>
              <a:rPr lang="it-IT" dirty="0" err="1"/>
              <a:t>HandleRREQ</a:t>
            </a:r>
            <a:r>
              <a:rPr lang="it-IT" dirty="0"/>
              <a:t>: metodo che si occupa della gestione dei messaggi RREQ nel momento in cui vengono ricevuti – modificato per fare in modo che il nodo malevolo sia in grado di rispondere ad ogni messaggio intercettato</a:t>
            </a:r>
          </a:p>
          <a:p>
            <a:pPr lvl="1" algn="just"/>
            <a:r>
              <a:rPr lang="it-IT" dirty="0" err="1"/>
              <a:t>CreateRREP</a:t>
            </a:r>
            <a:r>
              <a:rPr lang="it-IT" dirty="0"/>
              <a:t>: metodo che si occupa della creazione del messaggio RREP da inoltrare ai nodi appartenenti alla rete – modificato il valore </a:t>
            </a:r>
            <a:r>
              <a:rPr lang="it-IT" i="1" dirty="0"/>
              <a:t>hop </a:t>
            </a:r>
            <a:r>
              <a:rPr lang="it-IT" i="1" dirty="0" err="1"/>
              <a:t>count</a:t>
            </a:r>
            <a:r>
              <a:rPr lang="it-IT" i="1" dirty="0"/>
              <a:t> </a:t>
            </a:r>
            <a:r>
              <a:rPr lang="it-IT" dirty="0"/>
              <a:t>assegnandovi un numero elevato con l’intento di modificare la struttura della rete che perverrà al nodo richiedente</a:t>
            </a:r>
          </a:p>
          <a:p>
            <a:pPr lvl="1" algn="just"/>
            <a:endParaRPr lang="it-IT" dirty="0"/>
          </a:p>
        </p:txBody>
      </p:sp>
    </p:spTree>
    <p:extLst>
      <p:ext uri="{BB962C8B-B14F-4D97-AF65-F5344CB8AC3E}">
        <p14:creationId xmlns:p14="http://schemas.microsoft.com/office/powerpoint/2010/main" val="3471997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8"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olo 1">
            <a:extLst>
              <a:ext uri="{FF2B5EF4-FFF2-40B4-BE49-F238E27FC236}">
                <a16:creationId xmlns:a16="http://schemas.microsoft.com/office/drawing/2014/main" id="{923B8158-E295-4F28-B88E-43988A82AF78}"/>
              </a:ext>
            </a:extLst>
          </p:cNvPr>
          <p:cNvSpPr>
            <a:spLocks noGrp="1"/>
          </p:cNvSpPr>
          <p:nvPr>
            <p:ph type="title"/>
          </p:nvPr>
        </p:nvSpPr>
        <p:spPr>
          <a:xfrm>
            <a:off x="1047280" y="759805"/>
            <a:ext cx="10306520" cy="1325563"/>
          </a:xfrm>
        </p:spPr>
        <p:txBody>
          <a:bodyPr>
            <a:normAutofit/>
          </a:bodyPr>
          <a:lstStyle/>
          <a:p>
            <a:r>
              <a:rPr lang="it-IT" sz="4000" dirty="0">
                <a:solidFill>
                  <a:srgbClr val="FFFFFF"/>
                </a:solidFill>
              </a:rPr>
              <a:t>Scenario 1 – Risultati empirici pacchetti</a:t>
            </a:r>
          </a:p>
        </p:txBody>
      </p:sp>
      <p:pic>
        <p:nvPicPr>
          <p:cNvPr id="4" name="Immagine 3">
            <a:extLst>
              <a:ext uri="{FF2B5EF4-FFF2-40B4-BE49-F238E27FC236}">
                <a16:creationId xmlns:a16="http://schemas.microsoft.com/office/drawing/2014/main" id="{469DBF1F-5EB1-4C9C-86A8-90C534601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9032" y="2924790"/>
            <a:ext cx="4444581" cy="2751539"/>
          </a:xfrm>
          <a:prstGeom prst="rect">
            <a:avLst/>
          </a:prstGeom>
        </p:spPr>
      </p:pic>
      <p:pic>
        <p:nvPicPr>
          <p:cNvPr id="8" name="Immagine 7">
            <a:extLst>
              <a:ext uri="{FF2B5EF4-FFF2-40B4-BE49-F238E27FC236}">
                <a16:creationId xmlns:a16="http://schemas.microsoft.com/office/drawing/2014/main" id="{5B3EA528-38AD-45AE-A872-D21D3FD344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5851" y="2924790"/>
            <a:ext cx="4447352" cy="2751539"/>
          </a:xfrm>
          <a:prstGeom prst="rect">
            <a:avLst/>
          </a:prstGeom>
        </p:spPr>
      </p:pic>
    </p:spTree>
    <p:extLst>
      <p:ext uri="{BB962C8B-B14F-4D97-AF65-F5344CB8AC3E}">
        <p14:creationId xmlns:p14="http://schemas.microsoft.com/office/powerpoint/2010/main" val="303365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8"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olo 1">
            <a:extLst>
              <a:ext uri="{FF2B5EF4-FFF2-40B4-BE49-F238E27FC236}">
                <a16:creationId xmlns:a16="http://schemas.microsoft.com/office/drawing/2014/main" id="{923B8158-E295-4F28-B88E-43988A82AF78}"/>
              </a:ext>
            </a:extLst>
          </p:cNvPr>
          <p:cNvSpPr>
            <a:spLocks noGrp="1"/>
          </p:cNvSpPr>
          <p:nvPr>
            <p:ph type="title"/>
          </p:nvPr>
        </p:nvSpPr>
        <p:spPr>
          <a:xfrm>
            <a:off x="1047280" y="759805"/>
            <a:ext cx="10306520" cy="1325563"/>
          </a:xfrm>
        </p:spPr>
        <p:txBody>
          <a:bodyPr>
            <a:normAutofit/>
          </a:bodyPr>
          <a:lstStyle/>
          <a:p>
            <a:r>
              <a:rPr lang="it-IT" sz="4000" dirty="0">
                <a:solidFill>
                  <a:srgbClr val="FFFFFF"/>
                </a:solidFill>
              </a:rPr>
              <a:t>Scenario 2 – AODV in presenza di nodi malevoli</a:t>
            </a:r>
          </a:p>
        </p:txBody>
      </p:sp>
      <p:pic>
        <p:nvPicPr>
          <p:cNvPr id="4" name="Immagine 3" descr="Immagine che contiene tavolo&#10;&#10;Descrizione generata automaticamente">
            <a:extLst>
              <a:ext uri="{FF2B5EF4-FFF2-40B4-BE49-F238E27FC236}">
                <a16:creationId xmlns:a16="http://schemas.microsoft.com/office/drawing/2014/main" id="{DB2A0E64-F2F1-42A3-9F20-49E0296050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089" y="2222782"/>
            <a:ext cx="3714750" cy="4524375"/>
          </a:xfrm>
          <a:prstGeom prst="rect">
            <a:avLst/>
          </a:prstGeom>
        </p:spPr>
      </p:pic>
      <p:pic>
        <p:nvPicPr>
          <p:cNvPr id="8" name="Immagine 7" descr="Immagine che contiene tavolo&#10;&#10;Descrizione generata automaticamente">
            <a:extLst>
              <a:ext uri="{FF2B5EF4-FFF2-40B4-BE49-F238E27FC236}">
                <a16:creationId xmlns:a16="http://schemas.microsoft.com/office/drawing/2014/main" id="{9E3E1044-A650-4AB1-A2DC-00B85DEB59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7839" y="2209457"/>
            <a:ext cx="2914650" cy="4343400"/>
          </a:xfrm>
          <a:prstGeom prst="rect">
            <a:avLst/>
          </a:prstGeom>
        </p:spPr>
      </p:pic>
      <p:pic>
        <p:nvPicPr>
          <p:cNvPr id="10" name="Immagine 9" descr="Immagine che contiene testo&#10;&#10;Descrizione generata automaticamente">
            <a:extLst>
              <a:ext uri="{FF2B5EF4-FFF2-40B4-BE49-F238E27FC236}">
                <a16:creationId xmlns:a16="http://schemas.microsoft.com/office/drawing/2014/main" id="{9E17ED56-89CB-48CB-9B7B-9270DF428E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2361" y="2222782"/>
            <a:ext cx="2876550" cy="4333875"/>
          </a:xfrm>
          <a:prstGeom prst="rect">
            <a:avLst/>
          </a:prstGeom>
        </p:spPr>
      </p:pic>
    </p:spTree>
    <p:extLst>
      <p:ext uri="{BB962C8B-B14F-4D97-AF65-F5344CB8AC3E}">
        <p14:creationId xmlns:p14="http://schemas.microsoft.com/office/powerpoint/2010/main" val="313727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8"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olo 1">
            <a:extLst>
              <a:ext uri="{FF2B5EF4-FFF2-40B4-BE49-F238E27FC236}">
                <a16:creationId xmlns:a16="http://schemas.microsoft.com/office/drawing/2014/main" id="{923B8158-E295-4F28-B88E-43988A82AF78}"/>
              </a:ext>
            </a:extLst>
          </p:cNvPr>
          <p:cNvSpPr>
            <a:spLocks noGrp="1"/>
          </p:cNvSpPr>
          <p:nvPr>
            <p:ph type="title"/>
          </p:nvPr>
        </p:nvSpPr>
        <p:spPr>
          <a:xfrm>
            <a:off x="1047280" y="759805"/>
            <a:ext cx="10306520" cy="1325563"/>
          </a:xfrm>
        </p:spPr>
        <p:txBody>
          <a:bodyPr>
            <a:normAutofit/>
          </a:bodyPr>
          <a:lstStyle/>
          <a:p>
            <a:r>
              <a:rPr lang="it-IT" sz="4000" dirty="0">
                <a:solidFill>
                  <a:srgbClr val="FFFFFF"/>
                </a:solidFill>
              </a:rPr>
              <a:t>Scenario 2 – Risultati empirici pacchetti</a:t>
            </a:r>
          </a:p>
        </p:txBody>
      </p:sp>
      <p:pic>
        <p:nvPicPr>
          <p:cNvPr id="4" name="Immagine 3">
            <a:extLst>
              <a:ext uri="{FF2B5EF4-FFF2-40B4-BE49-F238E27FC236}">
                <a16:creationId xmlns:a16="http://schemas.microsoft.com/office/drawing/2014/main" id="{A176903E-C109-4F7A-B514-F69B140AF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119" y="2730691"/>
            <a:ext cx="4580357" cy="2751539"/>
          </a:xfrm>
          <a:prstGeom prst="rect">
            <a:avLst/>
          </a:prstGeom>
        </p:spPr>
      </p:pic>
      <p:pic>
        <p:nvPicPr>
          <p:cNvPr id="6" name="Immagine 5">
            <a:extLst>
              <a:ext uri="{FF2B5EF4-FFF2-40B4-BE49-F238E27FC236}">
                <a16:creationId xmlns:a16="http://schemas.microsoft.com/office/drawing/2014/main" id="{18BFC26F-C2E1-42DC-930E-3B9AC3BBF3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2846" y="2730691"/>
            <a:ext cx="4580357" cy="2751539"/>
          </a:xfrm>
          <a:prstGeom prst="rect">
            <a:avLst/>
          </a:prstGeom>
        </p:spPr>
      </p:pic>
    </p:spTree>
    <p:extLst>
      <p:ext uri="{BB962C8B-B14F-4D97-AF65-F5344CB8AC3E}">
        <p14:creationId xmlns:p14="http://schemas.microsoft.com/office/powerpoint/2010/main" val="3907533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olo 1">
            <a:extLst>
              <a:ext uri="{FF2B5EF4-FFF2-40B4-BE49-F238E27FC236}">
                <a16:creationId xmlns:a16="http://schemas.microsoft.com/office/drawing/2014/main" id="{923B8158-E295-4F28-B88E-43988A82AF78}"/>
              </a:ext>
            </a:extLst>
          </p:cNvPr>
          <p:cNvSpPr>
            <a:spLocks noGrp="1"/>
          </p:cNvSpPr>
          <p:nvPr>
            <p:ph type="title"/>
          </p:nvPr>
        </p:nvSpPr>
        <p:spPr>
          <a:xfrm>
            <a:off x="958506" y="800392"/>
            <a:ext cx="10264697" cy="1212102"/>
          </a:xfrm>
        </p:spPr>
        <p:txBody>
          <a:bodyPr>
            <a:normAutofit/>
          </a:bodyPr>
          <a:lstStyle/>
          <a:p>
            <a:r>
              <a:rPr lang="it-IT" sz="4000" dirty="0">
                <a:solidFill>
                  <a:srgbClr val="FFFFFF"/>
                </a:solidFill>
              </a:rPr>
              <a:t>Implementazione </a:t>
            </a:r>
            <a:r>
              <a:rPr lang="it-IT" sz="4000" dirty="0" err="1">
                <a:solidFill>
                  <a:srgbClr val="FFFFFF"/>
                </a:solidFill>
              </a:rPr>
              <a:t>SecureAodv</a:t>
            </a:r>
            <a:endParaRPr lang="it-IT" sz="4000" dirty="0">
              <a:solidFill>
                <a:srgbClr val="FFFFFF"/>
              </a:solidFill>
            </a:endParaRPr>
          </a:p>
        </p:txBody>
      </p:sp>
      <p:sp>
        <p:nvSpPr>
          <p:cNvPr id="3" name="Segnaposto contenuto 2">
            <a:extLst>
              <a:ext uri="{FF2B5EF4-FFF2-40B4-BE49-F238E27FC236}">
                <a16:creationId xmlns:a16="http://schemas.microsoft.com/office/drawing/2014/main" id="{71FDDB1E-375F-42EA-9FB1-33CB73F03A2B}"/>
              </a:ext>
            </a:extLst>
          </p:cNvPr>
          <p:cNvSpPr>
            <a:spLocks noGrp="1"/>
          </p:cNvSpPr>
          <p:nvPr>
            <p:ph idx="1"/>
          </p:nvPr>
        </p:nvSpPr>
        <p:spPr>
          <a:xfrm>
            <a:off x="1222645" y="2490436"/>
            <a:ext cx="10096383" cy="3567173"/>
          </a:xfrm>
        </p:spPr>
        <p:txBody>
          <a:bodyPr anchor="ctr">
            <a:normAutofit/>
          </a:bodyPr>
          <a:lstStyle/>
          <a:p>
            <a:pPr lvl="1" algn="just"/>
            <a:r>
              <a:rPr lang="it-IT" dirty="0"/>
              <a:t>Il protocollo Secure AODV descritto è stato implementando apportando opportune modifiche ai file che definiscono il protocollo AODV messe a disposizione da INET</a:t>
            </a:r>
          </a:p>
          <a:p>
            <a:pPr lvl="1" algn="just"/>
            <a:r>
              <a:rPr lang="it-IT" dirty="0"/>
              <a:t>Le caratteristiche di sicurezza apportate dalla versione sicura del protocollo riguardano l’autenticazione e l’integrità dei pacchetti</a:t>
            </a:r>
          </a:p>
          <a:p>
            <a:pPr lvl="1" algn="just"/>
            <a:r>
              <a:rPr lang="it-IT" dirty="0"/>
              <a:t>Tra i file necessari al funzionamento del protocollo si hanno:</a:t>
            </a:r>
          </a:p>
          <a:p>
            <a:pPr lvl="2" algn="just"/>
            <a:r>
              <a:rPr lang="it-IT" dirty="0"/>
              <a:t>SecureAodv.cc</a:t>
            </a:r>
          </a:p>
          <a:p>
            <a:pPr lvl="2" algn="just"/>
            <a:r>
              <a:rPr lang="it-IT" dirty="0" err="1"/>
              <a:t>SecureAodv.h</a:t>
            </a:r>
            <a:endParaRPr lang="it-IT" dirty="0"/>
          </a:p>
          <a:p>
            <a:pPr lvl="2" algn="just"/>
            <a:r>
              <a:rPr lang="it-IT" dirty="0"/>
              <a:t>AodvControlPackets.msg</a:t>
            </a:r>
          </a:p>
        </p:txBody>
      </p:sp>
    </p:spTree>
    <p:extLst>
      <p:ext uri="{BB962C8B-B14F-4D97-AF65-F5344CB8AC3E}">
        <p14:creationId xmlns:p14="http://schemas.microsoft.com/office/powerpoint/2010/main" val="1553191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8"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olo 1">
            <a:extLst>
              <a:ext uri="{FF2B5EF4-FFF2-40B4-BE49-F238E27FC236}">
                <a16:creationId xmlns:a16="http://schemas.microsoft.com/office/drawing/2014/main" id="{923B8158-E295-4F28-B88E-43988A82AF78}"/>
              </a:ext>
            </a:extLst>
          </p:cNvPr>
          <p:cNvSpPr>
            <a:spLocks noGrp="1"/>
          </p:cNvSpPr>
          <p:nvPr>
            <p:ph type="title"/>
          </p:nvPr>
        </p:nvSpPr>
        <p:spPr>
          <a:xfrm>
            <a:off x="1047280" y="759805"/>
            <a:ext cx="10306520" cy="1325563"/>
          </a:xfrm>
        </p:spPr>
        <p:txBody>
          <a:bodyPr>
            <a:normAutofit/>
          </a:bodyPr>
          <a:lstStyle/>
          <a:p>
            <a:r>
              <a:rPr lang="it-IT" sz="4000" dirty="0">
                <a:solidFill>
                  <a:srgbClr val="FFFFFF"/>
                </a:solidFill>
              </a:rPr>
              <a:t>Scenario 3 – SAODV in assenza di nodi malevoli</a:t>
            </a:r>
          </a:p>
        </p:txBody>
      </p:sp>
      <p:pic>
        <p:nvPicPr>
          <p:cNvPr id="13" name="Immagine 12" descr="Immagine che contiene testo&#10;&#10;Descrizione generata automaticamente">
            <a:extLst>
              <a:ext uri="{FF2B5EF4-FFF2-40B4-BE49-F238E27FC236}">
                <a16:creationId xmlns:a16="http://schemas.microsoft.com/office/drawing/2014/main" id="{13CF3FFC-B0CC-42FE-A929-427B2C6BE6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061" y="2216763"/>
            <a:ext cx="3771900" cy="4543425"/>
          </a:xfrm>
          <a:prstGeom prst="rect">
            <a:avLst/>
          </a:prstGeom>
        </p:spPr>
      </p:pic>
      <p:pic>
        <p:nvPicPr>
          <p:cNvPr id="15" name="Immagine 14">
            <a:extLst>
              <a:ext uri="{FF2B5EF4-FFF2-40B4-BE49-F238E27FC236}">
                <a16:creationId xmlns:a16="http://schemas.microsoft.com/office/drawing/2014/main" id="{74927057-15FD-4408-B387-3D8F5D5542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1640" y="2216763"/>
            <a:ext cx="3295650" cy="4305300"/>
          </a:xfrm>
          <a:prstGeom prst="rect">
            <a:avLst/>
          </a:prstGeom>
        </p:spPr>
      </p:pic>
      <p:pic>
        <p:nvPicPr>
          <p:cNvPr id="17" name="Immagine 16" descr="Immagine che contiene testo&#10;&#10;Descrizione generata automaticamente">
            <a:extLst>
              <a:ext uri="{FF2B5EF4-FFF2-40B4-BE49-F238E27FC236}">
                <a16:creationId xmlns:a16="http://schemas.microsoft.com/office/drawing/2014/main" id="{EC51C99E-192D-4813-9252-FDC59FC017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8874" y="2222692"/>
            <a:ext cx="3067050" cy="4324350"/>
          </a:xfrm>
          <a:prstGeom prst="rect">
            <a:avLst/>
          </a:prstGeom>
        </p:spPr>
      </p:pic>
    </p:spTree>
    <p:extLst>
      <p:ext uri="{BB962C8B-B14F-4D97-AF65-F5344CB8AC3E}">
        <p14:creationId xmlns:p14="http://schemas.microsoft.com/office/powerpoint/2010/main" val="3462953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olo 1">
            <a:extLst>
              <a:ext uri="{FF2B5EF4-FFF2-40B4-BE49-F238E27FC236}">
                <a16:creationId xmlns:a16="http://schemas.microsoft.com/office/drawing/2014/main" id="{D6A2D4BE-7013-4EC9-BC27-448736933625}"/>
              </a:ext>
            </a:extLst>
          </p:cNvPr>
          <p:cNvSpPr>
            <a:spLocks noGrp="1"/>
          </p:cNvSpPr>
          <p:nvPr>
            <p:ph type="title"/>
          </p:nvPr>
        </p:nvSpPr>
        <p:spPr>
          <a:xfrm>
            <a:off x="958506" y="800392"/>
            <a:ext cx="10264697" cy="1212102"/>
          </a:xfrm>
        </p:spPr>
        <p:txBody>
          <a:bodyPr>
            <a:normAutofit/>
          </a:bodyPr>
          <a:lstStyle/>
          <a:p>
            <a:r>
              <a:rPr lang="it-IT" sz="4000">
                <a:solidFill>
                  <a:srgbClr val="FFFFFF"/>
                </a:solidFill>
              </a:rPr>
              <a:t>Principi VANET</a:t>
            </a:r>
          </a:p>
        </p:txBody>
      </p:sp>
      <p:sp>
        <p:nvSpPr>
          <p:cNvPr id="3" name="Segnaposto contenuto 2">
            <a:extLst>
              <a:ext uri="{FF2B5EF4-FFF2-40B4-BE49-F238E27FC236}">
                <a16:creationId xmlns:a16="http://schemas.microsoft.com/office/drawing/2014/main" id="{54AD4335-1E7A-4BD8-A47F-CED70406EAD2}"/>
              </a:ext>
            </a:extLst>
          </p:cNvPr>
          <p:cNvSpPr>
            <a:spLocks noGrp="1"/>
          </p:cNvSpPr>
          <p:nvPr>
            <p:ph idx="1"/>
          </p:nvPr>
        </p:nvSpPr>
        <p:spPr>
          <a:xfrm>
            <a:off x="1367624" y="2490436"/>
            <a:ext cx="9708995" cy="3567173"/>
          </a:xfrm>
        </p:spPr>
        <p:txBody>
          <a:bodyPr anchor="ctr">
            <a:normAutofit/>
          </a:bodyPr>
          <a:lstStyle/>
          <a:p>
            <a:pPr algn="just"/>
            <a:r>
              <a:rPr lang="it-IT" sz="2400" dirty="0"/>
              <a:t>I movimenti dei veicoli risultano strutturati e vincolati dalla rete viaria</a:t>
            </a:r>
          </a:p>
          <a:p>
            <a:pPr algn="just"/>
            <a:r>
              <a:rPr lang="it-IT" sz="2400" dirty="0"/>
              <a:t>I veicoli conoscono la propria posizione (ad esempio via GPS)</a:t>
            </a:r>
          </a:p>
          <a:p>
            <a:pPr algn="just"/>
            <a:r>
              <a:rPr lang="it-IT" sz="2400" dirty="0"/>
              <a:t>La comunicazione tra veicoli si sviluppa principalmente senza infrastrutture terze, ogni veicolo può trasmettere, ricevere ed inoltrare messaggi autonomamente</a:t>
            </a:r>
          </a:p>
          <a:p>
            <a:pPr algn="just"/>
            <a:r>
              <a:rPr lang="it-IT" sz="2400" dirty="0"/>
              <a:t>Le comunicazioni presentano contenuti informativi (ad esempio avvisi di incidenti, allarmi stradali, informazioni sul traffico)</a:t>
            </a:r>
          </a:p>
        </p:txBody>
      </p:sp>
    </p:spTree>
    <p:extLst>
      <p:ext uri="{BB962C8B-B14F-4D97-AF65-F5344CB8AC3E}">
        <p14:creationId xmlns:p14="http://schemas.microsoft.com/office/powerpoint/2010/main" val="2921708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8"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olo 1">
            <a:extLst>
              <a:ext uri="{FF2B5EF4-FFF2-40B4-BE49-F238E27FC236}">
                <a16:creationId xmlns:a16="http://schemas.microsoft.com/office/drawing/2014/main" id="{923B8158-E295-4F28-B88E-43988A82AF78}"/>
              </a:ext>
            </a:extLst>
          </p:cNvPr>
          <p:cNvSpPr>
            <a:spLocks noGrp="1"/>
          </p:cNvSpPr>
          <p:nvPr>
            <p:ph type="title"/>
          </p:nvPr>
        </p:nvSpPr>
        <p:spPr>
          <a:xfrm>
            <a:off x="1047280" y="759805"/>
            <a:ext cx="10306520" cy="1325563"/>
          </a:xfrm>
        </p:spPr>
        <p:txBody>
          <a:bodyPr>
            <a:normAutofit/>
          </a:bodyPr>
          <a:lstStyle/>
          <a:p>
            <a:r>
              <a:rPr lang="it-IT" sz="4000" dirty="0">
                <a:solidFill>
                  <a:srgbClr val="FFFFFF"/>
                </a:solidFill>
              </a:rPr>
              <a:t>Scenario 3 – Risultati empirici pacchetti</a:t>
            </a:r>
          </a:p>
        </p:txBody>
      </p:sp>
      <p:pic>
        <p:nvPicPr>
          <p:cNvPr id="4" name="Immagine 3">
            <a:extLst>
              <a:ext uri="{FF2B5EF4-FFF2-40B4-BE49-F238E27FC236}">
                <a16:creationId xmlns:a16="http://schemas.microsoft.com/office/drawing/2014/main" id="{B9D46CA5-D668-489C-B786-14B39B05C1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9032" y="2811246"/>
            <a:ext cx="4447352" cy="2751539"/>
          </a:xfrm>
          <a:prstGeom prst="rect">
            <a:avLst/>
          </a:prstGeom>
        </p:spPr>
      </p:pic>
      <p:pic>
        <p:nvPicPr>
          <p:cNvPr id="6" name="Immagine 5">
            <a:extLst>
              <a:ext uri="{FF2B5EF4-FFF2-40B4-BE49-F238E27FC236}">
                <a16:creationId xmlns:a16="http://schemas.microsoft.com/office/drawing/2014/main" id="{AAA1BA42-1315-431E-975A-13BDDCA930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1554" y="2819150"/>
            <a:ext cx="4444581" cy="2751539"/>
          </a:xfrm>
          <a:prstGeom prst="rect">
            <a:avLst/>
          </a:prstGeom>
        </p:spPr>
      </p:pic>
    </p:spTree>
    <p:extLst>
      <p:ext uri="{BB962C8B-B14F-4D97-AF65-F5344CB8AC3E}">
        <p14:creationId xmlns:p14="http://schemas.microsoft.com/office/powerpoint/2010/main" val="528366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8"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olo 1">
            <a:extLst>
              <a:ext uri="{FF2B5EF4-FFF2-40B4-BE49-F238E27FC236}">
                <a16:creationId xmlns:a16="http://schemas.microsoft.com/office/drawing/2014/main" id="{923B8158-E295-4F28-B88E-43988A82AF78}"/>
              </a:ext>
            </a:extLst>
          </p:cNvPr>
          <p:cNvSpPr>
            <a:spLocks noGrp="1"/>
          </p:cNvSpPr>
          <p:nvPr>
            <p:ph type="title"/>
          </p:nvPr>
        </p:nvSpPr>
        <p:spPr>
          <a:xfrm>
            <a:off x="1047280" y="759805"/>
            <a:ext cx="10306520" cy="1325563"/>
          </a:xfrm>
        </p:spPr>
        <p:txBody>
          <a:bodyPr>
            <a:normAutofit/>
          </a:bodyPr>
          <a:lstStyle/>
          <a:p>
            <a:r>
              <a:rPr lang="it-IT" sz="4000" dirty="0">
                <a:solidFill>
                  <a:srgbClr val="FFFFFF"/>
                </a:solidFill>
              </a:rPr>
              <a:t>Scenario 4 - SAODV in presenza di nodi malevoli</a:t>
            </a:r>
          </a:p>
        </p:txBody>
      </p:sp>
      <p:pic>
        <p:nvPicPr>
          <p:cNvPr id="15" name="Immagine 14" descr="Immagine che contiene testo&#10;&#10;Descrizione generata automaticamente">
            <a:extLst>
              <a:ext uri="{FF2B5EF4-FFF2-40B4-BE49-F238E27FC236}">
                <a16:creationId xmlns:a16="http://schemas.microsoft.com/office/drawing/2014/main" id="{4012EC8E-EB09-443F-822D-D894D9D20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061" y="2216763"/>
            <a:ext cx="3771900" cy="4543425"/>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331291F4-B7EE-4FF9-9D3C-6FC0188DB3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9993" y="2216763"/>
            <a:ext cx="2828925" cy="4314825"/>
          </a:xfrm>
          <a:prstGeom prst="rect">
            <a:avLst/>
          </a:prstGeom>
        </p:spPr>
      </p:pic>
      <p:pic>
        <p:nvPicPr>
          <p:cNvPr id="11" name="Immagine 10" descr="Immagine che contiene testo&#10;&#10;Descrizione generata automaticamente">
            <a:extLst>
              <a:ext uri="{FF2B5EF4-FFF2-40B4-BE49-F238E27FC236}">
                <a16:creationId xmlns:a16="http://schemas.microsoft.com/office/drawing/2014/main" id="{89489CAB-264C-49D9-A049-0D7D4D6345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1044" y="2216763"/>
            <a:ext cx="2867025" cy="4314825"/>
          </a:xfrm>
          <a:prstGeom prst="rect">
            <a:avLst/>
          </a:prstGeom>
        </p:spPr>
      </p:pic>
    </p:spTree>
    <p:extLst>
      <p:ext uri="{BB962C8B-B14F-4D97-AF65-F5344CB8AC3E}">
        <p14:creationId xmlns:p14="http://schemas.microsoft.com/office/powerpoint/2010/main" val="2340599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8"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olo 1">
            <a:extLst>
              <a:ext uri="{FF2B5EF4-FFF2-40B4-BE49-F238E27FC236}">
                <a16:creationId xmlns:a16="http://schemas.microsoft.com/office/drawing/2014/main" id="{923B8158-E295-4F28-B88E-43988A82AF78}"/>
              </a:ext>
            </a:extLst>
          </p:cNvPr>
          <p:cNvSpPr>
            <a:spLocks noGrp="1"/>
          </p:cNvSpPr>
          <p:nvPr>
            <p:ph type="title"/>
          </p:nvPr>
        </p:nvSpPr>
        <p:spPr>
          <a:xfrm>
            <a:off x="1047280" y="759805"/>
            <a:ext cx="10306520" cy="1325563"/>
          </a:xfrm>
        </p:spPr>
        <p:txBody>
          <a:bodyPr>
            <a:normAutofit/>
          </a:bodyPr>
          <a:lstStyle/>
          <a:p>
            <a:r>
              <a:rPr lang="it-IT" sz="4000" dirty="0">
                <a:solidFill>
                  <a:srgbClr val="FFFFFF"/>
                </a:solidFill>
              </a:rPr>
              <a:t>Scenario 4 – Risultati empirici pacchetti</a:t>
            </a:r>
          </a:p>
        </p:txBody>
      </p:sp>
      <p:pic>
        <p:nvPicPr>
          <p:cNvPr id="4" name="Immagine 3">
            <a:extLst>
              <a:ext uri="{FF2B5EF4-FFF2-40B4-BE49-F238E27FC236}">
                <a16:creationId xmlns:a16="http://schemas.microsoft.com/office/drawing/2014/main" id="{D989F55A-2A10-4F3C-8D88-BA9025C0A8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9032" y="2812887"/>
            <a:ext cx="4447352" cy="2751539"/>
          </a:xfrm>
          <a:prstGeom prst="rect">
            <a:avLst/>
          </a:prstGeom>
        </p:spPr>
      </p:pic>
      <p:pic>
        <p:nvPicPr>
          <p:cNvPr id="6" name="Immagine 5">
            <a:extLst>
              <a:ext uri="{FF2B5EF4-FFF2-40B4-BE49-F238E27FC236}">
                <a16:creationId xmlns:a16="http://schemas.microsoft.com/office/drawing/2014/main" id="{3EC4F606-032D-4AF0-B917-631338665D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8622" y="2812886"/>
            <a:ext cx="4444581" cy="2751539"/>
          </a:xfrm>
          <a:prstGeom prst="rect">
            <a:avLst/>
          </a:prstGeom>
        </p:spPr>
      </p:pic>
    </p:spTree>
    <p:extLst>
      <p:ext uri="{BB962C8B-B14F-4D97-AF65-F5344CB8AC3E}">
        <p14:creationId xmlns:p14="http://schemas.microsoft.com/office/powerpoint/2010/main" val="358825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77256F-0B5A-4CF2-9410-8DDDE34FE48B}"/>
              </a:ext>
            </a:extLst>
          </p:cNvPr>
          <p:cNvSpPr>
            <a:spLocks noGrp="1"/>
          </p:cNvSpPr>
          <p:nvPr>
            <p:ph type="title"/>
          </p:nvPr>
        </p:nvSpPr>
        <p:spPr>
          <a:xfrm>
            <a:off x="1136428" y="627564"/>
            <a:ext cx="7474172" cy="1325563"/>
          </a:xfrm>
        </p:spPr>
        <p:txBody>
          <a:bodyPr>
            <a:normAutofit/>
          </a:bodyPr>
          <a:lstStyle/>
          <a:p>
            <a:r>
              <a:rPr lang="it-IT" dirty="0"/>
              <a:t>Argomenti principali:</a:t>
            </a:r>
          </a:p>
        </p:txBody>
      </p:sp>
      <p:sp>
        <p:nvSpPr>
          <p:cNvPr id="3" name="Segnaposto contenuto 2">
            <a:extLst>
              <a:ext uri="{FF2B5EF4-FFF2-40B4-BE49-F238E27FC236}">
                <a16:creationId xmlns:a16="http://schemas.microsoft.com/office/drawing/2014/main" id="{E24730D8-5CC0-4247-B729-B9C64E7D469C}"/>
              </a:ext>
            </a:extLst>
          </p:cNvPr>
          <p:cNvSpPr>
            <a:spLocks noGrp="1"/>
          </p:cNvSpPr>
          <p:nvPr>
            <p:ph idx="1"/>
          </p:nvPr>
        </p:nvSpPr>
        <p:spPr>
          <a:xfrm>
            <a:off x="1136429" y="2278173"/>
            <a:ext cx="6467867" cy="3450613"/>
          </a:xfrm>
        </p:spPr>
        <p:txBody>
          <a:bodyPr anchor="ctr">
            <a:normAutofit/>
          </a:bodyPr>
          <a:lstStyle/>
          <a:p>
            <a:r>
              <a:rPr lang="it-IT" sz="2400" dirty="0" err="1"/>
              <a:t>Vanet</a:t>
            </a:r>
            <a:r>
              <a:rPr lang="it-IT" sz="2400" dirty="0"/>
              <a:t> Network</a:t>
            </a:r>
          </a:p>
          <a:p>
            <a:r>
              <a:rPr lang="it-IT" sz="2400" dirty="0"/>
              <a:t>Ad-Hoc </a:t>
            </a:r>
            <a:r>
              <a:rPr lang="it-IT" sz="2400" dirty="0" err="1"/>
              <a:t>Distance</a:t>
            </a:r>
            <a:r>
              <a:rPr lang="it-IT" sz="2400" dirty="0"/>
              <a:t> </a:t>
            </a:r>
            <a:r>
              <a:rPr lang="it-IT" sz="2400" dirty="0" err="1"/>
              <a:t>Vector</a:t>
            </a:r>
            <a:r>
              <a:rPr lang="it-IT" sz="2400" dirty="0"/>
              <a:t> Protocol (AODV)</a:t>
            </a:r>
          </a:p>
          <a:p>
            <a:r>
              <a:rPr lang="it-IT" sz="2400" dirty="0"/>
              <a:t>Secure Ad-Hoc </a:t>
            </a:r>
            <a:r>
              <a:rPr lang="it-IT" sz="2400" dirty="0" err="1"/>
              <a:t>Distance</a:t>
            </a:r>
            <a:r>
              <a:rPr lang="it-IT" sz="2400" dirty="0"/>
              <a:t> </a:t>
            </a:r>
            <a:r>
              <a:rPr lang="it-IT" sz="2400" dirty="0" err="1"/>
              <a:t>Vector</a:t>
            </a:r>
            <a:r>
              <a:rPr lang="it-IT" sz="2400" dirty="0"/>
              <a:t> Protocol (SAODV)</a:t>
            </a:r>
          </a:p>
          <a:p>
            <a:r>
              <a:rPr lang="it-IT" sz="2400" dirty="0"/>
              <a:t>Ambiente di simulazione </a:t>
            </a:r>
            <a:r>
              <a:rPr lang="it-IT" sz="2400" dirty="0" err="1"/>
              <a:t>OMNeT</a:t>
            </a:r>
            <a:r>
              <a:rPr lang="it-IT" sz="2400" dirty="0"/>
              <a:t>++</a:t>
            </a:r>
          </a:p>
          <a:p>
            <a:r>
              <a:rPr lang="it-IT" sz="2400" dirty="0"/>
              <a:t>Simulazioni</a:t>
            </a:r>
          </a:p>
          <a:p>
            <a:r>
              <a:rPr lang="it-IT" sz="2400" dirty="0">
                <a:solidFill>
                  <a:srgbClr val="FF0000"/>
                </a:solidFill>
              </a:rPr>
              <a:t>Codice sorgente</a:t>
            </a:r>
          </a:p>
          <a:p>
            <a:endParaRPr lang="it-IT" sz="24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erver">
            <a:extLst>
              <a:ext uri="{FF2B5EF4-FFF2-40B4-BE49-F238E27FC236}">
                <a16:creationId xmlns:a16="http://schemas.microsoft.com/office/drawing/2014/main" id="{1754A846-BD7C-4A98-AC55-32FB081290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84777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5"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olo 1">
            <a:extLst>
              <a:ext uri="{FF2B5EF4-FFF2-40B4-BE49-F238E27FC236}">
                <a16:creationId xmlns:a16="http://schemas.microsoft.com/office/drawing/2014/main" id="{76F2FB05-E2F2-4A75-BA35-FE6D505E19F3}"/>
              </a:ext>
            </a:extLst>
          </p:cNvPr>
          <p:cNvSpPr>
            <a:spLocks noGrp="1"/>
          </p:cNvSpPr>
          <p:nvPr>
            <p:ph type="title"/>
          </p:nvPr>
        </p:nvSpPr>
        <p:spPr>
          <a:xfrm>
            <a:off x="1047280" y="759805"/>
            <a:ext cx="10306520" cy="1325563"/>
          </a:xfrm>
        </p:spPr>
        <p:txBody>
          <a:bodyPr>
            <a:normAutofit/>
          </a:bodyPr>
          <a:lstStyle/>
          <a:p>
            <a:r>
              <a:rPr lang="it-IT" sz="4000">
                <a:solidFill>
                  <a:srgbClr val="FFFFFF"/>
                </a:solidFill>
              </a:rPr>
              <a:t>GitHub Repository</a:t>
            </a:r>
          </a:p>
        </p:txBody>
      </p:sp>
      <p:pic>
        <p:nvPicPr>
          <p:cNvPr id="5" name="Segnaposto contenuto 4">
            <a:hlinkClick r:id="rId2"/>
            <a:extLst>
              <a:ext uri="{FF2B5EF4-FFF2-40B4-BE49-F238E27FC236}">
                <a16:creationId xmlns:a16="http://schemas.microsoft.com/office/drawing/2014/main" id="{10655AB4-3950-4EEE-A61A-FAE23DC29E0F}"/>
              </a:ext>
            </a:extLst>
          </p:cNvPr>
          <p:cNvPicPr>
            <a:picLocks noChangeAspect="1"/>
          </p:cNvPicPr>
          <p:nvPr/>
        </p:nvPicPr>
        <p:blipFill rotWithShape="1">
          <a:blip r:embed="rId3">
            <a:extLst>
              <a:ext uri="{28A0092B-C50C-407E-A947-70E740481C1C}">
                <a14:useLocalDpi xmlns:a14="http://schemas.microsoft.com/office/drawing/2010/main" val="0"/>
              </a:ext>
            </a:extLst>
          </a:blip>
          <a:srcRect l="12109" r="12095" b="18"/>
          <a:stretch/>
        </p:blipFill>
        <p:spPr>
          <a:xfrm>
            <a:off x="3693274" y="2543175"/>
            <a:ext cx="4802404" cy="3563372"/>
          </a:xfrm>
          <a:prstGeom prst="rect">
            <a:avLst/>
          </a:prstGeom>
        </p:spPr>
      </p:pic>
    </p:spTree>
    <p:extLst>
      <p:ext uri="{BB962C8B-B14F-4D97-AF65-F5344CB8AC3E}">
        <p14:creationId xmlns:p14="http://schemas.microsoft.com/office/powerpoint/2010/main" val="66814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935F5B-3842-4BB1-9667-74A0B8564E0C}"/>
              </a:ext>
            </a:extLst>
          </p:cNvPr>
          <p:cNvSpPr>
            <a:spLocks noGrp="1"/>
          </p:cNvSpPr>
          <p:nvPr>
            <p:ph type="title"/>
          </p:nvPr>
        </p:nvSpPr>
        <p:spPr>
          <a:xfrm>
            <a:off x="1136428" y="627564"/>
            <a:ext cx="7474172" cy="1325563"/>
          </a:xfrm>
        </p:spPr>
        <p:txBody>
          <a:bodyPr>
            <a:normAutofit/>
          </a:bodyPr>
          <a:lstStyle/>
          <a:p>
            <a:r>
              <a:rPr lang="it-IT" dirty="0"/>
              <a:t>VANET</a:t>
            </a:r>
          </a:p>
        </p:txBody>
      </p:sp>
      <p:sp>
        <p:nvSpPr>
          <p:cNvPr id="3" name="Segnaposto contenuto 2">
            <a:extLst>
              <a:ext uri="{FF2B5EF4-FFF2-40B4-BE49-F238E27FC236}">
                <a16:creationId xmlns:a16="http://schemas.microsoft.com/office/drawing/2014/main" id="{85772AD5-5280-4C60-AF66-045E88F931C0}"/>
              </a:ext>
            </a:extLst>
          </p:cNvPr>
          <p:cNvSpPr>
            <a:spLocks noGrp="1"/>
          </p:cNvSpPr>
          <p:nvPr>
            <p:ph idx="1"/>
          </p:nvPr>
        </p:nvSpPr>
        <p:spPr>
          <a:xfrm>
            <a:off x="1136429" y="2278173"/>
            <a:ext cx="6467867" cy="3450613"/>
          </a:xfrm>
        </p:spPr>
        <p:txBody>
          <a:bodyPr anchor="ctr">
            <a:normAutofit/>
          </a:bodyPr>
          <a:lstStyle/>
          <a:p>
            <a:r>
              <a:rPr lang="it-IT" sz="2400" dirty="0"/>
              <a:t>Introduzione </a:t>
            </a:r>
          </a:p>
          <a:p>
            <a:r>
              <a:rPr lang="it-IT" sz="2400" dirty="0">
                <a:solidFill>
                  <a:srgbClr val="FF0000"/>
                </a:solidFill>
              </a:rPr>
              <a:t>Modalità di Comunicazione</a:t>
            </a:r>
          </a:p>
          <a:p>
            <a:r>
              <a:rPr lang="it-IT" sz="2400" dirty="0"/>
              <a:t>Rischi di Sicurezza</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ortatile sicuro">
            <a:extLst>
              <a:ext uri="{FF2B5EF4-FFF2-40B4-BE49-F238E27FC236}">
                <a16:creationId xmlns:a16="http://schemas.microsoft.com/office/drawing/2014/main" id="{587A52FE-3567-4328-A1E8-A164DD70F0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72197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olo 1">
            <a:extLst>
              <a:ext uri="{FF2B5EF4-FFF2-40B4-BE49-F238E27FC236}">
                <a16:creationId xmlns:a16="http://schemas.microsoft.com/office/drawing/2014/main" id="{FB77FAC6-0351-4788-B15A-A7BBFE56CE5D}"/>
              </a:ext>
            </a:extLst>
          </p:cNvPr>
          <p:cNvSpPr>
            <a:spLocks noGrp="1"/>
          </p:cNvSpPr>
          <p:nvPr>
            <p:ph type="title"/>
          </p:nvPr>
        </p:nvSpPr>
        <p:spPr>
          <a:xfrm>
            <a:off x="1047280" y="759805"/>
            <a:ext cx="10306520" cy="1325563"/>
          </a:xfrm>
        </p:spPr>
        <p:txBody>
          <a:bodyPr>
            <a:normAutofit/>
          </a:bodyPr>
          <a:lstStyle/>
          <a:p>
            <a:r>
              <a:rPr lang="it-IT" sz="4000">
                <a:solidFill>
                  <a:srgbClr val="FFFFFF"/>
                </a:solidFill>
              </a:rPr>
              <a:t>Beaconing</a:t>
            </a:r>
          </a:p>
        </p:txBody>
      </p:sp>
      <p:sp>
        <p:nvSpPr>
          <p:cNvPr id="3" name="Segnaposto contenuto 2">
            <a:extLst>
              <a:ext uri="{FF2B5EF4-FFF2-40B4-BE49-F238E27FC236}">
                <a16:creationId xmlns:a16="http://schemas.microsoft.com/office/drawing/2014/main" id="{E5763F2A-1017-4F5A-BEB4-A91429F2E693}"/>
              </a:ext>
            </a:extLst>
          </p:cNvPr>
          <p:cNvSpPr>
            <a:spLocks noGrp="1"/>
          </p:cNvSpPr>
          <p:nvPr>
            <p:ph idx="1"/>
          </p:nvPr>
        </p:nvSpPr>
        <p:spPr>
          <a:xfrm>
            <a:off x="1424904" y="2494450"/>
            <a:ext cx="4053545" cy="3563159"/>
          </a:xfrm>
        </p:spPr>
        <p:txBody>
          <a:bodyPr>
            <a:normAutofit/>
          </a:bodyPr>
          <a:lstStyle/>
          <a:p>
            <a:pPr algn="just"/>
            <a:r>
              <a:rPr lang="it-IT" sz="2000" dirty="0"/>
              <a:t>Ogni nodo trasmette ciclicamente informazioni destinate ai nodi limitrofi (ad esempio identità, posizione, direzione, velocità…) </a:t>
            </a:r>
          </a:p>
          <a:p>
            <a:pPr algn="just"/>
            <a:r>
              <a:rPr lang="it-IT" sz="2000" dirty="0"/>
              <a:t>All’aumentare della densità dei veicoli, aumenta l’impegno del mezzo trasmissivo, di conseguenza, la potenza di tutti va regolata allo scopo di garantire ad ogni mezzo la percezione di tutti i suoi vicini</a:t>
            </a:r>
          </a:p>
        </p:txBody>
      </p:sp>
      <p:pic>
        <p:nvPicPr>
          <p:cNvPr id="5" name="Immagine 4">
            <a:extLst>
              <a:ext uri="{FF2B5EF4-FFF2-40B4-BE49-F238E27FC236}">
                <a16:creationId xmlns:a16="http://schemas.microsoft.com/office/drawing/2014/main" id="{72937CCA-EE7D-4334-96CF-C9FADC33DC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76" y="3429000"/>
            <a:ext cx="4802404" cy="1368684"/>
          </a:xfrm>
          <a:prstGeom prst="rect">
            <a:avLst/>
          </a:prstGeom>
        </p:spPr>
      </p:pic>
    </p:spTree>
    <p:extLst>
      <p:ext uri="{BB962C8B-B14F-4D97-AF65-F5344CB8AC3E}">
        <p14:creationId xmlns:p14="http://schemas.microsoft.com/office/powerpoint/2010/main" val="2252950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2702</Words>
  <Application>Microsoft Office PowerPoint</Application>
  <PresentationFormat>Widescreen</PresentationFormat>
  <Paragraphs>314</Paragraphs>
  <Slides>74</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74</vt:i4>
      </vt:variant>
    </vt:vector>
  </HeadingPairs>
  <TitlesOfParts>
    <vt:vector size="78" baseType="lpstr">
      <vt:lpstr>Arial</vt:lpstr>
      <vt:lpstr>Calibri</vt:lpstr>
      <vt:lpstr>Calibri Light</vt:lpstr>
      <vt:lpstr>Tema di Office</vt:lpstr>
      <vt:lpstr>Presentazione Progetto Network Security</vt:lpstr>
      <vt:lpstr>Argomenti principali:</vt:lpstr>
      <vt:lpstr>Argomenti principali:</vt:lpstr>
      <vt:lpstr>VANET</vt:lpstr>
      <vt:lpstr>VANET</vt:lpstr>
      <vt:lpstr>Introduzione - Vanet Network</vt:lpstr>
      <vt:lpstr>Principi VANET</vt:lpstr>
      <vt:lpstr>VANET</vt:lpstr>
      <vt:lpstr>Beaconing</vt:lpstr>
      <vt:lpstr>Geobroadcast</vt:lpstr>
      <vt:lpstr>Information dissemination</vt:lpstr>
      <vt:lpstr>Information Aggregation</vt:lpstr>
      <vt:lpstr>VANET</vt:lpstr>
      <vt:lpstr>Rischi di Sicurezza</vt:lpstr>
      <vt:lpstr>Argomenti principali:</vt:lpstr>
      <vt:lpstr>Ad-Hoc Distance Vector Protocol </vt:lpstr>
      <vt:lpstr>Ad-Hoc Distance Vector Protocol </vt:lpstr>
      <vt:lpstr>Introduzione</vt:lpstr>
      <vt:lpstr>Caratteristiche del protocollo</vt:lpstr>
      <vt:lpstr>Ad-Hoc Distance Vector Protocol </vt:lpstr>
      <vt:lpstr>Tipologie di messaggi</vt:lpstr>
      <vt:lpstr>Route Requests – RREQs </vt:lpstr>
      <vt:lpstr>Descrizione campi RREQ</vt:lpstr>
      <vt:lpstr>Route Replies – RREPs </vt:lpstr>
      <vt:lpstr>Route Errors – RRERs </vt:lpstr>
      <vt:lpstr>Ad-Hoc Distance Vector Protocol </vt:lpstr>
      <vt:lpstr>Vantaggi</vt:lpstr>
      <vt:lpstr>Svantaggi</vt:lpstr>
      <vt:lpstr>Argomenti principali:</vt:lpstr>
      <vt:lpstr>Secure Ad-Hoc Distance Vector Protocol </vt:lpstr>
      <vt:lpstr>Secure Ad-Hoc Distance Vector Protocol </vt:lpstr>
      <vt:lpstr>Introduzione</vt:lpstr>
      <vt:lpstr>Funzionamento</vt:lpstr>
      <vt:lpstr>Approccio 1</vt:lpstr>
      <vt:lpstr>Approccio 2</vt:lpstr>
      <vt:lpstr>Secure Ad-Hoc Distance Vector Protocol </vt:lpstr>
      <vt:lpstr>RREQ Single Signature Extension</vt:lpstr>
      <vt:lpstr>RREP Single Signature Extension</vt:lpstr>
      <vt:lpstr>Argomenti principali:</vt:lpstr>
      <vt:lpstr>Ambiente di simulazione OMNeT++</vt:lpstr>
      <vt:lpstr>Ambiente di simulazione OMNeT++</vt:lpstr>
      <vt:lpstr>Tools aggiuntivi</vt:lpstr>
      <vt:lpstr>Instant Veins</vt:lpstr>
      <vt:lpstr>INET Framework</vt:lpstr>
      <vt:lpstr>Veins</vt:lpstr>
      <vt:lpstr>Sumo</vt:lpstr>
      <vt:lpstr>Crypto++</vt:lpstr>
      <vt:lpstr>OpenStreetMap</vt:lpstr>
      <vt:lpstr>Ambiente di simulazione OMNeT++</vt:lpstr>
      <vt:lpstr>OMNeT++</vt:lpstr>
      <vt:lpstr>Contesto di simulazione</vt:lpstr>
      <vt:lpstr>Ambiente di simulazione OMNeT++</vt:lpstr>
      <vt:lpstr>Componenti</vt:lpstr>
      <vt:lpstr>IntegratedVisualizer</vt:lpstr>
      <vt:lpstr>IPv4NetworkConfigurator</vt:lpstr>
      <vt:lpstr>RadioMedium</vt:lpstr>
      <vt:lpstr>ScenarioManager</vt:lpstr>
      <vt:lpstr>AodvRouter</vt:lpstr>
      <vt:lpstr>Argomenti principali:</vt:lpstr>
      <vt:lpstr>Simulazioni - Mappa</vt:lpstr>
      <vt:lpstr>Simulazioni</vt:lpstr>
      <vt:lpstr>Descrizione Attacco</vt:lpstr>
      <vt:lpstr>Implementazione Attacco</vt:lpstr>
      <vt:lpstr>Implementazione Attacco</vt:lpstr>
      <vt:lpstr>Scenario 1 – Risultati empirici pacchetti</vt:lpstr>
      <vt:lpstr>Scenario 2 – AODV in presenza di nodi malevoli</vt:lpstr>
      <vt:lpstr>Scenario 2 – Risultati empirici pacchetti</vt:lpstr>
      <vt:lpstr>Implementazione SecureAodv</vt:lpstr>
      <vt:lpstr>Scenario 3 – SAODV in assenza di nodi malevoli</vt:lpstr>
      <vt:lpstr>Scenario 3 – Risultati empirici pacchetti</vt:lpstr>
      <vt:lpstr>Scenario 4 - SAODV in presenza di nodi malevoli</vt:lpstr>
      <vt:lpstr>Scenario 4 – Risultati empirici pacchetti</vt:lpstr>
      <vt:lpstr>Argomenti principali:</vt:lpstr>
      <vt:lpstr>GitHub Repository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Progetto Network Security</dc:title>
  <dc:creator>Francesco Musmanno</dc:creator>
  <cp:lastModifiedBy>Francesco Musmanno</cp:lastModifiedBy>
  <cp:revision>40</cp:revision>
  <dcterms:created xsi:type="dcterms:W3CDTF">2021-06-14T16:12:23Z</dcterms:created>
  <dcterms:modified xsi:type="dcterms:W3CDTF">2021-06-23T17:08:13Z</dcterms:modified>
</cp:coreProperties>
</file>