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8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78" d="100"/>
          <a:sy n="78" d="100"/>
        </p:scale>
        <p:origin x="20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14T22:40:44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1 24575,'0'10'0,"0"0"0,0 1 0,0 11 0,0-9 0,0 21 0,0-1 0,0 0 0,0 10 0,0-13 0,0 8 0,0-8 0,0-1 0,0 1 0,0-6 0,0 5 0,0-6 0,0-1 0,0 7 0,0-4 0,0 4 0,0-12 0,0 4 0,0-4 0,0 6 0,0-6 0,0-1 0,0-6 0,0 0 0,0 0 0,0 1 0,0-1 0,0 0 0,0 0 0,0 0 0,0 1 0,0 4 0,0 3 0,0 4 0,0 1 0,0-1 0,0-4 0,0 3 0,0-10 0,0 11 0,0-11 0,0 5 0,0-6 0,0 1 0,0-1 0,0 0 0,0 0 0,0 0 0,0 1 0,0-1 0,0 0 0,0 0 0,0 1 0,0-1 0,0 0 0,0 0 0,0 1 0,0-1 0,0-9 0,0-7 0,0-1 0,0-2 0</inkml:trace>
  <inkml:trace contextRef="#ctx0" brushRef="#br0" timeOffset="2160">1 934 24575,'16'5'0,"1"1"0,0 11 0,5-5 0,-10 10 0,4-10 0,0 4 0,-4 0 0,4-4 0,-5 4 0,-1-6 0,0 0 0,1 6 0,-1-5 0,1 5 0,-1-6 0,1 1 0,-1-1 0,0 0 0,0 0 0,1 1 0,-1-1 0,0 0 0,0 0 0,1 0 0,-1 1 0,0-1 0,0 0 0,0 0 0,1 1 0,-1-1 0,-4 0 0,3 0 0,-8 1 0,8-1 0,-8-9 0,4-2 0,-5-10 0,0 1 0,0-1 0,5-4 0,-4 3 0,4-4 0,-5 0 0,0 4 0,4-4 0,-2 6 0,2 0 0,-4-1 0,0 1 0,0-1 0,0 1 0,5 0 0,-4-1 0,3 1 0,-4-1 0,5 6 0,-4-5 0,4 5 0,-5-6 0,4 6 0,-3-5 0,4 5 0,-1-1 0,-2-3 0,7 3 0,-8-5 0,8 6 0,-8-5 0,4 5 0,-1-1 0,-3-3 0,8 7 0,-8-7 0,4 3 0,0 1 0,-4-5 0,-1 9 0,-6-3 0,-5 8 0,1 2 0,0 4 0,-1 0 0,1 1 0,-1 4 0,-5 2 0,3 13 0,1-16 0,7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14T22:40:49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0 24575,'0'6'0,"0"-3"0,0 10 0,0-3 0,0 1 0,0 4 0,0-3 0,0 5 0,0 1 0,0 6 0,0 0 0,0-3 0,0 7 0,0-7 0,0 8 0,0-8 0,0 2 0,0-3 0,0 10 0,0-5 0,0 5 0,0-6 0,0 1 0,0-1 0,0 0 0,0 1 0,0 0 0,0-1 0,0-4 0,0-1 0,0-4 0,0-3 0,0-3 0,0-1 0,0-2 0,0 1 0,0-1 0,0 2 0,0-2 0,0 1 0,0-1 0,0 2 0,0-2 0,0 1 0,0-1 0,0 1 0,0 3 0,0-2 0,0 6 0,0-3 0,0 4 0,0-3 0,0-2 0,0-3 0,0-1 0,0 1 0,0 0 0,0 0 0,0-1 0,0 1 0,0 0 0,0 0 0,0-1 0,0-2 0,0-1 0</inkml:trace>
  <inkml:trace contextRef="#ctx0" brushRef="#br0" timeOffset="2175">0 732 24575,'0'10'0,"0"-2"0,0 2 0,5-3 0,1 3 0,4-2 0,2 6 0,-2-3 0,2 4 0,-1-4 0,0 3 0,-1-6 0,1 6 0,0-6 0,-1 2 0,1-3 0,-1-1 0,-4 1 0,3 0 0,-4 0 0,1-1 0,3 1 0,-8 0 0,8 0 0,-8-1 0,9-2 0,-9 2 0,3-3 0,1 4 0,0 0 0,6 0 0,-6-1 0,4-2 0,-7 2 0,7-5 0,-4 2 0,6-3 0,-1 0 0,0 0 0,0 0 0,1 0 0,-1-7 0,-4 3 0,-1-11 0,0 7 0,-4-5 0,3 5 0,1-3 0,-4 5 0,4-1 0,-1 0 0,-3 0 0,4 0 0,-1 1 0,-3-1 0,4 0 0,0 0 0,-4 0 0,3 0 0,-4 1 0,5-1 0,-4 0 0,3 0 0,1 3 0,-4-2 0,4 3 0,-5-5 0,0 2 0,4 2 0,-3-2 0,4 2 0,-5 0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15T06:51:26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0 24575,'0'5'0,"0"-3"0,0 8 0,0-1 0,0 0 0,0 2 0,0-1 0,0 4 0,0-1 0,0 7 0,0-1 0,0-3 0,0 7 0,0-6 0,0 6 0,0-7 0,0 3 0,0-3 0,0 8 0,0-4 0,0 4 0,0-5 0,0 0 0,0 1 0,0-1 0,0 1 0,0 0 0,0-1 0,0-3 0,0-1 0,0-3 0,0-3 0,0-1 0,0-2 0,0-1 0,0 0 0,0 1 0,0-1 0,0 1 0,0-1 0,0 0 0,0 1 0,0-1 0,0 0 0,0 1 0,0-1 0,0 3 0,0-1 0,0 4 0,0-3 0,0 5 0,0-5 0,0 1 0,0-4 0,0 0 0,0 1 0,0-1 0,0 1 0,0-1 0,0 0 0,0 1 0,0-1 0,0 0 0,0-2 0,0 0 0</inkml:trace>
  <inkml:trace contextRef="#ctx0" brushRef="#br0" timeOffset="1">0 583 24575,'0'9'0,"0"-3"0,0 2 0,5-2 0,1 1 0,4 0 0,2 4 0,-2-2 0,2 3 0,-1-3 0,0 2 0,-1-5 0,1 5 0,0-5 0,-1 3 0,1-4 0,-1 0 0,-4 0 0,3 1 0,-4-1 0,1 1 0,3-1 0,-8 1 0,8-1 0,-8 0 0,9-2 0,-9 2 0,3-2 0,1 2 0,0 1 0,6-1 0,-6 0 0,4-2 0,-7 2 0,7-5 0,-4 3 0,6-3 0,-1 0 0,0 0 0,0 0 0,1 0 0,-1-5 0,-4 1 0,-1-7 0,0 4 0,-4-4 0,3 5 0,1-2 0,-4 2 0,4 1 0,-1-1 0,-3 1 0,4-1 0,-1 1 0,-3 0 0,4-1 0,0 1 0,-4-1 0,3 1 0,-4 0 0,5-1 0,-4 1 0,3-1 0,1 3 0,-4-2 0,4 2 0,-5-2 0,0-1 0,4 3 0,-3-2 0,4 2 0,-5 0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14T22:40:44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1 24575,'0'10'0,"0"0"0,0 1 0,0 11 0,0-9 0,0 21 0,0-1 0,0 0 0,0 10 0,0-13 0,0 8 0,0-8 0,0-1 0,0 1 0,0-6 0,0 5 0,0-6 0,0-1 0,0 7 0,0-4 0,0 4 0,0-12 0,0 4 0,0-4 0,0 6 0,0-6 0,0-1 0,0-6 0,0 0 0,0 0 0,0 1 0,0-1 0,0 0 0,0 0 0,0 0 0,0 1 0,0 4 0,0 3 0,0 4 0,0 1 0,0-1 0,0-4 0,0 3 0,0-10 0,0 11 0,0-11 0,0 5 0,0-6 0,0 1 0,0-1 0,0 0 0,0 0 0,0 0 0,0 1 0,0-1 0,0 0 0,0 0 0,0 1 0,0-1 0,0 0 0,0 0 0,0 1 0,0-1 0,0-9 0,0-7 0,0-1 0,0-2 0</inkml:trace>
  <inkml:trace contextRef="#ctx0" brushRef="#br0" timeOffset="2160">1 934 24575,'16'5'0,"1"1"0,0 11 0,5-5 0,-10 10 0,4-10 0,0 4 0,-4 0 0,4-4 0,-5 4 0,-1-6 0,0 0 0,1 6 0,-1-5 0,1 5 0,-1-6 0,1 1 0,-1-1 0,0 0 0,0 0 0,1 1 0,-1-1 0,0 0 0,0 0 0,1 0 0,-1 1 0,0-1 0,0 0 0,0 0 0,1 1 0,-1-1 0,-4 0 0,3 0 0,-8 1 0,8-1 0,-8-9 0,4-2 0,-5-10 0,0 1 0,0-1 0,5-4 0,-4 3 0,4-4 0,-5 0 0,0 4 0,4-4 0,-2 6 0,2 0 0,-4-1 0,0 1 0,0-1 0,0 1 0,5 0 0,-4-1 0,3 1 0,-4-1 0,5 6 0,-4-5 0,4 5 0,-5-6 0,4 6 0,-3-5 0,4 5 0,-1-1 0,-2-3 0,7 3 0,-8-5 0,8 6 0,-8-5 0,4 5 0,-1-1 0,-3-3 0,8 7 0,-8-7 0,4 3 0,0 1 0,-4-5 0,-1 9 0,-6-3 0,-5 8 0,1 2 0,0 4 0,-1 0 0,1 1 0,-1 4 0,-5 2 0,3 13 0,1-16 0,7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14T22:40:49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0 24575,'0'9'0,"0"-5"0,0 16 0,0-4 0,0 1 0,0 5 0,0-4 0,0 9 0,0-1 0,0 11 0,0 0 0,0-6 0,0 12 0,0-11 0,0 13 0,0-14 0,0 4 0,0-4 0,0 14 0,0-6 0,0 6 0,0-8 0,0 0 0,0 0 0,0 0 0,0 1 0,0-1 0,0 0 0,0-6 0,0-2 0,0-6 0,0-6 0,0-2 0,0-4 0,0-1 0,0 0 0,0 0 0,0 1 0,0-1 0,0 0 0,0 0 0,0 1 0,0-1 0,0 0 0,0 0 0,0 0 0,0 6 0,0-4 0,0 9 0,0-4 0,0 6 0,0-6 0,0-1 0,0-6 0,0 0 0,0 0 0,0 1 0,0-1 0,0 0 0,0 0 0,0 1 0,0-1 0,0 0 0,0-4 0,0-2 0</inkml:trace>
  <inkml:trace contextRef="#ctx0" brushRef="#br0" timeOffset="2175">0 1113 24575,'0'16'0,"0"-4"0,0 3 0,5-4 0,1 4 0,4-3 0,2 9 0,-2-4 0,2 6 0,-1-6 0,0 4 0,-1-9 0,1 9 0,0-9 0,-1 4 0,1-6 0,-1 0 0,-4 0 0,3 1 0,-4-1 0,1 0 0,3 0 0,-8 1 0,8-1 0,-8 0 0,9-4 0,-9 3 0,3-4 0,1 6 0,0-1 0,6 0 0,-6 0 0,4-4 0,-7 3 0,7-8 0,-4 4 0,6-5 0,-1 0 0,0 0 0,0 0 0,1 0 0,-1-10 0,-4 3 0,-1-15 0,0 10 0,-4-9 0,3 9 0,1-4 0,-4 6 0,4 0 0,-1-1 0,-3 1 0,4-1 0,-1 1 0,-3 0 0,4-1 0,0 1 0,-4-1 0,3 1 0,-4 0 0,5-1 0,-4 1 0,3-1 0,1 6 0,-4-5 0,4 5 0,-5-6 0,0 1 0,4 4 0,-3-3 0,4 3 0,-5 0 0,0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14T22:41:17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31EC11-401D-2847-8B55-A590493F1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AFC8B93-23B3-E44C-916C-E195C8920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07571A3-244B-224C-BB6B-3A55E308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5E32-D81B-7243-8733-BD40436BF14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D5EE893-83C9-4D46-8845-41AA808E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AFAB2FB-D4B0-DC4E-AA75-4C4630F1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29B9-1AF8-214E-BDF1-70DF09F69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2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1363D8-484B-8141-B4CC-60C813AD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5E324DC-D4A2-1147-A201-C0F5FB04A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F275E7A-75A5-714A-8C96-76E9E465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5E32-D81B-7243-8733-BD40436BF14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F92DE5A-7AE7-B74B-9188-DA9733F5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E09B2C7-3220-2F42-B72F-D14E21F6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29B9-1AF8-214E-BDF1-70DF09F69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8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B92598-EEC9-C442-AB13-65B2301D5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B874E51-18D5-4E4B-98A1-8E4ABDCBB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CCE0DB4-A204-DE4A-93FA-51DB011C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5E32-D81B-7243-8733-BD40436BF14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584128E-AE18-9646-A5E2-533A2090B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1105EDC-B8C7-0C48-9FEB-B0B35691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29B9-1AF8-214E-BDF1-70DF09F69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9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FA2574-A2EE-A143-8FE9-E117EA5F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DE75053-FA76-594C-ADDC-56A4F7DAA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D1F2925-8D81-DA42-8CE4-3AAB4449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5E32-D81B-7243-8733-BD40436BF14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8178EB7-DE72-4F4E-A667-7F41FF86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C140EE-CAA8-5E44-AE9E-2121BEF3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29B9-1AF8-214E-BDF1-70DF09F69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7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31BE71-3752-7542-B05D-3C7A16BB8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FFF164E-DC29-CE43-AEAE-CF9BA0E95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E9B0E6-C8D7-B446-B60A-67D6DDE40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5E32-D81B-7243-8733-BD40436BF14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ACC8D8-97CD-914E-8394-18D471FE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00A930-71ED-EC4A-B5E7-95250A4F7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29B9-1AF8-214E-BDF1-70DF09F69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3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200158-347A-4F43-8D1D-252A93AC8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D71DC7-8E7E-E342-AFF3-7AF52C7FE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B7E163D-864B-8D42-A18D-8A1C73C63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8EE357C-D0D9-3646-BB1F-79E226F3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5E32-D81B-7243-8733-BD40436BF14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874A62D-D501-6B43-8DF7-826A3A5B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EAE22B0-4594-224C-A179-C3F6E1DC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29B9-1AF8-214E-BDF1-70DF09F69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6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E028BA-FCA9-094D-8D72-8B656A4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29A6C0-C3B0-8A44-A0D1-47A35326C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AE7A4D0-7086-8A44-BE31-63EFBA97A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5C2334F-73AD-404B-BD62-AD76CD259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A3A502C-DB89-C942-BDD8-15CABD147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8F0CB53-6F6A-D740-A493-1A9F2839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5E32-D81B-7243-8733-BD40436BF14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0CF9841-6CD2-3646-92DD-C8C120E8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B6ED212-5FDE-EC42-85F5-009EC0AF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29B9-1AF8-214E-BDF1-70DF09F69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F4E732-F0BC-484E-9AB7-12B3E40D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AE09C6E-6292-E541-9228-0EC256A7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5E32-D81B-7243-8733-BD40436BF14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191B112-30B3-0045-9357-F91A2FC7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2B6E2DF-5F80-6540-AD95-29667227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29B9-1AF8-214E-BDF1-70DF09F69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6643293-6B42-2945-BB22-0E5FEAEE7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5E32-D81B-7243-8733-BD40436BF14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08E7A77-F00B-D942-8ADD-BAA02E04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DD1D62E-8076-4C47-8D0D-277061C1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29B9-1AF8-214E-BDF1-70DF09F69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282B2B-947C-A943-B9F3-1E05A3D0B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2DDA27-FB52-0247-ABD1-F3E849A1D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825E8D2-8BB1-7744-B271-E8EEB25F9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F2F9E24-AEBE-DF43-80FC-2222FC078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5E32-D81B-7243-8733-BD40436BF14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EE68E18-AB22-794E-A841-CAF37C9B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C24FFF6-0001-8746-80EE-C8590C3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29B9-1AF8-214E-BDF1-70DF09F69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2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10907F-3815-A14D-A7A5-16FE3104B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B7BFFBB-304B-A34F-9CB2-C4240A863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4C21E19-43EE-1941-B7D3-EE59E29F1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F5C0B69-E7C5-4047-BA31-7630875A1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5E32-D81B-7243-8733-BD40436BF14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2AA7CA8-3BFD-4845-AF62-09E7C053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CFB9EA6-290B-3849-B660-E23492C9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29B9-1AF8-214E-BDF1-70DF09F69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8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7CBBB39-042A-5141-9D39-0CAD73705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B16ACFD-347D-4B4C-92D3-2CED02BD2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114526F-E382-C44E-B5D6-FD2AAD5FB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95E32-D81B-7243-8733-BD40436BF14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0CA41B0-1875-B84A-8BB8-3C1C0AF48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0D1884F-6C57-AB4F-86E4-9FFD590E7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429B9-1AF8-214E-BDF1-70DF09F69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customXml" Target="../ink/ink2.xml"/><Relationship Id="rId5" Type="http://schemas.openxmlformats.org/officeDocument/2006/relationships/image" Target="../media/image4.png"/><Relationship Id="rId6" Type="http://schemas.openxmlformats.org/officeDocument/2006/relationships/customXml" Target="../ink/ink3.xml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customXml" Target="../ink/ink5.xml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70B2C53-B401-EC45-9D8D-194D2025A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67923"/>
            <a:ext cx="10929788" cy="25411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2257994-BD97-4691-8B89-198A6D2BAB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82757A-E620-604B-B16A-D0376CCE5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1567" y="4100391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sz="5400" b="1" dirty="0">
                <a:solidFill>
                  <a:schemeClr val="accent1"/>
                </a:solidFill>
              </a:rPr>
              <a:t>West Nile Virus Prediction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99714" y="6374455"/>
            <a:ext cx="3592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By: </a:t>
            </a:r>
            <a:r>
              <a:rPr lang="en-US" sz="2000" b="1" dirty="0" err="1" smtClean="0">
                <a:solidFill>
                  <a:schemeClr val="bg1"/>
                </a:solidFill>
              </a:rPr>
              <a:t>Ohoud</a:t>
            </a:r>
            <a:r>
              <a:rPr lang="en-US" sz="2000" b="1" dirty="0" smtClean="0">
                <a:solidFill>
                  <a:schemeClr val="bg1"/>
                </a:solidFill>
              </a:rPr>
              <a:t>, </a:t>
            </a:r>
            <a:r>
              <a:rPr lang="en-US" sz="2000" b="1" dirty="0" err="1" smtClean="0">
                <a:solidFill>
                  <a:schemeClr val="bg1"/>
                </a:solidFill>
              </a:rPr>
              <a:t>Esraa</a:t>
            </a:r>
            <a:r>
              <a:rPr lang="en-US" sz="2000" b="1" dirty="0" smtClean="0">
                <a:solidFill>
                  <a:schemeClr val="bg1"/>
                </a:solidFill>
              </a:rPr>
              <a:t>, Nada, </a:t>
            </a:r>
            <a:r>
              <a:rPr lang="en-US" sz="2000" b="1" dirty="0" err="1" smtClean="0">
                <a:solidFill>
                  <a:schemeClr val="bg1"/>
                </a:solidFill>
              </a:rPr>
              <a:t>Bushra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809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9006"/>
            <a:ext cx="12192000" cy="120178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8C29FC-DA89-1A4F-87FE-CAA3CF50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8" y="209006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interpreting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0E1C54E5-B8DB-2843-85A8-281E45269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113" y="1357312"/>
            <a:ext cx="7486650" cy="4929187"/>
          </a:xfrm>
        </p:spPr>
      </p:pic>
    </p:spTree>
    <p:extLst>
      <p:ext uri="{BB962C8B-B14F-4D97-AF65-F5344CB8AC3E}">
        <p14:creationId xmlns:p14="http://schemas.microsoft.com/office/powerpoint/2010/main" val="3367004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495006"/>
            <a:ext cx="12192000" cy="120178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530D43-F945-8241-B131-8C9F6B0C6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12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 smtClean="0">
                <a:solidFill>
                  <a:schemeClr val="bg1"/>
                </a:solidFill>
              </a:rPr>
              <a:t>Questions </a:t>
            </a:r>
            <a:r>
              <a:rPr lang="en-US" sz="48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3310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3E82D3-617D-514F-A628-1E351F4D9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Outline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A8D58B-C3E7-C54C-BFF8-593D7DFAF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 smtClean="0"/>
              <a:t>Problem Statement</a:t>
            </a:r>
          </a:p>
          <a:p>
            <a:r>
              <a:rPr lang="en-US" sz="2400" dirty="0" smtClean="0"/>
              <a:t>Data </a:t>
            </a:r>
            <a:r>
              <a:rPr lang="en-US" sz="2400" dirty="0"/>
              <a:t>Exploration / Feature Selection </a:t>
            </a:r>
            <a:endParaRPr lang="en-US" sz="2400" dirty="0" smtClean="0"/>
          </a:p>
          <a:p>
            <a:r>
              <a:rPr lang="en-US" sz="2400" dirty="0" smtClean="0"/>
              <a:t>Processing Data</a:t>
            </a:r>
            <a:endParaRPr lang="en-US" sz="2400" dirty="0"/>
          </a:p>
          <a:p>
            <a:r>
              <a:rPr lang="en-US" sz="2400" dirty="0" smtClean="0"/>
              <a:t>Model Building </a:t>
            </a:r>
            <a:endParaRPr lang="en-US" sz="2400" dirty="0"/>
          </a:p>
          <a:p>
            <a:r>
              <a:rPr lang="en-US" sz="2400" dirty="0"/>
              <a:t> interpreting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443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9006"/>
            <a:ext cx="12192000" cy="120178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56BC5C-8CF9-9C48-B0AF-C7A82CA90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748" y="14711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Problem statement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EA4CA67B-9301-324E-B532-9E726A1BB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321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weather, location, testing, and spraying data, we are going to  predict when and where different species of mosquitos will test positive for West Nile virus.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DFEF9"/>
              </a:clrFrom>
              <a:clrTo>
                <a:srgbClr val="FDFE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48102" y="3172537"/>
            <a:ext cx="3961361" cy="294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1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9C48BE-D2D3-564A-8DC8-D74F7EE9A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Data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D8B21C-7FB1-6046-8D39-C71FDB329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Traps information data</a:t>
            </a:r>
          </a:p>
          <a:p>
            <a:r>
              <a:rPr lang="en-US" sz="2400"/>
              <a:t>Weather data </a:t>
            </a:r>
          </a:p>
          <a:p>
            <a:r>
              <a:rPr lang="en-US" sz="2400"/>
              <a:t>Spray data</a:t>
            </a:r>
          </a:p>
        </p:txBody>
      </p:sp>
    </p:spTree>
    <p:extLst>
      <p:ext uri="{BB962C8B-B14F-4D97-AF65-F5344CB8AC3E}">
        <p14:creationId xmlns:p14="http://schemas.microsoft.com/office/powerpoint/2010/main" val="412462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209006"/>
            <a:ext cx="12192000" cy="120178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0D12B4-3FB8-3D4D-AB15-4A197514A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441" y="1372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Processing Data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7813AA49-032E-B046-85C2-B3C01455140F}"/>
              </a:ext>
            </a:extLst>
          </p:cNvPr>
          <p:cNvGrpSpPr/>
          <p:nvPr/>
        </p:nvGrpSpPr>
        <p:grpSpPr>
          <a:xfrm>
            <a:off x="2326313" y="1672060"/>
            <a:ext cx="6567054" cy="790127"/>
            <a:chOff x="2315689" y="1293514"/>
            <a:chExt cx="6567054" cy="871537"/>
          </a:xfrm>
        </p:grpSpPr>
        <p:sp>
          <p:nvSpPr>
            <p:cNvPr id="5" name="Frame 4">
              <a:extLst>
                <a:ext uri="{FF2B5EF4-FFF2-40B4-BE49-F238E27FC236}">
                  <a16:creationId xmlns="" xmlns:a16="http://schemas.microsoft.com/office/drawing/2014/main" id="{691DCD3F-BADC-F146-840B-3F305F06F37B}"/>
                </a:ext>
              </a:extLst>
            </p:cNvPr>
            <p:cNvSpPr/>
            <p:nvPr/>
          </p:nvSpPr>
          <p:spPr>
            <a:xfrm>
              <a:off x="2434442" y="1293514"/>
              <a:ext cx="6448301" cy="871537"/>
            </a:xfrm>
            <a:prstGeom prst="fram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BA0D3E32-C79F-5241-BF45-FB7610557B1F}"/>
                </a:ext>
              </a:extLst>
            </p:cNvPr>
            <p:cNvSpPr txBox="1"/>
            <p:nvPr/>
          </p:nvSpPr>
          <p:spPr>
            <a:xfrm>
              <a:off x="2315689" y="1450894"/>
              <a:ext cx="6567054" cy="509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Merging data: </a:t>
              </a:r>
              <a:r>
                <a:rPr lang="en-US" sz="2400" dirty="0"/>
                <a:t>main data+ weather data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A5D22BE8-6CD9-BB41-BB60-33B30040A7D9}"/>
              </a:ext>
            </a:extLst>
          </p:cNvPr>
          <p:cNvGrpSpPr/>
          <p:nvPr/>
        </p:nvGrpSpPr>
        <p:grpSpPr>
          <a:xfrm>
            <a:off x="1095655" y="3079023"/>
            <a:ext cx="9322130" cy="737429"/>
            <a:chOff x="1935678" y="3625008"/>
            <a:chExt cx="9322130" cy="1125121"/>
          </a:xfrm>
        </p:grpSpPr>
        <p:sp>
          <p:nvSpPr>
            <p:cNvPr id="8" name="Frame 7">
              <a:extLst>
                <a:ext uri="{FF2B5EF4-FFF2-40B4-BE49-F238E27FC236}">
                  <a16:creationId xmlns="" xmlns:a16="http://schemas.microsoft.com/office/drawing/2014/main" id="{400EEC93-ED94-9F4A-9878-DD3BC9F6776A}"/>
                </a:ext>
              </a:extLst>
            </p:cNvPr>
            <p:cNvSpPr/>
            <p:nvPr/>
          </p:nvSpPr>
          <p:spPr>
            <a:xfrm>
              <a:off x="1935678" y="3625008"/>
              <a:ext cx="9322130" cy="1125121"/>
            </a:xfrm>
            <a:prstGeom prst="fram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7A8C1F36-93DE-9444-929F-D1F4CEB2C6DD}"/>
                </a:ext>
              </a:extLst>
            </p:cNvPr>
            <p:cNvSpPr txBox="1"/>
            <p:nvPr/>
          </p:nvSpPr>
          <p:spPr>
            <a:xfrm>
              <a:off x="2452255" y="3780580"/>
              <a:ext cx="8223660" cy="704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Drop unnecessary columns : </a:t>
              </a:r>
              <a:r>
                <a:rPr lang="en-US" sz="2400" dirty="0"/>
                <a:t>Address, Latitude,  Longitude .. </a:t>
              </a:r>
              <a:r>
                <a:rPr lang="en-US" sz="2400" dirty="0" err="1"/>
                <a:t>etc</a:t>
              </a:r>
              <a:r>
                <a:rPr lang="en-US" sz="2400" dirty="0"/>
                <a:t> 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78C67C99-A58F-524F-92DD-80BA214F3C47}"/>
              </a:ext>
            </a:extLst>
          </p:cNvPr>
          <p:cNvGrpSpPr/>
          <p:nvPr/>
        </p:nvGrpSpPr>
        <p:grpSpPr>
          <a:xfrm>
            <a:off x="1056903" y="4252638"/>
            <a:ext cx="9405258" cy="1013014"/>
            <a:chOff x="1056902" y="4461511"/>
            <a:chExt cx="9405258" cy="1013014"/>
          </a:xfrm>
        </p:grpSpPr>
        <p:sp>
          <p:nvSpPr>
            <p:cNvPr id="12" name="Frame 11">
              <a:extLst>
                <a:ext uri="{FF2B5EF4-FFF2-40B4-BE49-F238E27FC236}">
                  <a16:creationId xmlns="" xmlns:a16="http://schemas.microsoft.com/office/drawing/2014/main" id="{0C05CCAB-F34D-3C4D-8196-2BB3D612B06D}"/>
                </a:ext>
              </a:extLst>
            </p:cNvPr>
            <p:cNvSpPr/>
            <p:nvPr/>
          </p:nvSpPr>
          <p:spPr>
            <a:xfrm>
              <a:off x="1074717" y="4461511"/>
              <a:ext cx="9387443" cy="1013014"/>
            </a:xfrm>
            <a:prstGeom prst="fram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13B96ADB-91A0-1641-AD26-560FE212292F}"/>
                </a:ext>
              </a:extLst>
            </p:cNvPr>
            <p:cNvSpPr txBox="1"/>
            <p:nvPr/>
          </p:nvSpPr>
          <p:spPr>
            <a:xfrm>
              <a:off x="1056902" y="4559672"/>
              <a:ext cx="91499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Fill missing values</a:t>
              </a:r>
              <a:r>
                <a:rPr lang="en-US" sz="2400" dirty="0"/>
                <a:t> ‘M’ with forward fill technique : Sunrise, Sunset, </a:t>
              </a:r>
              <a:r>
                <a:rPr lang="en-US" sz="2400" dirty="0" err="1"/>
                <a:t>StnPressure</a:t>
              </a:r>
              <a:r>
                <a:rPr lang="en-US" sz="2400" dirty="0"/>
                <a:t>, </a:t>
              </a:r>
              <a:r>
                <a:rPr lang="en-US" sz="2400" dirty="0" err="1"/>
                <a:t>SnowFall</a:t>
              </a:r>
              <a:endParaRPr lang="en-US" sz="2400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="" xmlns:a16="http://schemas.microsoft.com/office/drawing/2014/main" id="{41FC84A9-C494-AA46-B375-AFA52CBB3D3D}"/>
                  </a:ext>
                </a:extLst>
              </p14:cNvPr>
              <p14:cNvContentPartPr/>
              <p14:nvPr/>
            </p14:nvContentPartPr>
            <p14:xfrm>
              <a:off x="5540679" y="2513749"/>
              <a:ext cx="184320" cy="481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1FC84A9-C494-AA46-B375-AFA52CBB3D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31679" y="2504749"/>
                <a:ext cx="20196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="" xmlns:a16="http://schemas.microsoft.com/office/drawing/2014/main" id="{DA9F0CA3-8D94-B144-A5C9-AB858A2B80CD}"/>
                  </a:ext>
                </a:extLst>
              </p14:cNvPr>
              <p14:cNvContentPartPr/>
              <p14:nvPr/>
            </p14:nvContentPartPr>
            <p14:xfrm>
              <a:off x="5609840" y="3857112"/>
              <a:ext cx="146880" cy="364002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DA9F0CA3-8D94-B144-A5C9-AB858A2B80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00840" y="3848120"/>
                <a:ext cx="164520" cy="381627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7498743-9392-8341-8A8D-4B4A60086195}"/>
              </a:ext>
            </a:extLst>
          </p:cNvPr>
          <p:cNvSpPr txBox="1"/>
          <p:nvPr/>
        </p:nvSpPr>
        <p:spPr>
          <a:xfrm>
            <a:off x="1908958" y="5905763"/>
            <a:ext cx="8716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Feature engineering: </a:t>
            </a:r>
            <a:r>
              <a:rPr lang="en-US" sz="2400" dirty="0"/>
              <a:t>Sperate Date column to year, month, day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="" xmlns:a16="http://schemas.microsoft.com/office/drawing/2014/main" id="{7C1EFF6A-E830-FD40-B226-90F747A543E6}"/>
                  </a:ext>
                </a:extLst>
              </p14:cNvPr>
              <p14:cNvContentPartPr/>
              <p14:nvPr/>
            </p14:nvContentPartPr>
            <p14:xfrm>
              <a:off x="5631436" y="5306312"/>
              <a:ext cx="146880" cy="290518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7C1EFF6A-E830-FD40-B226-90F747A543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22436" y="5297312"/>
                <a:ext cx="164520" cy="308158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Frame 21">
            <a:extLst>
              <a:ext uri="{FF2B5EF4-FFF2-40B4-BE49-F238E27FC236}">
                <a16:creationId xmlns="" xmlns:a16="http://schemas.microsoft.com/office/drawing/2014/main" id="{3AB4BCEA-849A-E14C-8EA6-C57F91441D83}"/>
              </a:ext>
            </a:extLst>
          </p:cNvPr>
          <p:cNvSpPr/>
          <p:nvPr/>
        </p:nvSpPr>
        <p:spPr>
          <a:xfrm>
            <a:off x="1184563" y="5637490"/>
            <a:ext cx="9167751" cy="998212"/>
          </a:xfrm>
          <a:prstGeom prst="fra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17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23AC064-BC96-4F32-8AE1-B2FD387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6C5605-A8B3-6F49-8CF8-42EA194BF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Traps information data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7E7C77BC-7138-40B1-A15B-20F57A4946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2858EAF-5309-B948-BC58-71554A905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712351"/>
            <a:ext cx="11496821" cy="359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5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209006"/>
            <a:ext cx="12192000" cy="120178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0D12B4-3FB8-3D4D-AB15-4A197514A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69" y="22950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Model building </a:t>
            </a:r>
          </a:p>
        </p:txBody>
      </p:sp>
      <p:sp>
        <p:nvSpPr>
          <p:cNvPr id="5" name="Frame 4">
            <a:extLst>
              <a:ext uri="{FF2B5EF4-FFF2-40B4-BE49-F238E27FC236}">
                <a16:creationId xmlns="" xmlns:a16="http://schemas.microsoft.com/office/drawing/2014/main" id="{691DCD3F-BADC-F146-840B-3F305F06F37B}"/>
              </a:ext>
            </a:extLst>
          </p:cNvPr>
          <p:cNvSpPr/>
          <p:nvPr/>
        </p:nvSpPr>
        <p:spPr>
          <a:xfrm>
            <a:off x="4248653" y="1711871"/>
            <a:ext cx="2528888" cy="871537"/>
          </a:xfrm>
          <a:prstGeom prst="fra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A0D3E32-C79F-5241-BF45-FB7610557B1F}"/>
              </a:ext>
            </a:extLst>
          </p:cNvPr>
          <p:cNvSpPr txBox="1"/>
          <p:nvPr/>
        </p:nvSpPr>
        <p:spPr>
          <a:xfrm>
            <a:off x="4634412" y="1837121"/>
            <a:ext cx="1757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sp>
        <p:nvSpPr>
          <p:cNvPr id="8" name="Frame 7">
            <a:extLst>
              <a:ext uri="{FF2B5EF4-FFF2-40B4-BE49-F238E27FC236}">
                <a16:creationId xmlns="" xmlns:a16="http://schemas.microsoft.com/office/drawing/2014/main" id="{400EEC93-ED94-9F4A-9878-DD3BC9F6776A}"/>
              </a:ext>
            </a:extLst>
          </p:cNvPr>
          <p:cNvSpPr/>
          <p:nvPr/>
        </p:nvSpPr>
        <p:spPr>
          <a:xfrm>
            <a:off x="2808294" y="3241338"/>
            <a:ext cx="5428975" cy="1453406"/>
          </a:xfrm>
          <a:prstGeom prst="fra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A8C1F36-93DE-9444-929F-D1F4CEB2C6DD}"/>
              </a:ext>
            </a:extLst>
          </p:cNvPr>
          <p:cNvSpPr txBox="1"/>
          <p:nvPr/>
        </p:nvSpPr>
        <p:spPr>
          <a:xfrm>
            <a:off x="2956961" y="3399823"/>
            <a:ext cx="50351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XG Boost Model</a:t>
            </a:r>
          </a:p>
          <a:p>
            <a:pPr algn="ctr"/>
            <a:r>
              <a:rPr lang="en-US" sz="3200" dirty="0" err="1"/>
              <a:t>eXtreme</a:t>
            </a:r>
            <a:r>
              <a:rPr lang="en-US" sz="3200" dirty="0"/>
              <a:t> Gradient Boosting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="" xmlns:a16="http://schemas.microsoft.com/office/drawing/2014/main" id="{0C05CCAB-F34D-3C4D-8196-2BB3D612B06D}"/>
              </a:ext>
            </a:extLst>
          </p:cNvPr>
          <p:cNvSpPr/>
          <p:nvPr/>
        </p:nvSpPr>
        <p:spPr>
          <a:xfrm>
            <a:off x="3467701" y="5425034"/>
            <a:ext cx="4157662" cy="941904"/>
          </a:xfrm>
          <a:prstGeom prst="fra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3B96ADB-91A0-1641-AD26-560FE212292F}"/>
              </a:ext>
            </a:extLst>
          </p:cNvPr>
          <p:cNvSpPr txBox="1"/>
          <p:nvPr/>
        </p:nvSpPr>
        <p:spPr>
          <a:xfrm>
            <a:off x="3667064" y="5633789"/>
            <a:ext cx="3986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West Nile Probability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="" xmlns:a16="http://schemas.microsoft.com/office/drawing/2014/main" id="{41FC84A9-C494-AA46-B375-AFA52CBB3D3D}"/>
                  </a:ext>
                </a:extLst>
              </p14:cNvPr>
              <p14:cNvContentPartPr/>
              <p14:nvPr/>
            </p14:nvContentPartPr>
            <p14:xfrm>
              <a:off x="5449342" y="2671713"/>
              <a:ext cx="184320" cy="481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1FC84A9-C494-AA46-B375-AFA52CBB3D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0342" y="2662713"/>
                <a:ext cx="20196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="" xmlns:a16="http://schemas.microsoft.com/office/drawing/2014/main" id="{DA9F0CA3-8D94-B144-A5C9-AB858A2B80CD}"/>
                  </a:ext>
                </a:extLst>
              </p14:cNvPr>
              <p14:cNvContentPartPr/>
              <p14:nvPr/>
            </p14:nvContentPartPr>
            <p14:xfrm>
              <a:off x="5449342" y="4783049"/>
              <a:ext cx="146880" cy="553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DA9F0CA3-8D94-B144-A5C9-AB858A2B80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40342" y="4774055"/>
                <a:ext cx="164520" cy="5713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505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09006"/>
            <a:ext cx="12192000" cy="120178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2B67A6-ADFF-EC4D-B3A3-86827DE9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209006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Kaggle Score</a:t>
            </a:r>
            <a:r>
              <a:rPr lang="en-US" dirty="0">
                <a:solidFill>
                  <a:schemeClr val="bg1"/>
                </a:solidFill>
              </a:rPr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AF080D-DF69-7441-8F44-1E4F0C155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 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 0.74303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="" xmlns:a16="http://schemas.microsoft.com/office/drawing/2014/main" id="{4CD90C10-B393-EE4A-BEFE-4D39BC4B6B09}"/>
                  </a:ext>
                </a:extLst>
              </p14:cNvPr>
              <p14:cNvContentPartPr/>
              <p14:nvPr/>
            </p14:nvContentPartPr>
            <p14:xfrm>
              <a:off x="-989570" y="2226352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CD90C10-B393-EE4A-BEFE-4D39BC4B6B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98210" y="221735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31" name="Picture 7" descr="page16image2976656">
            <a:extLst>
              <a:ext uri="{FF2B5EF4-FFF2-40B4-BE49-F238E27FC236}">
                <a16:creationId xmlns="" xmlns:a16="http://schemas.microsoft.com/office/drawing/2014/main" id="{B5694502-4C68-F844-9A2B-075ADC4A8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2790701"/>
            <a:ext cx="2159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15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9006"/>
            <a:ext cx="12192000" cy="120178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62B70E-B1E2-7C47-8CF8-4DCF2FB88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41" y="147115"/>
            <a:ext cx="10515600" cy="1325563"/>
          </a:xfrm>
        </p:spPr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b="1" dirty="0">
                <a:solidFill>
                  <a:schemeClr val="bg1"/>
                </a:solidFill>
              </a:rPr>
              <a:t>ROC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70B93047-B6EA-F741-9582-93E4FFC34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241" y="2029619"/>
            <a:ext cx="5688000" cy="3822341"/>
          </a:xfrm>
        </p:spPr>
      </p:pic>
    </p:spTree>
    <p:extLst>
      <p:ext uri="{BB962C8B-B14F-4D97-AF65-F5344CB8AC3E}">
        <p14:creationId xmlns:p14="http://schemas.microsoft.com/office/powerpoint/2010/main" val="398018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144</Words>
  <Application>Microsoft Macintosh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West Nile Virus Prediction</vt:lpstr>
      <vt:lpstr>Outline </vt:lpstr>
      <vt:lpstr>Problem statement </vt:lpstr>
      <vt:lpstr>Data </vt:lpstr>
      <vt:lpstr>Processing Data</vt:lpstr>
      <vt:lpstr>Traps information data </vt:lpstr>
      <vt:lpstr>Model building </vt:lpstr>
      <vt:lpstr>Kaggle Score :</vt:lpstr>
      <vt:lpstr>ROC </vt:lpstr>
      <vt:lpstr>interpreting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West Nile Virus Prediction</dc:title>
  <dc:creator>عهود العتيبي</dc:creator>
  <cp:lastModifiedBy>amr hazem</cp:lastModifiedBy>
  <cp:revision>24</cp:revision>
  <dcterms:created xsi:type="dcterms:W3CDTF">2018-10-14T07:38:12Z</dcterms:created>
  <dcterms:modified xsi:type="dcterms:W3CDTF">2018-10-15T20:01:54Z</dcterms:modified>
</cp:coreProperties>
</file>