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91" r:id="rId4"/>
    <p:sldId id="289" r:id="rId5"/>
    <p:sldId id="292" r:id="rId6"/>
    <p:sldId id="294" r:id="rId7"/>
    <p:sldId id="261" r:id="rId8"/>
    <p:sldId id="260" r:id="rId9"/>
    <p:sldId id="271" r:id="rId10"/>
    <p:sldId id="262" r:id="rId11"/>
    <p:sldId id="263" r:id="rId12"/>
    <p:sldId id="295" r:id="rId13"/>
    <p:sldId id="296" r:id="rId14"/>
    <p:sldId id="297" r:id="rId15"/>
    <p:sldId id="298" r:id="rId16"/>
    <p:sldId id="293" r:id="rId17"/>
    <p:sldId id="265" r:id="rId18"/>
    <p:sldId id="266" r:id="rId19"/>
    <p:sldId id="25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4620" autoAdjust="0"/>
    <p:restoredTop sz="86430" autoAdjust="0"/>
  </p:normalViewPr>
  <p:slideViewPr>
    <p:cSldViewPr snapToGrid="0" snapToObjects="1">
      <p:cViewPr varScale="1">
        <p:scale>
          <a:sx n="72" d="100"/>
          <a:sy n="72" d="100"/>
        </p:scale>
        <p:origin x="-1392" y="-104"/>
      </p:cViewPr>
      <p:guideLst>
        <p:guide orient="horz" pos="2160"/>
        <p:guide pos="2880"/>
      </p:guideLst>
    </p:cSldViewPr>
  </p:slideViewPr>
  <p:outlineViewPr>
    <p:cViewPr>
      <p:scale>
        <a:sx n="33" d="100"/>
        <a:sy n="33" d="100"/>
      </p:scale>
      <p:origin x="35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2AB5C105-7AC6-874C-806A-3A31C63A0533}" type="datetimeFigureOut">
              <a:rPr lang="en-US" smtClean="0"/>
              <a:t>12/09/19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73D0B-0A8C-5143-BE30-7C259A751CD8}" type="slidenum">
              <a:rPr lang="en-US" smtClean="0"/>
              <a:t>‹#›</a:t>
            </a:fld>
            <a:endParaRPr lang="en-US"/>
          </a:p>
        </p:txBody>
      </p:sp>
    </p:spTree>
    <p:extLst>
      <p:ext uri="{BB962C8B-B14F-4D97-AF65-F5344CB8AC3E}">
        <p14:creationId xmlns:p14="http://schemas.microsoft.com/office/powerpoint/2010/main" val="221444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AB5C105-7AC6-874C-806A-3A31C63A0533}" type="datetimeFigureOut">
              <a:rPr lang="en-US" smtClean="0"/>
              <a:t>12/09/19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73D0B-0A8C-5143-BE30-7C259A751CD8}" type="slidenum">
              <a:rPr lang="en-US" smtClean="0"/>
              <a:t>‹#›</a:t>
            </a:fld>
            <a:endParaRPr lang="en-US"/>
          </a:p>
        </p:txBody>
      </p:sp>
    </p:spTree>
    <p:extLst>
      <p:ext uri="{BB962C8B-B14F-4D97-AF65-F5344CB8AC3E}">
        <p14:creationId xmlns:p14="http://schemas.microsoft.com/office/powerpoint/2010/main" val="319214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AB5C105-7AC6-874C-806A-3A31C63A0533}" type="datetimeFigureOut">
              <a:rPr lang="en-US" smtClean="0"/>
              <a:t>12/09/19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73D0B-0A8C-5143-BE30-7C259A751CD8}" type="slidenum">
              <a:rPr lang="en-US" smtClean="0"/>
              <a:t>‹#›</a:t>
            </a:fld>
            <a:endParaRPr lang="en-US"/>
          </a:p>
        </p:txBody>
      </p:sp>
    </p:spTree>
    <p:extLst>
      <p:ext uri="{BB962C8B-B14F-4D97-AF65-F5344CB8AC3E}">
        <p14:creationId xmlns:p14="http://schemas.microsoft.com/office/powerpoint/2010/main" val="223325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2AB5C105-7AC6-874C-806A-3A31C63A0533}" type="datetimeFigureOut">
              <a:rPr lang="en-US" smtClean="0"/>
              <a:t>12/09/19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73D0B-0A8C-5143-BE30-7C259A751CD8}" type="slidenum">
              <a:rPr lang="en-US" smtClean="0"/>
              <a:t>‹#›</a:t>
            </a:fld>
            <a:endParaRPr lang="en-US"/>
          </a:p>
        </p:txBody>
      </p:sp>
    </p:spTree>
    <p:extLst>
      <p:ext uri="{BB962C8B-B14F-4D97-AF65-F5344CB8AC3E}">
        <p14:creationId xmlns:p14="http://schemas.microsoft.com/office/powerpoint/2010/main" val="724250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2AB5C105-7AC6-874C-806A-3A31C63A0533}" type="datetimeFigureOut">
              <a:rPr lang="en-US" smtClean="0"/>
              <a:t>12/09/19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73D0B-0A8C-5143-BE30-7C259A751CD8}" type="slidenum">
              <a:rPr lang="en-US" smtClean="0"/>
              <a:t>‹#›</a:t>
            </a:fld>
            <a:endParaRPr lang="en-US"/>
          </a:p>
        </p:txBody>
      </p:sp>
    </p:spTree>
    <p:extLst>
      <p:ext uri="{BB962C8B-B14F-4D97-AF65-F5344CB8AC3E}">
        <p14:creationId xmlns:p14="http://schemas.microsoft.com/office/powerpoint/2010/main" val="3139904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2AB5C105-7AC6-874C-806A-3A31C63A0533}" type="datetimeFigureOut">
              <a:rPr lang="en-US" smtClean="0"/>
              <a:t>12/09/19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73D0B-0A8C-5143-BE30-7C259A751CD8}" type="slidenum">
              <a:rPr lang="en-US" smtClean="0"/>
              <a:t>‹#›</a:t>
            </a:fld>
            <a:endParaRPr lang="en-US"/>
          </a:p>
        </p:txBody>
      </p:sp>
    </p:spTree>
    <p:extLst>
      <p:ext uri="{BB962C8B-B14F-4D97-AF65-F5344CB8AC3E}">
        <p14:creationId xmlns:p14="http://schemas.microsoft.com/office/powerpoint/2010/main" val="11103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2AB5C105-7AC6-874C-806A-3A31C63A0533}" type="datetimeFigureOut">
              <a:rPr lang="en-US" smtClean="0"/>
              <a:t>12/09/19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73D0B-0A8C-5143-BE30-7C259A751CD8}" type="slidenum">
              <a:rPr lang="en-US" smtClean="0"/>
              <a:t>‹#›</a:t>
            </a:fld>
            <a:endParaRPr lang="en-US"/>
          </a:p>
        </p:txBody>
      </p:sp>
    </p:spTree>
    <p:extLst>
      <p:ext uri="{BB962C8B-B14F-4D97-AF65-F5344CB8AC3E}">
        <p14:creationId xmlns:p14="http://schemas.microsoft.com/office/powerpoint/2010/main" val="10024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2AB5C105-7AC6-874C-806A-3A31C63A0533}" type="datetimeFigureOut">
              <a:rPr lang="en-US" smtClean="0"/>
              <a:t>12/09/19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73D0B-0A8C-5143-BE30-7C259A751CD8}" type="slidenum">
              <a:rPr lang="en-US" smtClean="0"/>
              <a:t>‹#›</a:t>
            </a:fld>
            <a:endParaRPr lang="en-US"/>
          </a:p>
        </p:txBody>
      </p:sp>
    </p:spTree>
    <p:extLst>
      <p:ext uri="{BB962C8B-B14F-4D97-AF65-F5344CB8AC3E}">
        <p14:creationId xmlns:p14="http://schemas.microsoft.com/office/powerpoint/2010/main" val="239737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5C105-7AC6-874C-806A-3A31C63A0533}" type="datetimeFigureOut">
              <a:rPr lang="en-US" smtClean="0"/>
              <a:t>12/09/19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73D0B-0A8C-5143-BE30-7C259A751CD8}" type="slidenum">
              <a:rPr lang="en-US" smtClean="0"/>
              <a:t>‹#›</a:t>
            </a:fld>
            <a:endParaRPr lang="en-US"/>
          </a:p>
        </p:txBody>
      </p:sp>
    </p:spTree>
    <p:extLst>
      <p:ext uri="{BB962C8B-B14F-4D97-AF65-F5344CB8AC3E}">
        <p14:creationId xmlns:p14="http://schemas.microsoft.com/office/powerpoint/2010/main" val="98610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AB5C105-7AC6-874C-806A-3A31C63A0533}" type="datetimeFigureOut">
              <a:rPr lang="en-US" smtClean="0"/>
              <a:t>12/09/19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73D0B-0A8C-5143-BE30-7C259A751CD8}" type="slidenum">
              <a:rPr lang="en-US" smtClean="0"/>
              <a:t>‹#›</a:t>
            </a:fld>
            <a:endParaRPr lang="en-US"/>
          </a:p>
        </p:txBody>
      </p:sp>
    </p:spTree>
    <p:extLst>
      <p:ext uri="{BB962C8B-B14F-4D97-AF65-F5344CB8AC3E}">
        <p14:creationId xmlns:p14="http://schemas.microsoft.com/office/powerpoint/2010/main" val="42915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AB5C105-7AC6-874C-806A-3A31C63A0533}" type="datetimeFigureOut">
              <a:rPr lang="en-US" smtClean="0"/>
              <a:t>12/09/19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73D0B-0A8C-5143-BE30-7C259A751CD8}" type="slidenum">
              <a:rPr lang="en-US" smtClean="0"/>
              <a:t>‹#›</a:t>
            </a:fld>
            <a:endParaRPr lang="en-US"/>
          </a:p>
        </p:txBody>
      </p:sp>
    </p:spTree>
    <p:extLst>
      <p:ext uri="{BB962C8B-B14F-4D97-AF65-F5344CB8AC3E}">
        <p14:creationId xmlns:p14="http://schemas.microsoft.com/office/powerpoint/2010/main" val="3252980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5C105-7AC6-874C-806A-3A31C63A0533}" type="datetimeFigureOut">
              <a:rPr lang="en-US" smtClean="0"/>
              <a:t>12/09/19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73D0B-0A8C-5143-BE30-7C259A751CD8}" type="slidenum">
              <a:rPr lang="en-US" smtClean="0"/>
              <a:t>‹#›</a:t>
            </a:fld>
            <a:endParaRPr lang="en-US"/>
          </a:p>
        </p:txBody>
      </p:sp>
    </p:spTree>
    <p:extLst>
      <p:ext uri="{BB962C8B-B14F-4D97-AF65-F5344CB8AC3E}">
        <p14:creationId xmlns:p14="http://schemas.microsoft.com/office/powerpoint/2010/main" val="4247039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9857" y="1812595"/>
            <a:ext cx="8200572" cy="1446550"/>
          </a:xfrm>
          <a:prstGeom prst="rect">
            <a:avLst/>
          </a:prstGeom>
          <a:noFill/>
        </p:spPr>
        <p:txBody>
          <a:bodyPr wrap="square" rtlCol="0">
            <a:spAutoFit/>
          </a:bodyPr>
          <a:lstStyle/>
          <a:p>
            <a:r>
              <a:rPr lang="en-US" sz="4400" b="1" dirty="0"/>
              <a:t>Application of Machine Learning To Epileptic Seizure Detection</a:t>
            </a:r>
            <a:endParaRPr lang="en-US" sz="4400" dirty="0"/>
          </a:p>
        </p:txBody>
      </p:sp>
      <p:sp>
        <p:nvSpPr>
          <p:cNvPr id="2" name="TextBox 1"/>
          <p:cNvSpPr txBox="1"/>
          <p:nvPr/>
        </p:nvSpPr>
        <p:spPr>
          <a:xfrm>
            <a:off x="626272" y="3896492"/>
            <a:ext cx="5201533" cy="646331"/>
          </a:xfrm>
          <a:prstGeom prst="rect">
            <a:avLst/>
          </a:prstGeom>
          <a:noFill/>
        </p:spPr>
        <p:txBody>
          <a:bodyPr wrap="square" rtlCol="0">
            <a:spAutoFit/>
          </a:bodyPr>
          <a:lstStyle/>
          <a:p>
            <a:r>
              <a:rPr lang="en-US" dirty="0" smtClean="0"/>
              <a:t>Ohoud Rehbini , PhD </a:t>
            </a:r>
          </a:p>
          <a:p>
            <a:r>
              <a:rPr lang="en-US" dirty="0" smtClean="0"/>
              <a:t>General Assembly and Misk Academy </a:t>
            </a:r>
            <a:endParaRPr lang="en-US" dirty="0"/>
          </a:p>
        </p:txBody>
      </p:sp>
    </p:spTree>
    <p:extLst>
      <p:ext uri="{BB962C8B-B14F-4D97-AF65-F5344CB8AC3E}">
        <p14:creationId xmlns:p14="http://schemas.microsoft.com/office/powerpoint/2010/main" val="267595183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286" y="493264"/>
            <a:ext cx="8599714" cy="830997"/>
          </a:xfrm>
          <a:prstGeom prst="rect">
            <a:avLst/>
          </a:prstGeom>
        </p:spPr>
        <p:txBody>
          <a:bodyPr wrap="square">
            <a:spAutoFit/>
          </a:bodyPr>
          <a:lstStyle/>
          <a:p>
            <a:r>
              <a:rPr lang="en-US" sz="2400" b="1" dirty="0" smtClean="0"/>
              <a:t>Data preprocessing ( cleaning - feature engineering - joining datasets)</a:t>
            </a:r>
            <a:endParaRPr lang="en-US" sz="2400" b="1" dirty="0"/>
          </a:p>
        </p:txBody>
      </p:sp>
      <p:pic>
        <p:nvPicPr>
          <p:cNvPr id="3" name="Picture 2" descr="Screen Shot 2019-09-12 at 06.25.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272" y="1510345"/>
            <a:ext cx="7212996" cy="5235066"/>
          </a:xfrm>
          <a:prstGeom prst="rect">
            <a:avLst/>
          </a:prstGeom>
        </p:spPr>
      </p:pic>
    </p:spTree>
    <p:extLst>
      <p:ext uri="{BB962C8B-B14F-4D97-AF65-F5344CB8AC3E}">
        <p14:creationId xmlns:p14="http://schemas.microsoft.com/office/powerpoint/2010/main" val="28258963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285" y="456978"/>
            <a:ext cx="8490857" cy="830997"/>
          </a:xfrm>
          <a:prstGeom prst="rect">
            <a:avLst/>
          </a:prstGeom>
        </p:spPr>
        <p:txBody>
          <a:bodyPr wrap="square">
            <a:spAutoFit/>
          </a:bodyPr>
          <a:lstStyle/>
          <a:p>
            <a:r>
              <a:rPr lang="en-US" sz="2400" b="1" dirty="0" smtClean="0"/>
              <a:t>Solution structure (models type - features used - models scores- EDA )</a:t>
            </a:r>
            <a:endParaRPr lang="en-US" sz="2400" b="1" dirty="0"/>
          </a:p>
        </p:txBody>
      </p:sp>
      <p:sp>
        <p:nvSpPr>
          <p:cNvPr id="3" name="TextBox 2"/>
          <p:cNvSpPr txBox="1"/>
          <p:nvPr/>
        </p:nvSpPr>
        <p:spPr>
          <a:xfrm>
            <a:off x="2990777" y="1635135"/>
            <a:ext cx="3080577" cy="646331"/>
          </a:xfrm>
          <a:prstGeom prst="rect">
            <a:avLst/>
          </a:prstGeom>
          <a:noFill/>
        </p:spPr>
        <p:txBody>
          <a:bodyPr wrap="square" rtlCol="0">
            <a:spAutoFit/>
          </a:bodyPr>
          <a:lstStyle/>
          <a:p>
            <a:r>
              <a:rPr lang="en-US" b="1" dirty="0" smtClean="0"/>
              <a:t>Big data (&gt;2,000,000 from 23 cases ) </a:t>
            </a:r>
            <a:endParaRPr lang="en-US" b="1" dirty="0"/>
          </a:p>
        </p:txBody>
      </p:sp>
      <p:sp>
        <p:nvSpPr>
          <p:cNvPr id="4" name="Right Arrow 3"/>
          <p:cNvSpPr/>
          <p:nvPr/>
        </p:nvSpPr>
        <p:spPr>
          <a:xfrm rot="2409170">
            <a:off x="4697037" y="2608130"/>
            <a:ext cx="1148164"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071355" y="3133360"/>
            <a:ext cx="2331122" cy="923330"/>
          </a:xfrm>
          <a:prstGeom prst="rect">
            <a:avLst/>
          </a:prstGeom>
          <a:noFill/>
        </p:spPr>
        <p:txBody>
          <a:bodyPr wrap="square" rtlCol="0">
            <a:spAutoFit/>
          </a:bodyPr>
          <a:lstStyle/>
          <a:p>
            <a:r>
              <a:rPr lang="en-US" b="1" dirty="0" smtClean="0"/>
              <a:t>.</a:t>
            </a:r>
            <a:r>
              <a:rPr lang="en-US" b="1" dirty="0" err="1" smtClean="0"/>
              <a:t>edf</a:t>
            </a:r>
            <a:r>
              <a:rPr lang="en-US" b="1" dirty="0" smtClean="0"/>
              <a:t> file convert to </a:t>
            </a:r>
            <a:r>
              <a:rPr lang="en-US" b="1" dirty="0" err="1" smtClean="0"/>
              <a:t>csv</a:t>
            </a:r>
            <a:r>
              <a:rPr lang="en-US" b="1" dirty="0" smtClean="0"/>
              <a:t> file in python 2.7 then to python 3.7 </a:t>
            </a:r>
            <a:endParaRPr lang="en-US" b="1" dirty="0"/>
          </a:p>
        </p:txBody>
      </p:sp>
      <p:sp>
        <p:nvSpPr>
          <p:cNvPr id="7" name="TextBox 6"/>
          <p:cNvSpPr txBox="1"/>
          <p:nvPr/>
        </p:nvSpPr>
        <p:spPr>
          <a:xfrm>
            <a:off x="417285" y="3133360"/>
            <a:ext cx="2331122" cy="923330"/>
          </a:xfrm>
          <a:prstGeom prst="rect">
            <a:avLst/>
          </a:prstGeom>
          <a:noFill/>
        </p:spPr>
        <p:txBody>
          <a:bodyPr wrap="square" rtlCol="0">
            <a:spAutoFit/>
          </a:bodyPr>
          <a:lstStyle/>
          <a:p>
            <a:r>
              <a:rPr lang="en-US" b="1" dirty="0" smtClean="0"/>
              <a:t>.</a:t>
            </a:r>
            <a:r>
              <a:rPr lang="en-US" b="1" dirty="0" err="1" smtClean="0"/>
              <a:t>edf</a:t>
            </a:r>
            <a:r>
              <a:rPr lang="en-US" b="1" dirty="0" smtClean="0"/>
              <a:t> file and read the file from MNE library in python 3.7  </a:t>
            </a:r>
            <a:endParaRPr lang="en-US" b="1" dirty="0"/>
          </a:p>
        </p:txBody>
      </p:sp>
      <p:sp>
        <p:nvSpPr>
          <p:cNvPr id="8" name="Right Arrow 7"/>
          <p:cNvSpPr/>
          <p:nvPr/>
        </p:nvSpPr>
        <p:spPr>
          <a:xfrm rot="8350248">
            <a:off x="2553108" y="2611868"/>
            <a:ext cx="1148164"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17284" y="5302238"/>
            <a:ext cx="8350517" cy="1477328"/>
          </a:xfrm>
          <a:prstGeom prst="rect">
            <a:avLst/>
          </a:prstGeom>
        </p:spPr>
        <p:txBody>
          <a:bodyPr wrap="square">
            <a:spAutoFit/>
          </a:bodyPr>
          <a:lstStyle/>
          <a:p>
            <a:r>
              <a:rPr lang="en-US" b="1" dirty="0"/>
              <a:t>MNE</a:t>
            </a:r>
            <a:r>
              <a:rPr lang="en-US" dirty="0"/>
              <a:t> is a Python package for EEG/MEG processing. It offers a wide variety of useful tools including input/output, filtering, independent component analysis (ICA), forward modeling, inverse solutions, time-frequency decompositions, visualization, and more. EEG data was loaded from MIT database, now i will view and edit associated meta information.</a:t>
            </a:r>
          </a:p>
        </p:txBody>
      </p:sp>
      <p:cxnSp>
        <p:nvCxnSpPr>
          <p:cNvPr id="11" name="Straight Arrow Connector 10"/>
          <p:cNvCxnSpPr/>
          <p:nvPr/>
        </p:nvCxnSpPr>
        <p:spPr>
          <a:xfrm>
            <a:off x="6958573" y="3971036"/>
            <a:ext cx="0" cy="58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474529" y="3901456"/>
            <a:ext cx="0" cy="58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828984" y="4557504"/>
            <a:ext cx="2938817" cy="646331"/>
          </a:xfrm>
          <a:prstGeom prst="rect">
            <a:avLst/>
          </a:prstGeom>
          <a:noFill/>
        </p:spPr>
        <p:txBody>
          <a:bodyPr wrap="square" rtlCol="0">
            <a:spAutoFit/>
          </a:bodyPr>
          <a:lstStyle/>
          <a:p>
            <a:r>
              <a:rPr lang="en-US" b="1" dirty="0" smtClean="0"/>
              <a:t>Modeling , feature engineering, visualization  </a:t>
            </a:r>
            <a:endParaRPr lang="en-US" b="1" dirty="0"/>
          </a:p>
        </p:txBody>
      </p:sp>
      <p:sp>
        <p:nvSpPr>
          <p:cNvPr id="16" name="TextBox 15"/>
          <p:cNvSpPr txBox="1"/>
          <p:nvPr/>
        </p:nvSpPr>
        <p:spPr>
          <a:xfrm>
            <a:off x="417284" y="4516747"/>
            <a:ext cx="2573493" cy="646331"/>
          </a:xfrm>
          <a:prstGeom prst="rect">
            <a:avLst/>
          </a:prstGeom>
          <a:noFill/>
        </p:spPr>
        <p:txBody>
          <a:bodyPr wrap="square" rtlCol="0">
            <a:spAutoFit/>
          </a:bodyPr>
          <a:lstStyle/>
          <a:p>
            <a:r>
              <a:rPr lang="en-US" b="1" dirty="0" smtClean="0"/>
              <a:t>We use </a:t>
            </a:r>
            <a:r>
              <a:rPr lang="en-US" b="1" dirty="0"/>
              <a:t>model called ICA , </a:t>
            </a:r>
            <a:r>
              <a:rPr lang="en-US" b="1" dirty="0" err="1"/>
              <a:t>B</a:t>
            </a:r>
            <a:r>
              <a:rPr lang="en-US" b="1" dirty="0" err="1" smtClean="0"/>
              <a:t>raindecode</a:t>
            </a:r>
            <a:r>
              <a:rPr lang="en-US" b="1" dirty="0" smtClean="0"/>
              <a:t> library  </a:t>
            </a:r>
            <a:endParaRPr lang="en-US" b="1" dirty="0"/>
          </a:p>
        </p:txBody>
      </p:sp>
    </p:spTree>
    <p:extLst>
      <p:ext uri="{BB962C8B-B14F-4D97-AF65-F5344CB8AC3E}">
        <p14:creationId xmlns:p14="http://schemas.microsoft.com/office/powerpoint/2010/main" val="28258963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9-09-12 at 09.33.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1" y="308275"/>
            <a:ext cx="5269318" cy="6192807"/>
          </a:xfrm>
          <a:prstGeom prst="rect">
            <a:avLst/>
          </a:prstGeom>
        </p:spPr>
      </p:pic>
      <p:pic>
        <p:nvPicPr>
          <p:cNvPr id="6" name="Picture 5" descr="Screen Shot 2019-09-12 at 09.35.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319" y="3361758"/>
            <a:ext cx="4208681" cy="1756860"/>
          </a:xfrm>
          <a:prstGeom prst="rect">
            <a:avLst/>
          </a:prstGeom>
        </p:spPr>
      </p:pic>
      <p:pic>
        <p:nvPicPr>
          <p:cNvPr id="7" name="Picture 6" descr="Screen Shot 2019-09-12 at 09.35.1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319" y="2084308"/>
            <a:ext cx="4208681" cy="910289"/>
          </a:xfrm>
          <a:prstGeom prst="rect">
            <a:avLst/>
          </a:prstGeom>
        </p:spPr>
      </p:pic>
    </p:spTree>
    <p:extLst>
      <p:ext uri="{BB962C8B-B14F-4D97-AF65-F5344CB8AC3E}">
        <p14:creationId xmlns:p14="http://schemas.microsoft.com/office/powerpoint/2010/main" val="477168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lot_raw_initi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636" y="1217654"/>
            <a:ext cx="6517139" cy="5094122"/>
          </a:xfrm>
          <a:prstGeom prst="rect">
            <a:avLst/>
          </a:prstGeom>
        </p:spPr>
      </p:pic>
      <p:sp>
        <p:nvSpPr>
          <p:cNvPr id="6" name="Rectangle 5"/>
          <p:cNvSpPr/>
          <p:nvPr/>
        </p:nvSpPr>
        <p:spPr>
          <a:xfrm>
            <a:off x="154046" y="356755"/>
            <a:ext cx="3235531" cy="461665"/>
          </a:xfrm>
          <a:prstGeom prst="rect">
            <a:avLst/>
          </a:prstGeom>
        </p:spPr>
        <p:txBody>
          <a:bodyPr wrap="none">
            <a:spAutoFit/>
          </a:bodyPr>
          <a:lstStyle/>
          <a:p>
            <a:r>
              <a:rPr lang="en-US" sz="2400" b="1" dirty="0"/>
              <a:t>Interactive visualization</a:t>
            </a:r>
            <a:endParaRPr lang="en-US" sz="2400" dirty="0"/>
          </a:p>
        </p:txBody>
      </p:sp>
      <p:sp>
        <p:nvSpPr>
          <p:cNvPr id="7" name="Rectangle 6"/>
          <p:cNvSpPr/>
          <p:nvPr/>
        </p:nvSpPr>
        <p:spPr>
          <a:xfrm>
            <a:off x="154046" y="1489417"/>
            <a:ext cx="2594590" cy="2031325"/>
          </a:xfrm>
          <a:prstGeom prst="rect">
            <a:avLst/>
          </a:prstGeom>
        </p:spPr>
        <p:txBody>
          <a:bodyPr wrap="square">
            <a:spAutoFit/>
          </a:bodyPr>
          <a:lstStyle/>
          <a:p>
            <a:r>
              <a:rPr lang="en-US" dirty="0"/>
              <a:t>rescale the signals with the + and – keys. The default scaling is not really appropriate here, but pressing the – key a few times will result in a much nicer display.</a:t>
            </a:r>
          </a:p>
        </p:txBody>
      </p:sp>
    </p:spTree>
    <p:extLst>
      <p:ext uri="{BB962C8B-B14F-4D97-AF65-F5344CB8AC3E}">
        <p14:creationId xmlns:p14="http://schemas.microsoft.com/office/powerpoint/2010/main" val="3290519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lot_raw_bet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65" y="240911"/>
            <a:ext cx="8465539" cy="6617089"/>
          </a:xfrm>
          <a:prstGeom prst="rect">
            <a:avLst/>
          </a:prstGeom>
        </p:spPr>
      </p:pic>
    </p:spTree>
    <p:extLst>
      <p:ext uri="{BB962C8B-B14F-4D97-AF65-F5344CB8AC3E}">
        <p14:creationId xmlns:p14="http://schemas.microsoft.com/office/powerpoint/2010/main" val="34551886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lot_raw_butterf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11" y="351348"/>
            <a:ext cx="8413350" cy="6249046"/>
          </a:xfrm>
          <a:prstGeom prst="rect">
            <a:avLst/>
          </a:prstGeom>
        </p:spPr>
      </p:pic>
    </p:spTree>
    <p:extLst>
      <p:ext uri="{BB962C8B-B14F-4D97-AF65-F5344CB8AC3E}">
        <p14:creationId xmlns:p14="http://schemas.microsoft.com/office/powerpoint/2010/main" val="27317279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1445762"/>
              </p:ext>
            </p:extLst>
          </p:nvPr>
        </p:nvGraphicFramePr>
        <p:xfrm>
          <a:off x="1524000" y="1397000"/>
          <a:ext cx="6096000" cy="296672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US" dirty="0" smtClean="0"/>
                        <a:t>Model </a:t>
                      </a:r>
                      <a:endParaRPr lang="en-US" dirty="0"/>
                    </a:p>
                  </a:txBody>
                  <a:tcPr/>
                </a:tc>
                <a:tc>
                  <a:txBody>
                    <a:bodyPr/>
                    <a:lstStyle/>
                    <a:p>
                      <a:r>
                        <a:rPr lang="en-US" dirty="0" smtClean="0"/>
                        <a:t>Scores </a:t>
                      </a:r>
                      <a:endParaRPr lang="en-US" dirty="0"/>
                    </a:p>
                  </a:txBody>
                  <a:tcPr/>
                </a:tc>
              </a:tr>
              <a:tr h="370840">
                <a:tc>
                  <a:txBody>
                    <a:bodyPr/>
                    <a:lstStyle/>
                    <a:p>
                      <a:r>
                        <a:rPr lang="en-US" dirty="0" smtClean="0"/>
                        <a:t>Logistic Regression</a:t>
                      </a:r>
                      <a:endParaRPr lang="en-US" dirty="0"/>
                    </a:p>
                  </a:txBody>
                  <a:tcPr/>
                </a:tc>
                <a:tc>
                  <a:txBody>
                    <a:bodyPr/>
                    <a:lstStyle/>
                    <a:p>
                      <a:r>
                        <a:rPr lang="en-US" dirty="0" smtClean="0"/>
                        <a:t>60.85%</a:t>
                      </a:r>
                      <a:endParaRPr lang="en-US" dirty="0"/>
                    </a:p>
                  </a:txBody>
                  <a:tcPr/>
                </a:tc>
              </a:tr>
              <a:tr h="370840">
                <a:tc>
                  <a:txBody>
                    <a:bodyPr/>
                    <a:lstStyle/>
                    <a:p>
                      <a:r>
                        <a:rPr lang="en-US" dirty="0" smtClean="0"/>
                        <a:t>Random Forest Classifier</a:t>
                      </a:r>
                      <a:endParaRPr lang="en-US" dirty="0"/>
                    </a:p>
                  </a:txBody>
                  <a:tcPr/>
                </a:tc>
                <a:tc>
                  <a:txBody>
                    <a:bodyPr/>
                    <a:lstStyle/>
                    <a:p>
                      <a:r>
                        <a:rPr lang="en-US" dirty="0" smtClean="0"/>
                        <a:t>1.0%</a:t>
                      </a:r>
                      <a:endParaRPr lang="en-US" dirty="0"/>
                    </a:p>
                  </a:txBody>
                  <a:tcPr/>
                </a:tc>
              </a:tr>
              <a:tr h="370840">
                <a:tc>
                  <a:txBody>
                    <a:bodyPr/>
                    <a:lstStyle/>
                    <a:p>
                      <a:r>
                        <a:rPr lang="en-US" dirty="0" smtClean="0"/>
                        <a:t>SVC</a:t>
                      </a:r>
                      <a:endParaRPr lang="en-US" dirty="0"/>
                    </a:p>
                  </a:txBody>
                  <a:tcPr/>
                </a:tc>
                <a:tc>
                  <a:txBody>
                    <a:bodyPr/>
                    <a:lstStyle/>
                    <a:p>
                      <a:r>
                        <a:rPr lang="en-US" dirty="0" smtClean="0"/>
                        <a:t>99.3%</a:t>
                      </a:r>
                      <a:endParaRPr lang="en-US" dirty="0"/>
                    </a:p>
                  </a:txBody>
                  <a:tcPr/>
                </a:tc>
              </a:tr>
              <a:tr h="370840">
                <a:tc>
                  <a:txBody>
                    <a:bodyPr/>
                    <a:lstStyle/>
                    <a:p>
                      <a:r>
                        <a:rPr lang="en-US" dirty="0" smtClean="0"/>
                        <a:t>Linear SVC</a:t>
                      </a:r>
                      <a:endParaRPr lang="en-US" dirty="0"/>
                    </a:p>
                  </a:txBody>
                  <a:tcPr/>
                </a:tc>
                <a:tc>
                  <a:txBody>
                    <a:bodyPr/>
                    <a:lstStyle/>
                    <a:p>
                      <a:r>
                        <a:rPr lang="en-US" dirty="0" smtClean="0"/>
                        <a:t>53.4%</a:t>
                      </a:r>
                      <a:endParaRPr lang="en-US" dirty="0"/>
                    </a:p>
                  </a:txBody>
                  <a:tcPr/>
                </a:tc>
              </a:tr>
              <a:tr h="370840">
                <a:tc>
                  <a:txBody>
                    <a:bodyPr/>
                    <a:lstStyle/>
                    <a:p>
                      <a:r>
                        <a:rPr lang="en-US" dirty="0" smtClean="0"/>
                        <a:t>K neighbors Classifier</a:t>
                      </a:r>
                      <a:endParaRPr lang="en-US" dirty="0"/>
                    </a:p>
                  </a:txBody>
                  <a:tcPr/>
                </a:tc>
                <a:tc>
                  <a:txBody>
                    <a:bodyPr/>
                    <a:lstStyle/>
                    <a:p>
                      <a:r>
                        <a:rPr lang="en-US" dirty="0" smtClean="0"/>
                        <a:t>98.79%</a:t>
                      </a:r>
                      <a:endParaRPr lang="en-US" dirty="0"/>
                    </a:p>
                  </a:txBody>
                  <a:tcPr/>
                </a:tc>
              </a:tr>
              <a:tr h="370840">
                <a:tc>
                  <a:txBody>
                    <a:bodyPr/>
                    <a:lstStyle/>
                    <a:p>
                      <a:r>
                        <a:rPr lang="en-US" dirty="0" err="1" smtClean="0"/>
                        <a:t>GaussianNB</a:t>
                      </a:r>
                      <a:endParaRPr lang="en-US" dirty="0"/>
                    </a:p>
                  </a:txBody>
                  <a:tcPr/>
                </a:tc>
                <a:tc>
                  <a:txBody>
                    <a:bodyPr/>
                    <a:lstStyle/>
                    <a:p>
                      <a:r>
                        <a:rPr lang="en-US" dirty="0" smtClean="0"/>
                        <a:t>97.95%</a:t>
                      </a:r>
                      <a:endParaRPr lang="en-US" dirty="0"/>
                    </a:p>
                  </a:txBody>
                  <a:tcPr/>
                </a:tc>
              </a:tr>
              <a:tr h="370840">
                <a:tc>
                  <a:txBody>
                    <a:bodyPr/>
                    <a:lstStyle/>
                    <a:p>
                      <a:r>
                        <a:rPr lang="en-US" dirty="0" smtClean="0"/>
                        <a:t>PCA</a:t>
                      </a:r>
                      <a:endParaRPr lang="en-US" dirty="0"/>
                    </a:p>
                  </a:txBody>
                  <a:tcPr/>
                </a:tc>
                <a:tc>
                  <a:txBody>
                    <a:bodyPr/>
                    <a:lstStyle/>
                    <a:p>
                      <a:r>
                        <a:rPr lang="en-US" dirty="0" smtClean="0"/>
                        <a:t>18.0%</a:t>
                      </a:r>
                      <a:endParaRPr lang="en-US" dirty="0"/>
                    </a:p>
                  </a:txBody>
                  <a:tcPr/>
                </a:tc>
              </a:tr>
            </a:tbl>
          </a:graphicData>
        </a:graphic>
      </p:graphicFrame>
    </p:spTree>
    <p:extLst>
      <p:ext uri="{BB962C8B-B14F-4D97-AF65-F5344CB8AC3E}">
        <p14:creationId xmlns:p14="http://schemas.microsoft.com/office/powerpoint/2010/main" val="25651587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404" y="504762"/>
            <a:ext cx="1559592" cy="461665"/>
          </a:xfrm>
          <a:prstGeom prst="rect">
            <a:avLst/>
          </a:prstGeom>
        </p:spPr>
        <p:txBody>
          <a:bodyPr wrap="none">
            <a:spAutoFit/>
          </a:bodyPr>
          <a:lstStyle/>
          <a:p>
            <a:r>
              <a:rPr lang="en-US" sz="2400" b="1" dirty="0" smtClean="0"/>
              <a:t>Challenges</a:t>
            </a:r>
            <a:endParaRPr lang="en-US" sz="2400" b="1" dirty="0"/>
          </a:p>
        </p:txBody>
      </p:sp>
      <p:sp>
        <p:nvSpPr>
          <p:cNvPr id="3" name="TextBox 2"/>
          <p:cNvSpPr txBox="1"/>
          <p:nvPr/>
        </p:nvSpPr>
        <p:spPr>
          <a:xfrm>
            <a:off x="453404" y="1513370"/>
            <a:ext cx="8036055" cy="2308324"/>
          </a:xfrm>
          <a:prstGeom prst="rect">
            <a:avLst/>
          </a:prstGeom>
          <a:noFill/>
        </p:spPr>
        <p:txBody>
          <a:bodyPr wrap="square" rtlCol="0">
            <a:spAutoFit/>
          </a:bodyPr>
          <a:lstStyle/>
          <a:p>
            <a:pPr marL="342900" indent="-342900">
              <a:buAutoNum type="arabicPeriod"/>
            </a:pPr>
            <a:r>
              <a:rPr lang="en-US" sz="2400" dirty="0" smtClean="0"/>
              <a:t>Big data &gt;2,000,000</a:t>
            </a:r>
          </a:p>
          <a:p>
            <a:pPr marL="342900" indent="-342900">
              <a:buAutoNum type="arabicPeriod"/>
            </a:pPr>
            <a:r>
              <a:rPr lang="en-US" sz="2400" dirty="0" smtClean="0"/>
              <a:t>PC limitation </a:t>
            </a:r>
          </a:p>
          <a:p>
            <a:pPr marL="342900" indent="-342900">
              <a:buAutoNum type="arabicPeriod"/>
            </a:pPr>
            <a:r>
              <a:rPr lang="en-US" sz="2400" dirty="0" smtClean="0"/>
              <a:t>The use of .</a:t>
            </a:r>
            <a:r>
              <a:rPr lang="en-US" sz="2400" dirty="0" err="1" smtClean="0"/>
              <a:t>edf</a:t>
            </a:r>
            <a:r>
              <a:rPr lang="en-US" sz="2400" dirty="0" smtClean="0"/>
              <a:t> need more space to work. </a:t>
            </a:r>
          </a:p>
          <a:p>
            <a:pPr marL="342900" indent="-342900">
              <a:buAutoNum type="arabicPeriod"/>
            </a:pPr>
            <a:r>
              <a:rPr lang="en-US" sz="2400" dirty="0" smtClean="0"/>
              <a:t>Annotate the seizures in the map</a:t>
            </a:r>
          </a:p>
          <a:p>
            <a:pPr marL="342900" indent="-342900">
              <a:buAutoNum type="arabicPeriod"/>
            </a:pPr>
            <a:r>
              <a:rPr lang="en-US" sz="2400" dirty="0" smtClean="0"/>
              <a:t>Select the right model and predict whether if there is seizure or not .  </a:t>
            </a:r>
            <a:endParaRPr lang="en-US" sz="2400" dirty="0"/>
          </a:p>
        </p:txBody>
      </p:sp>
    </p:spTree>
    <p:extLst>
      <p:ext uri="{BB962C8B-B14F-4D97-AF65-F5344CB8AC3E}">
        <p14:creationId xmlns:p14="http://schemas.microsoft.com/office/powerpoint/2010/main" val="28258963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770" y="504763"/>
            <a:ext cx="3472976" cy="461665"/>
          </a:xfrm>
          <a:prstGeom prst="rect">
            <a:avLst/>
          </a:prstGeom>
        </p:spPr>
        <p:txBody>
          <a:bodyPr wrap="none">
            <a:spAutoFit/>
          </a:bodyPr>
          <a:lstStyle/>
          <a:p>
            <a:r>
              <a:rPr lang="en-US" sz="2400" b="1" dirty="0" smtClean="0"/>
              <a:t>Future work or next steps</a:t>
            </a:r>
            <a:endParaRPr lang="en-US" sz="2400" b="1" dirty="0"/>
          </a:p>
        </p:txBody>
      </p:sp>
      <p:sp>
        <p:nvSpPr>
          <p:cNvPr id="3" name="TextBox 2"/>
          <p:cNvSpPr txBox="1"/>
          <p:nvPr/>
        </p:nvSpPr>
        <p:spPr>
          <a:xfrm>
            <a:off x="453404" y="1513370"/>
            <a:ext cx="8036055" cy="1569660"/>
          </a:xfrm>
          <a:prstGeom prst="rect">
            <a:avLst/>
          </a:prstGeom>
          <a:noFill/>
        </p:spPr>
        <p:txBody>
          <a:bodyPr wrap="square" rtlCol="0">
            <a:spAutoFit/>
          </a:bodyPr>
          <a:lstStyle/>
          <a:p>
            <a:pPr marL="342900" indent="-342900">
              <a:buAutoNum type="arabicPeriod"/>
            </a:pPr>
            <a:r>
              <a:rPr lang="en-US" sz="2400" dirty="0" smtClean="0"/>
              <a:t>Use powerful PC </a:t>
            </a:r>
          </a:p>
          <a:p>
            <a:pPr marL="342900" indent="-342900">
              <a:buAutoNum type="arabicPeriod"/>
            </a:pPr>
            <a:r>
              <a:rPr lang="en-US" sz="2400" dirty="0" smtClean="0"/>
              <a:t>Annotation problems </a:t>
            </a:r>
          </a:p>
          <a:p>
            <a:pPr marL="342900" indent="-342900">
              <a:buAutoNum type="arabicPeriod"/>
            </a:pPr>
            <a:r>
              <a:rPr lang="en-US" sz="2400" dirty="0" smtClean="0"/>
              <a:t>Use CNN </a:t>
            </a:r>
          </a:p>
          <a:p>
            <a:pPr marL="342900" indent="-342900">
              <a:buAutoNum type="arabicPeriod"/>
            </a:pPr>
            <a:r>
              <a:rPr lang="en-US" sz="2400" dirty="0" smtClean="0"/>
              <a:t>Use ICA in python </a:t>
            </a:r>
          </a:p>
        </p:txBody>
      </p:sp>
    </p:spTree>
    <p:extLst>
      <p:ext uri="{BB962C8B-B14F-4D97-AF65-F5344CB8AC3E}">
        <p14:creationId xmlns:p14="http://schemas.microsoft.com/office/powerpoint/2010/main" val="28258963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7286" y="435429"/>
            <a:ext cx="8363857" cy="584776"/>
          </a:xfrm>
          <a:prstGeom prst="rect">
            <a:avLst/>
          </a:prstGeom>
          <a:noFill/>
        </p:spPr>
        <p:txBody>
          <a:bodyPr wrap="square" rtlCol="0">
            <a:spAutoFit/>
          </a:bodyPr>
          <a:lstStyle/>
          <a:p>
            <a:r>
              <a:rPr lang="en-US" sz="3200" dirty="0" smtClean="0"/>
              <a:t>Acknowledgment </a:t>
            </a:r>
            <a:r>
              <a:rPr lang="mr-IN" sz="3200" dirty="0" smtClean="0"/>
              <a:t>…</a:t>
            </a:r>
            <a:r>
              <a:rPr lang="en-US" sz="3200" dirty="0" smtClean="0"/>
              <a:t> </a:t>
            </a:r>
            <a:endParaRPr lang="en-US" sz="3200" dirty="0"/>
          </a:p>
        </p:txBody>
      </p:sp>
      <p:sp>
        <p:nvSpPr>
          <p:cNvPr id="3" name="TextBox 2"/>
          <p:cNvSpPr txBox="1"/>
          <p:nvPr/>
        </p:nvSpPr>
        <p:spPr>
          <a:xfrm>
            <a:off x="417286" y="1560286"/>
            <a:ext cx="4157976" cy="4524315"/>
          </a:xfrm>
          <a:prstGeom prst="rect">
            <a:avLst/>
          </a:prstGeom>
          <a:noFill/>
        </p:spPr>
        <p:txBody>
          <a:bodyPr wrap="square" rtlCol="0">
            <a:spAutoFit/>
          </a:bodyPr>
          <a:lstStyle/>
          <a:p>
            <a:r>
              <a:rPr lang="en-US" sz="2400" dirty="0" err="1" smtClean="0"/>
              <a:t>Esraa</a:t>
            </a:r>
            <a:r>
              <a:rPr lang="en-US" sz="2400" dirty="0" smtClean="0"/>
              <a:t> </a:t>
            </a:r>
            <a:r>
              <a:rPr lang="en-US" sz="2400" dirty="0" err="1" smtClean="0"/>
              <a:t>Madi</a:t>
            </a:r>
            <a:r>
              <a:rPr lang="en-US" sz="2400" dirty="0" smtClean="0"/>
              <a:t> </a:t>
            </a:r>
          </a:p>
          <a:p>
            <a:r>
              <a:rPr lang="en-US" sz="2400" dirty="0" smtClean="0"/>
              <a:t>Khalid </a:t>
            </a:r>
          </a:p>
          <a:p>
            <a:r>
              <a:rPr lang="en-US" sz="2400" dirty="0" smtClean="0"/>
              <a:t>Mohammed </a:t>
            </a:r>
            <a:r>
              <a:rPr lang="en-US" sz="2400" dirty="0" err="1" smtClean="0"/>
              <a:t>Hakami</a:t>
            </a:r>
            <a:r>
              <a:rPr lang="en-US" sz="2400" dirty="0" smtClean="0"/>
              <a:t> </a:t>
            </a:r>
          </a:p>
          <a:p>
            <a:r>
              <a:rPr lang="en-US" sz="2400" dirty="0" smtClean="0"/>
              <a:t>Rand Al-</a:t>
            </a:r>
            <a:r>
              <a:rPr lang="en-US" sz="2400" dirty="0" err="1" smtClean="0"/>
              <a:t>Arrage</a:t>
            </a:r>
            <a:r>
              <a:rPr lang="en-US" sz="2400" dirty="0" smtClean="0"/>
              <a:t> </a:t>
            </a:r>
          </a:p>
          <a:p>
            <a:r>
              <a:rPr lang="en-US" sz="2400" dirty="0" smtClean="0"/>
              <a:t>Spenser </a:t>
            </a:r>
          </a:p>
          <a:p>
            <a:endParaRPr lang="en-US" sz="2400" dirty="0"/>
          </a:p>
          <a:p>
            <a:r>
              <a:rPr lang="en-US" sz="2400" dirty="0" smtClean="0"/>
              <a:t>I want to give </a:t>
            </a:r>
            <a:r>
              <a:rPr lang="en-US" sz="2400" dirty="0" err="1" smtClean="0"/>
              <a:t>speical</a:t>
            </a:r>
            <a:r>
              <a:rPr lang="en-US" sz="2400" dirty="0" smtClean="0"/>
              <a:t> thank to .. </a:t>
            </a:r>
          </a:p>
          <a:p>
            <a:r>
              <a:rPr lang="en-US" sz="2400" dirty="0" smtClean="0"/>
              <a:t>Abdullah Al-</a:t>
            </a:r>
            <a:r>
              <a:rPr lang="en-US" sz="2400" dirty="0" err="1" smtClean="0"/>
              <a:t>Ghamdi</a:t>
            </a:r>
            <a:endParaRPr lang="en-US" sz="2400" dirty="0" smtClean="0"/>
          </a:p>
          <a:p>
            <a:endParaRPr lang="en-US" sz="2400" dirty="0"/>
          </a:p>
          <a:p>
            <a:r>
              <a:rPr lang="en-US" sz="2400" dirty="0" smtClean="0"/>
              <a:t>Thank you for MISK scholarship </a:t>
            </a:r>
          </a:p>
          <a:p>
            <a:r>
              <a:rPr lang="en-US" sz="2400" dirty="0" smtClean="0"/>
              <a:t>And general Assembly for accepting me in this course.  </a:t>
            </a:r>
          </a:p>
        </p:txBody>
      </p:sp>
      <p:pic>
        <p:nvPicPr>
          <p:cNvPr id="4" name="Picture 3" descr="logo-a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262" y="3781491"/>
            <a:ext cx="4384022" cy="2630413"/>
          </a:xfrm>
          <a:prstGeom prst="rect">
            <a:avLst/>
          </a:prstGeom>
        </p:spPr>
      </p:pic>
    </p:spTree>
    <p:extLst>
      <p:ext uri="{BB962C8B-B14F-4D97-AF65-F5344CB8AC3E}">
        <p14:creationId xmlns:p14="http://schemas.microsoft.com/office/powerpoint/2010/main" val="2646127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286" y="1433286"/>
            <a:ext cx="8799285" cy="4401205"/>
          </a:xfrm>
          <a:prstGeom prst="rect">
            <a:avLst/>
          </a:prstGeom>
          <a:noFill/>
        </p:spPr>
        <p:txBody>
          <a:bodyPr wrap="square" rtlCol="0">
            <a:spAutoFit/>
          </a:bodyPr>
          <a:lstStyle/>
          <a:p>
            <a:pPr marL="457200" indent="-457200">
              <a:buFont typeface="Arial"/>
              <a:buChar char="•"/>
            </a:pPr>
            <a:r>
              <a:rPr lang="en-US" sz="2800" dirty="0" smtClean="0"/>
              <a:t> Problem statement</a:t>
            </a:r>
          </a:p>
          <a:p>
            <a:pPr marL="457200" indent="-457200">
              <a:buFont typeface="Arial"/>
              <a:buChar char="•"/>
            </a:pPr>
            <a:r>
              <a:rPr lang="en-US" sz="2800" dirty="0" smtClean="0"/>
              <a:t>Data source (how many datasets you have - format - dataset description)</a:t>
            </a:r>
          </a:p>
          <a:p>
            <a:pPr marL="457200" indent="-457200">
              <a:buFont typeface="Arial"/>
              <a:buChar char="•"/>
            </a:pPr>
            <a:r>
              <a:rPr lang="en-US" sz="2800" dirty="0" smtClean="0"/>
              <a:t>Data preprocessing ( cleaning - feature engineering - joining datasets)</a:t>
            </a:r>
          </a:p>
          <a:p>
            <a:pPr marL="457200" indent="-457200">
              <a:buFont typeface="Arial"/>
              <a:buChar char="•"/>
            </a:pPr>
            <a:r>
              <a:rPr lang="en-US" sz="2800" dirty="0" smtClean="0"/>
              <a:t>Solution structure (models type - features used - models scores- EDA )</a:t>
            </a:r>
          </a:p>
          <a:p>
            <a:pPr marL="457200" indent="-457200">
              <a:buFont typeface="Arial"/>
              <a:buChar char="•"/>
            </a:pPr>
            <a:r>
              <a:rPr lang="en-US" sz="2800" dirty="0" smtClean="0"/>
              <a:t>Live demo or prediction sample</a:t>
            </a:r>
          </a:p>
          <a:p>
            <a:pPr marL="457200" indent="-457200">
              <a:buFont typeface="Arial"/>
              <a:buChar char="•"/>
            </a:pPr>
            <a:r>
              <a:rPr lang="en-US" sz="2800" dirty="0" smtClean="0"/>
              <a:t>Challenges</a:t>
            </a:r>
          </a:p>
          <a:p>
            <a:pPr marL="457200" indent="-457200">
              <a:buFont typeface="Arial"/>
              <a:buChar char="•"/>
            </a:pPr>
            <a:r>
              <a:rPr lang="en-US" sz="2800" dirty="0" smtClean="0"/>
              <a:t>Future work or next steps</a:t>
            </a:r>
            <a:endParaRPr lang="en-US" sz="2800" dirty="0"/>
          </a:p>
        </p:txBody>
      </p:sp>
      <p:sp>
        <p:nvSpPr>
          <p:cNvPr id="3" name="TextBox 2"/>
          <p:cNvSpPr txBox="1"/>
          <p:nvPr/>
        </p:nvSpPr>
        <p:spPr>
          <a:xfrm>
            <a:off x="163286" y="226136"/>
            <a:ext cx="5908069" cy="584776"/>
          </a:xfrm>
          <a:prstGeom prst="rect">
            <a:avLst/>
          </a:prstGeom>
          <a:noFill/>
        </p:spPr>
        <p:txBody>
          <a:bodyPr wrap="square" rtlCol="0">
            <a:spAutoFit/>
          </a:bodyPr>
          <a:lstStyle/>
          <a:p>
            <a:r>
              <a:rPr lang="en-US" sz="3200" b="1" dirty="0" smtClean="0"/>
              <a:t>Outline : </a:t>
            </a:r>
            <a:endParaRPr lang="en-US" sz="3200" b="1" dirty="0"/>
          </a:p>
        </p:txBody>
      </p:sp>
    </p:spTree>
    <p:extLst>
      <p:ext uri="{BB962C8B-B14F-4D97-AF65-F5344CB8AC3E}">
        <p14:creationId xmlns:p14="http://schemas.microsoft.com/office/powerpoint/2010/main" val="16123364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9-12 at 06.29.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269052"/>
          </a:xfrm>
          <a:prstGeom prst="rect">
            <a:avLst/>
          </a:prstGeom>
        </p:spPr>
      </p:pic>
      <p:sp>
        <p:nvSpPr>
          <p:cNvPr id="2" name="Rectangle 1"/>
          <p:cNvSpPr/>
          <p:nvPr/>
        </p:nvSpPr>
        <p:spPr>
          <a:xfrm>
            <a:off x="313136" y="5489618"/>
            <a:ext cx="8454665" cy="830997"/>
          </a:xfrm>
          <a:prstGeom prst="rect">
            <a:avLst/>
          </a:prstGeom>
        </p:spPr>
        <p:txBody>
          <a:bodyPr wrap="square">
            <a:spAutoFit/>
          </a:bodyPr>
          <a:lstStyle/>
          <a:p>
            <a:r>
              <a:rPr lang="en-US" sz="2400" b="1" dirty="0"/>
              <a:t>Seizures</a:t>
            </a:r>
            <a:r>
              <a:rPr lang="en-US" sz="2400" dirty="0"/>
              <a:t> are symptoms of a brain problem. They happen because of sudden, abnormal electrical activity in the brain.</a:t>
            </a:r>
          </a:p>
        </p:txBody>
      </p:sp>
    </p:spTree>
    <p:extLst>
      <p:ext uri="{BB962C8B-B14F-4D97-AF65-F5344CB8AC3E}">
        <p14:creationId xmlns:p14="http://schemas.microsoft.com/office/powerpoint/2010/main" val="30157539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44715"/>
            <a:ext cx="4971143" cy="461665"/>
          </a:xfrm>
          <a:prstGeom prst="rect">
            <a:avLst/>
          </a:prstGeom>
          <a:noFill/>
        </p:spPr>
        <p:txBody>
          <a:bodyPr wrap="square" rtlCol="0">
            <a:spAutoFit/>
          </a:bodyPr>
          <a:lstStyle/>
          <a:p>
            <a:r>
              <a:rPr lang="en-US" sz="2400" b="1" dirty="0" smtClean="0"/>
              <a:t>Introduction </a:t>
            </a:r>
            <a:endParaRPr lang="en-US" sz="2400" b="1" dirty="0"/>
          </a:p>
        </p:txBody>
      </p:sp>
      <p:sp>
        <p:nvSpPr>
          <p:cNvPr id="3" name="TextBox 2"/>
          <p:cNvSpPr txBox="1"/>
          <p:nvPr/>
        </p:nvSpPr>
        <p:spPr>
          <a:xfrm>
            <a:off x="521892" y="806380"/>
            <a:ext cx="8298099" cy="5909311"/>
          </a:xfrm>
          <a:prstGeom prst="rect">
            <a:avLst/>
          </a:prstGeom>
          <a:noFill/>
        </p:spPr>
        <p:txBody>
          <a:bodyPr wrap="square" rtlCol="0">
            <a:spAutoFit/>
          </a:bodyPr>
          <a:lstStyle/>
          <a:p>
            <a:r>
              <a:rPr lang="en-US" dirty="0" smtClean="0"/>
              <a:t>The </a:t>
            </a:r>
            <a:r>
              <a:rPr lang="en-US" dirty="0"/>
              <a:t>difference between MEG and EEG ? </a:t>
            </a:r>
          </a:p>
          <a:p>
            <a:r>
              <a:rPr lang="en-US" dirty="0"/>
              <a:t>- Electro-encephalography (EEG) and magneto-encephalography (MEG) are functional imaging methods used to measure brain activity directly and non-invasively (from outside the head). </a:t>
            </a:r>
          </a:p>
          <a:p>
            <a:endParaRPr lang="en-US" dirty="0"/>
          </a:p>
          <a:p>
            <a:r>
              <a:rPr lang="en-US" dirty="0"/>
              <a:t>- EEG detects </a:t>
            </a:r>
            <a:r>
              <a:rPr lang="en-US" dirty="0" err="1"/>
              <a:t>synchronised</a:t>
            </a:r>
            <a:r>
              <a:rPr lang="en-US" dirty="0"/>
              <a:t> electrical activity of large groups of neurons, whereas MEG detects the tiny changes in magnetic fields that this electrical activity is associated with. </a:t>
            </a:r>
          </a:p>
          <a:p>
            <a:endParaRPr lang="en-US" dirty="0"/>
          </a:p>
          <a:p>
            <a:r>
              <a:rPr lang="en-US" dirty="0"/>
              <a:t>- The images produced by EEG and MEG are not very </a:t>
            </a:r>
            <a:r>
              <a:rPr lang="en-US" dirty="0" err="1"/>
              <a:t>localised</a:t>
            </a:r>
            <a:r>
              <a:rPr lang="en-US" dirty="0"/>
              <a:t>, but they can monitor how electrical activity changes with time very precisely.</a:t>
            </a:r>
          </a:p>
          <a:p>
            <a:endParaRPr lang="en-US" dirty="0"/>
          </a:p>
          <a:p>
            <a:r>
              <a:rPr lang="en-US" dirty="0"/>
              <a:t>- EEG requires electrodes to be attached to the scalp. It can be used to detect general patterns of electrical activity, such as the brain waves that occur during sleep. </a:t>
            </a:r>
          </a:p>
          <a:p>
            <a:endParaRPr lang="en-US" dirty="0"/>
          </a:p>
          <a:p>
            <a:r>
              <a:rPr lang="en-US" dirty="0"/>
              <a:t>- Researchers used EEG to compare the visual cortex activity of people who are born blind with those who are not blind, and they found that the visual cortex of blind people was active. </a:t>
            </a:r>
          </a:p>
          <a:p>
            <a:endParaRPr lang="en-US" dirty="0"/>
          </a:p>
          <a:p>
            <a:r>
              <a:rPr lang="en-US" dirty="0"/>
              <a:t>- EEG can also be used to detect electrical signals associated with specific sensory stimuli, thought processes or movements.</a:t>
            </a:r>
          </a:p>
        </p:txBody>
      </p:sp>
    </p:spTree>
    <p:extLst>
      <p:ext uri="{BB962C8B-B14F-4D97-AF65-F5344CB8AC3E}">
        <p14:creationId xmlns:p14="http://schemas.microsoft.com/office/powerpoint/2010/main" val="36990924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7983" y="1269230"/>
            <a:ext cx="3809819" cy="3970318"/>
          </a:xfrm>
          <a:prstGeom prst="rect">
            <a:avLst/>
          </a:prstGeom>
        </p:spPr>
        <p:txBody>
          <a:bodyPr wrap="square">
            <a:spAutoFit/>
          </a:bodyPr>
          <a:lstStyle/>
          <a:p>
            <a:r>
              <a:rPr lang="en-US" dirty="0" smtClean="0"/>
              <a:t>what </a:t>
            </a:r>
            <a:r>
              <a:rPr lang="en-US" dirty="0"/>
              <a:t>is 10-20 system ? </a:t>
            </a:r>
          </a:p>
          <a:p>
            <a:r>
              <a:rPr lang="en-US" dirty="0"/>
              <a:t>1. is an internationally </a:t>
            </a:r>
            <a:r>
              <a:rPr lang="en-US" dirty="0" err="1"/>
              <a:t>reconized</a:t>
            </a:r>
            <a:r>
              <a:rPr lang="en-US" dirty="0"/>
              <a:t> method that allow </a:t>
            </a:r>
            <a:r>
              <a:rPr lang="en-US" dirty="0" err="1"/>
              <a:t>eeg</a:t>
            </a:r>
            <a:r>
              <a:rPr lang="en-US" dirty="0"/>
              <a:t> electrode placement to be </a:t>
            </a:r>
            <a:r>
              <a:rPr lang="en-US" dirty="0" err="1"/>
              <a:t>standardised</a:t>
            </a:r>
            <a:r>
              <a:rPr lang="en-US" dirty="0"/>
              <a:t>.</a:t>
            </a:r>
          </a:p>
          <a:p>
            <a:r>
              <a:rPr lang="en-US" dirty="0"/>
              <a:t>2. ensure that inter-electrode is </a:t>
            </a:r>
            <a:r>
              <a:rPr lang="en-US" dirty="0" err="1"/>
              <a:t>sapcing</a:t>
            </a:r>
            <a:r>
              <a:rPr lang="en-US" dirty="0"/>
              <a:t> is equal </a:t>
            </a:r>
          </a:p>
          <a:p>
            <a:r>
              <a:rPr lang="en-US" dirty="0"/>
              <a:t>3. electrode placements proportional to skull size and shape </a:t>
            </a:r>
          </a:p>
          <a:p>
            <a:r>
              <a:rPr lang="en-US" dirty="0"/>
              <a:t>4. covers all brain regions F = Frontal , P = Parietal , T = Temporal , O = Occipital </a:t>
            </a:r>
          </a:p>
          <a:p>
            <a:r>
              <a:rPr lang="en-US" dirty="0"/>
              <a:t>5. numbering system: Odd = left side , Even = right side, Z = midline </a:t>
            </a:r>
          </a:p>
          <a:p>
            <a:r>
              <a:rPr lang="en-US" dirty="0"/>
              <a:t>6. it has 23 channel</a:t>
            </a:r>
          </a:p>
        </p:txBody>
      </p:sp>
      <p:pic>
        <p:nvPicPr>
          <p:cNvPr id="5" name="Picture 4" descr="Figure_1-EEG-standard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 y="1983036"/>
            <a:ext cx="4836617" cy="3052968"/>
          </a:xfrm>
          <a:prstGeom prst="rect">
            <a:avLst/>
          </a:prstGeom>
        </p:spPr>
      </p:pic>
      <p:sp>
        <p:nvSpPr>
          <p:cNvPr id="6" name="Rectangle 5"/>
          <p:cNvSpPr/>
          <p:nvPr/>
        </p:nvSpPr>
        <p:spPr>
          <a:xfrm>
            <a:off x="264208" y="5376096"/>
            <a:ext cx="8729748" cy="1200329"/>
          </a:xfrm>
          <a:prstGeom prst="rect">
            <a:avLst/>
          </a:prstGeom>
        </p:spPr>
        <p:txBody>
          <a:bodyPr wrap="square">
            <a:spAutoFit/>
          </a:bodyPr>
          <a:lstStyle/>
          <a:p>
            <a:r>
              <a:rPr lang="en-US" dirty="0" smtClean="0"/>
              <a:t> </a:t>
            </a:r>
            <a:r>
              <a:rPr lang="en-US" dirty="0"/>
              <a:t>what is montage ? </a:t>
            </a:r>
          </a:p>
          <a:p>
            <a:r>
              <a:rPr lang="en-US" dirty="0"/>
              <a:t>each EEG trace is generated from an active and a reference electrode. different patterns of electrodes are selected and the traces </a:t>
            </a:r>
            <a:r>
              <a:rPr lang="en-US" dirty="0" err="1"/>
              <a:t>goruped</a:t>
            </a:r>
            <a:r>
              <a:rPr lang="en-US" dirty="0"/>
              <a:t> to provide data from different areas of the scalp.</a:t>
            </a:r>
          </a:p>
        </p:txBody>
      </p:sp>
    </p:spTree>
    <p:extLst>
      <p:ext uri="{BB962C8B-B14F-4D97-AF65-F5344CB8AC3E}">
        <p14:creationId xmlns:p14="http://schemas.microsoft.com/office/powerpoint/2010/main" val="13466190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9-09-12 at 09.24.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608269"/>
          </a:xfrm>
          <a:prstGeom prst="rect">
            <a:avLst/>
          </a:prstGeom>
        </p:spPr>
      </p:pic>
    </p:spTree>
    <p:extLst>
      <p:ext uri="{BB962C8B-B14F-4D97-AF65-F5344CB8AC3E}">
        <p14:creationId xmlns:p14="http://schemas.microsoft.com/office/powerpoint/2010/main" val="41346486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875" y="414048"/>
            <a:ext cx="2659702" cy="461665"/>
          </a:xfrm>
          <a:prstGeom prst="rect">
            <a:avLst/>
          </a:prstGeom>
        </p:spPr>
        <p:txBody>
          <a:bodyPr wrap="none">
            <a:spAutoFit/>
          </a:bodyPr>
          <a:lstStyle/>
          <a:p>
            <a:r>
              <a:rPr lang="en-US" sz="2400" b="1" dirty="0" smtClean="0"/>
              <a:t>Problem statement</a:t>
            </a:r>
          </a:p>
        </p:txBody>
      </p:sp>
      <p:sp>
        <p:nvSpPr>
          <p:cNvPr id="3" name="Rectangle 2"/>
          <p:cNvSpPr/>
          <p:nvPr/>
        </p:nvSpPr>
        <p:spPr>
          <a:xfrm>
            <a:off x="357875" y="1490007"/>
            <a:ext cx="8550268" cy="2862323"/>
          </a:xfrm>
          <a:prstGeom prst="rect">
            <a:avLst/>
          </a:prstGeom>
        </p:spPr>
        <p:txBody>
          <a:bodyPr wrap="square">
            <a:spAutoFit/>
          </a:bodyPr>
          <a:lstStyle/>
          <a:p>
            <a:pPr algn="just"/>
            <a:r>
              <a:rPr lang="en-US" dirty="0" smtClean="0"/>
              <a:t>machine learning approach to constructing patient-specific classifiers that detect the onset of an epileptic seizure through analysis of the scalp EEG, a non-invasive measure of the brain’s electrical activity.</a:t>
            </a:r>
          </a:p>
          <a:p>
            <a:pPr algn="just"/>
            <a:endParaRPr lang="en-US" dirty="0" smtClean="0"/>
          </a:p>
          <a:p>
            <a:pPr algn="just"/>
            <a:endParaRPr lang="en-US" dirty="0"/>
          </a:p>
          <a:p>
            <a:pPr algn="just"/>
            <a:r>
              <a:rPr lang="en-US" dirty="0" smtClean="0"/>
              <a:t>This </a:t>
            </a:r>
            <a:r>
              <a:rPr lang="en-US" dirty="0"/>
              <a:t>problem is challenging </a:t>
            </a:r>
            <a:r>
              <a:rPr lang="en-US" dirty="0" smtClean="0"/>
              <a:t>because the </a:t>
            </a:r>
            <a:r>
              <a:rPr lang="en-US" dirty="0"/>
              <a:t>brain’s electrical activity is composed </a:t>
            </a:r>
            <a:r>
              <a:rPr lang="en-US" dirty="0" smtClean="0"/>
              <a:t>of numerous </a:t>
            </a:r>
            <a:r>
              <a:rPr lang="en-US" dirty="0"/>
              <a:t>classes with overlapping </a:t>
            </a:r>
            <a:r>
              <a:rPr lang="en-US" dirty="0" smtClean="0"/>
              <a:t>characteristics. The </a:t>
            </a:r>
            <a:r>
              <a:rPr lang="en-US" dirty="0"/>
              <a:t>key steps involved in realizing </a:t>
            </a:r>
            <a:r>
              <a:rPr lang="en-US" dirty="0" smtClean="0"/>
              <a:t>a high </a:t>
            </a:r>
            <a:r>
              <a:rPr lang="en-US" dirty="0"/>
              <a:t>performance algorithm included </a:t>
            </a:r>
            <a:r>
              <a:rPr lang="en-US" dirty="0" smtClean="0"/>
              <a:t>shaping the </a:t>
            </a:r>
            <a:r>
              <a:rPr lang="en-US" dirty="0"/>
              <a:t>problem into an appropriate </a:t>
            </a:r>
            <a:r>
              <a:rPr lang="en-US" dirty="0" smtClean="0"/>
              <a:t>machine learning </a:t>
            </a:r>
            <a:r>
              <a:rPr lang="en-US" dirty="0"/>
              <a:t>framework, and identifying the </a:t>
            </a:r>
            <a:r>
              <a:rPr lang="en-US" dirty="0" smtClean="0"/>
              <a:t>features critical </a:t>
            </a:r>
            <a:r>
              <a:rPr lang="en-US" dirty="0"/>
              <a:t>to separating seizure from </a:t>
            </a:r>
            <a:r>
              <a:rPr lang="en-US" dirty="0" smtClean="0"/>
              <a:t>other types </a:t>
            </a:r>
            <a:r>
              <a:rPr lang="en-US" dirty="0"/>
              <a:t>of brain activity.</a:t>
            </a:r>
          </a:p>
        </p:txBody>
      </p:sp>
    </p:spTree>
    <p:extLst>
      <p:ext uri="{BB962C8B-B14F-4D97-AF65-F5344CB8AC3E}">
        <p14:creationId xmlns:p14="http://schemas.microsoft.com/office/powerpoint/2010/main" val="39181551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714" y="493263"/>
            <a:ext cx="8255000" cy="830997"/>
          </a:xfrm>
          <a:prstGeom prst="rect">
            <a:avLst/>
          </a:prstGeom>
        </p:spPr>
        <p:txBody>
          <a:bodyPr wrap="square">
            <a:spAutoFit/>
          </a:bodyPr>
          <a:lstStyle/>
          <a:p>
            <a:r>
              <a:rPr lang="en-US" sz="2400" b="1" dirty="0" smtClean="0"/>
              <a:t>Data source (how many datasets you have - format - dataset description)</a:t>
            </a:r>
            <a:endParaRPr lang="en-US" sz="2400" b="1" dirty="0"/>
          </a:p>
        </p:txBody>
      </p:sp>
      <p:sp>
        <p:nvSpPr>
          <p:cNvPr id="3" name="Rectangle 2"/>
          <p:cNvSpPr/>
          <p:nvPr/>
        </p:nvSpPr>
        <p:spPr>
          <a:xfrm>
            <a:off x="504497" y="1625202"/>
            <a:ext cx="8263305" cy="3970318"/>
          </a:xfrm>
          <a:prstGeom prst="rect">
            <a:avLst/>
          </a:prstGeom>
        </p:spPr>
        <p:txBody>
          <a:bodyPr wrap="square">
            <a:spAutoFit/>
          </a:bodyPr>
          <a:lstStyle/>
          <a:p>
            <a:r>
              <a:rPr lang="en-US" dirty="0"/>
              <a:t>The data is a big data were collected from MIT (CHB-MIT) public database. </a:t>
            </a:r>
            <a:endParaRPr lang="en-US" dirty="0" smtClean="0"/>
          </a:p>
          <a:p>
            <a:endParaRPr lang="en-US" dirty="0"/>
          </a:p>
          <a:p>
            <a:r>
              <a:rPr lang="en-US" dirty="0" smtClean="0"/>
              <a:t>The </a:t>
            </a:r>
            <a:r>
              <a:rPr lang="en-US" dirty="0"/>
              <a:t>big data contains 23 cases (5 males and 17 females). Each cases contains one folder that has one seizures and/or more seizures detected. Some folders were collected in 1 </a:t>
            </a:r>
            <a:r>
              <a:rPr lang="en-US" dirty="0" err="1"/>
              <a:t>hr</a:t>
            </a:r>
            <a:r>
              <a:rPr lang="en-US" dirty="0"/>
              <a:t> others in 4 </a:t>
            </a:r>
            <a:r>
              <a:rPr lang="en-US" dirty="0" err="1"/>
              <a:t>hrs</a:t>
            </a:r>
            <a:r>
              <a:rPr lang="en-US" dirty="0"/>
              <a:t> long whereas other cases were collected in 2 hrs. 256 signals per second were recorded</a:t>
            </a:r>
            <a:r>
              <a:rPr lang="en-US" dirty="0" smtClean="0"/>
              <a:t>.</a:t>
            </a:r>
          </a:p>
          <a:p>
            <a:endParaRPr lang="en-US" dirty="0"/>
          </a:p>
          <a:p>
            <a:r>
              <a:rPr lang="en-US" dirty="0" smtClean="0"/>
              <a:t> </a:t>
            </a:r>
            <a:r>
              <a:rPr lang="en-US" dirty="0"/>
              <a:t>There are other signals were included in the data (considered as noise) such as ECG and VNS. The </a:t>
            </a:r>
            <a:r>
              <a:rPr lang="en-US" dirty="0" err="1"/>
              <a:t>recored</a:t>
            </a:r>
            <a:r>
              <a:rPr lang="en-US" dirty="0"/>
              <a:t> were saved in Europe data format (</a:t>
            </a:r>
            <a:r>
              <a:rPr lang="en-US" dirty="0" err="1"/>
              <a:t>edf</a:t>
            </a:r>
            <a:r>
              <a:rPr lang="en-US" dirty="0"/>
              <a:t>). The </a:t>
            </a:r>
            <a:r>
              <a:rPr lang="en-US" dirty="0" err="1"/>
              <a:t>edf</a:t>
            </a:r>
            <a:r>
              <a:rPr lang="en-US" dirty="0"/>
              <a:t> file contained 664 records and 182 signals were recorded as seizures in the total 23 cases.</a:t>
            </a:r>
          </a:p>
          <a:p>
            <a:endParaRPr lang="en-US" dirty="0" smtClean="0"/>
          </a:p>
          <a:p>
            <a:r>
              <a:rPr lang="en-US" dirty="0" smtClean="0"/>
              <a:t>However</a:t>
            </a:r>
            <a:r>
              <a:rPr lang="en-US" dirty="0"/>
              <a:t>, in case of this study one cases (chb03) that has high recorded seizure activities and it was used to perform the </a:t>
            </a:r>
            <a:r>
              <a:rPr lang="en-US" dirty="0" err="1"/>
              <a:t>algorithum</a:t>
            </a:r>
            <a:r>
              <a:rPr lang="en-US" dirty="0"/>
              <a:t> to detect seizures and provide solution and future work for next step.</a:t>
            </a:r>
          </a:p>
        </p:txBody>
      </p:sp>
    </p:spTree>
    <p:extLst>
      <p:ext uri="{BB962C8B-B14F-4D97-AF65-F5344CB8AC3E}">
        <p14:creationId xmlns:p14="http://schemas.microsoft.com/office/powerpoint/2010/main" val="22724948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1893" y="674493"/>
            <a:ext cx="8371490" cy="2308324"/>
          </a:xfrm>
          <a:prstGeom prst="rect">
            <a:avLst/>
          </a:prstGeom>
        </p:spPr>
        <p:txBody>
          <a:bodyPr wrap="square">
            <a:spAutoFit/>
          </a:bodyPr>
          <a:lstStyle/>
          <a:p>
            <a:r>
              <a:rPr lang="en-US" dirty="0" smtClean="0"/>
              <a:t>sample </a:t>
            </a:r>
            <a:r>
              <a:rPr lang="en-US" dirty="0" err="1"/>
              <a:t>informaiton</a:t>
            </a:r>
            <a:r>
              <a:rPr lang="en-US" dirty="0"/>
              <a:t>:</a:t>
            </a:r>
          </a:p>
          <a:p>
            <a:r>
              <a:rPr lang="en-US" dirty="0" smtClean="0"/>
              <a:t>chb03</a:t>
            </a:r>
            <a:r>
              <a:rPr lang="en-US" dirty="0"/>
              <a:t>-01 </a:t>
            </a:r>
          </a:p>
          <a:p>
            <a:r>
              <a:rPr lang="en-US" dirty="0" smtClean="0"/>
              <a:t> </a:t>
            </a:r>
            <a:r>
              <a:rPr lang="en-US" dirty="0"/>
              <a:t>File Name: chb03_01.edf</a:t>
            </a:r>
          </a:p>
          <a:p>
            <a:r>
              <a:rPr lang="en-US" dirty="0" smtClean="0"/>
              <a:t>File </a:t>
            </a:r>
            <a:r>
              <a:rPr lang="en-US" dirty="0"/>
              <a:t>Start Time: 13:23:36</a:t>
            </a:r>
          </a:p>
          <a:p>
            <a:r>
              <a:rPr lang="en-US" dirty="0" smtClean="0"/>
              <a:t>File </a:t>
            </a:r>
            <a:r>
              <a:rPr lang="en-US" dirty="0"/>
              <a:t>End Time: 14:23:36</a:t>
            </a:r>
          </a:p>
          <a:p>
            <a:r>
              <a:rPr lang="en-US" dirty="0" smtClean="0"/>
              <a:t> </a:t>
            </a:r>
            <a:r>
              <a:rPr lang="en-US" dirty="0"/>
              <a:t>Number of Seizures in File: 1</a:t>
            </a:r>
          </a:p>
          <a:p>
            <a:r>
              <a:rPr lang="en-US" dirty="0" smtClean="0"/>
              <a:t>Seizure </a:t>
            </a:r>
            <a:r>
              <a:rPr lang="en-US" dirty="0"/>
              <a:t>Start Time: 362 seconds</a:t>
            </a:r>
          </a:p>
          <a:p>
            <a:r>
              <a:rPr lang="en-US" dirty="0" smtClean="0"/>
              <a:t>Seizure </a:t>
            </a:r>
            <a:r>
              <a:rPr lang="en-US" dirty="0"/>
              <a:t>End Time: 414 seconds</a:t>
            </a:r>
          </a:p>
        </p:txBody>
      </p:sp>
      <p:sp>
        <p:nvSpPr>
          <p:cNvPr id="3" name="TextBox 2"/>
          <p:cNvSpPr txBox="1"/>
          <p:nvPr/>
        </p:nvSpPr>
        <p:spPr>
          <a:xfrm>
            <a:off x="521893" y="2982817"/>
            <a:ext cx="3166151" cy="3416320"/>
          </a:xfrm>
          <a:prstGeom prst="rect">
            <a:avLst/>
          </a:prstGeom>
          <a:noFill/>
        </p:spPr>
        <p:txBody>
          <a:bodyPr wrap="square" rtlCol="0">
            <a:spAutoFit/>
          </a:bodyPr>
          <a:lstStyle/>
          <a:p>
            <a:r>
              <a:rPr lang="en-US" dirty="0"/>
              <a:t>Channels in EDF Files:</a:t>
            </a:r>
          </a:p>
          <a:p>
            <a:r>
              <a:rPr lang="en-US" dirty="0"/>
              <a:t>**********************</a:t>
            </a:r>
          </a:p>
          <a:p>
            <a:r>
              <a:rPr lang="en-US" dirty="0"/>
              <a:t>- Channel 1: FP1-F7</a:t>
            </a:r>
          </a:p>
          <a:p>
            <a:r>
              <a:rPr lang="en-US" dirty="0"/>
              <a:t>- Channel 2: F7-T7</a:t>
            </a:r>
          </a:p>
          <a:p>
            <a:r>
              <a:rPr lang="en-US" dirty="0"/>
              <a:t>- Channel 3: T7-P7</a:t>
            </a:r>
          </a:p>
          <a:p>
            <a:r>
              <a:rPr lang="en-US" dirty="0"/>
              <a:t>- Channel 4: P7-O1</a:t>
            </a:r>
          </a:p>
          <a:p>
            <a:r>
              <a:rPr lang="en-US" dirty="0"/>
              <a:t>- Channel 5: FP1-F3</a:t>
            </a:r>
          </a:p>
          <a:p>
            <a:r>
              <a:rPr lang="en-US" dirty="0"/>
              <a:t>- Channel 6: F3-C3</a:t>
            </a:r>
          </a:p>
          <a:p>
            <a:r>
              <a:rPr lang="en-US" dirty="0"/>
              <a:t>- Channel 7: C3-P3</a:t>
            </a:r>
          </a:p>
          <a:p>
            <a:r>
              <a:rPr lang="en-US" dirty="0"/>
              <a:t>- Channel 8: P3-O1</a:t>
            </a:r>
          </a:p>
          <a:p>
            <a:r>
              <a:rPr lang="en-US" dirty="0"/>
              <a:t>- Channel 9: FP2-F4</a:t>
            </a:r>
          </a:p>
          <a:p>
            <a:r>
              <a:rPr lang="en-US" dirty="0"/>
              <a:t>- Channel 10: F4-</a:t>
            </a:r>
            <a:r>
              <a:rPr lang="en-US" dirty="0" smtClean="0"/>
              <a:t>C4</a:t>
            </a:r>
            <a:endParaRPr lang="en-US" dirty="0"/>
          </a:p>
        </p:txBody>
      </p:sp>
      <p:sp>
        <p:nvSpPr>
          <p:cNvPr id="4" name="Rectangle 3"/>
          <p:cNvSpPr/>
          <p:nvPr/>
        </p:nvSpPr>
        <p:spPr>
          <a:xfrm>
            <a:off x="4610054" y="2982817"/>
            <a:ext cx="3649989" cy="3693319"/>
          </a:xfrm>
          <a:prstGeom prst="rect">
            <a:avLst/>
          </a:prstGeom>
        </p:spPr>
        <p:txBody>
          <a:bodyPr wrap="square">
            <a:spAutoFit/>
          </a:bodyPr>
          <a:lstStyle/>
          <a:p>
            <a:r>
              <a:rPr lang="en-US" dirty="0"/>
              <a:t>- Channel 11: C4-P4</a:t>
            </a:r>
          </a:p>
          <a:p>
            <a:r>
              <a:rPr lang="en-US" dirty="0"/>
              <a:t>- Channel 12: P4-O2</a:t>
            </a:r>
          </a:p>
          <a:p>
            <a:r>
              <a:rPr lang="en-US" dirty="0"/>
              <a:t>- Channel 13: FP2-F8</a:t>
            </a:r>
          </a:p>
          <a:p>
            <a:r>
              <a:rPr lang="en-US" dirty="0"/>
              <a:t>- Channel 14: F8-T8</a:t>
            </a:r>
          </a:p>
          <a:p>
            <a:r>
              <a:rPr lang="en-US" dirty="0"/>
              <a:t>- Channel 15: T8-P8</a:t>
            </a:r>
          </a:p>
          <a:p>
            <a:r>
              <a:rPr lang="en-US" dirty="0"/>
              <a:t>- Channel 16: P8-O2</a:t>
            </a:r>
          </a:p>
          <a:p>
            <a:r>
              <a:rPr lang="en-US" dirty="0"/>
              <a:t>- Channel 17: FZ-CZ</a:t>
            </a:r>
          </a:p>
          <a:p>
            <a:r>
              <a:rPr lang="en-US" dirty="0"/>
              <a:t>- Channel 18: CZ-PZ</a:t>
            </a:r>
          </a:p>
          <a:p>
            <a:r>
              <a:rPr lang="en-US" dirty="0"/>
              <a:t>- Channel 19: P7-T7</a:t>
            </a:r>
          </a:p>
          <a:p>
            <a:r>
              <a:rPr lang="en-US" dirty="0"/>
              <a:t>- Channel 20: T7-FT9</a:t>
            </a:r>
          </a:p>
          <a:p>
            <a:r>
              <a:rPr lang="en-US" dirty="0"/>
              <a:t>- Channel 21: FT9-FT10</a:t>
            </a:r>
          </a:p>
          <a:p>
            <a:r>
              <a:rPr lang="en-US" dirty="0"/>
              <a:t>- Channel 22: FT10-T8</a:t>
            </a:r>
          </a:p>
          <a:p>
            <a:r>
              <a:rPr lang="en-US" dirty="0"/>
              <a:t>- Channel 23: T8-P8</a:t>
            </a:r>
          </a:p>
        </p:txBody>
      </p:sp>
    </p:spTree>
    <p:extLst>
      <p:ext uri="{BB962C8B-B14F-4D97-AF65-F5344CB8AC3E}">
        <p14:creationId xmlns:p14="http://schemas.microsoft.com/office/powerpoint/2010/main" val="28258963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603</TotalTime>
  <Words>1221</Words>
  <Application>Microsoft Macintosh PowerPoint</Application>
  <PresentationFormat>On-screen Show (4:3)</PresentationFormat>
  <Paragraphs>129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Ohoud Rehbini</dc:creator>
  <cp:lastModifiedBy>Ohoud Rehbini</cp:lastModifiedBy>
  <cp:revision>17</cp:revision>
  <dcterms:created xsi:type="dcterms:W3CDTF">2019-09-09T07:00:24Z</dcterms:created>
  <dcterms:modified xsi:type="dcterms:W3CDTF">2019-09-12T09:22:04Z</dcterms:modified>
</cp:coreProperties>
</file>