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80" r:id="rId1"/>
  </p:sldMasterIdLst>
  <p:notesMasterIdLst>
    <p:notesMasterId r:id="rId24"/>
  </p:notesMasterIdLst>
  <p:sldIdLst>
    <p:sldId id="2442" r:id="rId2"/>
    <p:sldId id="977" r:id="rId3"/>
    <p:sldId id="2443" r:id="rId4"/>
    <p:sldId id="2413" r:id="rId5"/>
    <p:sldId id="2444" r:id="rId6"/>
    <p:sldId id="2408" r:id="rId7"/>
    <p:sldId id="2414" r:id="rId8"/>
    <p:sldId id="2423" r:id="rId9"/>
    <p:sldId id="2446" r:id="rId10"/>
    <p:sldId id="2426" r:id="rId11"/>
    <p:sldId id="2449" r:id="rId12"/>
    <p:sldId id="2450" r:id="rId13"/>
    <p:sldId id="2451" r:id="rId14"/>
    <p:sldId id="2453" r:id="rId15"/>
    <p:sldId id="2437" r:id="rId16"/>
    <p:sldId id="2435" r:id="rId17"/>
    <p:sldId id="2436" r:id="rId18"/>
    <p:sldId id="2454" r:id="rId19"/>
    <p:sldId id="2456" r:id="rId20"/>
    <p:sldId id="2415" r:id="rId21"/>
    <p:sldId id="2412" r:id="rId22"/>
    <p:sldId id="2403" r:id="rId23"/>
  </p:sldIdLst>
  <p:sldSz cx="12192000" cy="6858000"/>
  <p:notesSz cx="6797675" cy="9926638"/>
  <p:embeddedFontLst>
    <p:embeddedFont>
      <p:font typeface="맑은 고딕" panose="020B0503020000020004" pitchFamily="34" charset="-127"/>
      <p:regular r:id="rId25"/>
      <p:bold r:id="rId26"/>
    </p:embeddedFont>
    <p:embeddedFont>
      <p:font typeface="Cambria Math" panose="02040503050406030204" pitchFamily="18" charset="0"/>
      <p:regular r:id="rId27"/>
    </p:embeddedFont>
    <p:embeddedFont>
      <p:font typeface="DIGICO TTF Bold" panose="020B0600000101010101" pitchFamily="34" charset="-127"/>
      <p:regular r:id="rId28"/>
    </p:embeddedFont>
    <p:embeddedFont>
      <p:font typeface="DIGICO TTF Light" panose="020B0600000101010101" pitchFamily="34" charset="-127"/>
      <p:regular r:id="rId29"/>
    </p:embeddedFont>
    <p:embeddedFont>
      <p:font typeface="DIGICO TTF Medium" panose="020B0600000101010101" pitchFamily="34" charset="-127"/>
      <p:regular r:id="rId30"/>
    </p:embeddedFont>
  </p:embeddedFontLst>
  <p:defaultTextStyle>
    <a:defPPr>
      <a:defRPr lang="en-US"/>
    </a:defPPr>
    <a:lvl1pPr marL="0" algn="l" defTabSz="608883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1pPr>
    <a:lvl2pPr marL="608883" algn="l" defTabSz="608883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2pPr>
    <a:lvl3pPr marL="1217766" algn="l" defTabSz="608883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3pPr>
    <a:lvl4pPr marL="1826649" algn="l" defTabSz="608883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4pPr>
    <a:lvl5pPr marL="2435532" algn="l" defTabSz="608883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5pPr>
    <a:lvl6pPr marL="3044415" algn="l" defTabSz="608883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6pPr>
    <a:lvl7pPr marL="3653298" algn="l" defTabSz="608883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7pPr>
    <a:lvl8pPr marL="4262180" algn="l" defTabSz="608883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8pPr>
    <a:lvl9pPr marL="4871063" algn="l" defTabSz="608883" rtl="0" eaLnBrk="1" latinLnBrk="0" hangingPunct="1">
      <a:defRPr sz="23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339" userDrawn="1">
          <p15:clr>
            <a:srgbClr val="A4A3A4"/>
          </p15:clr>
        </p15:guide>
        <p15:guide id="3" orient="horz" pos="1026" userDrawn="1">
          <p15:clr>
            <a:srgbClr val="A4A3A4"/>
          </p15:clr>
        </p15:guide>
        <p15:guide id="4" orient="horz" pos="2614" userDrawn="1">
          <p15:clr>
            <a:srgbClr val="A4A3A4"/>
          </p15:clr>
        </p15:guide>
        <p15:guide id="7" pos="665" userDrawn="1">
          <p15:clr>
            <a:srgbClr val="A4A3A4"/>
          </p15:clr>
        </p15:guide>
        <p15:guide id="9" pos="7061" userDrawn="1">
          <p15:clr>
            <a:srgbClr val="A4A3A4"/>
          </p15:clr>
        </p15:guide>
        <p15:guide id="10" orient="horz" pos="482" userDrawn="1">
          <p15:clr>
            <a:srgbClr val="A4A3A4"/>
          </p15:clr>
        </p15:guide>
        <p15:guide id="11" orient="horz" pos="1525" userDrawn="1">
          <p15:clr>
            <a:srgbClr val="A4A3A4"/>
          </p15:clr>
        </p15:guide>
        <p15:guide id="14" orient="horz" pos="3906" userDrawn="1">
          <p15:clr>
            <a:srgbClr val="A4A3A4"/>
          </p15:clr>
        </p15:guide>
        <p15:guide id="15" pos="2706" userDrawn="1">
          <p15:clr>
            <a:srgbClr val="A4A3A4"/>
          </p15:clr>
        </p15:guide>
        <p15:guide id="16" pos="1912" userDrawn="1">
          <p15:clr>
            <a:srgbClr val="A4A3A4"/>
          </p15:clr>
        </p15:guide>
        <p15:guide id="17" pos="4997" userDrawn="1">
          <p15:clr>
            <a:srgbClr val="A4A3A4"/>
          </p15:clr>
        </p15:guide>
        <p15:guide id="18" pos="5995" userDrawn="1">
          <p15:clr>
            <a:srgbClr val="A4A3A4"/>
          </p15:clr>
        </p15:guide>
        <p15:guide id="19" pos="3318" userDrawn="1">
          <p15:clr>
            <a:srgbClr val="A4A3A4"/>
          </p15:clr>
        </p15:guide>
        <p15:guide id="20" pos="3863" userDrawn="1">
          <p15:clr>
            <a:srgbClr val="A4A3A4"/>
          </p15:clr>
        </p15:guide>
        <p15:guide id="21" orient="horz" pos="10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정은(5G데이터솔루션팀)" initials="오" lastIdx="1" clrIdx="0">
    <p:extLst>
      <p:ext uri="{19B8F6BF-5375-455C-9EA6-DF929625EA0E}">
        <p15:presenceInfo xmlns:p15="http://schemas.microsoft.com/office/powerpoint/2012/main" userId="S-1-5-21-2954750904-3321031067-3547321528-44710" providerId="AD"/>
      </p:ext>
    </p:extLst>
  </p:cmAuthor>
  <p:cmAuthor id="2" name="edward" initials="e" lastIdx="1" clrIdx="1">
    <p:extLst>
      <p:ext uri="{19B8F6BF-5375-455C-9EA6-DF929625EA0E}">
        <p15:presenceInfo xmlns:p15="http://schemas.microsoft.com/office/powerpoint/2012/main" userId="edwar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7891"/>
    <a:srgbClr val="C6C6C6"/>
    <a:srgbClr val="009C96"/>
    <a:srgbClr val="67C1B8"/>
    <a:srgbClr val="0991A9"/>
    <a:srgbClr val="E7F4D8"/>
    <a:srgbClr val="E1F7F3"/>
    <a:srgbClr val="6EC4BC"/>
    <a:srgbClr val="F2AA6B"/>
    <a:srgbClr val="FBE5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3" autoAdjust="0"/>
    <p:restoredTop sz="96233" autoAdjust="0"/>
  </p:normalViewPr>
  <p:slideViewPr>
    <p:cSldViewPr snapToGrid="0" snapToObjects="1" showGuides="1">
      <p:cViewPr varScale="1">
        <p:scale>
          <a:sx n="147" d="100"/>
          <a:sy n="147" d="100"/>
        </p:scale>
        <p:origin x="224" y="192"/>
      </p:cViewPr>
      <p:guideLst>
        <p:guide pos="4339"/>
        <p:guide orient="horz" pos="1026"/>
        <p:guide orient="horz" pos="2614"/>
        <p:guide pos="665"/>
        <p:guide pos="7061"/>
        <p:guide orient="horz" pos="482"/>
        <p:guide orient="horz" pos="1525"/>
        <p:guide orient="horz" pos="3906"/>
        <p:guide pos="2706"/>
        <p:guide pos="1912"/>
        <p:guide pos="4997"/>
        <p:guide pos="5995"/>
        <p:guide pos="3318"/>
        <p:guide pos="3863"/>
        <p:guide orient="horz" pos="10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212"/>
    </p:cViewPr>
  </p:sorterViewPr>
  <p:notesViewPr>
    <p:cSldViewPr snapToGrid="0" snapToObjects="1">
      <p:cViewPr varScale="1">
        <p:scale>
          <a:sx n="80" d="100"/>
          <a:sy n="80" d="100"/>
        </p:scale>
        <p:origin x="3922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1DBC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856-4EF5-90B6-B4F6621F88F5}"/>
              </c:ext>
            </c:extLst>
          </c:dPt>
          <c:dPt>
            <c:idx val="1"/>
            <c:bubble3D val="0"/>
            <c:spPr>
              <a:solidFill>
                <a:srgbClr val="A276E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856-4EF5-90B6-B4F6621F88F5}"/>
              </c:ext>
            </c:extLst>
          </c:dPt>
          <c:dPt>
            <c:idx val="2"/>
            <c:bubble3D val="0"/>
            <c:spPr>
              <a:solidFill>
                <a:srgbClr val="F2AA6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856-4EF5-90B6-B4F6621F88F5}"/>
              </c:ext>
            </c:extLst>
          </c:dPt>
          <c:cat>
            <c:strRef>
              <c:f>Sheet1!$A$2:$A$4</c:f>
              <c:strCache>
                <c:ptCount val="3"/>
                <c:pt idx="0">
                  <c:v>Train</c:v>
                </c:pt>
                <c:pt idx="1">
                  <c:v>Validation</c:v>
                </c:pt>
                <c:pt idx="2">
                  <c:v>Test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</c:v>
                </c:pt>
                <c:pt idx="1">
                  <c:v>0.2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56-4EF5-90B6-B4F6621F88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1DBC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BB5-4981-9A86-E93761757659}"/>
              </c:ext>
            </c:extLst>
          </c:dPt>
          <c:dPt>
            <c:idx val="1"/>
            <c:bubble3D val="0"/>
            <c:spPr>
              <a:solidFill>
                <a:srgbClr val="A276E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BB5-4981-9A86-E93761757659}"/>
              </c:ext>
            </c:extLst>
          </c:dPt>
          <c:dPt>
            <c:idx val="2"/>
            <c:bubble3D val="0"/>
            <c:spPr>
              <a:solidFill>
                <a:srgbClr val="F2AA6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BB5-4981-9A86-E93761757659}"/>
              </c:ext>
            </c:extLst>
          </c:dPt>
          <c:cat>
            <c:strRef>
              <c:f>Sheet1!$A$2:$A$4</c:f>
              <c:strCache>
                <c:ptCount val="3"/>
                <c:pt idx="0">
                  <c:v>Train</c:v>
                </c:pt>
                <c:pt idx="1">
                  <c:v>Validation</c:v>
                </c:pt>
                <c:pt idx="2">
                  <c:v>Test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</c:v>
                </c:pt>
                <c:pt idx="1">
                  <c:v>0.2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BB5-4981-9A86-E93761757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1DBC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3F2-47E7-85D3-C8C57D647E5D}"/>
              </c:ext>
            </c:extLst>
          </c:dPt>
          <c:dPt>
            <c:idx val="1"/>
            <c:bubble3D val="0"/>
            <c:spPr>
              <a:solidFill>
                <a:srgbClr val="A276E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3F2-47E7-85D3-C8C57D647E5D}"/>
              </c:ext>
            </c:extLst>
          </c:dPt>
          <c:dPt>
            <c:idx val="2"/>
            <c:bubble3D val="0"/>
            <c:spPr>
              <a:solidFill>
                <a:srgbClr val="F2AA6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3F2-47E7-85D3-C8C57D647E5D}"/>
              </c:ext>
            </c:extLst>
          </c:dPt>
          <c:cat>
            <c:strRef>
              <c:f>Sheet1!$A$2:$A$4</c:f>
              <c:strCache>
                <c:ptCount val="3"/>
                <c:pt idx="0">
                  <c:v>Train</c:v>
                </c:pt>
                <c:pt idx="1">
                  <c:v>Validation</c:v>
                </c:pt>
                <c:pt idx="2">
                  <c:v>Test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</c:v>
                </c:pt>
                <c:pt idx="1">
                  <c:v>0.2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3F2-47E7-85D3-C8C57D647E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1DBC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3F2-47E7-85D3-C8C57D647E5D}"/>
              </c:ext>
            </c:extLst>
          </c:dPt>
          <c:dPt>
            <c:idx val="1"/>
            <c:bubble3D val="0"/>
            <c:spPr>
              <a:solidFill>
                <a:srgbClr val="A276E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3F2-47E7-85D3-C8C57D647E5D}"/>
              </c:ext>
            </c:extLst>
          </c:dPt>
          <c:dPt>
            <c:idx val="2"/>
            <c:bubble3D val="0"/>
            <c:spPr>
              <a:solidFill>
                <a:srgbClr val="F2AA6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3F2-47E7-85D3-C8C57D647E5D}"/>
              </c:ext>
            </c:extLst>
          </c:dPt>
          <c:cat>
            <c:strRef>
              <c:f>Sheet1!$A$2:$A$4</c:f>
              <c:strCache>
                <c:ptCount val="3"/>
                <c:pt idx="0">
                  <c:v>Train</c:v>
                </c:pt>
                <c:pt idx="1">
                  <c:v>Validation</c:v>
                </c:pt>
                <c:pt idx="2">
                  <c:v>Test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</c:v>
                </c:pt>
                <c:pt idx="1">
                  <c:v>0.2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3F2-47E7-85D3-C8C57D647E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1DBC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3F2-47E7-85D3-C8C57D647E5D}"/>
              </c:ext>
            </c:extLst>
          </c:dPt>
          <c:dPt>
            <c:idx val="1"/>
            <c:bubble3D val="0"/>
            <c:spPr>
              <a:solidFill>
                <a:srgbClr val="A276E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3F2-47E7-85D3-C8C57D647E5D}"/>
              </c:ext>
            </c:extLst>
          </c:dPt>
          <c:dPt>
            <c:idx val="2"/>
            <c:bubble3D val="0"/>
            <c:spPr>
              <a:solidFill>
                <a:srgbClr val="F2AA6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3F2-47E7-85D3-C8C57D647E5D}"/>
              </c:ext>
            </c:extLst>
          </c:dPt>
          <c:cat>
            <c:strRef>
              <c:f>Sheet1!$A$2:$A$4</c:f>
              <c:strCache>
                <c:ptCount val="3"/>
                <c:pt idx="0">
                  <c:v>Train</c:v>
                </c:pt>
                <c:pt idx="1">
                  <c:v>Validation</c:v>
                </c:pt>
                <c:pt idx="2">
                  <c:v>Test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</c:v>
                </c:pt>
                <c:pt idx="1">
                  <c:v>0.2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3F2-47E7-85D3-C8C57D647E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IGICO TTF Light" panose="020B0600000101010101" pitchFamily="50" charset="-127"/>
                <a:ea typeface="DIGICO TTF Light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IGICO TTF Light" panose="020B0600000101010101" pitchFamily="50" charset="-127"/>
                <a:ea typeface="DIGICO TTF Light" panose="020B0600000101010101" pitchFamily="50" charset="-127"/>
              </a:defRPr>
            </a:lvl1pPr>
          </a:lstStyle>
          <a:p>
            <a:fld id="{C0A21E85-8E74-4E7E-8DD0-D0C9D162AFCF}" type="datetimeFigureOut">
              <a:rPr lang="ko-KR" altLang="en-US" smtClean="0"/>
              <a:pPr/>
              <a:t>2023. 11. 6.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IGICO TTF Light" panose="020B0600000101010101" pitchFamily="50" charset="-127"/>
                <a:ea typeface="DIGICO TTF Light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IGICO TTF Light" panose="020B0600000101010101" pitchFamily="50" charset="-127"/>
                <a:ea typeface="DIGICO TTF Light" panose="020B0600000101010101" pitchFamily="50" charset="-127"/>
              </a:defRPr>
            </a:lvl1pPr>
          </a:lstStyle>
          <a:p>
            <a:fld id="{13B65E62-F928-4D6E-9A5E-E5EF705203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836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7766" rtl="0" eaLnBrk="1" latinLnBrk="1" hangingPunct="1">
      <a:defRPr sz="1000" kern="1200">
        <a:solidFill>
          <a:schemeClr val="tx1"/>
        </a:solidFill>
        <a:latin typeface="DIGICO TTF Light" panose="020B0600000101010101" pitchFamily="50" charset="-127"/>
        <a:ea typeface="DIGICO TTF Light" panose="020B0600000101010101" pitchFamily="50" charset="-127"/>
        <a:cs typeface="+mn-cs"/>
      </a:defRPr>
    </a:lvl1pPr>
    <a:lvl2pPr marL="608883" algn="l" defTabSz="1217766" rtl="0" eaLnBrk="1" latinLnBrk="1" hangingPunct="1">
      <a:defRPr sz="1000" kern="1200">
        <a:solidFill>
          <a:schemeClr val="tx1"/>
        </a:solidFill>
        <a:latin typeface="DIGICO TTF Light" panose="020B0600000101010101" pitchFamily="50" charset="-127"/>
        <a:ea typeface="DIGICO TTF Light" panose="020B0600000101010101" pitchFamily="50" charset="-127"/>
        <a:cs typeface="+mn-cs"/>
      </a:defRPr>
    </a:lvl2pPr>
    <a:lvl3pPr marL="1217766" algn="l" defTabSz="1217766" rtl="0" eaLnBrk="1" latinLnBrk="1" hangingPunct="1">
      <a:defRPr sz="1000" kern="1200">
        <a:solidFill>
          <a:schemeClr val="tx1"/>
        </a:solidFill>
        <a:latin typeface="DIGICO TTF Light" panose="020B0600000101010101" pitchFamily="50" charset="-127"/>
        <a:ea typeface="DIGICO TTF Light" panose="020B0600000101010101" pitchFamily="50" charset="-127"/>
        <a:cs typeface="+mn-cs"/>
      </a:defRPr>
    </a:lvl3pPr>
    <a:lvl4pPr marL="1826649" algn="l" defTabSz="1217766" rtl="0" eaLnBrk="1" latinLnBrk="1" hangingPunct="1">
      <a:defRPr sz="1000" kern="1200">
        <a:solidFill>
          <a:schemeClr val="tx1"/>
        </a:solidFill>
        <a:latin typeface="DIGICO TTF Light" panose="020B0600000101010101" pitchFamily="50" charset="-127"/>
        <a:ea typeface="DIGICO TTF Light" panose="020B0600000101010101" pitchFamily="50" charset="-127"/>
        <a:cs typeface="+mn-cs"/>
      </a:defRPr>
    </a:lvl4pPr>
    <a:lvl5pPr marL="2435532" algn="l" defTabSz="1217766" rtl="0" eaLnBrk="1" latinLnBrk="1" hangingPunct="1">
      <a:defRPr sz="1000" kern="1200">
        <a:solidFill>
          <a:schemeClr val="tx1"/>
        </a:solidFill>
        <a:latin typeface="DIGICO TTF Light" panose="020B0600000101010101" pitchFamily="50" charset="-127"/>
        <a:ea typeface="DIGICO TTF Light" panose="020B0600000101010101" pitchFamily="50" charset="-127"/>
        <a:cs typeface="+mn-cs"/>
      </a:defRPr>
    </a:lvl5pPr>
    <a:lvl6pPr marL="3044415" algn="l" defTabSz="1217766" rtl="0" eaLnBrk="1" latinLnBrk="1" hangingPunct="1">
      <a:defRPr sz="1599" kern="1200">
        <a:solidFill>
          <a:schemeClr val="tx1"/>
        </a:solidFill>
        <a:latin typeface="+mn-lt"/>
        <a:ea typeface="+mn-ea"/>
        <a:cs typeface="+mn-cs"/>
      </a:defRPr>
    </a:lvl6pPr>
    <a:lvl7pPr marL="3653298" algn="l" defTabSz="1217766" rtl="0" eaLnBrk="1" latinLnBrk="1" hangingPunct="1">
      <a:defRPr sz="1599" kern="1200">
        <a:solidFill>
          <a:schemeClr val="tx1"/>
        </a:solidFill>
        <a:latin typeface="+mn-lt"/>
        <a:ea typeface="+mn-ea"/>
        <a:cs typeface="+mn-cs"/>
      </a:defRPr>
    </a:lvl7pPr>
    <a:lvl8pPr marL="4262180" algn="l" defTabSz="1217766" rtl="0" eaLnBrk="1" latinLnBrk="1" hangingPunct="1">
      <a:defRPr sz="1599" kern="1200">
        <a:solidFill>
          <a:schemeClr val="tx1"/>
        </a:solidFill>
        <a:latin typeface="+mn-lt"/>
        <a:ea typeface="+mn-ea"/>
        <a:cs typeface="+mn-cs"/>
      </a:defRPr>
    </a:lvl8pPr>
    <a:lvl9pPr marL="4871063" algn="l" defTabSz="1217766" rtl="0" eaLnBrk="1" latinLnBrk="1" hangingPunct="1">
      <a:defRPr sz="15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, </a:t>
            </a:r>
            <a:r>
              <a:rPr lang="ko-KR" altLang="en-US" dirty="0"/>
              <a:t>금번 </a:t>
            </a:r>
            <a:r>
              <a:rPr lang="ko-KR" altLang="en-US" dirty="0" err="1"/>
              <a:t>데이터바우처</a:t>
            </a:r>
            <a:r>
              <a:rPr lang="ko-KR" altLang="en-US" dirty="0"/>
              <a:t> 사업의 데이터 분석 담당 </a:t>
            </a:r>
            <a:r>
              <a:rPr lang="en-US" altLang="ko-KR" dirty="0"/>
              <a:t>kt NexR </a:t>
            </a:r>
            <a:r>
              <a:rPr lang="en-US" altLang="ko-KR" dirty="0" err="1"/>
              <a:t>DataScience</a:t>
            </a:r>
            <a:r>
              <a:rPr lang="ko-KR" altLang="en-US" dirty="0"/>
              <a:t>팀 이동현 책임 연구원입니다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히든스카우트</a:t>
            </a:r>
            <a:r>
              <a:rPr lang="ko-KR" altLang="en-US" dirty="0"/>
              <a:t> 측과는 사업계획설명 미팅을 시작으로 지난주까지 여러 번의 미팅을 통해 사업 내용에 대한 이해를 쌓아왔고</a:t>
            </a:r>
            <a:r>
              <a:rPr lang="en-US" altLang="ko-KR" dirty="0"/>
              <a:t>, </a:t>
            </a:r>
            <a:r>
              <a:rPr lang="ko-KR" altLang="en-US" dirty="0"/>
              <a:t>이를 기반을 </a:t>
            </a:r>
            <a:r>
              <a:rPr lang="en-US" altLang="ko-KR" dirty="0"/>
              <a:t>[</a:t>
            </a:r>
            <a:r>
              <a:rPr lang="ko-KR" altLang="en-US" dirty="0"/>
              <a:t>이력서 정보 기반의 추천 후보 직군 예측</a:t>
            </a:r>
            <a:r>
              <a:rPr lang="en-US" altLang="ko-KR" dirty="0"/>
              <a:t>]</a:t>
            </a:r>
            <a:r>
              <a:rPr lang="ko-KR" altLang="en-US" dirty="0"/>
              <a:t>이라는 제목으로 저희가 수행할 수 있는 분석 요건 및 계획을 수립하게 되었습니다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65E62-F928-4D6E-9A5E-E5EF7052034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046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87103-6F6F-42E3-8B64-8DA4E1EADEDA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946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87103-6F6F-42E3-8B64-8DA4E1EADEDA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391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87103-6F6F-42E3-8B64-8DA4E1EADEDA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593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87103-6F6F-42E3-8B64-8DA4E1EADEDA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957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87103-6F6F-42E3-8B64-8DA4E1EADEDA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786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E62-F928-4D6E-9A5E-E5EF7052034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243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87103-6F6F-42E3-8B64-8DA4E1EADEDA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487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87103-6F6F-42E3-8B64-8DA4E1EADEDA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292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87103-6F6F-42E3-8B64-8DA4E1EADEDA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767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87103-6F6F-42E3-8B64-8DA4E1EADEDA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446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E62-F928-4D6E-9A5E-E5EF7052034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179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E62-F928-4D6E-9A5E-E5EF7052034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629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87103-6F6F-42E3-8B64-8DA4E1EADEDA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4846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E62-F928-4D6E-9A5E-E5EF7052034B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07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금번 과제에 대한 전체적인 개요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금번 사업의 수요기업은 온라인 헤드헌팅 플랫폼으로 각 기업들이 경력직에 대한 포지션 공고를 등록하면</a:t>
            </a:r>
            <a:r>
              <a:rPr lang="en-US" altLang="ko-KR" dirty="0"/>
              <a:t>, </a:t>
            </a:r>
            <a:r>
              <a:rPr lang="ko-KR" altLang="en-US" dirty="0"/>
              <a:t>플랫폼에 등록된 </a:t>
            </a:r>
            <a:r>
              <a:rPr lang="ko-KR" altLang="en-US" dirty="0" err="1"/>
              <a:t>헤드헌터들이</a:t>
            </a:r>
            <a:r>
              <a:rPr lang="ko-KR" altLang="en-US" dirty="0"/>
              <a:t> 적합하다고 생각되는 구직자의 이력서를 직접 등록하여 해당 포지션 공고에 매칭 시켜주는 형태로 이직 프로세스를 진행하고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히든스카우트</a:t>
            </a:r>
            <a:r>
              <a:rPr lang="ko-KR" altLang="en-US" dirty="0"/>
              <a:t> 측은 이러한 과정 중 </a:t>
            </a:r>
            <a:r>
              <a:rPr lang="ko-KR" altLang="en-US" dirty="0" err="1"/>
              <a:t>헤드헌터의</a:t>
            </a:r>
            <a:r>
              <a:rPr lang="ko-KR" altLang="en-US" dirty="0"/>
              <a:t> 역할을 수행하는 </a:t>
            </a:r>
            <a:r>
              <a:rPr lang="en-US" altLang="ko-KR" dirty="0"/>
              <a:t>AI </a:t>
            </a:r>
            <a:r>
              <a:rPr lang="ko-KR" altLang="en-US" dirty="0" err="1"/>
              <a:t>헤드헌터를</a:t>
            </a:r>
            <a:r>
              <a:rPr lang="ko-KR" altLang="en-US" dirty="0"/>
              <a:t> 통해 새로운 구인 포지션 공고가 등록되었을 때</a:t>
            </a:r>
            <a:r>
              <a:rPr lang="en-US" altLang="ko-KR" dirty="0"/>
              <a:t>, </a:t>
            </a:r>
            <a:r>
              <a:rPr lang="ko-KR" altLang="en-US" dirty="0"/>
              <a:t>플랫폼에 등록되어 있는 이력서들에 대해서 적합하다고 생각되는 구직자의 이력서를 자동으로 등록하는 </a:t>
            </a:r>
            <a:r>
              <a:rPr lang="en-US" altLang="ko-KR" dirty="0"/>
              <a:t>AI </a:t>
            </a:r>
            <a:r>
              <a:rPr lang="ko-KR" altLang="en-US" dirty="0"/>
              <a:t>헤드헌팅 프로세스를 구축하는 것을 목표로 하고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87103-6F6F-42E3-8B64-8DA4E1EADEDA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432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E62-F928-4D6E-9A5E-E5EF7052034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615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제공할 분석요건은 크게 </a:t>
            </a:r>
            <a:r>
              <a:rPr lang="en-US" altLang="ko-KR" dirty="0"/>
              <a:t>2</a:t>
            </a:r>
            <a:r>
              <a:rPr lang="ko-KR" altLang="en-US" dirty="0"/>
              <a:t>가지로 </a:t>
            </a:r>
            <a:r>
              <a:rPr lang="ko-KR" altLang="en-US" dirty="0" err="1"/>
              <a:t>구성되어있습니다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첫번째 분석요건은 </a:t>
            </a:r>
            <a:r>
              <a:rPr lang="en-US" altLang="ko-KR" dirty="0"/>
              <a:t>AI </a:t>
            </a:r>
            <a:r>
              <a:rPr lang="ko-KR" altLang="en-US" dirty="0"/>
              <a:t>헤드헌팅 프로세스의 기반이 될 이력서 직무 분류 모델 구축입니다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이력서 직무 분류 모델은 </a:t>
            </a:r>
            <a:r>
              <a:rPr lang="ko-KR" altLang="en-US" dirty="0" err="1"/>
              <a:t>히든스카우트에</a:t>
            </a:r>
            <a:r>
              <a:rPr lang="ko-KR" altLang="en-US" dirty="0"/>
              <a:t> 등록된 각 이력서에 대한 적합 직무를 분류해주는 모델로</a:t>
            </a:r>
            <a:r>
              <a:rPr lang="en-US" altLang="ko-KR" dirty="0"/>
              <a:t>, </a:t>
            </a:r>
            <a:r>
              <a:rPr lang="ko-KR" altLang="en-US" dirty="0"/>
              <a:t>각 이력서는 직무 분류 결과에 따라 하나 이상의 적합 직무를 가지게 되어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이 적합 직무 결과를 바탕으로 각 직무에 대한 포지션 공고가 등록되었을 때 매칭되는 적합 직무의 이력서를 자동으로 </a:t>
            </a:r>
            <a:r>
              <a:rPr lang="ko-KR" altLang="en-US" dirty="0" err="1"/>
              <a:t>등록하는데에</a:t>
            </a:r>
            <a:r>
              <a:rPr lang="ko-KR" altLang="en-US" dirty="0"/>
              <a:t> 활용할 수 있을 것으로 생각됩니다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87103-6F6F-42E3-8B64-8DA4E1EADEDA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786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 분석 요건은 각 직무 별 주요 키워드 현황 분석입니다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요건은 각 직무에 매칭되었던 이력서의 내용에 대한 텍스트 </a:t>
            </a:r>
            <a:r>
              <a:rPr lang="ko-KR" altLang="en-US" dirty="0" err="1"/>
              <a:t>전처리</a:t>
            </a:r>
            <a:r>
              <a:rPr lang="en-US" altLang="ko-KR" dirty="0"/>
              <a:t>, </a:t>
            </a:r>
            <a:r>
              <a:rPr lang="ko-KR" altLang="en-US" dirty="0"/>
              <a:t>주요 키워드 분석 등의 과정을 통해 직무 별 주요한 키워드 현황 및 트렌드를 파악하여 추가 사업 기회 창출의 근거 자료로 활용할 수 있는 요건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87103-6F6F-42E3-8B64-8DA4E1EADEDA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403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E62-F928-4D6E-9A5E-E5EF7052034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849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87103-6F6F-42E3-8B64-8DA4E1EADEDA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795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87103-6F6F-42E3-8B64-8DA4E1EADEDA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88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_Whit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>
            <a:extLst>
              <a:ext uri="{FF2B5EF4-FFF2-40B4-BE49-F238E27FC236}">
                <a16:creationId xmlns:a16="http://schemas.microsoft.com/office/drawing/2014/main" id="{6EDC6F8B-A081-4034-A2E8-DB4590A5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63" y="549291"/>
            <a:ext cx="10272183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rgbClr val="4C4C4E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75E9B8C8-679A-4ACD-AC51-C2B2C142F07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0981" y="1004577"/>
            <a:ext cx="10272183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1" spc="-60" baseline="0">
                <a:solidFill>
                  <a:srgbClr val="4C4C4E"/>
                </a:solidFill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CB99A2F3-0EDC-4D95-9842-2C5F0955C8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3" y="549275"/>
            <a:ext cx="425452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1">
                <a:solidFill>
                  <a:srgbClr val="4C4C4E"/>
                </a:solidFill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pic>
        <p:nvPicPr>
          <p:cNvPr id="5" name="Picture 1" descr="W_A-02.png">
            <a:extLst>
              <a:ext uri="{FF2B5EF4-FFF2-40B4-BE49-F238E27FC236}">
                <a16:creationId xmlns:a16="http://schemas.microsoft.com/office/drawing/2014/main" id="{096DF098-D60B-4C90-BB5B-879ED3B1B3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"/>
            <a:ext cx="12192000" cy="6853685"/>
          </a:xfrm>
          <a:prstGeom prst="rect">
            <a:avLst/>
          </a:prstGeom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A233F19E-A41D-448F-A4F6-0EA02A03C945}"/>
              </a:ext>
            </a:extLst>
          </p:cNvPr>
          <p:cNvSpPr/>
          <p:nvPr userDrawn="1"/>
        </p:nvSpPr>
        <p:spPr>
          <a:xfrm>
            <a:off x="11412029" y="6200321"/>
            <a:ext cx="510075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1067" spc="0" smtClean="0">
                <a:solidFill>
                  <a:srgbClr val="4C4C4E"/>
                </a:solidFill>
                <a:latin typeface="DIGICO TTF Light" panose="020B0600000101010101" pitchFamily="50" charset="-127"/>
                <a:ea typeface="DIGICO TTF Light" panose="020B0600000101010101" pitchFamily="50" charset="-127"/>
                <a:cs typeface="굴림" pitchFamily="50" charset="-127"/>
              </a:rPr>
              <a:pPr algn="ctr"/>
              <a:t>‹#›</a:t>
            </a:fld>
            <a:endParaRPr lang="en-US" sz="1067" spc="0" dirty="0">
              <a:solidFill>
                <a:srgbClr val="4C4C4E"/>
              </a:solidFill>
              <a:latin typeface="DIGICO TTF Light" panose="020B0600000101010101" pitchFamily="50" charset="-127"/>
              <a:ea typeface="DIGICO TTF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66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64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_A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"/>
            <a:ext cx="12192000" cy="6853685"/>
          </a:xfrm>
          <a:prstGeom prst="rect">
            <a:avLst/>
          </a:prstGeom>
        </p:spPr>
      </p:pic>
      <p:sp>
        <p:nvSpPr>
          <p:cNvPr id="7" name="Rectangle 12">
            <a:extLst>
              <a:ext uri="{FF2B5EF4-FFF2-40B4-BE49-F238E27FC236}">
                <a16:creationId xmlns:a16="http://schemas.microsoft.com/office/drawing/2014/main" id="{E7D3DD72-A510-4BD1-82D9-80770A71BFDA}"/>
              </a:ext>
            </a:extLst>
          </p:cNvPr>
          <p:cNvSpPr/>
          <p:nvPr userDrawn="1"/>
        </p:nvSpPr>
        <p:spPr>
          <a:xfrm>
            <a:off x="11412029" y="6200321"/>
            <a:ext cx="510075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1067" spc="0">
                <a:solidFill>
                  <a:srgbClr val="4C4C4E"/>
                </a:solidFill>
                <a:latin typeface="DIGICO TTF Light" panose="020B0600000101010101" pitchFamily="50" charset="-127"/>
                <a:ea typeface="DIGICO TTF Light" panose="020B0600000101010101" pitchFamily="50" charset="-127"/>
                <a:cs typeface="굴림" pitchFamily="50" charset="-127"/>
              </a:rPr>
              <a:pPr algn="ctr"/>
              <a:t>‹#›</a:t>
            </a:fld>
            <a:endParaRPr lang="en-US" sz="1067" spc="0" dirty="0">
              <a:solidFill>
                <a:srgbClr val="4C4C4E"/>
              </a:solidFill>
              <a:latin typeface="DIGICO TTF Light" panose="020B0600000101010101" pitchFamily="50" charset="-127"/>
              <a:ea typeface="DIGICO TTF Light" panose="020B0600000101010101" pitchFamily="50" charset="-127"/>
            </a:endParaRPr>
          </a:p>
        </p:txBody>
      </p:sp>
      <p:sp>
        <p:nvSpPr>
          <p:cNvPr id="9" name="제목 2">
            <a:extLst>
              <a:ext uri="{FF2B5EF4-FFF2-40B4-BE49-F238E27FC236}">
                <a16:creationId xmlns:a16="http://schemas.microsoft.com/office/drawing/2014/main" id="{C6A27483-788A-4563-A700-AB623302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61" y="658395"/>
            <a:ext cx="10272183" cy="54446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931" b="0" spc="0" baseline="0">
                <a:solidFill>
                  <a:srgbClr val="4C4C4E"/>
                </a:solidFill>
                <a:latin typeface="DIGICO TTF Bold" panose="020B0600000101010101" pitchFamily="50" charset="-127"/>
                <a:ea typeface="DIGICO TTF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CB00016F-E222-4CA5-8A7E-A512EAA341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0978" y="1202857"/>
            <a:ext cx="10272183" cy="433352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None/>
              <a:defRPr sz="1732" spc="0" baseline="0">
                <a:solidFill>
                  <a:srgbClr val="4C4C4E"/>
                </a:solidFill>
                <a:latin typeface="DIGICO TTF Medium" panose="020B0600000101010101" pitchFamily="50" charset="-127"/>
                <a:ea typeface="DIGICO TTF Medium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51F5BCA6-7649-4CE2-94A8-F4C56E080A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3" y="658395"/>
            <a:ext cx="425452" cy="544462"/>
          </a:xfrm>
          <a:prstGeom prst="rect">
            <a:avLst/>
          </a:prstGeom>
          <a:ln>
            <a:noFill/>
          </a:ln>
        </p:spPr>
        <p:txBody>
          <a:bodyPr lIns="0" tIns="18000" rIns="0" bIns="0"/>
          <a:lstStyle>
            <a:lvl1pPr marL="0" indent="0" algn="l">
              <a:buNone/>
              <a:defRPr sz="1999">
                <a:solidFill>
                  <a:srgbClr val="4C4C4E"/>
                </a:solidFill>
                <a:latin typeface="DIGICO TTF Bold" panose="020B0600000101010101" pitchFamily="50" charset="-127"/>
                <a:ea typeface="DIGICO TTF Bold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E1ACE2B-E7EF-4BF5-8FE7-EF7D317356C2}"/>
              </a:ext>
            </a:extLst>
          </p:cNvPr>
          <p:cNvSpPr/>
          <p:nvPr userDrawn="1"/>
        </p:nvSpPr>
        <p:spPr>
          <a:xfrm>
            <a:off x="-502228" y="1261554"/>
            <a:ext cx="232639" cy="232423"/>
          </a:xfrm>
          <a:prstGeom prst="rect">
            <a:avLst/>
          </a:prstGeom>
          <a:solidFill>
            <a:srgbClr val="00B8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07" tIns="60904" rIns="121807" bIns="609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399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197851-0415-4DCD-9235-9CFE6426D7F5}"/>
              </a:ext>
            </a:extLst>
          </p:cNvPr>
          <p:cNvSpPr/>
          <p:nvPr userDrawn="1"/>
        </p:nvSpPr>
        <p:spPr>
          <a:xfrm>
            <a:off x="-502228" y="1903652"/>
            <a:ext cx="232639" cy="232423"/>
          </a:xfrm>
          <a:prstGeom prst="rect">
            <a:avLst/>
          </a:prstGeom>
          <a:solidFill>
            <a:srgbClr val="3278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07" tIns="60904" rIns="121807" bIns="609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399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A15EAD-D09E-419B-9D79-F37A1C5EF2FD}"/>
              </a:ext>
            </a:extLst>
          </p:cNvPr>
          <p:cNvSpPr/>
          <p:nvPr userDrawn="1"/>
        </p:nvSpPr>
        <p:spPr>
          <a:xfrm>
            <a:off x="-502228" y="2224712"/>
            <a:ext cx="232639" cy="232423"/>
          </a:xfrm>
          <a:prstGeom prst="rect">
            <a:avLst/>
          </a:prstGeom>
          <a:solidFill>
            <a:srgbClr val="3157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07" tIns="60904" rIns="121807" bIns="609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399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79C485-8A1D-417A-9977-2F951D6B9ABF}"/>
              </a:ext>
            </a:extLst>
          </p:cNvPr>
          <p:cNvSpPr/>
          <p:nvPr userDrawn="1"/>
        </p:nvSpPr>
        <p:spPr>
          <a:xfrm>
            <a:off x="-502228" y="940502"/>
            <a:ext cx="232639" cy="232423"/>
          </a:xfrm>
          <a:prstGeom prst="rect">
            <a:avLst/>
          </a:prstGeom>
          <a:solidFill>
            <a:srgbClr val="6EC4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07" tIns="60904" rIns="121807" bIns="609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399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4C3524-4E06-4E50-8B46-2F638188A5C5}"/>
              </a:ext>
            </a:extLst>
          </p:cNvPr>
          <p:cNvSpPr/>
          <p:nvPr userDrawn="1"/>
        </p:nvSpPr>
        <p:spPr>
          <a:xfrm>
            <a:off x="-502228" y="619450"/>
            <a:ext cx="232639" cy="232423"/>
          </a:xfrm>
          <a:prstGeom prst="rect">
            <a:avLst/>
          </a:prstGeom>
          <a:solidFill>
            <a:srgbClr val="E1F7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07" tIns="60904" rIns="121807" bIns="609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399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F33384-0F66-260E-2221-3BF114C206EB}"/>
              </a:ext>
            </a:extLst>
          </p:cNvPr>
          <p:cNvSpPr/>
          <p:nvPr userDrawn="1"/>
        </p:nvSpPr>
        <p:spPr>
          <a:xfrm>
            <a:off x="-502228" y="1582606"/>
            <a:ext cx="232639" cy="232423"/>
          </a:xfrm>
          <a:prstGeom prst="rect">
            <a:avLst/>
          </a:prstGeom>
          <a:solidFill>
            <a:srgbClr val="009C9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07" tIns="60904" rIns="121807" bIns="609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399"/>
          </a:p>
        </p:txBody>
      </p:sp>
    </p:spTree>
    <p:extLst>
      <p:ext uri="{BB962C8B-B14F-4D97-AF65-F5344CB8AC3E}">
        <p14:creationId xmlns:p14="http://schemas.microsoft.com/office/powerpoint/2010/main" val="284509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엔딩커버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9CD8709C-680D-4B3B-B8AA-600E58D8BABE}"/>
              </a:ext>
            </a:extLst>
          </p:cNvPr>
          <p:cNvSpPr/>
          <p:nvPr userDrawn="1"/>
        </p:nvSpPr>
        <p:spPr>
          <a:xfrm>
            <a:off x="0" y="0"/>
            <a:ext cx="12192000" cy="68576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pic>
        <p:nvPicPr>
          <p:cNvPr id="6" name="Picture 2" descr="C:\Users\Administrator\Desktop\png\한줄형\한줄형_슬로건강조형_fullcolor(화이트).png">
            <a:extLst>
              <a:ext uri="{FF2B5EF4-FFF2-40B4-BE49-F238E27FC236}">
                <a16:creationId xmlns:a16="http://schemas.microsoft.com/office/drawing/2014/main" id="{F5BFFC1D-08B6-40D0-A1A4-BBAE5C6495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005" y="3298749"/>
            <a:ext cx="4416000" cy="50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160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8" userDrawn="1">
          <p15:clr>
            <a:srgbClr val="FBAE40"/>
          </p15:clr>
        </p15:guide>
        <p15:guide id="2" pos="384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594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17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68" r:id="rId3"/>
    <p:sldLayoutId id="2147483662" r:id="rId4"/>
    <p:sldLayoutId id="2147483683" r:id="rId5"/>
  </p:sldLayoutIdLst>
  <p:txStyles>
    <p:titleStyle>
      <a:lvl1pPr algn="l" defTabSz="91436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0" indent="-228590" algn="l" defTabSz="91436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85772" indent="-228590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3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1" indent="-228590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0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0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3" indent="-228590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5" indent="-228590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4" indent="-228590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6" indent="-228590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9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0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2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3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3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4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3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chart" Target="../charts/chart2.xml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400.png"/><Relationship Id="rId5" Type="http://schemas.openxmlformats.org/officeDocument/2006/relationships/image" Target="../media/image12.png"/><Relationship Id="rId10" Type="http://schemas.openxmlformats.org/officeDocument/2006/relationships/image" Target="../media/image44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chart" Target="../charts/chart3.xml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47.png"/><Relationship Id="rId5" Type="http://schemas.openxmlformats.org/officeDocument/2006/relationships/image" Target="../media/image12.png"/><Relationship Id="rId10" Type="http://schemas.openxmlformats.org/officeDocument/2006/relationships/image" Target="../media/image46.png"/><Relationship Id="rId4" Type="http://schemas.openxmlformats.org/officeDocument/2006/relationships/image" Target="../media/image11.png"/><Relationship Id="rId9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chart" Target="../charts/chart4.xml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5.png"/><Relationship Id="rId13" Type="http://schemas.openxmlformats.org/officeDocument/2006/relationships/image" Target="../media/image37.png"/><Relationship Id="rId3" Type="http://schemas.openxmlformats.org/officeDocument/2006/relationships/image" Target="../media/image51.png"/><Relationship Id="rId21" Type="http://schemas.openxmlformats.org/officeDocument/2006/relationships/image" Target="../media/image30.png"/><Relationship Id="rId17" Type="http://schemas.openxmlformats.org/officeDocument/2006/relationships/image" Target="../media/image281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49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24" Type="http://schemas.openxmlformats.org/officeDocument/2006/relationships/image" Target="../media/image18.png"/><Relationship Id="rId15" Type="http://schemas.openxmlformats.org/officeDocument/2006/relationships/image" Target="../media/image11.png"/><Relationship Id="rId23" Type="http://schemas.openxmlformats.org/officeDocument/2006/relationships/image" Target="../media/image12.png"/><Relationship Id="rId10" Type="http://schemas.openxmlformats.org/officeDocument/2006/relationships/image" Target="../media/image53.png"/><Relationship Id="rId19" Type="http://schemas.openxmlformats.org/officeDocument/2006/relationships/image" Target="../media/image56.png"/><Relationship Id="rId14" Type="http://schemas.openxmlformats.org/officeDocument/2006/relationships/image" Target="../media/image260.png"/><Relationship Id="rId22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9.png"/><Relationship Id="rId3" Type="http://schemas.openxmlformats.org/officeDocument/2006/relationships/image" Target="../media/image18.png"/><Relationship Id="rId21" Type="http://schemas.openxmlformats.org/officeDocument/2006/relationships/image" Target="../media/image30.png"/><Relationship Id="rId17" Type="http://schemas.openxmlformats.org/officeDocument/2006/relationships/image" Target="../media/image281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49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15" Type="http://schemas.openxmlformats.org/officeDocument/2006/relationships/image" Target="../media/image11.png"/><Relationship Id="rId19" Type="http://schemas.openxmlformats.org/officeDocument/2006/relationships/image" Target="../media/image52.png"/><Relationship Id="rId4" Type="http://schemas.openxmlformats.org/officeDocument/2006/relationships/image" Target="../media/image58.png"/><Relationship Id="rId14" Type="http://schemas.openxmlformats.org/officeDocument/2006/relationships/image" Target="../media/image2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jpg"/><Relationship Id="rId5" Type="http://schemas.openxmlformats.org/officeDocument/2006/relationships/image" Target="../media/image55.jpg"/><Relationship Id="rId4" Type="http://schemas.openxmlformats.org/officeDocument/2006/relationships/image" Target="../media/image5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2.png"/><Relationship Id="rId7" Type="http://schemas.openxmlformats.org/officeDocument/2006/relationships/image" Target="../media/image340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11" Type="http://schemas.openxmlformats.org/officeDocument/2006/relationships/image" Target="../media/image30.png"/><Relationship Id="rId5" Type="http://schemas.openxmlformats.org/officeDocument/2006/relationships/image" Target="../media/image64.png"/><Relationship Id="rId10" Type="http://schemas.openxmlformats.org/officeDocument/2006/relationships/image" Target="../media/image66.png"/><Relationship Id="rId4" Type="http://schemas.openxmlformats.org/officeDocument/2006/relationships/image" Target="../media/image63.png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8.png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28.png"/><Relationship Id="rId21" Type="http://schemas.openxmlformats.org/officeDocument/2006/relationships/image" Target="../media/image34.png"/><Relationship Id="rId17" Type="http://schemas.openxmlformats.org/officeDocument/2006/relationships/image" Target="../media/image30.png"/><Relationship Id="rId25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8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24" Type="http://schemas.openxmlformats.org/officeDocument/2006/relationships/image" Target="../media/image38.png"/><Relationship Id="rId15" Type="http://schemas.openxmlformats.org/officeDocument/2006/relationships/image" Target="../media/image12.png"/><Relationship Id="rId23" Type="http://schemas.openxmlformats.org/officeDocument/2006/relationships/image" Target="../media/image36.png"/><Relationship Id="rId19" Type="http://schemas.openxmlformats.org/officeDocument/2006/relationships/image" Target="../media/image32.png"/><Relationship Id="rId4" Type="http://schemas.openxmlformats.org/officeDocument/2006/relationships/image" Target="../media/image29.png"/><Relationship Id="rId14" Type="http://schemas.openxmlformats.org/officeDocument/2006/relationships/image" Target="../media/image11.png"/><Relationship Id="rId22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" y="1578"/>
            <a:ext cx="12180723" cy="56112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48" y="-31"/>
            <a:ext cx="12180723" cy="6866827"/>
            <a:chOff x="-1" y="0"/>
            <a:chExt cx="9144001" cy="5154889"/>
          </a:xfrm>
        </p:grpSpPr>
        <p:sp>
          <p:nvSpPr>
            <p:cNvPr id="4" name="Rectangle 3"/>
            <p:cNvSpPr/>
            <p:nvPr/>
          </p:nvSpPr>
          <p:spPr>
            <a:xfrm>
              <a:off x="-1" y="0"/>
              <a:ext cx="6468533" cy="5146675"/>
            </a:xfrm>
            <a:prstGeom prst="rect">
              <a:avLst/>
            </a:prstGeom>
            <a:gradFill flip="none" rotWithShape="1">
              <a:gsLst>
                <a:gs pos="26000">
                  <a:schemeClr val="tx1">
                    <a:alpha val="42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3195" dirty="0">
                <a:solidFill>
                  <a:prstClr val="white"/>
                </a:solidFill>
              </a:endParaRPr>
            </a:p>
          </p:txBody>
        </p:sp>
        <p:pic>
          <p:nvPicPr>
            <p:cNvPr id="5" name="Picture 4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218890"/>
              <a:ext cx="9144000" cy="935999"/>
            </a:xfrm>
            <a:prstGeom prst="rect">
              <a:avLst/>
            </a:prstGeom>
          </p:spPr>
        </p:pic>
      </p:grpSp>
      <p:pic>
        <p:nvPicPr>
          <p:cNvPr id="24" name="DIGICO KT_Logo V1.0-Gray.png" descr="DIGICO KT_Logo V1.0-Gra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0259" y="6059453"/>
            <a:ext cx="1891952" cy="33248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BCB8481-0F5E-E311-9011-8A7DCA71B8CE}"/>
              </a:ext>
            </a:extLst>
          </p:cNvPr>
          <p:cNvGrpSpPr/>
          <p:nvPr/>
        </p:nvGrpSpPr>
        <p:grpSpPr>
          <a:xfrm>
            <a:off x="526903" y="2103383"/>
            <a:ext cx="5164793" cy="1578325"/>
            <a:chOff x="526903" y="2103383"/>
            <a:chExt cx="5164793" cy="1578325"/>
          </a:xfrm>
        </p:grpSpPr>
        <p:sp>
          <p:nvSpPr>
            <p:cNvPr id="19" name="제목 1">
              <a:extLst>
                <a:ext uri="{FF2B5EF4-FFF2-40B4-BE49-F238E27FC236}">
                  <a16:creationId xmlns:a16="http://schemas.microsoft.com/office/drawing/2014/main" id="{8F459FB0-F86A-494B-B3EC-FD63FAA7195D}"/>
                </a:ext>
              </a:extLst>
            </p:cNvPr>
            <p:cNvSpPr txBox="1">
              <a:spLocks/>
            </p:cNvSpPr>
            <p:nvPr/>
          </p:nvSpPr>
          <p:spPr>
            <a:xfrm>
              <a:off x="526903" y="2103383"/>
              <a:ext cx="5164793" cy="104547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algn="ctr" defTabSz="914229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10000"/>
                </a:lnSpc>
                <a:defRPr/>
              </a:pPr>
              <a:r>
                <a:rPr lang="ko-KR" altLang="en-US" sz="3197" dirty="0">
                  <a:solidFill>
                    <a:prstClr val="white"/>
                  </a:solidFill>
                  <a:latin typeface="DIGICO TTF Bold" panose="020B0600000101010101" pitchFamily="50" charset="-127"/>
                  <a:ea typeface="DIGICO TTF Bold" panose="020B0600000101010101" pitchFamily="50" charset="-127"/>
                  <a:cs typeface="Malgun Gothic"/>
                </a:rPr>
                <a:t>이력서 정보 기반의</a:t>
              </a:r>
              <a:br>
                <a:rPr lang="en-US" altLang="ko-KR" sz="3197" dirty="0">
                  <a:solidFill>
                    <a:prstClr val="white"/>
                  </a:solidFill>
                  <a:latin typeface="DIGICO TTF Bold" panose="020B0600000101010101" pitchFamily="50" charset="-127"/>
                  <a:ea typeface="DIGICO TTF Bold" panose="020B0600000101010101" pitchFamily="50" charset="-127"/>
                  <a:cs typeface="Malgun Gothic"/>
                </a:rPr>
              </a:br>
              <a:r>
                <a:rPr lang="ko-KR" altLang="en-US" sz="3197" dirty="0">
                  <a:solidFill>
                    <a:prstClr val="white"/>
                  </a:solidFill>
                  <a:latin typeface="DIGICO TTF Bold" panose="020B0600000101010101" pitchFamily="50" charset="-127"/>
                  <a:ea typeface="DIGICO TTF Bold" panose="020B0600000101010101" pitchFamily="50" charset="-127"/>
                  <a:cs typeface="Malgun Gothic"/>
                </a:rPr>
                <a:t>추천 후보 직군 예측</a:t>
              </a:r>
              <a:endParaRPr lang="en-US" altLang="ko-KR" sz="3197" dirty="0">
                <a:solidFill>
                  <a:prstClr val="white"/>
                </a:solidFill>
                <a:latin typeface="DIGICO TTF Bold" panose="020B0600000101010101" pitchFamily="50" charset="-127"/>
                <a:ea typeface="DIGICO TTF Bold" panose="020B0600000101010101" pitchFamily="50" charset="-127"/>
                <a:cs typeface="Malgun Gothic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BB3C3F-6221-993E-0C2B-5E6C7EF301BD}"/>
                </a:ext>
              </a:extLst>
            </p:cNvPr>
            <p:cNvSpPr txBox="1"/>
            <p:nvPr/>
          </p:nvSpPr>
          <p:spPr>
            <a:xfrm>
              <a:off x="526903" y="3258131"/>
              <a:ext cx="4803356" cy="4235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ko-KR" altLang="en-US" sz="2100" dirty="0" err="1">
                  <a:solidFill>
                    <a:prstClr val="white"/>
                  </a:solidFill>
                  <a:latin typeface="DIGICO TTF Bold" panose="020B0600000101010101" pitchFamily="50" charset="-127"/>
                  <a:ea typeface="DIGICO TTF Bold" panose="020B0600000101010101" pitchFamily="50" charset="-127"/>
                  <a:cs typeface="Malgun Gothic"/>
                </a:rPr>
                <a:t>히든스카우트</a:t>
              </a:r>
              <a:endParaRPr lang="ko-KR" altLang="en-US" sz="2100" dirty="0">
                <a:solidFill>
                  <a:prstClr val="white"/>
                </a:solidFill>
                <a:latin typeface="DIGICO TTF Bold" panose="020B0600000101010101" pitchFamily="50" charset="-127"/>
                <a:ea typeface="DIGICO TTF Bold" panose="020B0600000101010101" pitchFamily="50" charset="-127"/>
                <a:cs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4315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사다리꼴 347">
            <a:extLst>
              <a:ext uri="{FF2B5EF4-FFF2-40B4-BE49-F238E27FC236}">
                <a16:creationId xmlns:a16="http://schemas.microsoft.com/office/drawing/2014/main" id="{AB40C797-086F-A26B-1C68-F286F7FC4FBE}"/>
              </a:ext>
            </a:extLst>
          </p:cNvPr>
          <p:cNvSpPr/>
          <p:nvPr/>
        </p:nvSpPr>
        <p:spPr>
          <a:xfrm rot="16200000">
            <a:off x="1976569" y="2911291"/>
            <a:ext cx="4267637" cy="1472423"/>
          </a:xfrm>
          <a:custGeom>
            <a:avLst/>
            <a:gdLst>
              <a:gd name="connsiteX0" fmla="*/ 0 w 1976921"/>
              <a:gd name="connsiteY0" fmla="*/ 1576118 h 1576118"/>
              <a:gd name="connsiteX1" fmla="*/ 478872 w 1976921"/>
              <a:gd name="connsiteY1" fmla="*/ 0 h 1576118"/>
              <a:gd name="connsiteX2" fmla="*/ 1498049 w 1976921"/>
              <a:gd name="connsiteY2" fmla="*/ 0 h 1576118"/>
              <a:gd name="connsiteX3" fmla="*/ 1976921 w 1976921"/>
              <a:gd name="connsiteY3" fmla="*/ 1576118 h 1576118"/>
              <a:gd name="connsiteX4" fmla="*/ 0 w 1976921"/>
              <a:gd name="connsiteY4" fmla="*/ 1576118 h 1576118"/>
              <a:gd name="connsiteX0" fmla="*/ 0 w 4013114"/>
              <a:gd name="connsiteY0" fmla="*/ 1576118 h 1576118"/>
              <a:gd name="connsiteX1" fmla="*/ 478872 w 4013114"/>
              <a:gd name="connsiteY1" fmla="*/ 0 h 1576118"/>
              <a:gd name="connsiteX2" fmla="*/ 1498049 w 4013114"/>
              <a:gd name="connsiteY2" fmla="*/ 0 h 1576118"/>
              <a:gd name="connsiteX3" fmla="*/ 4013114 w 4013114"/>
              <a:gd name="connsiteY3" fmla="*/ 1538411 h 1576118"/>
              <a:gd name="connsiteX4" fmla="*/ 0 w 4013114"/>
              <a:gd name="connsiteY4" fmla="*/ 1576118 h 1576118"/>
              <a:gd name="connsiteX0" fmla="*/ 0 w 4239357"/>
              <a:gd name="connsiteY0" fmla="*/ 1538411 h 1538411"/>
              <a:gd name="connsiteX1" fmla="*/ 705115 w 4239357"/>
              <a:gd name="connsiteY1" fmla="*/ 0 h 1538411"/>
              <a:gd name="connsiteX2" fmla="*/ 1724292 w 4239357"/>
              <a:gd name="connsiteY2" fmla="*/ 0 h 1538411"/>
              <a:gd name="connsiteX3" fmla="*/ 4239357 w 4239357"/>
              <a:gd name="connsiteY3" fmla="*/ 1538411 h 1538411"/>
              <a:gd name="connsiteX4" fmla="*/ 0 w 4239357"/>
              <a:gd name="connsiteY4" fmla="*/ 1538411 h 1538411"/>
              <a:gd name="connsiteX0" fmla="*/ 0 w 4267637"/>
              <a:gd name="connsiteY0" fmla="*/ 1538411 h 1538411"/>
              <a:gd name="connsiteX1" fmla="*/ 733395 w 4267637"/>
              <a:gd name="connsiteY1" fmla="*/ 0 h 1538411"/>
              <a:gd name="connsiteX2" fmla="*/ 1752572 w 4267637"/>
              <a:gd name="connsiteY2" fmla="*/ 0 h 1538411"/>
              <a:gd name="connsiteX3" fmla="*/ 4267637 w 4267637"/>
              <a:gd name="connsiteY3" fmla="*/ 1538411 h 1538411"/>
              <a:gd name="connsiteX4" fmla="*/ 0 w 4267637"/>
              <a:gd name="connsiteY4" fmla="*/ 1538411 h 1538411"/>
              <a:gd name="connsiteX0" fmla="*/ 0 w 4267637"/>
              <a:gd name="connsiteY0" fmla="*/ 1538411 h 1538411"/>
              <a:gd name="connsiteX1" fmla="*/ 733395 w 4267637"/>
              <a:gd name="connsiteY1" fmla="*/ 0 h 1538411"/>
              <a:gd name="connsiteX2" fmla="*/ 1639451 w 4267637"/>
              <a:gd name="connsiteY2" fmla="*/ 37708 h 1538411"/>
              <a:gd name="connsiteX3" fmla="*/ 4267637 w 4267637"/>
              <a:gd name="connsiteY3" fmla="*/ 1538411 h 1538411"/>
              <a:gd name="connsiteX4" fmla="*/ 0 w 4267637"/>
              <a:gd name="connsiteY4" fmla="*/ 1538411 h 1538411"/>
              <a:gd name="connsiteX0" fmla="*/ 0 w 4267637"/>
              <a:gd name="connsiteY0" fmla="*/ 1500704 h 1500704"/>
              <a:gd name="connsiteX1" fmla="*/ 827663 w 4267637"/>
              <a:gd name="connsiteY1" fmla="*/ 0 h 1500704"/>
              <a:gd name="connsiteX2" fmla="*/ 1639451 w 4267637"/>
              <a:gd name="connsiteY2" fmla="*/ 1 h 1500704"/>
              <a:gd name="connsiteX3" fmla="*/ 4267637 w 4267637"/>
              <a:gd name="connsiteY3" fmla="*/ 1500704 h 1500704"/>
              <a:gd name="connsiteX4" fmla="*/ 0 w 4267637"/>
              <a:gd name="connsiteY4" fmla="*/ 1500704 h 1500704"/>
              <a:gd name="connsiteX0" fmla="*/ 0 w 4267637"/>
              <a:gd name="connsiteY0" fmla="*/ 1500703 h 1500703"/>
              <a:gd name="connsiteX1" fmla="*/ 818236 w 4267637"/>
              <a:gd name="connsiteY1" fmla="*/ 37706 h 1500703"/>
              <a:gd name="connsiteX2" fmla="*/ 1639451 w 4267637"/>
              <a:gd name="connsiteY2" fmla="*/ 0 h 1500703"/>
              <a:gd name="connsiteX3" fmla="*/ 4267637 w 4267637"/>
              <a:gd name="connsiteY3" fmla="*/ 1500703 h 1500703"/>
              <a:gd name="connsiteX4" fmla="*/ 0 w 4267637"/>
              <a:gd name="connsiteY4" fmla="*/ 1500703 h 1500703"/>
              <a:gd name="connsiteX0" fmla="*/ 0 w 4267637"/>
              <a:gd name="connsiteY0" fmla="*/ 1472423 h 1472423"/>
              <a:gd name="connsiteX1" fmla="*/ 818236 w 4267637"/>
              <a:gd name="connsiteY1" fmla="*/ 9426 h 1472423"/>
              <a:gd name="connsiteX2" fmla="*/ 1592317 w 4267637"/>
              <a:gd name="connsiteY2" fmla="*/ 0 h 1472423"/>
              <a:gd name="connsiteX3" fmla="*/ 4267637 w 4267637"/>
              <a:gd name="connsiteY3" fmla="*/ 1472423 h 1472423"/>
              <a:gd name="connsiteX4" fmla="*/ 0 w 4267637"/>
              <a:gd name="connsiteY4" fmla="*/ 1472423 h 147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637" h="1472423">
                <a:moveTo>
                  <a:pt x="0" y="1472423"/>
                </a:moveTo>
                <a:lnTo>
                  <a:pt x="818236" y="9426"/>
                </a:lnTo>
                <a:lnTo>
                  <a:pt x="1592317" y="0"/>
                </a:lnTo>
                <a:lnTo>
                  <a:pt x="4267637" y="1472423"/>
                </a:lnTo>
                <a:lnTo>
                  <a:pt x="0" y="1472423"/>
                </a:lnTo>
                <a:close/>
              </a:path>
            </a:pathLst>
          </a:custGeom>
          <a:gradFill>
            <a:gsLst>
              <a:gs pos="0">
                <a:srgbClr val="E1F7F3"/>
              </a:gs>
              <a:gs pos="100000">
                <a:srgbClr val="009C96">
                  <a:alpha val="20000"/>
                </a:srgbClr>
              </a:gs>
            </a:gsLst>
            <a:lin ang="5400000" scaled="1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1" name="사각형: 둥근 모서리 240">
            <a:extLst>
              <a:ext uri="{FF2B5EF4-FFF2-40B4-BE49-F238E27FC236}">
                <a16:creationId xmlns:a16="http://schemas.microsoft.com/office/drawing/2014/main" id="{2BF9DFEE-84DF-907E-4819-BD682B19C5C5}"/>
              </a:ext>
            </a:extLst>
          </p:cNvPr>
          <p:cNvSpPr/>
          <p:nvPr/>
        </p:nvSpPr>
        <p:spPr>
          <a:xfrm>
            <a:off x="820132" y="4021915"/>
            <a:ext cx="2682796" cy="101981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27A2D462-A74E-1213-0C0C-ECA12C89EF3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3584" y="772169"/>
            <a:ext cx="10260576" cy="630475"/>
          </a:xfrm>
        </p:spPr>
        <p:txBody>
          <a:bodyPr/>
          <a:lstStyle/>
          <a:p>
            <a:r>
              <a:rPr lang="ko-KR" altLang="en-US" spc="-68" dirty="0">
                <a:solidFill>
                  <a:schemeClr val="tx1">
                    <a:lumMod val="65000"/>
                    <a:lumOff val="35000"/>
                  </a:schemeClr>
                </a:solidFill>
                <a:latin typeface="DIGICO TTF Bold" panose="020B0600000101010101" pitchFamily="50" charset="-127"/>
                <a:ea typeface="DIGICO TTF Bold" panose="020B0600000101010101" pitchFamily="50" charset="-127"/>
              </a:rPr>
              <a:t>이력서 직무 분류 모델 성능 평가 로직 상세</a:t>
            </a:r>
            <a:endParaRPr lang="en-US" altLang="ko-KR" spc="-68" dirty="0">
              <a:solidFill>
                <a:schemeClr val="tx1">
                  <a:lumMod val="65000"/>
                  <a:lumOff val="35000"/>
                </a:schemeClr>
              </a:solidFill>
              <a:latin typeface="DIGICO TTF Bold" panose="020B0600000101010101" pitchFamily="50" charset="-127"/>
              <a:ea typeface="DIGICO TTF Bold" panose="020B0600000101010101" pitchFamily="50" charset="-127"/>
            </a:endParaRPr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D49379E1-8472-3CE3-0D8A-597CF41E17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8552" y="465528"/>
            <a:ext cx="425057" cy="544461"/>
          </a:xfrm>
        </p:spPr>
        <p:txBody>
          <a:bodyPr/>
          <a:lstStyle/>
          <a:p>
            <a:r>
              <a:rPr lang="en-US" altLang="ko-KR" sz="1865" spc="-8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00B8A2"/>
                </a:solidFill>
                <a:cs typeface="+mj-cs"/>
              </a:rPr>
              <a:t>03</a:t>
            </a:r>
            <a:endParaRPr lang="ko-KR" altLang="en-US" sz="1865" spc="-8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rgbClr val="00B8A2"/>
              </a:solidFill>
              <a:cs typeface="+mj-cs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778C8FC-A4DA-FFEB-CF9E-EE38942B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16" y="465522"/>
            <a:ext cx="10262680" cy="479557"/>
          </a:xfrm>
        </p:spPr>
        <p:txBody>
          <a:bodyPr/>
          <a:lstStyle/>
          <a:p>
            <a:r>
              <a:rPr lang="ko-KR" altLang="en-US" sz="1865" spc="-133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분석 수행 결과 </a:t>
            </a:r>
            <a:r>
              <a:rPr lang="en-US" altLang="ko-KR" sz="1865" spc="-133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|  1) </a:t>
            </a:r>
            <a:r>
              <a:rPr lang="ko-KR" altLang="en-US" sz="1865" spc="-133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이력서 직무 분류 모델 구축</a:t>
            </a:r>
            <a:endParaRPr lang="ko-KR" altLang="en-US" sz="1600" spc="-133" dirty="0">
              <a:ln>
                <a:solidFill>
                  <a:schemeClr val="bg2">
                    <a:alpha val="0"/>
                  </a:schemeClr>
                </a:solidFill>
              </a:ln>
              <a:solidFill>
                <a:schemeClr val="accent4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095EA9D-3542-9ED7-2001-1C8841CBF9F2}"/>
              </a:ext>
            </a:extLst>
          </p:cNvPr>
          <p:cNvGrpSpPr/>
          <p:nvPr/>
        </p:nvGrpSpPr>
        <p:grpSpPr>
          <a:xfrm>
            <a:off x="960703" y="2099425"/>
            <a:ext cx="864975" cy="887192"/>
            <a:chOff x="6974670" y="2034976"/>
            <a:chExt cx="864975" cy="88719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A240EB7-8D37-BEAF-1470-94452F6D23A8}"/>
                </a:ext>
              </a:extLst>
            </p:cNvPr>
            <p:cNvGrpSpPr/>
            <p:nvPr/>
          </p:nvGrpSpPr>
          <p:grpSpPr>
            <a:xfrm>
              <a:off x="6986943" y="2138078"/>
              <a:ext cx="852702" cy="784090"/>
              <a:chOff x="6977260" y="2012008"/>
              <a:chExt cx="852702" cy="784090"/>
            </a:xfrm>
          </p:grpSpPr>
          <p:graphicFrame>
            <p:nvGraphicFramePr>
              <p:cNvPr id="16" name="차트 15">
                <a:extLst>
                  <a:ext uri="{FF2B5EF4-FFF2-40B4-BE49-F238E27FC236}">
                    <a16:creationId xmlns:a16="http://schemas.microsoft.com/office/drawing/2014/main" id="{50807FD0-FFB1-8296-3B4C-A96E486A91E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03093788"/>
                  </p:ext>
                </p:extLst>
              </p:nvPr>
            </p:nvGraphicFramePr>
            <p:xfrm>
              <a:off x="6977260" y="2012008"/>
              <a:ext cx="852702" cy="78409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359986C9-C5DB-D978-F370-4F4CD62538BE}"/>
                  </a:ext>
                </a:extLst>
              </p:cNvPr>
              <p:cNvGrpSpPr/>
              <p:nvPr/>
            </p:nvGrpSpPr>
            <p:grpSpPr>
              <a:xfrm>
                <a:off x="7003604" y="2115976"/>
                <a:ext cx="757181" cy="452435"/>
                <a:chOff x="7003604" y="2115976"/>
                <a:chExt cx="757181" cy="452435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CA0B3B6-A2BA-6C24-60B1-938B623E4C12}"/>
                    </a:ext>
                  </a:extLst>
                </p:cNvPr>
                <p:cNvSpPr txBox="1"/>
                <p:nvPr/>
              </p:nvSpPr>
              <p:spPr>
                <a:xfrm>
                  <a:off x="7275719" y="2251547"/>
                  <a:ext cx="485066" cy="2921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r>
                    <a:rPr kumimoji="1" lang="en-US" altLang="ko-KR" sz="700" b="1" spc="-60" dirty="0">
                      <a:solidFill>
                        <a:schemeClr val="bg1"/>
                      </a:solidFill>
                    </a:rPr>
                    <a:t>60%</a:t>
                  </a:r>
                  <a:endParaRPr kumimoji="1" lang="ko-Kore-KR" altLang="en-US" sz="700" b="1" spc="-6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3AEDBBF-5765-3D4A-F3E5-217BBE0F5E13}"/>
                    </a:ext>
                  </a:extLst>
                </p:cNvPr>
                <p:cNvSpPr txBox="1"/>
                <p:nvPr/>
              </p:nvSpPr>
              <p:spPr>
                <a:xfrm>
                  <a:off x="7003604" y="2276311"/>
                  <a:ext cx="485066" cy="2921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r>
                    <a:rPr kumimoji="1" lang="en-US" altLang="ko-KR" sz="700" b="1" spc="-60" dirty="0">
                      <a:solidFill>
                        <a:schemeClr val="bg1"/>
                      </a:solidFill>
                    </a:rPr>
                    <a:t>20%</a:t>
                  </a:r>
                  <a:endParaRPr kumimoji="1" lang="ko-Kore-KR" altLang="en-US" sz="700" b="1" spc="-6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7937322-ED04-731E-364A-6A867394894A}"/>
                    </a:ext>
                  </a:extLst>
                </p:cNvPr>
                <p:cNvSpPr txBox="1"/>
                <p:nvPr/>
              </p:nvSpPr>
              <p:spPr>
                <a:xfrm>
                  <a:off x="7042060" y="2115976"/>
                  <a:ext cx="485066" cy="2921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r>
                    <a:rPr kumimoji="1" lang="en-US" altLang="ko-KR" sz="700" b="1" spc="-60" dirty="0">
                      <a:solidFill>
                        <a:schemeClr val="bg1"/>
                      </a:solidFill>
                    </a:rPr>
                    <a:t>20%</a:t>
                  </a:r>
                  <a:endParaRPr kumimoji="1" lang="ko-Kore-KR" altLang="en-US" sz="700" b="1" spc="-6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4D72CC-43AF-0617-EF30-6044B27C7387}"/>
                </a:ext>
              </a:extLst>
            </p:cNvPr>
            <p:cNvSpPr txBox="1"/>
            <p:nvPr/>
          </p:nvSpPr>
          <p:spPr>
            <a:xfrm>
              <a:off x="6974670" y="2034976"/>
              <a:ext cx="854564" cy="29210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ko-KR" altLang="en-US" sz="700" spc="-60" dirty="0"/>
                <a:t>이력서 수 비율</a:t>
              </a:r>
              <a:endParaRPr kumimoji="1" lang="ko-Kore-KR" altLang="en-US" sz="700" spc="-6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E18B9D1-3062-5335-1A0F-5F4A5AE2AE28}"/>
              </a:ext>
            </a:extLst>
          </p:cNvPr>
          <p:cNvGrpSpPr/>
          <p:nvPr/>
        </p:nvGrpSpPr>
        <p:grpSpPr>
          <a:xfrm>
            <a:off x="1860356" y="2160108"/>
            <a:ext cx="525266" cy="729388"/>
            <a:chOff x="7844870" y="2071187"/>
            <a:chExt cx="525266" cy="729388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646F9FFB-47E0-0B35-B055-6CD7AB4BD0F8}"/>
                </a:ext>
              </a:extLst>
            </p:cNvPr>
            <p:cNvSpPr/>
            <p:nvPr/>
          </p:nvSpPr>
          <p:spPr>
            <a:xfrm>
              <a:off x="7844870" y="2071187"/>
              <a:ext cx="525266" cy="628975"/>
            </a:xfrm>
            <a:prstGeom prst="roundRect">
              <a:avLst>
                <a:gd name="adj" fmla="val 8791"/>
              </a:avLst>
            </a:prstGeom>
            <a:solidFill>
              <a:srgbClr val="11DBCC">
                <a:alpha val="30000"/>
              </a:srgbClr>
            </a:solidFill>
            <a:ln w="12700">
              <a:solidFill>
                <a:srgbClr val="11DB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F33AC049-B439-486C-0FC4-0E9952BDE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14218" y="2138078"/>
              <a:ext cx="180920" cy="138233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21519927-7698-3340-2CF7-1FAB31279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13490" y="2146356"/>
              <a:ext cx="180920" cy="138233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B8B0C0D3-AB9B-C78D-9D07-6837C5BE5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1399" y="2459184"/>
              <a:ext cx="180920" cy="138233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B96818A0-7C05-C167-8AC8-7506892CA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7933080" y="2304069"/>
              <a:ext cx="178575" cy="136441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67E593C5-1141-8603-F7BD-EACA0551A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7875161" y="2477137"/>
              <a:ext cx="178575" cy="136441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5B23BA96-CEB4-D81A-0369-E4C2D40B1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8142111" y="2292612"/>
              <a:ext cx="178575" cy="136441"/>
            </a:xfrm>
            <a:prstGeom prst="rect">
              <a:avLst/>
            </a:prstGeom>
          </p:spPr>
        </p:pic>
        <p:sp>
          <p:nvSpPr>
            <p:cNvPr id="32" name="사각형: 둥근 모서리 21">
              <a:extLst>
                <a:ext uri="{FF2B5EF4-FFF2-40B4-BE49-F238E27FC236}">
                  <a16:creationId xmlns:a16="http://schemas.microsoft.com/office/drawing/2014/main" id="{2EC44B18-C4B6-F3B8-076D-3258D7EE225A}"/>
                </a:ext>
              </a:extLst>
            </p:cNvPr>
            <p:cNvSpPr/>
            <p:nvPr/>
          </p:nvSpPr>
          <p:spPr>
            <a:xfrm>
              <a:off x="7894997" y="2650869"/>
              <a:ext cx="419110" cy="1497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8A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rgbClr val="009C96"/>
                  </a:solidFill>
                  <a:latin typeface="+mj-ea"/>
                  <a:ea typeface="+mj-ea"/>
                </a:rPr>
                <a:t>Train</a:t>
              </a:r>
              <a:endParaRPr lang="ko-KR" altLang="en-US" sz="800" dirty="0">
                <a:solidFill>
                  <a:srgbClr val="009C96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0D45729-A092-381F-3C56-7C30D3E9F8CB}"/>
              </a:ext>
            </a:extLst>
          </p:cNvPr>
          <p:cNvGrpSpPr/>
          <p:nvPr/>
        </p:nvGrpSpPr>
        <p:grpSpPr>
          <a:xfrm>
            <a:off x="2400222" y="2160108"/>
            <a:ext cx="386056" cy="729417"/>
            <a:chOff x="8384736" y="2071187"/>
            <a:chExt cx="386056" cy="72941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D23453E-4B82-8F57-426C-CFA2D5089C89}"/>
                </a:ext>
              </a:extLst>
            </p:cNvPr>
            <p:cNvSpPr/>
            <p:nvPr/>
          </p:nvSpPr>
          <p:spPr>
            <a:xfrm>
              <a:off x="8429776" y="2071187"/>
              <a:ext cx="319772" cy="628975"/>
            </a:xfrm>
            <a:prstGeom prst="roundRect">
              <a:avLst>
                <a:gd name="adj" fmla="val 8791"/>
              </a:avLst>
            </a:prstGeom>
            <a:solidFill>
              <a:srgbClr val="A276EC">
                <a:alpha val="30000"/>
              </a:srgbClr>
            </a:solidFill>
            <a:ln w="12700">
              <a:solidFill>
                <a:srgbClr val="A276E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F1AF0009-1D15-D7B4-5F48-05CC0CA38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98834" y="2241663"/>
              <a:ext cx="180920" cy="138233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CD115198-E89E-78BB-742A-3159AAC20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8484226" y="2441658"/>
              <a:ext cx="178575" cy="136441"/>
            </a:xfrm>
            <a:prstGeom prst="rect">
              <a:avLst/>
            </a:prstGeom>
          </p:spPr>
        </p:pic>
        <p:sp>
          <p:nvSpPr>
            <p:cNvPr id="37" name="사각형: 둥근 모서리 21">
              <a:extLst>
                <a:ext uri="{FF2B5EF4-FFF2-40B4-BE49-F238E27FC236}">
                  <a16:creationId xmlns:a16="http://schemas.microsoft.com/office/drawing/2014/main" id="{EB61FEB9-D932-8A9E-DB8A-35514DA66B3D}"/>
                </a:ext>
              </a:extLst>
            </p:cNvPr>
            <p:cNvSpPr/>
            <p:nvPr/>
          </p:nvSpPr>
          <p:spPr>
            <a:xfrm>
              <a:off x="8384736" y="2650898"/>
              <a:ext cx="386056" cy="1497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A276E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>
                  <a:solidFill>
                    <a:srgbClr val="A276EC"/>
                  </a:solidFill>
                  <a:latin typeface="+mj-ea"/>
                  <a:ea typeface="+mj-ea"/>
                </a:rPr>
                <a:t>Val</a:t>
              </a:r>
              <a:endParaRPr lang="ko-KR" altLang="en-US" sz="800" dirty="0">
                <a:solidFill>
                  <a:srgbClr val="A276EC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A36E5A7-F261-A51E-7CE9-476A812A56E3}"/>
              </a:ext>
            </a:extLst>
          </p:cNvPr>
          <p:cNvGrpSpPr/>
          <p:nvPr/>
        </p:nvGrpSpPr>
        <p:grpSpPr>
          <a:xfrm>
            <a:off x="2816278" y="2160108"/>
            <a:ext cx="419110" cy="729388"/>
            <a:chOff x="8800792" y="2071187"/>
            <a:chExt cx="419110" cy="729388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7642BD56-409D-1D97-B297-C59C19D0563D}"/>
                </a:ext>
              </a:extLst>
            </p:cNvPr>
            <p:cNvSpPr/>
            <p:nvPr/>
          </p:nvSpPr>
          <p:spPr>
            <a:xfrm>
              <a:off x="8856176" y="2071187"/>
              <a:ext cx="319772" cy="628975"/>
            </a:xfrm>
            <a:prstGeom prst="roundRect">
              <a:avLst>
                <a:gd name="adj" fmla="val 8791"/>
              </a:avLst>
            </a:prstGeom>
            <a:solidFill>
              <a:srgbClr val="F2AA6B">
                <a:alpha val="30000"/>
              </a:srgbClr>
            </a:solidFill>
            <a:ln w="12700">
              <a:solidFill>
                <a:srgbClr val="F2AA6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D478F513-286C-8BC7-159A-C4625AEB0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48142" y="2434300"/>
              <a:ext cx="180920" cy="138233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A69E250F-C216-E01B-237A-8EF63AF34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8928974" y="2238870"/>
              <a:ext cx="178575" cy="136441"/>
            </a:xfrm>
            <a:prstGeom prst="rect">
              <a:avLst/>
            </a:prstGeom>
          </p:spPr>
        </p:pic>
        <p:sp>
          <p:nvSpPr>
            <p:cNvPr id="42" name="사각형: 둥근 모서리 21">
              <a:extLst>
                <a:ext uri="{FF2B5EF4-FFF2-40B4-BE49-F238E27FC236}">
                  <a16:creationId xmlns:a16="http://schemas.microsoft.com/office/drawing/2014/main" id="{58C6FB82-CD2B-77E4-F2A5-09954730F815}"/>
                </a:ext>
              </a:extLst>
            </p:cNvPr>
            <p:cNvSpPr/>
            <p:nvPr/>
          </p:nvSpPr>
          <p:spPr>
            <a:xfrm>
              <a:off x="8800792" y="2650869"/>
              <a:ext cx="419110" cy="1497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2AA6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rgbClr val="F2AA6B"/>
                  </a:solidFill>
                  <a:latin typeface="+mj-ea"/>
                  <a:ea typeface="+mj-ea"/>
                </a:rPr>
                <a:t>Test</a:t>
              </a:r>
              <a:endParaRPr lang="ko-KR" altLang="en-US" sz="800" dirty="0">
                <a:solidFill>
                  <a:srgbClr val="F2AA6B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FBB3E6E-CAD8-6A97-36AB-A6F9F5FC1BF5}"/>
              </a:ext>
            </a:extLst>
          </p:cNvPr>
          <p:cNvSpPr/>
          <p:nvPr/>
        </p:nvSpPr>
        <p:spPr>
          <a:xfrm>
            <a:off x="964466" y="1950639"/>
            <a:ext cx="2410998" cy="1019813"/>
          </a:xfrm>
          <a:prstGeom prst="roundRect">
            <a:avLst>
              <a:gd name="adj" fmla="val 8791"/>
            </a:avLst>
          </a:prstGeom>
          <a:noFill/>
          <a:ln w="19050">
            <a:solidFill>
              <a:srgbClr val="009C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사각형: 둥근 모서리 21">
            <a:extLst>
              <a:ext uri="{FF2B5EF4-FFF2-40B4-BE49-F238E27FC236}">
                <a16:creationId xmlns:a16="http://schemas.microsoft.com/office/drawing/2014/main" id="{5DF9B289-824F-4391-7CE2-759198C66D7F}"/>
              </a:ext>
            </a:extLst>
          </p:cNvPr>
          <p:cNvSpPr/>
          <p:nvPr/>
        </p:nvSpPr>
        <p:spPr>
          <a:xfrm>
            <a:off x="1465029" y="1898509"/>
            <a:ext cx="1447684" cy="181117"/>
          </a:xfrm>
          <a:prstGeom prst="roundRect">
            <a:avLst/>
          </a:prstGeom>
          <a:solidFill>
            <a:srgbClr val="00B8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모델 구축용 데이터 준비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408538D-372D-10A1-29E1-46957524A16F}"/>
              </a:ext>
            </a:extLst>
          </p:cNvPr>
          <p:cNvGrpSpPr/>
          <p:nvPr/>
        </p:nvGrpSpPr>
        <p:grpSpPr>
          <a:xfrm>
            <a:off x="1267843" y="3217372"/>
            <a:ext cx="525266" cy="729388"/>
            <a:chOff x="7844870" y="2071187"/>
            <a:chExt cx="525266" cy="729388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E7616485-2B32-FD2E-BFDF-CC59B6B78C49}"/>
                </a:ext>
              </a:extLst>
            </p:cNvPr>
            <p:cNvSpPr/>
            <p:nvPr/>
          </p:nvSpPr>
          <p:spPr>
            <a:xfrm>
              <a:off x="7844870" y="2071187"/>
              <a:ext cx="525266" cy="628975"/>
            </a:xfrm>
            <a:prstGeom prst="roundRect">
              <a:avLst>
                <a:gd name="adj" fmla="val 8791"/>
              </a:avLst>
            </a:prstGeom>
            <a:solidFill>
              <a:srgbClr val="11DBCC">
                <a:alpha val="30000"/>
              </a:srgbClr>
            </a:solidFill>
            <a:ln w="12700">
              <a:solidFill>
                <a:srgbClr val="11DB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F7862021-209F-5883-F625-B9DA613F7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14218" y="2138078"/>
              <a:ext cx="180920" cy="138233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97E9A8B6-8217-7EFC-FAD6-3A0B44548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13490" y="2146356"/>
              <a:ext cx="180920" cy="138233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FB3E41D2-7978-900B-DE56-DE3AE2C91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1399" y="2459184"/>
              <a:ext cx="180920" cy="13823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8B587A6A-DE07-B9E6-BF5B-DDD4140AB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7933080" y="2304069"/>
              <a:ext cx="178575" cy="136441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E5AC2EF1-E91D-833F-25AB-BC5AFE115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7875161" y="2477137"/>
              <a:ext cx="178575" cy="136441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82C586AA-D751-D123-5E3A-4E143ED59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8142111" y="2292612"/>
              <a:ext cx="178575" cy="136441"/>
            </a:xfrm>
            <a:prstGeom prst="rect">
              <a:avLst/>
            </a:prstGeom>
          </p:spPr>
        </p:pic>
        <p:sp>
          <p:nvSpPr>
            <p:cNvPr id="53" name="사각형: 둥근 모서리 21">
              <a:extLst>
                <a:ext uri="{FF2B5EF4-FFF2-40B4-BE49-F238E27FC236}">
                  <a16:creationId xmlns:a16="http://schemas.microsoft.com/office/drawing/2014/main" id="{C93C13F0-144F-EAFD-4DBD-3E03022D1636}"/>
                </a:ext>
              </a:extLst>
            </p:cNvPr>
            <p:cNvSpPr/>
            <p:nvPr/>
          </p:nvSpPr>
          <p:spPr>
            <a:xfrm>
              <a:off x="7894997" y="2650869"/>
              <a:ext cx="419110" cy="1497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8A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rgbClr val="009C96"/>
                  </a:solidFill>
                  <a:latin typeface="+mj-ea"/>
                  <a:ea typeface="+mj-ea"/>
                </a:rPr>
                <a:t>Train</a:t>
              </a:r>
              <a:endParaRPr lang="ko-KR" altLang="en-US" sz="800" dirty="0">
                <a:solidFill>
                  <a:srgbClr val="009C96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4B953AE-8E7A-BAA7-6549-6862EBBEB18B}"/>
              </a:ext>
            </a:extLst>
          </p:cNvPr>
          <p:cNvGrpSpPr/>
          <p:nvPr/>
        </p:nvGrpSpPr>
        <p:grpSpPr>
          <a:xfrm>
            <a:off x="2579677" y="3217372"/>
            <a:ext cx="386056" cy="729417"/>
            <a:chOff x="8384736" y="2071187"/>
            <a:chExt cx="386056" cy="729417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3533738-BA2B-D587-C75E-2A64DD47CFEE}"/>
                </a:ext>
              </a:extLst>
            </p:cNvPr>
            <p:cNvSpPr/>
            <p:nvPr/>
          </p:nvSpPr>
          <p:spPr>
            <a:xfrm>
              <a:off x="8429776" y="2071187"/>
              <a:ext cx="319772" cy="628975"/>
            </a:xfrm>
            <a:prstGeom prst="roundRect">
              <a:avLst>
                <a:gd name="adj" fmla="val 8791"/>
              </a:avLst>
            </a:prstGeom>
            <a:solidFill>
              <a:srgbClr val="A276EC">
                <a:alpha val="30000"/>
              </a:srgbClr>
            </a:solidFill>
            <a:ln w="12700">
              <a:solidFill>
                <a:srgbClr val="A276E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ADFD4E88-0B82-C109-B33E-8DF883024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98834" y="2241663"/>
              <a:ext cx="180920" cy="138233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9FD66D0C-5171-2586-C491-12E9694C0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8484226" y="2441658"/>
              <a:ext cx="178575" cy="136441"/>
            </a:xfrm>
            <a:prstGeom prst="rect">
              <a:avLst/>
            </a:prstGeom>
          </p:spPr>
        </p:pic>
        <p:sp>
          <p:nvSpPr>
            <p:cNvPr id="58" name="사각형: 둥근 모서리 21">
              <a:extLst>
                <a:ext uri="{FF2B5EF4-FFF2-40B4-BE49-F238E27FC236}">
                  <a16:creationId xmlns:a16="http://schemas.microsoft.com/office/drawing/2014/main" id="{11F8461F-3AD7-CB33-831B-8A0F6B0D0EC0}"/>
                </a:ext>
              </a:extLst>
            </p:cNvPr>
            <p:cNvSpPr/>
            <p:nvPr/>
          </p:nvSpPr>
          <p:spPr>
            <a:xfrm>
              <a:off x="8384736" y="2650898"/>
              <a:ext cx="386056" cy="1497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A276E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>
                  <a:solidFill>
                    <a:srgbClr val="A276EC"/>
                  </a:solidFill>
                  <a:latin typeface="+mj-ea"/>
                  <a:ea typeface="+mj-ea"/>
                </a:rPr>
                <a:t>Val</a:t>
              </a:r>
              <a:endParaRPr lang="ko-KR" altLang="en-US" sz="800" dirty="0">
                <a:solidFill>
                  <a:srgbClr val="A276EC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5CAB19F-9CE7-37DE-73B2-49FE15F881FB}"/>
              </a:ext>
            </a:extLst>
          </p:cNvPr>
          <p:cNvSpPr/>
          <p:nvPr/>
        </p:nvSpPr>
        <p:spPr>
          <a:xfrm>
            <a:off x="964466" y="3051563"/>
            <a:ext cx="2410998" cy="945353"/>
          </a:xfrm>
          <a:prstGeom prst="roundRect">
            <a:avLst>
              <a:gd name="adj" fmla="val 8791"/>
            </a:avLst>
          </a:prstGeom>
          <a:noFill/>
          <a:ln w="19050">
            <a:solidFill>
              <a:srgbClr val="009C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사각형: 둥근 모서리 21">
            <a:extLst>
              <a:ext uri="{FF2B5EF4-FFF2-40B4-BE49-F238E27FC236}">
                <a16:creationId xmlns:a16="http://schemas.microsoft.com/office/drawing/2014/main" id="{F707026A-6FF0-70D7-A5D3-F4455CB63D10}"/>
              </a:ext>
            </a:extLst>
          </p:cNvPr>
          <p:cNvSpPr/>
          <p:nvPr/>
        </p:nvSpPr>
        <p:spPr>
          <a:xfrm>
            <a:off x="1142354" y="2999433"/>
            <a:ext cx="2093034" cy="181118"/>
          </a:xfrm>
          <a:prstGeom prst="roundRect">
            <a:avLst/>
          </a:prstGeom>
          <a:solidFill>
            <a:srgbClr val="00B8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직무 분류 모델 구축 및 모델 학습</a:t>
            </a:r>
          </a:p>
        </p:txBody>
      </p:sp>
      <p:sp>
        <p:nvSpPr>
          <p:cNvPr id="61" name="화살표: 아래로 구부러짐 60">
            <a:extLst>
              <a:ext uri="{FF2B5EF4-FFF2-40B4-BE49-F238E27FC236}">
                <a16:creationId xmlns:a16="http://schemas.microsoft.com/office/drawing/2014/main" id="{0B599B31-0C42-0063-065D-B34BAC0AADBF}"/>
              </a:ext>
            </a:extLst>
          </p:cNvPr>
          <p:cNvSpPr/>
          <p:nvPr/>
        </p:nvSpPr>
        <p:spPr>
          <a:xfrm>
            <a:off x="1827638" y="3306800"/>
            <a:ext cx="706526" cy="188883"/>
          </a:xfrm>
          <a:prstGeom prst="curvedDownArrow">
            <a:avLst/>
          </a:prstGeom>
          <a:solidFill>
            <a:srgbClr val="AEEBE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BE0443BD-C857-14DA-B8C7-F6F8C8AD8D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4911" y="3336516"/>
            <a:ext cx="409428" cy="409428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D99E236-C649-4564-EAEB-478F55DEAEEC}"/>
              </a:ext>
            </a:extLst>
          </p:cNvPr>
          <p:cNvSpPr txBox="1"/>
          <p:nvPr/>
        </p:nvSpPr>
        <p:spPr>
          <a:xfrm>
            <a:off x="1753951" y="3090553"/>
            <a:ext cx="854564" cy="292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800" spc="-60" dirty="0">
                <a:solidFill>
                  <a:schemeClr val="accent4">
                    <a:lumMod val="50000"/>
                  </a:schemeClr>
                </a:solidFill>
              </a:rPr>
              <a:t>모델 학습</a:t>
            </a:r>
            <a:endParaRPr kumimoji="1" lang="ko-Kore-KR" altLang="en-US" sz="800" spc="-6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8E806C4-031C-ECE6-C0B3-68A013F970E3}"/>
              </a:ext>
            </a:extLst>
          </p:cNvPr>
          <p:cNvSpPr txBox="1"/>
          <p:nvPr/>
        </p:nvSpPr>
        <p:spPr>
          <a:xfrm>
            <a:off x="1753951" y="3740509"/>
            <a:ext cx="854564" cy="292100"/>
          </a:xfrm>
          <a:prstGeom prst="curvedUpArrow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800" spc="-60" dirty="0">
                <a:solidFill>
                  <a:srgbClr val="7030A0"/>
                </a:solidFill>
              </a:rPr>
              <a:t>모델 검증</a:t>
            </a:r>
            <a:endParaRPr kumimoji="1" lang="ko-Kore-KR" altLang="en-US" sz="800" spc="-60" dirty="0">
              <a:solidFill>
                <a:srgbClr val="7030A0"/>
              </a:solidFill>
            </a:endParaRPr>
          </a:p>
        </p:txBody>
      </p:sp>
      <p:sp>
        <p:nvSpPr>
          <p:cNvPr id="195" name="화살표: 아래로 구부러짐 194">
            <a:extLst>
              <a:ext uri="{FF2B5EF4-FFF2-40B4-BE49-F238E27FC236}">
                <a16:creationId xmlns:a16="http://schemas.microsoft.com/office/drawing/2014/main" id="{E04ABA01-D14C-1B41-15A7-D4DDC7425A95}"/>
              </a:ext>
            </a:extLst>
          </p:cNvPr>
          <p:cNvSpPr/>
          <p:nvPr/>
        </p:nvSpPr>
        <p:spPr>
          <a:xfrm flipH="1" flipV="1">
            <a:off x="1827638" y="3608200"/>
            <a:ext cx="706526" cy="188883"/>
          </a:xfrm>
          <a:prstGeom prst="curvedDownArrow">
            <a:avLst/>
          </a:prstGeom>
          <a:solidFill>
            <a:srgbClr val="DACD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" name="사각형: 둥근 모서리 205">
            <a:extLst>
              <a:ext uri="{FF2B5EF4-FFF2-40B4-BE49-F238E27FC236}">
                <a16:creationId xmlns:a16="http://schemas.microsoft.com/office/drawing/2014/main" id="{A6435327-CFCA-8315-80B1-06E6B1652562}"/>
              </a:ext>
            </a:extLst>
          </p:cNvPr>
          <p:cNvSpPr/>
          <p:nvPr/>
        </p:nvSpPr>
        <p:spPr>
          <a:xfrm>
            <a:off x="964466" y="4101459"/>
            <a:ext cx="2410998" cy="878814"/>
          </a:xfrm>
          <a:prstGeom prst="roundRect">
            <a:avLst>
              <a:gd name="adj" fmla="val 8791"/>
            </a:avLst>
          </a:prstGeom>
          <a:noFill/>
          <a:ln w="19050">
            <a:solidFill>
              <a:srgbClr val="009C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3" name="사각형: 둥근 모서리 21">
            <a:extLst>
              <a:ext uri="{FF2B5EF4-FFF2-40B4-BE49-F238E27FC236}">
                <a16:creationId xmlns:a16="http://schemas.microsoft.com/office/drawing/2014/main" id="{7CEAE1A4-6B60-A421-842B-3A78A201F3BE}"/>
              </a:ext>
            </a:extLst>
          </p:cNvPr>
          <p:cNvSpPr/>
          <p:nvPr/>
        </p:nvSpPr>
        <p:spPr>
          <a:xfrm>
            <a:off x="1142354" y="4021915"/>
            <a:ext cx="2093034" cy="181118"/>
          </a:xfrm>
          <a:prstGeom prst="roundRect">
            <a:avLst/>
          </a:prstGeom>
          <a:solidFill>
            <a:srgbClr val="00B8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직무 분류 모델 성능 평가</a:t>
            </a:r>
          </a:p>
        </p:txBody>
      </p: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1197EA58-2FB3-7A2E-793B-BFB4A57C45FD}"/>
              </a:ext>
            </a:extLst>
          </p:cNvPr>
          <p:cNvGrpSpPr/>
          <p:nvPr/>
        </p:nvGrpSpPr>
        <p:grpSpPr>
          <a:xfrm>
            <a:off x="1046587" y="4235178"/>
            <a:ext cx="419110" cy="729388"/>
            <a:chOff x="8800792" y="2071187"/>
            <a:chExt cx="419110" cy="729388"/>
          </a:xfrm>
        </p:grpSpPr>
        <p:sp>
          <p:nvSpPr>
            <p:cNvPr id="225" name="사각형: 둥근 모서리 224">
              <a:extLst>
                <a:ext uri="{FF2B5EF4-FFF2-40B4-BE49-F238E27FC236}">
                  <a16:creationId xmlns:a16="http://schemas.microsoft.com/office/drawing/2014/main" id="{5AACA8C3-B4BD-58D8-D5DF-02268528E966}"/>
                </a:ext>
              </a:extLst>
            </p:cNvPr>
            <p:cNvSpPr/>
            <p:nvPr/>
          </p:nvSpPr>
          <p:spPr>
            <a:xfrm>
              <a:off x="8856176" y="2071187"/>
              <a:ext cx="319772" cy="628975"/>
            </a:xfrm>
            <a:prstGeom prst="roundRect">
              <a:avLst>
                <a:gd name="adj" fmla="val 8791"/>
              </a:avLst>
            </a:prstGeom>
            <a:solidFill>
              <a:srgbClr val="F2AA6B">
                <a:alpha val="30000"/>
              </a:srgbClr>
            </a:solidFill>
            <a:ln w="12700">
              <a:solidFill>
                <a:srgbClr val="F2AA6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28" name="그림 227">
              <a:extLst>
                <a:ext uri="{FF2B5EF4-FFF2-40B4-BE49-F238E27FC236}">
                  <a16:creationId xmlns:a16="http://schemas.microsoft.com/office/drawing/2014/main" id="{CB08E231-7F77-F612-1921-56850727D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48142" y="2434300"/>
              <a:ext cx="180920" cy="138233"/>
            </a:xfrm>
            <a:prstGeom prst="rect">
              <a:avLst/>
            </a:prstGeom>
          </p:spPr>
        </p:pic>
        <p:pic>
          <p:nvPicPr>
            <p:cNvPr id="229" name="그림 228">
              <a:extLst>
                <a:ext uri="{FF2B5EF4-FFF2-40B4-BE49-F238E27FC236}">
                  <a16:creationId xmlns:a16="http://schemas.microsoft.com/office/drawing/2014/main" id="{6B164FAA-9D71-F1FE-49E9-A34684B61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8928974" y="2238870"/>
              <a:ext cx="178575" cy="136441"/>
            </a:xfrm>
            <a:prstGeom prst="rect">
              <a:avLst/>
            </a:prstGeom>
          </p:spPr>
        </p:pic>
        <p:sp>
          <p:nvSpPr>
            <p:cNvPr id="230" name="사각형: 둥근 모서리 21">
              <a:extLst>
                <a:ext uri="{FF2B5EF4-FFF2-40B4-BE49-F238E27FC236}">
                  <a16:creationId xmlns:a16="http://schemas.microsoft.com/office/drawing/2014/main" id="{8A83E329-71C6-554D-36A6-679DA8AA86AB}"/>
                </a:ext>
              </a:extLst>
            </p:cNvPr>
            <p:cNvSpPr/>
            <p:nvPr/>
          </p:nvSpPr>
          <p:spPr>
            <a:xfrm>
              <a:off x="8800792" y="2650869"/>
              <a:ext cx="419110" cy="1497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2AA6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rgbClr val="F2AA6B"/>
                  </a:solidFill>
                  <a:latin typeface="+mj-ea"/>
                  <a:ea typeface="+mj-ea"/>
                </a:rPr>
                <a:t>Test</a:t>
              </a:r>
              <a:endParaRPr lang="ko-KR" altLang="en-US" sz="800" dirty="0">
                <a:solidFill>
                  <a:srgbClr val="F2AA6B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31" name="화살표: 오른쪽 230">
            <a:extLst>
              <a:ext uri="{FF2B5EF4-FFF2-40B4-BE49-F238E27FC236}">
                <a16:creationId xmlns:a16="http://schemas.microsoft.com/office/drawing/2014/main" id="{35176743-E953-EA17-3404-D91588B1C837}"/>
              </a:ext>
            </a:extLst>
          </p:cNvPr>
          <p:cNvSpPr/>
          <p:nvPr/>
        </p:nvSpPr>
        <p:spPr>
          <a:xfrm>
            <a:off x="1478235" y="4424399"/>
            <a:ext cx="524717" cy="259907"/>
          </a:xfrm>
          <a:prstGeom prst="rightArrow">
            <a:avLst/>
          </a:prstGeom>
          <a:solidFill>
            <a:srgbClr val="F1DBC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32" name="그림 231">
            <a:extLst>
              <a:ext uri="{FF2B5EF4-FFF2-40B4-BE49-F238E27FC236}">
                <a16:creationId xmlns:a16="http://schemas.microsoft.com/office/drawing/2014/main" id="{0BC83A1F-8B70-60F5-E4F1-3A6C9BC416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8765" y="4350724"/>
            <a:ext cx="416148" cy="416148"/>
          </a:xfrm>
          <a:prstGeom prst="rect">
            <a:avLst/>
          </a:prstGeom>
        </p:spPr>
      </p:pic>
      <p:pic>
        <p:nvPicPr>
          <p:cNvPr id="233" name="그림 232">
            <a:extLst>
              <a:ext uri="{FF2B5EF4-FFF2-40B4-BE49-F238E27FC236}">
                <a16:creationId xmlns:a16="http://schemas.microsoft.com/office/drawing/2014/main" id="{755939D7-470F-2CEB-FEC8-842758650D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2449" y="4393049"/>
            <a:ext cx="726345" cy="582514"/>
          </a:xfrm>
          <a:prstGeom prst="rect">
            <a:avLst/>
          </a:prstGeom>
        </p:spPr>
      </p:pic>
      <p:sp>
        <p:nvSpPr>
          <p:cNvPr id="234" name="TextBox 233">
            <a:extLst>
              <a:ext uri="{FF2B5EF4-FFF2-40B4-BE49-F238E27FC236}">
                <a16:creationId xmlns:a16="http://schemas.microsoft.com/office/drawing/2014/main" id="{A1AE378B-8DE8-F6EC-57A6-79980B4140BD}"/>
              </a:ext>
            </a:extLst>
          </p:cNvPr>
          <p:cNvSpPr txBox="1"/>
          <p:nvPr/>
        </p:nvSpPr>
        <p:spPr>
          <a:xfrm>
            <a:off x="1921264" y="4164918"/>
            <a:ext cx="854564" cy="292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800" b="1" spc="-60" dirty="0"/>
              <a:t>직무 분류 결과</a:t>
            </a:r>
            <a:endParaRPr kumimoji="1" lang="ko-Kore-KR" altLang="en-US" sz="800" b="1" spc="-60" dirty="0"/>
          </a:p>
        </p:txBody>
      </p:sp>
      <p:sp>
        <p:nvSpPr>
          <p:cNvPr id="235" name="오른쪽 대괄호 234">
            <a:extLst>
              <a:ext uri="{FF2B5EF4-FFF2-40B4-BE49-F238E27FC236}">
                <a16:creationId xmlns:a16="http://schemas.microsoft.com/office/drawing/2014/main" id="{F15379BC-4B87-9F35-FFC6-981AC33E7E46}"/>
              </a:ext>
            </a:extLst>
          </p:cNvPr>
          <p:cNvSpPr/>
          <p:nvPr/>
        </p:nvSpPr>
        <p:spPr>
          <a:xfrm>
            <a:off x="2741798" y="4606271"/>
            <a:ext cx="45719" cy="347514"/>
          </a:xfrm>
          <a:prstGeom prst="rightBracket">
            <a:avLst/>
          </a:prstGeom>
          <a:noFill/>
          <a:ln w="12700">
            <a:solidFill>
              <a:srgbClr val="0B12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800" dirty="0"/>
          </a:p>
        </p:txBody>
      </p: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BBFB4953-D79A-364E-8AE7-0BB879650A10}"/>
              </a:ext>
            </a:extLst>
          </p:cNvPr>
          <p:cNvGrpSpPr/>
          <p:nvPr/>
        </p:nvGrpSpPr>
        <p:grpSpPr>
          <a:xfrm>
            <a:off x="2826054" y="4449152"/>
            <a:ext cx="511596" cy="504632"/>
            <a:chOff x="8842256" y="4318627"/>
            <a:chExt cx="511596" cy="504632"/>
          </a:xfrm>
        </p:grpSpPr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29B126E2-7022-357A-6EE5-45440200BE26}"/>
                </a:ext>
              </a:extLst>
            </p:cNvPr>
            <p:cNvSpPr/>
            <p:nvPr/>
          </p:nvSpPr>
          <p:spPr>
            <a:xfrm>
              <a:off x="8842256" y="4318627"/>
              <a:ext cx="511596" cy="504632"/>
            </a:xfrm>
            <a:prstGeom prst="ellipse">
              <a:avLst/>
            </a:prstGeom>
            <a:solidFill>
              <a:srgbClr val="B2E7F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3B41A23F-DDD4-FAEB-A46F-9E9DAC91BA69}"/>
                </a:ext>
              </a:extLst>
            </p:cNvPr>
            <p:cNvSpPr txBox="1"/>
            <p:nvPr/>
          </p:nvSpPr>
          <p:spPr>
            <a:xfrm>
              <a:off x="8908934" y="4386165"/>
              <a:ext cx="360518" cy="1991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ko-KR" altLang="en-US" sz="800" b="1" spc="-60" dirty="0"/>
                <a:t>정확도</a:t>
              </a:r>
              <a:endParaRPr kumimoji="1" lang="ko-Kore-KR" altLang="en-US" sz="800" b="1" spc="-60" dirty="0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BB791935-4395-A02F-0B34-C519E9673A21}"/>
                </a:ext>
              </a:extLst>
            </p:cNvPr>
            <p:cNvSpPr txBox="1"/>
            <p:nvPr/>
          </p:nvSpPr>
          <p:spPr>
            <a:xfrm>
              <a:off x="8878737" y="4554924"/>
              <a:ext cx="420912" cy="1991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en-US" altLang="ko-KR" sz="800" b="1" spc="-60" dirty="0">
                  <a:solidFill>
                    <a:srgbClr val="0070C0"/>
                  </a:solidFill>
                </a:rPr>
                <a:t>80%</a:t>
              </a:r>
              <a:endParaRPr kumimoji="1" lang="ko-Kore-KR" altLang="en-US" sz="800" b="1" spc="-60" dirty="0">
                <a:solidFill>
                  <a:srgbClr val="0070C0"/>
                </a:solidFill>
              </a:endParaRPr>
            </a:p>
          </p:txBody>
        </p:sp>
      </p:grpSp>
      <p:sp>
        <p:nvSpPr>
          <p:cNvPr id="240" name="TextBox 239">
            <a:extLst>
              <a:ext uri="{FF2B5EF4-FFF2-40B4-BE49-F238E27FC236}">
                <a16:creationId xmlns:a16="http://schemas.microsoft.com/office/drawing/2014/main" id="{B874139A-1A97-511F-CAAB-5791EFE537BD}"/>
              </a:ext>
            </a:extLst>
          </p:cNvPr>
          <p:cNvSpPr txBox="1"/>
          <p:nvPr/>
        </p:nvSpPr>
        <p:spPr>
          <a:xfrm>
            <a:off x="2648364" y="4164918"/>
            <a:ext cx="854564" cy="292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800" b="1" spc="-60" dirty="0"/>
              <a:t>성능 평가</a:t>
            </a:r>
            <a:endParaRPr kumimoji="1" lang="ko-Kore-KR" altLang="en-US" sz="800" b="1" spc="-60" dirty="0"/>
          </a:p>
        </p:txBody>
      </p:sp>
      <p:sp>
        <p:nvSpPr>
          <p:cNvPr id="242" name="사각형: 둥근 모서리 241">
            <a:extLst>
              <a:ext uri="{FF2B5EF4-FFF2-40B4-BE49-F238E27FC236}">
                <a16:creationId xmlns:a16="http://schemas.microsoft.com/office/drawing/2014/main" id="{999F4A7B-EC10-58BA-8C97-CA7465A108BE}"/>
              </a:ext>
            </a:extLst>
          </p:cNvPr>
          <p:cNvSpPr/>
          <p:nvPr/>
        </p:nvSpPr>
        <p:spPr>
          <a:xfrm>
            <a:off x="4843803" y="1285799"/>
            <a:ext cx="6658733" cy="4731465"/>
          </a:xfrm>
          <a:prstGeom prst="roundRect">
            <a:avLst>
              <a:gd name="adj" fmla="val 7063"/>
            </a:avLst>
          </a:prstGeom>
          <a:solidFill>
            <a:srgbClr val="E1F7F3"/>
          </a:solidFill>
          <a:ln w="19050">
            <a:solidFill>
              <a:srgbClr val="009C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1" name="사각형: 둥근 모서리 21">
            <a:extLst>
              <a:ext uri="{FF2B5EF4-FFF2-40B4-BE49-F238E27FC236}">
                <a16:creationId xmlns:a16="http://schemas.microsoft.com/office/drawing/2014/main" id="{D8A029E7-5D22-F153-D416-DDEB979C02A4}"/>
              </a:ext>
            </a:extLst>
          </p:cNvPr>
          <p:cNvSpPr/>
          <p:nvPr/>
        </p:nvSpPr>
        <p:spPr>
          <a:xfrm>
            <a:off x="6988815" y="1077415"/>
            <a:ext cx="2368708" cy="371052"/>
          </a:xfrm>
          <a:prstGeom prst="roundRect">
            <a:avLst/>
          </a:prstGeom>
          <a:solidFill>
            <a:srgbClr val="009C9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직무 분류 모델 성능 평가 로직</a:t>
            </a:r>
          </a:p>
        </p:txBody>
      </p:sp>
      <p:sp>
        <p:nvSpPr>
          <p:cNvPr id="313" name="사각형: 둥근 모서리 312">
            <a:extLst>
              <a:ext uri="{FF2B5EF4-FFF2-40B4-BE49-F238E27FC236}">
                <a16:creationId xmlns:a16="http://schemas.microsoft.com/office/drawing/2014/main" id="{3000EB84-4B50-F624-E536-C515D2BDFDF2}"/>
              </a:ext>
            </a:extLst>
          </p:cNvPr>
          <p:cNvSpPr/>
          <p:nvPr/>
        </p:nvSpPr>
        <p:spPr>
          <a:xfrm>
            <a:off x="5138796" y="1817859"/>
            <a:ext cx="419110" cy="748555"/>
          </a:xfrm>
          <a:prstGeom prst="roundRect">
            <a:avLst>
              <a:gd name="adj" fmla="val 8791"/>
            </a:avLst>
          </a:prstGeom>
          <a:solidFill>
            <a:srgbClr val="F2AA6B">
              <a:alpha val="30000"/>
            </a:srgbClr>
          </a:solidFill>
          <a:ln w="12700">
            <a:solidFill>
              <a:srgbClr val="F2AA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14" name="그림 313">
            <a:extLst>
              <a:ext uri="{FF2B5EF4-FFF2-40B4-BE49-F238E27FC236}">
                <a16:creationId xmlns:a16="http://schemas.microsoft.com/office/drawing/2014/main" id="{7CBAC209-48AB-2431-C974-42D117DE6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762" y="2238538"/>
            <a:ext cx="252000" cy="192542"/>
          </a:xfrm>
          <a:prstGeom prst="rect">
            <a:avLst/>
          </a:prstGeom>
        </p:spPr>
      </p:pic>
      <p:pic>
        <p:nvPicPr>
          <p:cNvPr id="315" name="그림 314">
            <a:extLst>
              <a:ext uri="{FF2B5EF4-FFF2-40B4-BE49-F238E27FC236}">
                <a16:creationId xmlns:a16="http://schemas.microsoft.com/office/drawing/2014/main" id="{4C7F5724-84F4-78FF-2071-1B4D968A8F9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211593" y="1985542"/>
            <a:ext cx="252000" cy="192542"/>
          </a:xfrm>
          <a:prstGeom prst="rect">
            <a:avLst/>
          </a:prstGeom>
        </p:spPr>
      </p:pic>
      <p:sp>
        <p:nvSpPr>
          <p:cNvPr id="316" name="사각형: 둥근 모서리 21">
            <a:extLst>
              <a:ext uri="{FF2B5EF4-FFF2-40B4-BE49-F238E27FC236}">
                <a16:creationId xmlns:a16="http://schemas.microsoft.com/office/drawing/2014/main" id="{054BCB88-685D-DA5E-0B68-16FFBF3A5680}"/>
              </a:ext>
            </a:extLst>
          </p:cNvPr>
          <p:cNvSpPr/>
          <p:nvPr/>
        </p:nvSpPr>
        <p:spPr>
          <a:xfrm>
            <a:off x="5093092" y="2510183"/>
            <a:ext cx="527340" cy="2477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2AA6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2AA6B"/>
                </a:solidFill>
                <a:latin typeface="+mj-ea"/>
                <a:ea typeface="+mj-ea"/>
              </a:rPr>
              <a:t>Test</a:t>
            </a:r>
            <a:endParaRPr lang="ko-KR" altLang="en-US" sz="1000" dirty="0">
              <a:solidFill>
                <a:srgbClr val="F2AA6B"/>
              </a:solidFill>
              <a:latin typeface="+mj-ea"/>
              <a:ea typeface="+mj-ea"/>
            </a:endParaRPr>
          </a:p>
        </p:txBody>
      </p:sp>
      <p:sp>
        <p:nvSpPr>
          <p:cNvPr id="321" name="화살표: 오른쪽 320">
            <a:extLst>
              <a:ext uri="{FF2B5EF4-FFF2-40B4-BE49-F238E27FC236}">
                <a16:creationId xmlns:a16="http://schemas.microsoft.com/office/drawing/2014/main" id="{4BB5A326-BAC5-0C2A-D7BE-D279C42B4A61}"/>
              </a:ext>
            </a:extLst>
          </p:cNvPr>
          <p:cNvSpPr/>
          <p:nvPr/>
        </p:nvSpPr>
        <p:spPr>
          <a:xfrm rot="5400000">
            <a:off x="5395739" y="3253160"/>
            <a:ext cx="1396264" cy="523806"/>
          </a:xfrm>
          <a:prstGeom prst="rightArrow">
            <a:avLst/>
          </a:prstGeom>
          <a:solidFill>
            <a:srgbClr val="F1DBC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18" name="그림 317">
            <a:extLst>
              <a:ext uri="{FF2B5EF4-FFF2-40B4-BE49-F238E27FC236}">
                <a16:creationId xmlns:a16="http://schemas.microsoft.com/office/drawing/2014/main" id="{5B279845-8885-FBF7-5CD5-27BD7A53E7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4155" y="3108805"/>
            <a:ext cx="599434" cy="5994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3" name="표 322">
                <a:extLst>
                  <a:ext uri="{FF2B5EF4-FFF2-40B4-BE49-F238E27FC236}">
                    <a16:creationId xmlns:a16="http://schemas.microsoft.com/office/drawing/2014/main" id="{025940A9-90BD-94B8-726D-CC1AF94872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3314308"/>
                  </p:ext>
                </p:extLst>
              </p:nvPr>
            </p:nvGraphicFramePr>
            <p:xfrm>
              <a:off x="5054165" y="4352356"/>
              <a:ext cx="6238007" cy="1300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2177">
                      <a:extLst>
                        <a:ext uri="{9D8B030D-6E8A-4147-A177-3AD203B41FA5}">
                          <a16:colId xmlns:a16="http://schemas.microsoft.com/office/drawing/2014/main" val="2246665747"/>
                        </a:ext>
                      </a:extLst>
                    </a:gridCol>
                    <a:gridCol w="1014601">
                      <a:extLst>
                        <a:ext uri="{9D8B030D-6E8A-4147-A177-3AD203B41FA5}">
                          <a16:colId xmlns:a16="http://schemas.microsoft.com/office/drawing/2014/main" val="3599988648"/>
                        </a:ext>
                      </a:extLst>
                    </a:gridCol>
                    <a:gridCol w="1014601">
                      <a:extLst>
                        <a:ext uri="{9D8B030D-6E8A-4147-A177-3AD203B41FA5}">
                          <a16:colId xmlns:a16="http://schemas.microsoft.com/office/drawing/2014/main" val="1427084197"/>
                        </a:ext>
                      </a:extLst>
                    </a:gridCol>
                    <a:gridCol w="1014601">
                      <a:extLst>
                        <a:ext uri="{9D8B030D-6E8A-4147-A177-3AD203B41FA5}">
                          <a16:colId xmlns:a16="http://schemas.microsoft.com/office/drawing/2014/main" val="1910202667"/>
                        </a:ext>
                      </a:extLst>
                    </a:gridCol>
                    <a:gridCol w="1014601">
                      <a:extLst>
                        <a:ext uri="{9D8B030D-6E8A-4147-A177-3AD203B41FA5}">
                          <a16:colId xmlns:a16="http://schemas.microsoft.com/office/drawing/2014/main" val="3266210455"/>
                        </a:ext>
                      </a:extLst>
                    </a:gridCol>
                    <a:gridCol w="977426">
                      <a:extLst>
                        <a:ext uri="{9D8B030D-6E8A-4147-A177-3AD203B41FA5}">
                          <a16:colId xmlns:a16="http://schemas.microsoft.com/office/drawing/2014/main" val="605623614"/>
                        </a:ext>
                      </a:extLst>
                    </a:gridCol>
                  </a:tblGrid>
                  <a:tr h="191707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파일명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모델 직무 분류 결과</a:t>
                          </a:r>
                        </a:p>
                      </a:txBody>
                      <a:tcPr marL="36000" marR="36000" marT="36000" marB="36000" anchor="ctr">
                        <a:solidFill>
                          <a:srgbClr val="F1DBC8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/>
                        </a:p>
                      </a:txBody>
                      <a:tcPr marL="36000" marR="36000" marT="36000" marB="36000"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실제 이력서 직무 분류 정보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marL="36000" marR="36000" marT="36000" marB="36000"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모델 분류 결과</a:t>
                          </a:r>
                          <a:br>
                            <a:rPr lang="en-US" altLang="ko-KR" sz="900" b="1" dirty="0"/>
                          </a:br>
                          <a:r>
                            <a:rPr lang="ko-KR" altLang="en-US" sz="900" b="1" dirty="0"/>
                            <a:t>정답 여부</a:t>
                          </a:r>
                        </a:p>
                      </a:txBody>
                      <a:tcPr marL="36000" marR="36000" marT="36000" marB="36000" anchor="ctr">
                        <a:solidFill>
                          <a:srgbClr val="6EC4B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397313"/>
                      </a:ext>
                    </a:extLst>
                  </a:tr>
                  <a:tr h="191707">
                    <a:tc vMerge="1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dirty="0"/>
                            <a:t>파일명</a:t>
                          </a: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대분류 직무</a:t>
                          </a:r>
                        </a:p>
                      </a:txBody>
                      <a:tcPr marL="36000" marR="36000" marT="36000" marB="36000" anchor="ctr">
                        <a:solidFill>
                          <a:srgbClr val="F1DB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중분류 직무</a:t>
                          </a:r>
                        </a:p>
                      </a:txBody>
                      <a:tcPr marL="36000" marR="36000" marT="36000" marB="36000" anchor="ctr">
                        <a:solidFill>
                          <a:srgbClr val="F1DB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대분류 직무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중분류 직무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marL="36000" marR="36000" marT="36000" marB="36000" anchor="ctr">
                        <a:solidFill>
                          <a:srgbClr val="F1DBC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3884547"/>
                      </a:ext>
                    </a:extLst>
                  </a:tr>
                  <a:tr h="1961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RE00001.docx</a:t>
                          </a:r>
                          <a:endParaRPr lang="ko-KR" altLang="en-US" sz="8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1. </a:t>
                          </a:r>
                          <a:r>
                            <a:rPr lang="ko-KR" altLang="en-US" sz="800" dirty="0"/>
                            <a:t>경영</a:t>
                          </a:r>
                          <a:r>
                            <a:rPr lang="en-US" altLang="ko-KR" sz="800" dirty="0"/>
                            <a:t>STAFF</a:t>
                          </a:r>
                          <a:endParaRPr lang="ko-KR" altLang="en-US" sz="8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1. </a:t>
                          </a:r>
                          <a:r>
                            <a:rPr lang="ko-KR" altLang="en-US" sz="800" dirty="0"/>
                            <a:t>인사</a:t>
                          </a: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1. </a:t>
                          </a:r>
                          <a:r>
                            <a:rPr lang="ko-KR" altLang="en-US" sz="800" dirty="0"/>
                            <a:t>경영</a:t>
                          </a:r>
                          <a:r>
                            <a:rPr lang="en-US" altLang="ko-KR" sz="800" dirty="0"/>
                            <a:t>STAFF</a:t>
                          </a:r>
                          <a:endParaRPr lang="ko-KR" altLang="en-US" sz="8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1. </a:t>
                          </a:r>
                          <a:r>
                            <a:rPr lang="ko-KR" altLang="en-US" sz="800" dirty="0"/>
                            <a:t>인사</a:t>
                          </a: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1" dirty="0">
                              <a:solidFill>
                                <a:srgbClr val="0070C0"/>
                              </a:solidFill>
                            </a:rPr>
                            <a:t>O</a:t>
                          </a:r>
                        </a:p>
                      </a:txBody>
                      <a:tcPr marL="72000" marR="72000" marT="36000" marB="36000" anchor="ctr"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196140"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</a:rPr>
                            <a:t>RE00002.docx</a:t>
                          </a:r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1.</a:t>
                          </a:r>
                          <a:r>
                            <a:rPr lang="ko-KR" altLang="en-US" sz="800" dirty="0"/>
                            <a:t>경영</a:t>
                          </a:r>
                          <a:r>
                            <a:rPr lang="en-US" altLang="ko-KR" sz="800" dirty="0"/>
                            <a:t>STAFF</a:t>
                          </a:r>
                          <a:endParaRPr lang="ko-KR" altLang="en-US" sz="8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1. </a:t>
                          </a:r>
                          <a:r>
                            <a:rPr lang="ko-KR" altLang="en-US" sz="800" dirty="0"/>
                            <a:t>인사</a:t>
                          </a: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1.</a:t>
                          </a:r>
                          <a:r>
                            <a:rPr lang="ko-KR" altLang="en-US" sz="800" dirty="0"/>
                            <a:t>경영</a:t>
                          </a:r>
                          <a:r>
                            <a:rPr lang="en-US" altLang="ko-KR" sz="800" dirty="0"/>
                            <a:t>STAFF</a:t>
                          </a:r>
                          <a:endParaRPr lang="ko-KR" altLang="en-US" sz="8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5. </a:t>
                          </a:r>
                          <a:r>
                            <a:rPr lang="ko-KR" altLang="en-US" sz="800" dirty="0"/>
                            <a:t>회계</a:t>
                          </a: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1" dirty="0">
                              <a:solidFill>
                                <a:schemeClr val="accent3"/>
                              </a:solidFill>
                            </a:rPr>
                            <a:t>X</a:t>
                          </a:r>
                        </a:p>
                      </a:txBody>
                      <a:tcPr marL="72000" marR="72000" marT="36000" marB="36000" anchor="ctr"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196140"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</a:rPr>
                            <a:t>RE00003.docx</a:t>
                          </a:r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8. IT/SW </a:t>
                          </a:r>
                          <a:r>
                            <a:rPr lang="ko-KR" altLang="en-US" sz="800" dirty="0"/>
                            <a:t>개발 및 운영</a:t>
                          </a: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1. </a:t>
                          </a:r>
                          <a:r>
                            <a:rPr lang="ko-KR" altLang="en-US" sz="800" dirty="0" err="1"/>
                            <a:t>프론트엔드</a:t>
                          </a:r>
                          <a:endParaRPr lang="ko-KR" altLang="en-US" sz="8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8. IT/SW </a:t>
                          </a:r>
                          <a:r>
                            <a:rPr lang="ko-KR" altLang="en-US" sz="800" dirty="0"/>
                            <a:t>개발 및 운영</a:t>
                          </a: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1. </a:t>
                          </a:r>
                          <a:r>
                            <a:rPr lang="ko-KR" altLang="en-US" sz="800" dirty="0" err="1"/>
                            <a:t>프론트엔드</a:t>
                          </a:r>
                          <a:endParaRPr lang="ko-KR" altLang="en-US" sz="8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1" dirty="0">
                              <a:solidFill>
                                <a:srgbClr val="0070C0"/>
                              </a:solidFill>
                            </a:rPr>
                            <a:t>O</a:t>
                          </a:r>
                        </a:p>
                      </a:txBody>
                      <a:tcPr marL="72000" marR="72000" marT="36000" marB="36000" anchor="ctr"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0393297"/>
                      </a:ext>
                    </a:extLst>
                  </a:tr>
                  <a:tr h="160957"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9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6000" marR="36000" marT="36000" marB="36000" anchor="ctr"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70405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3" name="표 322">
                <a:extLst>
                  <a:ext uri="{FF2B5EF4-FFF2-40B4-BE49-F238E27FC236}">
                    <a16:creationId xmlns:a16="http://schemas.microsoft.com/office/drawing/2014/main" id="{025940A9-90BD-94B8-726D-CC1AF94872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3314308"/>
                  </p:ext>
                </p:extLst>
              </p:nvPr>
            </p:nvGraphicFramePr>
            <p:xfrm>
              <a:off x="5054165" y="4352356"/>
              <a:ext cx="6238007" cy="1300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2177">
                      <a:extLst>
                        <a:ext uri="{9D8B030D-6E8A-4147-A177-3AD203B41FA5}">
                          <a16:colId xmlns:a16="http://schemas.microsoft.com/office/drawing/2014/main" val="2246665747"/>
                        </a:ext>
                      </a:extLst>
                    </a:gridCol>
                    <a:gridCol w="1014601">
                      <a:extLst>
                        <a:ext uri="{9D8B030D-6E8A-4147-A177-3AD203B41FA5}">
                          <a16:colId xmlns:a16="http://schemas.microsoft.com/office/drawing/2014/main" val="3599988648"/>
                        </a:ext>
                      </a:extLst>
                    </a:gridCol>
                    <a:gridCol w="1014601">
                      <a:extLst>
                        <a:ext uri="{9D8B030D-6E8A-4147-A177-3AD203B41FA5}">
                          <a16:colId xmlns:a16="http://schemas.microsoft.com/office/drawing/2014/main" val="1427084197"/>
                        </a:ext>
                      </a:extLst>
                    </a:gridCol>
                    <a:gridCol w="1014601">
                      <a:extLst>
                        <a:ext uri="{9D8B030D-6E8A-4147-A177-3AD203B41FA5}">
                          <a16:colId xmlns:a16="http://schemas.microsoft.com/office/drawing/2014/main" val="1910202667"/>
                        </a:ext>
                      </a:extLst>
                    </a:gridCol>
                    <a:gridCol w="1014601">
                      <a:extLst>
                        <a:ext uri="{9D8B030D-6E8A-4147-A177-3AD203B41FA5}">
                          <a16:colId xmlns:a16="http://schemas.microsoft.com/office/drawing/2014/main" val="3266210455"/>
                        </a:ext>
                      </a:extLst>
                    </a:gridCol>
                    <a:gridCol w="977426">
                      <a:extLst>
                        <a:ext uri="{9D8B030D-6E8A-4147-A177-3AD203B41FA5}">
                          <a16:colId xmlns:a16="http://schemas.microsoft.com/office/drawing/2014/main" val="605623614"/>
                        </a:ext>
                      </a:extLst>
                    </a:gridCol>
                  </a:tblGrid>
                  <a:tr h="20916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파일명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모델 직무 분류 결과</a:t>
                          </a:r>
                        </a:p>
                      </a:txBody>
                      <a:tcPr marL="36000" marR="36000" marT="36000" marB="36000" anchor="ctr">
                        <a:solidFill>
                          <a:srgbClr val="F1DBC8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dirty="0"/>
                        </a:p>
                      </a:txBody>
                      <a:tcPr marL="36000" marR="36000" marT="36000" marB="36000"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실제 이력서 직무 분류 정보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marL="36000" marR="36000" marT="36000" marB="36000"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모델 분류 결과</a:t>
                          </a:r>
                          <a:br>
                            <a:rPr lang="en-US" altLang="ko-KR" sz="900" b="1" dirty="0"/>
                          </a:br>
                          <a:r>
                            <a:rPr lang="ko-KR" altLang="en-US" sz="900" b="1" dirty="0"/>
                            <a:t>정답 여부</a:t>
                          </a:r>
                        </a:p>
                      </a:txBody>
                      <a:tcPr marL="36000" marR="36000" marT="36000" marB="36000" anchor="ctr">
                        <a:solidFill>
                          <a:srgbClr val="6EC4B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397313"/>
                      </a:ext>
                    </a:extLst>
                  </a:tr>
                  <a:tr h="209160">
                    <a:tc vMerge="1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dirty="0"/>
                            <a:t>파일명</a:t>
                          </a: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대분류 직무</a:t>
                          </a:r>
                        </a:p>
                      </a:txBody>
                      <a:tcPr marL="36000" marR="36000" marT="36000" marB="36000" anchor="ctr">
                        <a:solidFill>
                          <a:srgbClr val="F1DB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중분류 직무</a:t>
                          </a:r>
                        </a:p>
                      </a:txBody>
                      <a:tcPr marL="36000" marR="36000" marT="36000" marB="36000" anchor="ctr">
                        <a:solidFill>
                          <a:srgbClr val="F1DBC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대분류 직무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중분류 직무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marL="36000" marR="36000" marT="36000" marB="36000" anchor="ctr">
                        <a:solidFill>
                          <a:srgbClr val="F1DBC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3884547"/>
                      </a:ext>
                    </a:extLst>
                  </a:tr>
                  <a:tr h="2244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RE00001.docx</a:t>
                          </a:r>
                          <a:endParaRPr lang="ko-KR" altLang="en-US" sz="8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1. </a:t>
                          </a:r>
                          <a:r>
                            <a:rPr lang="ko-KR" altLang="en-US" sz="800" dirty="0"/>
                            <a:t>경영</a:t>
                          </a:r>
                          <a:r>
                            <a:rPr lang="en-US" altLang="ko-KR" sz="800" dirty="0"/>
                            <a:t>STAFF</a:t>
                          </a:r>
                          <a:endParaRPr lang="ko-KR" altLang="en-US" sz="8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1. </a:t>
                          </a:r>
                          <a:r>
                            <a:rPr lang="ko-KR" altLang="en-US" sz="800" dirty="0"/>
                            <a:t>인사</a:t>
                          </a: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1. </a:t>
                          </a:r>
                          <a:r>
                            <a:rPr lang="ko-KR" altLang="en-US" sz="800" dirty="0"/>
                            <a:t>경영</a:t>
                          </a:r>
                          <a:r>
                            <a:rPr lang="en-US" altLang="ko-KR" sz="800" dirty="0"/>
                            <a:t>STAFF</a:t>
                          </a:r>
                          <a:endParaRPr lang="ko-KR" altLang="en-US" sz="8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1. </a:t>
                          </a:r>
                          <a:r>
                            <a:rPr lang="ko-KR" altLang="en-US" sz="800" dirty="0"/>
                            <a:t>인사</a:t>
                          </a: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1" dirty="0">
                              <a:solidFill>
                                <a:srgbClr val="0070C0"/>
                              </a:solidFill>
                            </a:rPr>
                            <a:t>O</a:t>
                          </a:r>
                        </a:p>
                      </a:txBody>
                      <a:tcPr marL="72000" marR="72000" marT="36000" marB="36000" anchor="ctr"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224400"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</a:rPr>
                            <a:t>RE00002.docx</a:t>
                          </a:r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1.</a:t>
                          </a:r>
                          <a:r>
                            <a:rPr lang="ko-KR" altLang="en-US" sz="800" dirty="0"/>
                            <a:t>경영</a:t>
                          </a:r>
                          <a:r>
                            <a:rPr lang="en-US" altLang="ko-KR" sz="800" dirty="0"/>
                            <a:t>STAFF</a:t>
                          </a:r>
                          <a:endParaRPr lang="ko-KR" altLang="en-US" sz="8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1. </a:t>
                          </a:r>
                          <a:r>
                            <a:rPr lang="ko-KR" altLang="en-US" sz="800" dirty="0"/>
                            <a:t>인사</a:t>
                          </a: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1.</a:t>
                          </a:r>
                          <a:r>
                            <a:rPr lang="ko-KR" altLang="en-US" sz="800" dirty="0"/>
                            <a:t>경영</a:t>
                          </a:r>
                          <a:r>
                            <a:rPr lang="en-US" altLang="ko-KR" sz="800" dirty="0"/>
                            <a:t>STAFF</a:t>
                          </a:r>
                          <a:endParaRPr lang="ko-KR" altLang="en-US" sz="8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5. </a:t>
                          </a:r>
                          <a:r>
                            <a:rPr lang="ko-KR" altLang="en-US" sz="800" dirty="0"/>
                            <a:t>회계</a:t>
                          </a: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1" dirty="0">
                              <a:solidFill>
                                <a:schemeClr val="accent3"/>
                              </a:solidFill>
                            </a:rPr>
                            <a:t>X</a:t>
                          </a:r>
                        </a:p>
                      </a:txBody>
                      <a:tcPr marL="72000" marR="72000" marT="36000" marB="36000" anchor="ctr"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224400"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</a:rPr>
                            <a:t>RE00003.docx</a:t>
                          </a:r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8. IT/SW </a:t>
                          </a:r>
                          <a:r>
                            <a:rPr lang="ko-KR" altLang="en-US" sz="800" dirty="0"/>
                            <a:t>개발 및 운영</a:t>
                          </a: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1. </a:t>
                          </a:r>
                          <a:r>
                            <a:rPr lang="ko-KR" altLang="en-US" sz="800" dirty="0" err="1"/>
                            <a:t>프론트엔드</a:t>
                          </a:r>
                          <a:endParaRPr lang="ko-KR" altLang="en-US" sz="8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8. IT/SW </a:t>
                          </a:r>
                          <a:r>
                            <a:rPr lang="ko-KR" altLang="en-US" sz="800" dirty="0"/>
                            <a:t>개발 및 운영</a:t>
                          </a: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1. </a:t>
                          </a:r>
                          <a:r>
                            <a:rPr lang="ko-KR" altLang="en-US" sz="800" dirty="0" err="1"/>
                            <a:t>프론트엔드</a:t>
                          </a:r>
                          <a:endParaRPr lang="ko-KR" altLang="en-US" sz="8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1" dirty="0">
                              <a:solidFill>
                                <a:srgbClr val="0070C0"/>
                              </a:solidFill>
                            </a:rPr>
                            <a:t>O</a:t>
                          </a:r>
                        </a:p>
                      </a:txBody>
                      <a:tcPr marL="72000" marR="72000" marT="36000" marB="36000" anchor="ctr">
                        <a:solidFill>
                          <a:srgbClr val="FFFF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0393297"/>
                      </a:ext>
                    </a:extLst>
                  </a:tr>
                  <a:tr h="209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36000" marB="36000" anchor="ctr">
                        <a:blipFill>
                          <a:blip r:embed="rId8"/>
                          <a:stretch>
                            <a:fillRect l="-508" t="-517143" r="-420812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36000" marB="36000" anchor="ctr">
                        <a:blipFill>
                          <a:blip r:embed="rId8"/>
                          <a:stretch>
                            <a:fillRect l="-118563" t="-517143" r="-396407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36000" marB="36000" anchor="ctr">
                        <a:blipFill>
                          <a:blip r:embed="rId8"/>
                          <a:stretch>
                            <a:fillRect l="-219880" t="-517143" r="-298795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36000" marB="36000" anchor="ctr">
                        <a:blipFill>
                          <a:blip r:embed="rId8"/>
                          <a:stretch>
                            <a:fillRect l="-317964" t="-517143" r="-197006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36000" marB="36000" anchor="ctr">
                        <a:blipFill>
                          <a:blip r:embed="rId8"/>
                          <a:stretch>
                            <a:fillRect l="-417964" t="-517143" r="-97006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36000" marB="36000" anchor="ctr">
                        <a:blipFill>
                          <a:blip r:embed="rId8"/>
                          <a:stretch>
                            <a:fillRect l="-540625" t="-517143" r="-1250" b="-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70405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4" name="화살표: 오른쪽 323">
            <a:extLst>
              <a:ext uri="{FF2B5EF4-FFF2-40B4-BE49-F238E27FC236}">
                <a16:creationId xmlns:a16="http://schemas.microsoft.com/office/drawing/2014/main" id="{B1A3FC88-DAB2-4B03-1639-E16E5422F8F0}"/>
              </a:ext>
            </a:extLst>
          </p:cNvPr>
          <p:cNvSpPr/>
          <p:nvPr/>
        </p:nvSpPr>
        <p:spPr>
          <a:xfrm rot="16200000" flipV="1">
            <a:off x="10089611" y="3253160"/>
            <a:ext cx="1396264" cy="523806"/>
          </a:xfrm>
          <a:prstGeom prst="rightArrow">
            <a:avLst/>
          </a:prstGeom>
          <a:solidFill>
            <a:srgbClr val="99D6D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7BFD1A96-E85B-8BC4-C099-1BB582F202FA}"/>
              </a:ext>
            </a:extLst>
          </p:cNvPr>
          <p:cNvSpPr/>
          <p:nvPr/>
        </p:nvSpPr>
        <p:spPr>
          <a:xfrm>
            <a:off x="10262296" y="1651695"/>
            <a:ext cx="1080000" cy="1080000"/>
          </a:xfrm>
          <a:prstGeom prst="ellipse">
            <a:avLst/>
          </a:prstGeom>
          <a:solidFill>
            <a:srgbClr val="B2E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9088D1C6-5029-1BA7-7547-92AAE513145C}"/>
              </a:ext>
            </a:extLst>
          </p:cNvPr>
          <p:cNvSpPr txBox="1"/>
          <p:nvPr/>
        </p:nvSpPr>
        <p:spPr>
          <a:xfrm>
            <a:off x="10500296" y="1871870"/>
            <a:ext cx="614747" cy="2145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1200" b="1" spc="-60" dirty="0"/>
              <a:t>정확도</a:t>
            </a:r>
            <a:endParaRPr kumimoji="1" lang="ko-Kore-KR" altLang="en-US" sz="1200" b="1" spc="-60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7EA47682-4382-207D-4536-01C8F10B77F6}"/>
              </a:ext>
            </a:extLst>
          </p:cNvPr>
          <p:cNvSpPr txBox="1"/>
          <p:nvPr/>
        </p:nvSpPr>
        <p:spPr>
          <a:xfrm>
            <a:off x="10591840" y="2194385"/>
            <a:ext cx="420912" cy="1991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ko-KR" sz="1400" b="1" spc="-60" dirty="0">
                <a:solidFill>
                  <a:srgbClr val="0070C0"/>
                </a:solidFill>
              </a:rPr>
              <a:t>80%</a:t>
            </a:r>
            <a:endParaRPr kumimoji="1" lang="ko-Kore-KR" altLang="en-US" sz="1400" b="1" spc="-60" dirty="0">
              <a:solidFill>
                <a:srgbClr val="0070C0"/>
              </a:solidFill>
            </a:endParaRPr>
          </a:p>
        </p:txBody>
      </p:sp>
      <p:grpSp>
        <p:nvGrpSpPr>
          <p:cNvPr id="333" name="그룹 332">
            <a:extLst>
              <a:ext uri="{FF2B5EF4-FFF2-40B4-BE49-F238E27FC236}">
                <a16:creationId xmlns:a16="http://schemas.microsoft.com/office/drawing/2014/main" id="{CC4B9CF8-D550-3A10-0C9F-8A9F64C597DF}"/>
              </a:ext>
            </a:extLst>
          </p:cNvPr>
          <p:cNvGrpSpPr/>
          <p:nvPr/>
        </p:nvGrpSpPr>
        <p:grpSpPr>
          <a:xfrm>
            <a:off x="7550870" y="2996480"/>
            <a:ext cx="2368708" cy="953316"/>
            <a:chOff x="7550870" y="2798587"/>
            <a:chExt cx="2368708" cy="953316"/>
          </a:xfrm>
        </p:grpSpPr>
        <p:sp>
          <p:nvSpPr>
            <p:cNvPr id="330" name="사각형: 둥근 모서리 329">
              <a:extLst>
                <a:ext uri="{FF2B5EF4-FFF2-40B4-BE49-F238E27FC236}">
                  <a16:creationId xmlns:a16="http://schemas.microsoft.com/office/drawing/2014/main" id="{3DAAE99F-B5A7-A55B-0CE4-67A68E17F27E}"/>
                </a:ext>
              </a:extLst>
            </p:cNvPr>
            <p:cNvSpPr/>
            <p:nvPr/>
          </p:nvSpPr>
          <p:spPr>
            <a:xfrm>
              <a:off x="7550870" y="2844725"/>
              <a:ext cx="2368708" cy="90717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F8F434FC-8722-8533-03F2-0AA768A8418D}"/>
                    </a:ext>
                  </a:extLst>
                </p:cNvPr>
                <p:cNvSpPr txBox="1"/>
                <p:nvPr/>
              </p:nvSpPr>
              <p:spPr>
                <a:xfrm>
                  <a:off x="7728754" y="3004541"/>
                  <a:ext cx="1980087" cy="5980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r>
                    <a:rPr kumimoji="1" lang="ko-KR" altLang="en-US" sz="1200" b="1" spc="-60" dirty="0"/>
                    <a:t>정확도</a:t>
                  </a:r>
                  <a:r>
                    <a:rPr kumimoji="1" lang="ko-KR" altLang="en-US" sz="1200" spc="-60" dirty="0"/>
                    <a:t> </a:t>
                  </a:r>
                  <a:r>
                    <a:rPr kumimoji="1" lang="en-US" altLang="ko-KR" sz="1200" spc="-60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kumimoji="1" lang="en-US" altLang="ko-KR" sz="1200" b="0" i="1" spc="-6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ko-KR" altLang="en-US" sz="1200" i="1" spc="-60">
                              <a:latin typeface="Cambria Math" panose="02040503050406030204" pitchFamily="18" charset="0"/>
                            </a:rPr>
                            <m:t>정</m:t>
                          </m:r>
                          <m:r>
                            <a:rPr kumimoji="1" lang="ko-KR" altLang="en-US" sz="1200" i="1" spc="-60" smtClean="0">
                              <a:latin typeface="Cambria Math" panose="02040503050406030204" pitchFamily="18" charset="0"/>
                            </a:rPr>
                            <m:t>답</m:t>
                          </m:r>
                          <m:r>
                            <a:rPr kumimoji="1" lang="en-US" altLang="ko-KR" sz="1200" b="0" i="1" spc="-6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ko-KR" altLang="en-US" sz="1200" i="1" spc="-60">
                              <a:latin typeface="Cambria Math" panose="02040503050406030204" pitchFamily="18" charset="0"/>
                            </a:rPr>
                            <m:t>여</m:t>
                          </m:r>
                          <m:r>
                            <a:rPr kumimoji="1" lang="ko-KR" altLang="en-US" sz="1200" i="1" spc="-60" smtClean="0">
                              <a:latin typeface="Cambria Math" panose="02040503050406030204" pitchFamily="18" charset="0"/>
                            </a:rPr>
                            <m:t>부</m:t>
                          </m:r>
                          <m:r>
                            <a:rPr kumimoji="1" lang="ko-KR" altLang="en-US" sz="1200" i="1" spc="-60">
                              <a:latin typeface="Cambria Math" panose="02040503050406030204" pitchFamily="18" charset="0"/>
                            </a:rPr>
                            <m:t>가</m:t>
                          </m:r>
                          <m:r>
                            <a:rPr kumimoji="1" lang="en-US" altLang="ko-KR" sz="1200" b="0" i="1" spc="-6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200" b="1" i="0" spc="-6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𝐎</m:t>
                          </m:r>
                          <m:r>
                            <a:rPr kumimoji="1" lang="ko-KR" altLang="en-US" sz="1200" i="1" spc="-60">
                              <a:latin typeface="Cambria Math" panose="02040503050406030204" pitchFamily="18" charset="0"/>
                            </a:rPr>
                            <m:t>인</m:t>
                          </m:r>
                          <m:r>
                            <a:rPr kumimoji="1" lang="en-US" altLang="ko-KR" sz="1200" b="0" i="1" spc="-6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ko-KR" altLang="en-US" sz="1200" i="1" spc="-60">
                              <a:latin typeface="Cambria Math" panose="02040503050406030204" pitchFamily="18" charset="0"/>
                            </a:rPr>
                            <m:t>이</m:t>
                          </m:r>
                          <m:r>
                            <a:rPr kumimoji="1" lang="ko-KR" altLang="en-US" sz="1200" i="1" spc="-60" smtClean="0">
                              <a:latin typeface="Cambria Math" panose="02040503050406030204" pitchFamily="18" charset="0"/>
                            </a:rPr>
                            <m:t>력</m:t>
                          </m:r>
                          <m:r>
                            <a:rPr kumimoji="1" lang="ko-KR" altLang="en-US" sz="1200" i="1" spc="-60">
                              <a:latin typeface="Cambria Math" panose="02040503050406030204" pitchFamily="18" charset="0"/>
                            </a:rPr>
                            <m:t>서</m:t>
                          </m:r>
                          <m:r>
                            <a:rPr kumimoji="1" lang="en-US" altLang="ko-KR" sz="1200" b="0" i="1" spc="-6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ko-KR" altLang="en-US" sz="1200" i="1" spc="-60">
                              <a:latin typeface="Cambria Math" panose="02040503050406030204" pitchFamily="18" charset="0"/>
                            </a:rPr>
                            <m:t>개</m:t>
                          </m:r>
                          <m:r>
                            <a:rPr kumimoji="1" lang="ko-KR" altLang="en-US" sz="1200" i="1" spc="-60" smtClean="0">
                              <a:latin typeface="Cambria Math" panose="02040503050406030204" pitchFamily="18" charset="0"/>
                            </a:rPr>
                            <m:t>수</m:t>
                          </m:r>
                        </m:num>
                        <m:den>
                          <m:r>
                            <a:rPr kumimoji="1" lang="ko-KR" altLang="en-US" sz="1200" i="1" spc="-60">
                              <a:latin typeface="Cambria Math" panose="02040503050406030204" pitchFamily="18" charset="0"/>
                            </a:rPr>
                            <m:t>테</m:t>
                          </m:r>
                          <m:r>
                            <a:rPr kumimoji="1" lang="ko-KR" altLang="en-US" sz="1200" i="1" spc="-60" smtClean="0">
                              <a:latin typeface="Cambria Math" panose="02040503050406030204" pitchFamily="18" charset="0"/>
                            </a:rPr>
                            <m:t>스</m:t>
                          </m:r>
                          <m:r>
                            <a:rPr kumimoji="1" lang="ko-KR" altLang="en-US" sz="1200" i="1" spc="-60">
                              <a:latin typeface="Cambria Math" panose="02040503050406030204" pitchFamily="18" charset="0"/>
                            </a:rPr>
                            <m:t>트</m:t>
                          </m:r>
                          <m:r>
                            <a:rPr kumimoji="1" lang="en-US" altLang="ko-KR" sz="1200" b="0" i="1" spc="-6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ko-KR" altLang="en-US" sz="1200" i="1" spc="-60">
                              <a:latin typeface="Cambria Math" panose="02040503050406030204" pitchFamily="18" charset="0"/>
                            </a:rPr>
                            <m:t>데</m:t>
                          </m:r>
                          <m:r>
                            <a:rPr kumimoji="1" lang="ko-KR" altLang="en-US" sz="1200" i="1" spc="-60" smtClean="0">
                              <a:latin typeface="Cambria Math" panose="02040503050406030204" pitchFamily="18" charset="0"/>
                            </a:rPr>
                            <m:t>이</m:t>
                          </m:r>
                          <m:r>
                            <a:rPr kumimoji="1" lang="ko-KR" altLang="en-US" sz="1200" i="1" spc="-60">
                              <a:latin typeface="Cambria Math" panose="02040503050406030204" pitchFamily="18" charset="0"/>
                            </a:rPr>
                            <m:t>터</m:t>
                          </m:r>
                          <m:r>
                            <a:rPr kumimoji="1" lang="en-US" altLang="ko-KR" sz="1200" b="0" i="1" spc="-6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ko-KR" altLang="en-US" sz="1200" i="1" spc="-60">
                              <a:latin typeface="Cambria Math" panose="02040503050406030204" pitchFamily="18" charset="0"/>
                            </a:rPr>
                            <m:t>이</m:t>
                          </m:r>
                          <m:r>
                            <a:rPr kumimoji="1" lang="ko-KR" altLang="en-US" sz="1200" i="1" spc="-60" smtClean="0">
                              <a:latin typeface="Cambria Math" panose="02040503050406030204" pitchFamily="18" charset="0"/>
                            </a:rPr>
                            <m:t>력</m:t>
                          </m:r>
                          <m:r>
                            <a:rPr kumimoji="1" lang="ko-KR" altLang="en-US" sz="1200" i="1" spc="-60">
                              <a:latin typeface="Cambria Math" panose="02040503050406030204" pitchFamily="18" charset="0"/>
                            </a:rPr>
                            <m:t>서</m:t>
                          </m:r>
                          <m:r>
                            <a:rPr kumimoji="1" lang="en-US" altLang="ko-KR" sz="1200" b="0" i="1" spc="-6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ko-KR" altLang="en-US" sz="1200" i="1" spc="-60" smtClean="0">
                              <a:latin typeface="Cambria Math" panose="02040503050406030204" pitchFamily="18" charset="0"/>
                            </a:rPr>
                            <m:t>개</m:t>
                          </m:r>
                          <m:r>
                            <a:rPr kumimoji="1" lang="ko-KR" altLang="en-US" sz="1200" i="1" spc="-60">
                              <a:latin typeface="Cambria Math" panose="02040503050406030204" pitchFamily="18" charset="0"/>
                            </a:rPr>
                            <m:t>수</m:t>
                          </m:r>
                        </m:den>
                      </m:f>
                    </m:oMath>
                  </a14:m>
                  <a:endParaRPr kumimoji="1" lang="ko-Kore-KR" altLang="en-US" sz="1200" spc="-60" dirty="0"/>
                </a:p>
              </p:txBody>
            </p:sp>
          </mc:Choice>
          <mc:Fallback xmlns=""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F8F434FC-8722-8533-03F2-0AA768A841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8754" y="3004541"/>
                  <a:ext cx="1980087" cy="598014"/>
                </a:xfrm>
                <a:prstGeom prst="rect">
                  <a:avLst/>
                </a:prstGeom>
                <a:blipFill>
                  <a:blip r:embed="rId10"/>
                  <a:stretch>
                    <a:fillRect l="-8923" r="-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2" name="사각형: 둥근 모서리 21">
              <a:extLst>
                <a:ext uri="{FF2B5EF4-FFF2-40B4-BE49-F238E27FC236}">
                  <a16:creationId xmlns:a16="http://schemas.microsoft.com/office/drawing/2014/main" id="{9346B989-478C-528D-9FD9-0A893C74C458}"/>
                </a:ext>
              </a:extLst>
            </p:cNvPr>
            <p:cNvSpPr/>
            <p:nvPr/>
          </p:nvSpPr>
          <p:spPr>
            <a:xfrm>
              <a:off x="7672280" y="2798587"/>
              <a:ext cx="2093034" cy="181118"/>
            </a:xfrm>
            <a:prstGeom prst="roundRect">
              <a:avLst/>
            </a:prstGeom>
            <a:solidFill>
              <a:srgbClr val="00B8A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+mj-ea"/>
                  <a:ea typeface="+mj-ea"/>
                </a:rPr>
                <a:t>직무 분류 모델 성능 평가 지표</a:t>
              </a:r>
            </a:p>
          </p:txBody>
        </p:sp>
      </p:grpSp>
      <p:cxnSp>
        <p:nvCxnSpPr>
          <p:cNvPr id="345" name="직선 연결선 344">
            <a:extLst>
              <a:ext uri="{FF2B5EF4-FFF2-40B4-BE49-F238E27FC236}">
                <a16:creationId xmlns:a16="http://schemas.microsoft.com/office/drawing/2014/main" id="{F6BA2C17-DB22-E987-8793-6958FC6BCA22}"/>
              </a:ext>
            </a:extLst>
          </p:cNvPr>
          <p:cNvCxnSpPr>
            <a:cxnSpLocks/>
          </p:cNvCxnSpPr>
          <p:nvPr/>
        </p:nvCxnSpPr>
        <p:spPr>
          <a:xfrm flipH="1">
            <a:off x="9919578" y="3429000"/>
            <a:ext cx="743871" cy="0"/>
          </a:xfrm>
          <a:prstGeom prst="line">
            <a:avLst/>
          </a:prstGeom>
          <a:ln w="12700">
            <a:solidFill>
              <a:srgbClr val="00B8A2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87D17AD8-6722-AA6B-26C1-B95B070A14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7345775"/>
                  </p:ext>
                </p:extLst>
              </p:nvPr>
            </p:nvGraphicFramePr>
            <p:xfrm>
              <a:off x="5724765" y="1557896"/>
              <a:ext cx="2118777" cy="121711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35743">
                      <a:extLst>
                        <a:ext uri="{9D8B030D-6E8A-4147-A177-3AD203B41FA5}">
                          <a16:colId xmlns:a16="http://schemas.microsoft.com/office/drawing/2014/main" val="2246665747"/>
                        </a:ext>
                      </a:extLst>
                    </a:gridCol>
                    <a:gridCol w="526778">
                      <a:extLst>
                        <a:ext uri="{9D8B030D-6E8A-4147-A177-3AD203B41FA5}">
                          <a16:colId xmlns:a16="http://schemas.microsoft.com/office/drawing/2014/main" val="3599988648"/>
                        </a:ext>
                      </a:extLst>
                    </a:gridCol>
                    <a:gridCol w="1056256">
                      <a:extLst>
                        <a:ext uri="{9D8B030D-6E8A-4147-A177-3AD203B41FA5}">
                          <a16:colId xmlns:a16="http://schemas.microsoft.com/office/drawing/2014/main" val="4092813144"/>
                        </a:ext>
                      </a:extLst>
                    </a:gridCol>
                  </a:tblGrid>
                  <a:tr h="1929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dirty="0"/>
                            <a:t>파일명</a:t>
                          </a: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dirty="0"/>
                            <a:t>파일</a:t>
                          </a:r>
                          <a:br>
                            <a:rPr lang="en-US" altLang="ko-KR" sz="900" dirty="0"/>
                          </a:br>
                          <a:r>
                            <a:rPr lang="ko-KR" altLang="en-US" sz="900" dirty="0"/>
                            <a:t>형식</a:t>
                          </a: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dirty="0"/>
                            <a:t>파일경로</a:t>
                          </a:r>
                        </a:p>
                      </a:txBody>
                      <a:tcPr marL="36000" marR="36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4023884547"/>
                      </a:ext>
                    </a:extLst>
                  </a:tr>
                  <a:tr h="34579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RE00001</a:t>
                          </a:r>
                          <a:endParaRPr lang="ko-KR" altLang="en-US" sz="7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docx</a:t>
                          </a:r>
                          <a:endParaRPr lang="ko-KR" altLang="en-US" sz="7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800" dirty="0" err="1"/>
                            <a:t>test_data</a:t>
                          </a:r>
                          <a:r>
                            <a:rPr lang="en-US" altLang="ko-KR" sz="800" dirty="0"/>
                            <a:t>/TEST0001.docx</a:t>
                          </a:r>
                          <a:endParaRPr lang="ko-KR" altLang="en-US" sz="800" dirty="0"/>
                        </a:p>
                      </a:txBody>
                      <a:tcPr marL="36000" marR="36000" marT="36000" marB="36000"/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294848"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7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RE00002</a:t>
                          </a:r>
                          <a:endParaRPr kumimoji="0" lang="ko-KR" altLang="en-US" sz="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pdf</a:t>
                          </a:r>
                          <a:endParaRPr lang="ko-KR" altLang="en-US" sz="7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8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test_data</a:t>
                          </a:r>
                          <a:r>
                            <a:rPr kumimoji="0" lang="en-US" altLang="ko-KR" sz="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/TEST0002.pdf</a:t>
                          </a:r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6000" marR="36000" marT="36000" marB="36000"/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116535"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ko-KR" altLang="en-US" sz="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6570405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87D17AD8-6722-AA6B-26C1-B95B070A14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7345775"/>
                  </p:ext>
                </p:extLst>
              </p:nvPr>
            </p:nvGraphicFramePr>
            <p:xfrm>
              <a:off x="5724765" y="1557896"/>
              <a:ext cx="2118777" cy="121711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35743">
                      <a:extLst>
                        <a:ext uri="{9D8B030D-6E8A-4147-A177-3AD203B41FA5}">
                          <a16:colId xmlns:a16="http://schemas.microsoft.com/office/drawing/2014/main" val="2246665747"/>
                        </a:ext>
                      </a:extLst>
                    </a:gridCol>
                    <a:gridCol w="526778">
                      <a:extLst>
                        <a:ext uri="{9D8B030D-6E8A-4147-A177-3AD203B41FA5}">
                          <a16:colId xmlns:a16="http://schemas.microsoft.com/office/drawing/2014/main" val="3599988648"/>
                        </a:ext>
                      </a:extLst>
                    </a:gridCol>
                    <a:gridCol w="1056256">
                      <a:extLst>
                        <a:ext uri="{9D8B030D-6E8A-4147-A177-3AD203B41FA5}">
                          <a16:colId xmlns:a16="http://schemas.microsoft.com/office/drawing/2014/main" val="4092813144"/>
                        </a:ext>
                      </a:extLst>
                    </a:gridCol>
                  </a:tblGrid>
                  <a:tr h="346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dirty="0"/>
                            <a:t>파일명</a:t>
                          </a: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dirty="0"/>
                            <a:t>파일</a:t>
                          </a:r>
                          <a:br>
                            <a:rPr lang="en-US" altLang="ko-KR" sz="900" dirty="0"/>
                          </a:br>
                          <a:r>
                            <a:rPr lang="ko-KR" altLang="en-US" sz="900" dirty="0"/>
                            <a:t>형식</a:t>
                          </a: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dirty="0"/>
                            <a:t>파일경로</a:t>
                          </a:r>
                        </a:p>
                      </a:txBody>
                      <a:tcPr marL="36000" marR="36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4023884547"/>
                      </a:ext>
                    </a:extLst>
                  </a:tr>
                  <a:tr h="34579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RE00001</a:t>
                          </a:r>
                          <a:endParaRPr lang="ko-KR" altLang="en-US" sz="7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docx</a:t>
                          </a:r>
                          <a:endParaRPr lang="ko-KR" altLang="en-US" sz="7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800" dirty="0" err="1"/>
                            <a:t>test_data</a:t>
                          </a:r>
                          <a:r>
                            <a:rPr lang="en-US" altLang="ko-KR" sz="800" dirty="0"/>
                            <a:t>/TEST0001.docx</a:t>
                          </a:r>
                          <a:endParaRPr lang="ko-KR" altLang="en-US" sz="800" dirty="0"/>
                        </a:p>
                      </a:txBody>
                      <a:tcPr marL="36000" marR="36000" marT="36000" marB="36000"/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315840"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7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RE00002</a:t>
                          </a:r>
                          <a:endParaRPr kumimoji="0" lang="ko-KR" altLang="en-US" sz="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pdf</a:t>
                          </a:r>
                          <a:endParaRPr lang="ko-KR" altLang="en-US" sz="7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8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test_data</a:t>
                          </a:r>
                          <a:r>
                            <a:rPr kumimoji="0" lang="en-US" altLang="ko-KR" sz="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/TEST0002.pdf</a:t>
                          </a:r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6000" marR="36000" marT="36000" marB="36000"/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209160"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ko-KR" altLang="en-US" sz="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36000" marB="36000" anchor="ctr">
                        <a:blipFill>
                          <a:blip r:embed="rId11"/>
                          <a:stretch>
                            <a:fillRect l="-101734" t="-477143" r="-2312" b="-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70405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36231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27A2D462-A74E-1213-0C0C-ECA12C89EF3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3584" y="772169"/>
            <a:ext cx="10260576" cy="272953"/>
          </a:xfrm>
        </p:spPr>
        <p:txBody>
          <a:bodyPr/>
          <a:lstStyle/>
          <a:p>
            <a:r>
              <a:rPr lang="ko-KR" altLang="en-US" spc="-68" dirty="0">
                <a:solidFill>
                  <a:schemeClr val="tx1">
                    <a:lumMod val="65000"/>
                    <a:lumOff val="35000"/>
                  </a:schemeClr>
                </a:solidFill>
                <a:latin typeface="DIGICO TTF Bold" panose="020B0600000101010101" pitchFamily="50" charset="-127"/>
                <a:ea typeface="DIGICO TTF Bold" panose="020B0600000101010101" pitchFamily="50" charset="-127"/>
              </a:rPr>
              <a:t>이력서</a:t>
            </a:r>
            <a:r>
              <a:rPr lang="en-US" altLang="ko-KR" spc="-68" dirty="0">
                <a:solidFill>
                  <a:schemeClr val="tx1">
                    <a:lumMod val="65000"/>
                    <a:lumOff val="35000"/>
                  </a:schemeClr>
                </a:solidFill>
                <a:latin typeface="DIGICO TTF Bold" panose="020B0600000101010101" pitchFamily="50" charset="-127"/>
                <a:ea typeface="DIGICO TTF Bold" panose="020B0600000101010101" pitchFamily="50" charset="-127"/>
              </a:rPr>
              <a:t> </a:t>
            </a:r>
            <a:r>
              <a:rPr lang="ko-KR" altLang="en-US" spc="-68" dirty="0">
                <a:solidFill>
                  <a:schemeClr val="tx1">
                    <a:lumMod val="65000"/>
                    <a:lumOff val="35000"/>
                  </a:schemeClr>
                </a:solidFill>
                <a:latin typeface="DIGICO TTF Bold" panose="020B0600000101010101" pitchFamily="50" charset="-127"/>
                <a:ea typeface="DIGICO TTF Bold" panose="020B0600000101010101" pitchFamily="50" charset="-127"/>
              </a:rPr>
              <a:t>파일</a:t>
            </a:r>
            <a:r>
              <a:rPr lang="en-US" altLang="ko-KR" spc="-68" dirty="0">
                <a:solidFill>
                  <a:schemeClr val="tx1">
                    <a:lumMod val="65000"/>
                    <a:lumOff val="35000"/>
                  </a:schemeClr>
                </a:solidFill>
                <a:latin typeface="DIGICO TTF Bold" panose="020B0600000101010101" pitchFamily="50" charset="-127"/>
                <a:ea typeface="DIGICO TTF Bold" panose="020B0600000101010101" pitchFamily="50" charset="-127"/>
              </a:rPr>
              <a:t> </a:t>
            </a:r>
            <a:r>
              <a:rPr lang="ko-KR" altLang="en-US" spc="-68" dirty="0">
                <a:solidFill>
                  <a:schemeClr val="tx1">
                    <a:lumMod val="65000"/>
                    <a:lumOff val="35000"/>
                  </a:schemeClr>
                </a:solidFill>
                <a:latin typeface="DIGICO TTF Bold" panose="020B0600000101010101" pitchFamily="50" charset="-127"/>
                <a:ea typeface="DIGICO TTF Bold" panose="020B0600000101010101" pitchFamily="50" charset="-127"/>
              </a:rPr>
              <a:t>탐색적 자료 분석 결과</a:t>
            </a:r>
            <a:endParaRPr lang="en-US" altLang="ko-KR" spc="-68" dirty="0">
              <a:solidFill>
                <a:schemeClr val="tx1">
                  <a:lumMod val="65000"/>
                  <a:lumOff val="35000"/>
                </a:schemeClr>
              </a:solidFill>
              <a:latin typeface="DIGICO TTF Bold" panose="020B0600000101010101" pitchFamily="50" charset="-127"/>
              <a:ea typeface="DIGICO TTF Bold" panose="020B0600000101010101" pitchFamily="50" charset="-127"/>
            </a:endParaRPr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D49379E1-8472-3CE3-0D8A-597CF41E17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8552" y="465528"/>
            <a:ext cx="425057" cy="544461"/>
          </a:xfrm>
        </p:spPr>
        <p:txBody>
          <a:bodyPr/>
          <a:lstStyle/>
          <a:p>
            <a:r>
              <a:rPr lang="en-US" altLang="ko-KR" sz="1865" spc="-8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00B8A2"/>
                </a:solidFill>
                <a:cs typeface="+mj-cs"/>
              </a:rPr>
              <a:t>03</a:t>
            </a:r>
            <a:endParaRPr lang="ko-KR" altLang="en-US" sz="1865" spc="-8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rgbClr val="00B8A2"/>
              </a:solidFill>
              <a:cs typeface="+mj-cs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778C8FC-A4DA-FFEB-CF9E-EE38942B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16" y="465522"/>
            <a:ext cx="10262680" cy="479557"/>
          </a:xfrm>
        </p:spPr>
        <p:txBody>
          <a:bodyPr/>
          <a:lstStyle/>
          <a:p>
            <a:r>
              <a:rPr lang="ko-KR" altLang="en-US" sz="1865" spc="-133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분석 수행 결과 </a:t>
            </a:r>
            <a:r>
              <a:rPr lang="en-US" altLang="ko-KR" sz="1865" spc="-133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|  1) </a:t>
            </a:r>
            <a:r>
              <a:rPr lang="ko-KR" altLang="en-US" sz="1865" spc="-133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이력서 직무 분류 모델 구축</a:t>
            </a:r>
            <a:endParaRPr lang="ko-KR" altLang="en-US" sz="1600" spc="-133" dirty="0">
              <a:ln>
                <a:solidFill>
                  <a:schemeClr val="bg2">
                    <a:alpha val="0"/>
                  </a:schemeClr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4" name="화살표: 오른쪽 10">
            <a:extLst>
              <a:ext uri="{FF2B5EF4-FFF2-40B4-BE49-F238E27FC236}">
                <a16:creationId xmlns:a16="http://schemas.microsoft.com/office/drawing/2014/main" id="{1D4310BF-4497-8D63-46CB-2CAF3675442A}"/>
              </a:ext>
            </a:extLst>
          </p:cNvPr>
          <p:cNvSpPr/>
          <p:nvPr/>
        </p:nvSpPr>
        <p:spPr>
          <a:xfrm>
            <a:off x="4705140" y="1265268"/>
            <a:ext cx="498277" cy="369332"/>
          </a:xfrm>
          <a:prstGeom prst="rightArrow">
            <a:avLst>
              <a:gd name="adj1" fmla="val 37284"/>
              <a:gd name="adj2" fmla="val 50000"/>
            </a:avLst>
          </a:prstGeom>
          <a:solidFill>
            <a:srgbClr val="55A117"/>
          </a:solidFill>
          <a:ln w="63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100" kern="0" dirty="0">
              <a:solidFill>
                <a:prstClr val="white"/>
              </a:solidFill>
              <a:latin typeface="+mn-ea"/>
              <a:cs typeface="KoPubWorld돋움체 Medium" panose="00000600000000000000" pitchFamily="2" charset="-127"/>
            </a:endParaRPr>
          </a:p>
        </p:txBody>
      </p:sp>
      <p:sp>
        <p:nvSpPr>
          <p:cNvPr id="5" name="사각형: 둥근 모서리 2">
            <a:extLst>
              <a:ext uri="{FF2B5EF4-FFF2-40B4-BE49-F238E27FC236}">
                <a16:creationId xmlns:a16="http://schemas.microsoft.com/office/drawing/2014/main" id="{D9163D1D-26B4-E3C8-3245-5A70838B5BB9}"/>
              </a:ext>
            </a:extLst>
          </p:cNvPr>
          <p:cNvSpPr/>
          <p:nvPr/>
        </p:nvSpPr>
        <p:spPr>
          <a:xfrm>
            <a:off x="2001818" y="1190584"/>
            <a:ext cx="2707052" cy="518701"/>
          </a:xfrm>
          <a:prstGeom prst="roundRect">
            <a:avLst/>
          </a:prstGeom>
          <a:solidFill>
            <a:srgbClr val="55A117"/>
          </a:solidFill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sz="1100" kern="0" dirty="0">
              <a:solidFill>
                <a:prstClr val="white"/>
              </a:solidFill>
              <a:latin typeface="+mn-ea"/>
              <a:cs typeface="KoPubWorld돋움체 Medium" panose="00000600000000000000" pitchFamily="2" charset="-127"/>
            </a:endParaRPr>
          </a:p>
        </p:txBody>
      </p:sp>
      <p:sp>
        <p:nvSpPr>
          <p:cNvPr id="6" name="사각형: 둥근 모서리 2">
            <a:extLst>
              <a:ext uri="{FF2B5EF4-FFF2-40B4-BE49-F238E27FC236}">
                <a16:creationId xmlns:a16="http://schemas.microsoft.com/office/drawing/2014/main" id="{8F0541FB-2060-0973-FB6C-DBAB73779620}"/>
              </a:ext>
            </a:extLst>
          </p:cNvPr>
          <p:cNvSpPr/>
          <p:nvPr/>
        </p:nvSpPr>
        <p:spPr>
          <a:xfrm>
            <a:off x="5203418" y="1190584"/>
            <a:ext cx="2185426" cy="518701"/>
          </a:xfrm>
          <a:prstGeom prst="roundRect">
            <a:avLst/>
          </a:prstGeom>
          <a:solidFill>
            <a:srgbClr val="19A3A3"/>
          </a:solidFill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sz="1100" kern="0" dirty="0">
              <a:solidFill>
                <a:prstClr val="white"/>
              </a:solidFill>
              <a:latin typeface="+mn-ea"/>
              <a:cs typeface="KoPubWorld돋움체 Medium" panose="00000600000000000000" pitchFamily="2" charset="-127"/>
            </a:endParaRPr>
          </a:p>
        </p:txBody>
      </p:sp>
      <p:sp>
        <p:nvSpPr>
          <p:cNvPr id="8" name="사각형: 둥근 모서리 2">
            <a:extLst>
              <a:ext uri="{FF2B5EF4-FFF2-40B4-BE49-F238E27FC236}">
                <a16:creationId xmlns:a16="http://schemas.microsoft.com/office/drawing/2014/main" id="{9AC1FE57-F114-CB61-03DE-A30E8380DCE3}"/>
              </a:ext>
            </a:extLst>
          </p:cNvPr>
          <p:cNvSpPr/>
          <p:nvPr/>
        </p:nvSpPr>
        <p:spPr>
          <a:xfrm>
            <a:off x="7907154" y="1190938"/>
            <a:ext cx="2283397" cy="517993"/>
          </a:xfrm>
          <a:prstGeom prst="roundRect">
            <a:avLst/>
          </a:prstGeom>
          <a:solidFill>
            <a:srgbClr val="006C8E"/>
          </a:solidFill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sz="1100" kern="0" dirty="0">
              <a:solidFill>
                <a:prstClr val="white"/>
              </a:solidFill>
              <a:latin typeface="+mn-ea"/>
              <a:cs typeface="KoPubWorld돋움체 Medium" panose="00000600000000000000" pitchFamily="2" charset="-127"/>
            </a:endParaRPr>
          </a:p>
        </p:txBody>
      </p:sp>
      <p:sp>
        <p:nvSpPr>
          <p:cNvPr id="9" name="화살표: 오른쪽 10">
            <a:extLst>
              <a:ext uri="{FF2B5EF4-FFF2-40B4-BE49-F238E27FC236}">
                <a16:creationId xmlns:a16="http://schemas.microsoft.com/office/drawing/2014/main" id="{A593DD1E-F015-3EA1-0D6B-47F2FB3C93C1}"/>
              </a:ext>
            </a:extLst>
          </p:cNvPr>
          <p:cNvSpPr/>
          <p:nvPr/>
        </p:nvSpPr>
        <p:spPr>
          <a:xfrm>
            <a:off x="7375969" y="1265268"/>
            <a:ext cx="498277" cy="369332"/>
          </a:xfrm>
          <a:prstGeom prst="rightArrow">
            <a:avLst>
              <a:gd name="adj1" fmla="val 37284"/>
              <a:gd name="adj2" fmla="val 50000"/>
            </a:avLst>
          </a:prstGeom>
          <a:solidFill>
            <a:srgbClr val="19A3A3"/>
          </a:solidFill>
          <a:ln w="63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100" kern="0" dirty="0">
              <a:solidFill>
                <a:prstClr val="white"/>
              </a:solidFill>
              <a:latin typeface="+mn-ea"/>
              <a:cs typeface="KoPubWorld돋움체 Medium" panose="000006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6E1EF-E58E-9C6A-08ED-7EC22B0B3881}"/>
              </a:ext>
            </a:extLst>
          </p:cNvPr>
          <p:cNvSpPr txBox="1"/>
          <p:nvPr/>
        </p:nvSpPr>
        <p:spPr>
          <a:xfrm>
            <a:off x="2900986" y="1148129"/>
            <a:ext cx="906969" cy="2462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defRPr/>
            </a:pPr>
            <a:r>
              <a:rPr lang="ko-KR" altLang="en-US" sz="1000" b="1" kern="0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  <a:cs typeface="KoPubWorld돋움체 Medium" panose="00000600000000000000" pitchFamily="2" charset="-127"/>
              </a:rPr>
              <a:t>분석 주제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1766A75-1F12-4B36-69A0-F06AA9722087}"/>
              </a:ext>
            </a:extLst>
          </p:cNvPr>
          <p:cNvGrpSpPr/>
          <p:nvPr/>
        </p:nvGrpSpPr>
        <p:grpSpPr>
          <a:xfrm>
            <a:off x="5251863" y="1399320"/>
            <a:ext cx="2082884" cy="270237"/>
            <a:chOff x="5251863" y="2042673"/>
            <a:chExt cx="2082884" cy="270237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29E8821-6DE9-9676-CE02-1C11C8DB8BA7}"/>
                </a:ext>
              </a:extLst>
            </p:cNvPr>
            <p:cNvSpPr/>
            <p:nvPr/>
          </p:nvSpPr>
          <p:spPr>
            <a:xfrm>
              <a:off x="5251863" y="2042673"/>
              <a:ext cx="2082884" cy="270237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144000" indent="-144000" latinLnBrk="0">
                <a:buClr>
                  <a:srgbClr val="19A3A3"/>
                </a:buClr>
                <a:buFont typeface="Arial" panose="020B0604020202020204" pitchFamily="34" charset="0"/>
                <a:buChar char="•"/>
                <a:defRPr/>
              </a:pPr>
              <a:endParaRPr lang="en-US" altLang="ko-KR" sz="900" b="1" kern="0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19A3A3"/>
                </a:solidFill>
                <a:latin typeface="+mn-ea"/>
                <a:cs typeface="KoPubWorld돋움체 Medium" panose="000006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8CD4C0-BFCF-9208-FA32-A4ACC4D2725E}"/>
                </a:ext>
              </a:extLst>
            </p:cNvPr>
            <p:cNvSpPr txBox="1"/>
            <p:nvPr/>
          </p:nvSpPr>
          <p:spPr>
            <a:xfrm>
              <a:off x="5320037" y="2070445"/>
              <a:ext cx="896781" cy="2019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144000" indent="-144000" latinLnBrk="0">
                <a:buClr>
                  <a:srgbClr val="19A3A3"/>
                </a:buClr>
                <a:buFont typeface="Arial" panose="020B0604020202020204" pitchFamily="34" charset="0"/>
                <a:buChar char="•"/>
                <a:defRPr/>
              </a:pPr>
              <a:r>
                <a:rPr lang="ko-KR" altLang="en-US" sz="900" b="1" kern="0" spc="-5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19A3A3"/>
                  </a:solidFill>
                  <a:latin typeface="+mn-ea"/>
                  <a:cs typeface="KoPubWorld돋움체 Medium" panose="00000600000000000000" pitchFamily="2" charset="-127"/>
                </a:rPr>
                <a:t>직무 대</a:t>
              </a:r>
              <a:r>
                <a:rPr lang="en-US" altLang="ko-KR" sz="900" b="1" kern="0" spc="-5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19A3A3"/>
                  </a:solidFill>
                  <a:latin typeface="+mn-ea"/>
                  <a:cs typeface="KoPubWorld돋움체 Medium" panose="00000600000000000000" pitchFamily="2" charset="-127"/>
                </a:rPr>
                <a:t>/</a:t>
              </a:r>
              <a:r>
                <a:rPr lang="ko-KR" altLang="en-US" sz="900" b="1" kern="0" spc="-5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19A3A3"/>
                  </a:solidFill>
                  <a:latin typeface="+mn-ea"/>
                  <a:cs typeface="KoPubWorld돋움체 Medium" panose="00000600000000000000" pitchFamily="2" charset="-127"/>
                </a:rPr>
                <a:t>중분류명</a:t>
              </a:r>
              <a:endParaRPr lang="en-US" altLang="ko-KR" sz="900" b="1" kern="0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19A3A3"/>
                </a:solidFill>
                <a:latin typeface="+mn-ea"/>
                <a:cs typeface="KoPubWorld돋움체 Medium" panose="00000600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C0D554-A34A-D1E0-6F22-8F85FEDC68B2}"/>
                </a:ext>
              </a:extLst>
            </p:cNvPr>
            <p:cNvSpPr txBox="1"/>
            <p:nvPr/>
          </p:nvSpPr>
          <p:spPr>
            <a:xfrm>
              <a:off x="6374463" y="2070445"/>
              <a:ext cx="896781" cy="2019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144000" indent="-144000" latinLnBrk="0">
                <a:buClr>
                  <a:srgbClr val="19A3A3"/>
                </a:buClr>
                <a:buFont typeface="Arial" panose="020B0604020202020204" pitchFamily="34" charset="0"/>
                <a:buChar char="•"/>
                <a:defRPr/>
              </a:pPr>
              <a:r>
                <a:rPr lang="ko-KR" altLang="en-US" sz="900" b="1" kern="0" spc="-5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19A3A3"/>
                  </a:solidFill>
                  <a:latin typeface="+mn-ea"/>
                  <a:cs typeface="KoPubWorld돋움체 Medium" panose="00000600000000000000" pitchFamily="2" charset="-127"/>
                </a:rPr>
                <a:t>이력서 파일명</a:t>
              </a:r>
              <a:endParaRPr lang="en-US" altLang="ko-KR" sz="900" b="1" kern="0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19A3A3"/>
                </a:solidFill>
                <a:latin typeface="+mn-ea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5125AF11-F542-F604-14C0-B5344229083A}"/>
              </a:ext>
            </a:extLst>
          </p:cNvPr>
          <p:cNvGrpSpPr/>
          <p:nvPr/>
        </p:nvGrpSpPr>
        <p:grpSpPr>
          <a:xfrm>
            <a:off x="7947025" y="1399416"/>
            <a:ext cx="2192727" cy="269868"/>
            <a:chOff x="7947025" y="2042769"/>
            <a:chExt cx="2192727" cy="269868"/>
          </a:xfrm>
        </p:grpSpPr>
        <p:sp>
          <p:nvSpPr>
            <p:cNvPr id="193" name="사각형: 둥근 모서리 192">
              <a:extLst>
                <a:ext uri="{FF2B5EF4-FFF2-40B4-BE49-F238E27FC236}">
                  <a16:creationId xmlns:a16="http://schemas.microsoft.com/office/drawing/2014/main" id="{9A53B6B6-4D79-D41C-144A-55B414A58E83}"/>
                </a:ext>
              </a:extLst>
            </p:cNvPr>
            <p:cNvSpPr/>
            <p:nvPr/>
          </p:nvSpPr>
          <p:spPr>
            <a:xfrm>
              <a:off x="7947025" y="2042769"/>
              <a:ext cx="2192727" cy="26986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144000" indent="-144000" latinLnBrk="0">
                <a:buFont typeface="Arial" panose="020B0604020202020204" pitchFamily="34" charset="0"/>
                <a:buChar char="•"/>
                <a:defRPr/>
              </a:pPr>
              <a:endParaRPr lang="en-US" altLang="ko-KR" sz="900" b="1" kern="0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6C8E"/>
                </a:solidFill>
                <a:latin typeface="+mn-ea"/>
                <a:cs typeface="KoPubWorld돋움체 Medium" panose="00000600000000000000" pitchFamily="2" charset="-127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B16D9E3C-69CC-65C9-05F8-7F570643708B}"/>
                </a:ext>
              </a:extLst>
            </p:cNvPr>
            <p:cNvSpPr txBox="1"/>
            <p:nvPr/>
          </p:nvSpPr>
          <p:spPr>
            <a:xfrm>
              <a:off x="8017531" y="2070445"/>
              <a:ext cx="896781" cy="2019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144000" indent="-144000" latinLnBrk="0">
                <a:buFont typeface="Arial" panose="020B0604020202020204" pitchFamily="34" charset="0"/>
                <a:buChar char="•"/>
                <a:defRPr/>
              </a:pPr>
              <a:r>
                <a:rPr lang="ko-KR" altLang="en-US" sz="900" b="1" kern="0" spc="-5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6C8E"/>
                  </a:solidFill>
                  <a:latin typeface="+mn-ea"/>
                  <a:cs typeface="KoPubWorld돋움체 Medium" panose="00000600000000000000" pitchFamily="2" charset="-127"/>
                </a:rPr>
                <a:t>집계 분석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34D63C86-4191-F350-C1EF-23B0E1407B9D}"/>
                </a:ext>
              </a:extLst>
            </p:cNvPr>
            <p:cNvSpPr txBox="1"/>
            <p:nvPr/>
          </p:nvSpPr>
          <p:spPr>
            <a:xfrm>
              <a:off x="9071957" y="2070445"/>
              <a:ext cx="896781" cy="2019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144000" indent="-144000" latinLnBrk="0">
                <a:buFont typeface="Arial" panose="020B0604020202020204" pitchFamily="34" charset="0"/>
                <a:buChar char="•"/>
                <a:defRPr/>
              </a:pPr>
              <a:r>
                <a:rPr lang="ko-KR" altLang="en-US" sz="900" b="1" kern="0" spc="-5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6C8E"/>
                  </a:solidFill>
                  <a:latin typeface="+mn-ea"/>
                  <a:cs typeface="KoPubWorld돋움체 Medium" panose="00000600000000000000" pitchFamily="2" charset="-127"/>
                </a:rPr>
                <a:t>빈도 분석</a:t>
              </a:r>
              <a:endParaRPr lang="en-US" altLang="ko-KR" sz="900" b="1" kern="0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6C8E"/>
                </a:solidFill>
                <a:latin typeface="+mn-ea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05A83335-13AB-C934-9758-2F00CAB412B2}"/>
              </a:ext>
            </a:extLst>
          </p:cNvPr>
          <p:cNvGrpSpPr/>
          <p:nvPr/>
        </p:nvGrpSpPr>
        <p:grpSpPr>
          <a:xfrm>
            <a:off x="2052248" y="1399320"/>
            <a:ext cx="2604446" cy="270237"/>
            <a:chOff x="2052248" y="2042673"/>
            <a:chExt cx="2604446" cy="270237"/>
          </a:xfrm>
        </p:grpSpPr>
        <p:sp>
          <p:nvSpPr>
            <p:cNvPr id="199" name="사각형: 둥근 모서리 198">
              <a:extLst>
                <a:ext uri="{FF2B5EF4-FFF2-40B4-BE49-F238E27FC236}">
                  <a16:creationId xmlns:a16="http://schemas.microsoft.com/office/drawing/2014/main" id="{599E3316-2B4D-6757-B613-7D8A3017A3A7}"/>
                </a:ext>
              </a:extLst>
            </p:cNvPr>
            <p:cNvSpPr/>
            <p:nvPr/>
          </p:nvSpPr>
          <p:spPr>
            <a:xfrm>
              <a:off x="2052248" y="2042673"/>
              <a:ext cx="2604446" cy="270237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144000" indent="-144000">
                <a:buFont typeface="Arial" panose="020B0604020202020204" pitchFamily="34" charset="0"/>
                <a:buChar char="•"/>
                <a:defRPr/>
              </a:pPr>
              <a:endParaRPr lang="ko-KR" altLang="en-US" sz="900" b="1" kern="0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55A117"/>
                </a:solidFill>
                <a:latin typeface="+mn-ea"/>
                <a:cs typeface="KoPubWorld돋움체 Medium" panose="00000600000000000000" pitchFamily="2" charset="-127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A1E8B84A-FD8A-CC29-BE03-865639F9F620}"/>
                </a:ext>
              </a:extLst>
            </p:cNvPr>
            <p:cNvSpPr txBox="1"/>
            <p:nvPr/>
          </p:nvSpPr>
          <p:spPr>
            <a:xfrm>
              <a:off x="2099106" y="2070445"/>
              <a:ext cx="2493512" cy="2019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144000" indent="-144000">
                <a:buFont typeface="Arial" panose="020B0604020202020204" pitchFamily="34" charset="0"/>
                <a:buChar char="•"/>
                <a:defRPr/>
              </a:pPr>
              <a:r>
                <a:rPr lang="ko-KR" altLang="en-US" sz="900" b="1" kern="0" spc="-50" dirty="0" err="1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55A117"/>
                  </a:solidFill>
                  <a:latin typeface="+mn-ea"/>
                  <a:cs typeface="KoPubWorld돋움체 Medium" panose="00000600000000000000" pitchFamily="2" charset="-127"/>
                </a:rPr>
                <a:t>직무별</a:t>
              </a:r>
              <a:r>
                <a:rPr lang="ko-KR" altLang="en-US" sz="900" b="1" kern="0" spc="-5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55A117"/>
                  </a:solidFill>
                  <a:latin typeface="+mn-ea"/>
                  <a:cs typeface="KoPubWorld돋움체 Medium" panose="00000600000000000000" pitchFamily="2" charset="-127"/>
                </a:rPr>
                <a:t> 이력서 파일 분포 현황</a:t>
              </a:r>
            </a:p>
          </p:txBody>
        </p: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3C7483C9-C559-958B-38A4-E2DEA57F22C3}"/>
              </a:ext>
            </a:extLst>
          </p:cNvPr>
          <p:cNvSpPr txBox="1"/>
          <p:nvPr/>
        </p:nvSpPr>
        <p:spPr>
          <a:xfrm>
            <a:off x="5839820" y="1148129"/>
            <a:ext cx="906969" cy="2462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defRPr/>
            </a:pPr>
            <a:r>
              <a:rPr lang="ko-KR" altLang="en-US" sz="1000" b="1" kern="0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  <a:cs typeface="KoPubWorld돋움체 Medium" panose="00000600000000000000" pitchFamily="2" charset="-127"/>
              </a:rPr>
              <a:t>활용 정보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26A3C3B-B050-4010-972B-5511D1368AB7}"/>
              </a:ext>
            </a:extLst>
          </p:cNvPr>
          <p:cNvSpPr txBox="1"/>
          <p:nvPr/>
        </p:nvSpPr>
        <p:spPr>
          <a:xfrm>
            <a:off x="8589903" y="1148129"/>
            <a:ext cx="906969" cy="2462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defRPr/>
            </a:pPr>
            <a:r>
              <a:rPr lang="ko-KR" altLang="en-US" sz="1000" b="1" kern="0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  <a:cs typeface="KoPubWorld돋움체 Medium" panose="00000600000000000000" pitchFamily="2" charset="-127"/>
              </a:rPr>
              <a:t>분석 방법론</a:t>
            </a:r>
          </a:p>
        </p:txBody>
      </p: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E3520FAC-1E03-5A42-4AD0-FB2612223470}"/>
              </a:ext>
            </a:extLst>
          </p:cNvPr>
          <p:cNvSpPr/>
          <p:nvPr/>
        </p:nvSpPr>
        <p:spPr>
          <a:xfrm>
            <a:off x="1094010" y="5098201"/>
            <a:ext cx="10317574" cy="966790"/>
          </a:xfrm>
          <a:prstGeom prst="roundRect">
            <a:avLst>
              <a:gd name="adj" fmla="val 7063"/>
            </a:avLst>
          </a:prstGeom>
          <a:solidFill>
            <a:srgbClr val="E1F7F3"/>
          </a:solidFill>
          <a:ln w="19050">
            <a:solidFill>
              <a:srgbClr val="009C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4" name="표 203">
                <a:extLst>
                  <a:ext uri="{FF2B5EF4-FFF2-40B4-BE49-F238E27FC236}">
                    <a16:creationId xmlns:a16="http://schemas.microsoft.com/office/drawing/2014/main" id="{4826A32E-651D-03FB-6858-843478693F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6331666"/>
                  </p:ext>
                </p:extLst>
              </p:nvPr>
            </p:nvGraphicFramePr>
            <p:xfrm>
              <a:off x="8367780" y="2440466"/>
              <a:ext cx="3043804" cy="2536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42920">
                      <a:extLst>
                        <a:ext uri="{9D8B030D-6E8A-4147-A177-3AD203B41FA5}">
                          <a16:colId xmlns:a16="http://schemas.microsoft.com/office/drawing/2014/main" val="3599988648"/>
                        </a:ext>
                      </a:extLst>
                    </a:gridCol>
                    <a:gridCol w="1000125">
                      <a:extLst>
                        <a:ext uri="{9D8B030D-6E8A-4147-A177-3AD203B41FA5}">
                          <a16:colId xmlns:a16="http://schemas.microsoft.com/office/drawing/2014/main" val="1427084197"/>
                        </a:ext>
                      </a:extLst>
                    </a:gridCol>
                    <a:gridCol w="542925">
                      <a:extLst>
                        <a:ext uri="{9D8B030D-6E8A-4147-A177-3AD203B41FA5}">
                          <a16:colId xmlns:a16="http://schemas.microsoft.com/office/drawing/2014/main" val="1910202667"/>
                        </a:ext>
                      </a:extLst>
                    </a:gridCol>
                    <a:gridCol w="457834">
                      <a:extLst>
                        <a:ext uri="{9D8B030D-6E8A-4147-A177-3AD203B41FA5}">
                          <a16:colId xmlns:a16="http://schemas.microsoft.com/office/drawing/2014/main" val="3769384329"/>
                        </a:ext>
                      </a:extLst>
                    </a:gridCol>
                  </a:tblGrid>
                  <a:tr h="19170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직무 대분류명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직무 중분류명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이력서 수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비율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397313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마케팅</a:t>
                          </a:r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IR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 </a:t>
                          </a:r>
                          <a:r>
                            <a:rPr lang="ko-KR" altLang="en-US" sz="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마케팅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2710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10.78%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경영</a:t>
                          </a:r>
                          <a:r>
                            <a:rPr 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STAFF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회계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2202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8.76%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경영</a:t>
                          </a:r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STAFF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인사</a:t>
                          </a:r>
                          <a:endParaRPr lang="en-US" sz="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2082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8.28%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0393297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영업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영업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1813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7.21%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4609535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800" b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800" b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0593488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영업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고객지원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210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0.84%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363151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6.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제조업 분야</a:t>
                          </a:r>
                          <a:endParaRPr lang="en-US" sz="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6.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설계</a:t>
                          </a:r>
                          <a:endParaRPr lang="en-US" sz="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0.76%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65720665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2666022569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8. IT-SW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개발 및 운영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9. </a:t>
                          </a:r>
                          <a:r>
                            <a:rPr lang="ko-KR" altLang="en-US" sz="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블록체인 분야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0.01%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377674680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8. IT-SW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개발 및 운영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통신 분야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0.01%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45888400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14. </a:t>
                          </a:r>
                          <a:r>
                            <a:rPr lang="ko-KR" altLang="en-US" sz="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부동산 분야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부동산 관리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0.01%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428237415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" sz="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9. IT </a:t>
                          </a:r>
                          <a:r>
                            <a:rPr lang="ko-KR" altLang="en-US" sz="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기획 및 사업화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게임 분야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0.01%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570405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4" name="표 203">
                <a:extLst>
                  <a:ext uri="{FF2B5EF4-FFF2-40B4-BE49-F238E27FC236}">
                    <a16:creationId xmlns:a16="http://schemas.microsoft.com/office/drawing/2014/main" id="{4826A32E-651D-03FB-6858-843478693F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6331666"/>
                  </p:ext>
                </p:extLst>
              </p:nvPr>
            </p:nvGraphicFramePr>
            <p:xfrm>
              <a:off x="8367780" y="2440466"/>
              <a:ext cx="3043804" cy="2536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42920">
                      <a:extLst>
                        <a:ext uri="{9D8B030D-6E8A-4147-A177-3AD203B41FA5}">
                          <a16:colId xmlns:a16="http://schemas.microsoft.com/office/drawing/2014/main" val="3599988648"/>
                        </a:ext>
                      </a:extLst>
                    </a:gridCol>
                    <a:gridCol w="1000125">
                      <a:extLst>
                        <a:ext uri="{9D8B030D-6E8A-4147-A177-3AD203B41FA5}">
                          <a16:colId xmlns:a16="http://schemas.microsoft.com/office/drawing/2014/main" val="1427084197"/>
                        </a:ext>
                      </a:extLst>
                    </a:gridCol>
                    <a:gridCol w="542925">
                      <a:extLst>
                        <a:ext uri="{9D8B030D-6E8A-4147-A177-3AD203B41FA5}">
                          <a16:colId xmlns:a16="http://schemas.microsoft.com/office/drawing/2014/main" val="1910202667"/>
                        </a:ext>
                      </a:extLst>
                    </a:gridCol>
                    <a:gridCol w="457834">
                      <a:extLst>
                        <a:ext uri="{9D8B030D-6E8A-4147-A177-3AD203B41FA5}">
                          <a16:colId xmlns:a16="http://schemas.microsoft.com/office/drawing/2014/main" val="3769384329"/>
                        </a:ext>
                      </a:extLst>
                    </a:gridCol>
                  </a:tblGrid>
                  <a:tr h="209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직무 대분류명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직무 중분류명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이력서 수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비율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397313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마케팅</a:t>
                          </a:r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IR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 </a:t>
                          </a:r>
                          <a:r>
                            <a:rPr lang="ko-KR" altLang="en-US" sz="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마케팅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2710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10.78%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경영</a:t>
                          </a:r>
                          <a:r>
                            <a:rPr 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STAFF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회계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2202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8.76%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경영</a:t>
                          </a:r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STAFF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인사</a:t>
                          </a:r>
                          <a:endParaRPr lang="en-US" sz="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2082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8.28%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0393297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영업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영업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1813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7.21%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4609535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36000" marB="36000" anchor="ctr">
                        <a:blipFill>
                          <a:blip r:embed="rId3"/>
                          <a:stretch>
                            <a:fillRect t="-526667" r="-192771" b="-7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36000" marB="36000" anchor="ctr">
                        <a:blipFill>
                          <a:blip r:embed="rId3"/>
                          <a:stretch>
                            <a:fillRect l="-105063" t="-526667" r="-102532" b="-7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36000" marB="36000" anchor="ctr">
                        <a:blipFill>
                          <a:blip r:embed="rId3"/>
                          <a:stretch>
                            <a:fillRect l="-376744" t="-526667" r="-88372" b="-7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36000" marB="36000" anchor="ctr">
                        <a:blipFill>
                          <a:blip r:embed="rId3"/>
                          <a:stretch>
                            <a:fillRect l="-569444" t="-526667" r="-5556" b="-7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0593488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영업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고객지원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210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0.84%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363151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6.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제조업 분야</a:t>
                          </a:r>
                          <a:endParaRPr lang="en-US" sz="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6.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설계</a:t>
                          </a:r>
                          <a:endParaRPr lang="en-US" sz="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0.76%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65720665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36000" marB="36000" anchor="ctr">
                        <a:blipFill>
                          <a:blip r:embed="rId3"/>
                          <a:stretch>
                            <a:fillRect t="-833333" r="-192771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36000" marB="36000" anchor="ctr">
                        <a:blipFill>
                          <a:blip r:embed="rId3"/>
                          <a:stretch>
                            <a:fillRect l="-105063" t="-833333" r="-102532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36000" marB="36000" anchor="ctr">
                        <a:blipFill>
                          <a:blip r:embed="rId3"/>
                          <a:stretch>
                            <a:fillRect l="-376744" t="-833333" r="-88372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36000" marB="36000" anchor="ctr">
                        <a:blipFill>
                          <a:blip r:embed="rId3"/>
                          <a:stretch>
                            <a:fillRect l="-569444" t="-833333" r="-5556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6022569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8. IT-SW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개발 및 운영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9. </a:t>
                          </a:r>
                          <a:r>
                            <a:rPr lang="ko-KR" altLang="en-US" sz="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블록체인 분야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0.01%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377674680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8. IT-SW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개발 및 운영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통신 분야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0.01%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45888400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14. </a:t>
                          </a:r>
                          <a:r>
                            <a:rPr lang="ko-KR" altLang="en-US" sz="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부동산 분야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부동산 관리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0.01%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428237415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" sz="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9. IT </a:t>
                          </a:r>
                          <a:r>
                            <a:rPr lang="ko-KR" altLang="en-US" sz="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기획 및 사업화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게임 분야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0.01%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570405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8" name="TextBox 207">
            <a:extLst>
              <a:ext uri="{FF2B5EF4-FFF2-40B4-BE49-F238E27FC236}">
                <a16:creationId xmlns:a16="http://schemas.microsoft.com/office/drawing/2014/main" id="{F1CE05DF-8251-AE95-970F-685C983CCDB2}"/>
              </a:ext>
            </a:extLst>
          </p:cNvPr>
          <p:cNvSpPr txBox="1"/>
          <p:nvPr/>
        </p:nvSpPr>
        <p:spPr>
          <a:xfrm>
            <a:off x="8367780" y="1791523"/>
            <a:ext cx="1771972" cy="2484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sz="1050" b="1" spc="-60" dirty="0">
                <a:latin typeface="+mn-ea"/>
              </a:rPr>
              <a:t>[</a:t>
            </a:r>
            <a:r>
              <a:rPr kumimoji="1" lang="ko-KR" altLang="en-US" sz="1050" b="1" spc="-60" dirty="0" err="1">
                <a:latin typeface="+mn-ea"/>
              </a:rPr>
              <a:t>직무별</a:t>
            </a:r>
            <a:r>
              <a:rPr kumimoji="1" lang="ko-KR" altLang="en-US" sz="1050" b="1" spc="-60" dirty="0">
                <a:latin typeface="+mn-ea"/>
              </a:rPr>
              <a:t> 이력서 파일 분포 현황</a:t>
            </a:r>
            <a:r>
              <a:rPr kumimoji="1" lang="en-US" altLang="ko-KR" sz="1050" b="1" spc="-60" dirty="0">
                <a:latin typeface="+mn-ea"/>
              </a:rPr>
              <a:t>]</a:t>
            </a:r>
            <a:endParaRPr kumimoji="1" lang="x-none" altLang="en-US" sz="1050" b="1" spc="-60" dirty="0">
              <a:latin typeface="+mn-ea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8ECC731F-9320-8A00-85AD-9E8350D9C70F}"/>
              </a:ext>
            </a:extLst>
          </p:cNvPr>
          <p:cNvSpPr txBox="1"/>
          <p:nvPr/>
        </p:nvSpPr>
        <p:spPr>
          <a:xfrm>
            <a:off x="10002465" y="1825190"/>
            <a:ext cx="1409119" cy="19668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kumimoji="1" lang="en-US" altLang="en-US" sz="800" spc="-60" dirty="0"/>
              <a:t>- 10/13</a:t>
            </a:r>
            <a:r>
              <a:rPr kumimoji="1" lang="ko-KR" altLang="en-US" sz="800" spc="-60" dirty="0"/>
              <a:t>까지 제공받은 이력서 기준</a:t>
            </a:r>
            <a:endParaRPr kumimoji="1" lang="ko-Kore-KR" altLang="en-US" sz="800" spc="-6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B077276A-1C97-D9B1-95B2-6699DF040641}"/>
              </a:ext>
            </a:extLst>
          </p:cNvPr>
          <p:cNvSpPr txBox="1"/>
          <p:nvPr/>
        </p:nvSpPr>
        <p:spPr>
          <a:xfrm>
            <a:off x="8401784" y="2021877"/>
            <a:ext cx="2829752" cy="4001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900" spc="-60" dirty="0"/>
              <a:t>총 이력서 파일</a:t>
            </a:r>
            <a:r>
              <a:rPr kumimoji="1" lang="en-US" altLang="ko-KR" sz="900" spc="-60" dirty="0"/>
              <a:t>: 25,130 </a:t>
            </a:r>
            <a:r>
              <a:rPr kumimoji="1" lang="ko-KR" altLang="en-US" sz="900" spc="-60" dirty="0"/>
              <a:t>개</a:t>
            </a:r>
            <a:endParaRPr kumimoji="1" lang="en-US" altLang="ko-KR" sz="900" spc="-60" dirty="0"/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900" spc="-60" dirty="0"/>
              <a:t>직무 구분 </a:t>
            </a:r>
            <a:r>
              <a:rPr kumimoji="1" lang="en-US" altLang="ko-KR" sz="900" spc="-60" dirty="0"/>
              <a:t>(</a:t>
            </a:r>
            <a:r>
              <a:rPr kumimoji="1" lang="ko-KR" altLang="en-US" sz="900" spc="-60" dirty="0"/>
              <a:t>폴더</a:t>
            </a:r>
            <a:r>
              <a:rPr kumimoji="1" lang="en-US" altLang="ko-KR" sz="900" spc="-60" dirty="0"/>
              <a:t>): </a:t>
            </a:r>
            <a:r>
              <a:rPr kumimoji="1" lang="ko-KR" altLang="en-US" sz="900" spc="-60" dirty="0"/>
              <a:t>대분류 </a:t>
            </a:r>
            <a:r>
              <a:rPr kumimoji="1" lang="en-US" altLang="ko-KR" sz="900" spc="-60" dirty="0"/>
              <a:t>16</a:t>
            </a:r>
            <a:r>
              <a:rPr kumimoji="1" lang="ko-KR" altLang="en-US" sz="900" spc="-60" dirty="0"/>
              <a:t>개 </a:t>
            </a:r>
            <a:r>
              <a:rPr kumimoji="1" lang="en-US" altLang="ko-KR" sz="900" spc="-60" dirty="0"/>
              <a:t>/ </a:t>
            </a:r>
            <a:r>
              <a:rPr kumimoji="1" lang="ko-KR" altLang="en-US" sz="900" spc="-60" dirty="0"/>
              <a:t>중분류 </a:t>
            </a:r>
            <a:r>
              <a:rPr kumimoji="1" lang="en-US" altLang="ko-KR" sz="900" spc="-60" dirty="0"/>
              <a:t>71</a:t>
            </a:r>
            <a:r>
              <a:rPr kumimoji="1" lang="ko-KR" altLang="en-US" sz="900" spc="-60" dirty="0"/>
              <a:t>개</a:t>
            </a:r>
            <a:r>
              <a:rPr kumimoji="1" lang="en-US" altLang="ko-KR" sz="900" spc="-60" dirty="0"/>
              <a:t>**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1B15501-C4A2-0834-E1D1-C6F658E51ED2}"/>
              </a:ext>
            </a:extLst>
          </p:cNvPr>
          <p:cNvSpPr txBox="1"/>
          <p:nvPr/>
        </p:nvSpPr>
        <p:spPr>
          <a:xfrm>
            <a:off x="883741" y="6216248"/>
            <a:ext cx="7641950" cy="3219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800" spc="-60" dirty="0">
                <a:latin typeface="+mn-ea"/>
              </a:rPr>
              <a:t>* </a:t>
            </a:r>
            <a:r>
              <a:rPr lang="ko-KR" altLang="en-US" sz="800" spc="-60" dirty="0">
                <a:latin typeface="+mn-ea"/>
              </a:rPr>
              <a:t>파일 내 텍스트를 추출할 수 없는 이력서 파일 제외될 수 있음 </a:t>
            </a:r>
            <a:r>
              <a:rPr lang="en-US" altLang="ko-KR" sz="800" spc="-60" dirty="0">
                <a:latin typeface="+mn-ea"/>
              </a:rPr>
              <a:t>(</a:t>
            </a:r>
            <a:r>
              <a:rPr lang="ko-KR" altLang="en-US" sz="800" spc="-60" dirty="0">
                <a:latin typeface="+mn-ea"/>
              </a:rPr>
              <a:t>파일 확장자가 </a:t>
            </a:r>
            <a:r>
              <a:rPr lang="en-US" altLang="ko-KR" sz="800" spc="-60" dirty="0">
                <a:latin typeface="+mn-ea"/>
              </a:rPr>
              <a:t>docx, doc, pdf, txt </a:t>
            </a:r>
            <a:r>
              <a:rPr lang="ko-KR" altLang="en-US" sz="800" spc="-60" dirty="0">
                <a:latin typeface="+mn-ea"/>
              </a:rPr>
              <a:t>외</a:t>
            </a:r>
            <a:r>
              <a:rPr lang="en-US" altLang="ko-KR" sz="800" spc="-60" dirty="0">
                <a:latin typeface="+mn-ea"/>
              </a:rPr>
              <a:t> </a:t>
            </a:r>
            <a:r>
              <a:rPr lang="ko-KR" altLang="en-US" sz="800" spc="-60" dirty="0">
                <a:latin typeface="+mn-ea"/>
              </a:rPr>
              <a:t>다른 형식인 파일</a:t>
            </a:r>
            <a:r>
              <a:rPr lang="en-US" altLang="ko-KR" sz="800" spc="-60" dirty="0">
                <a:latin typeface="+mn-ea"/>
              </a:rPr>
              <a:t>,</a:t>
            </a:r>
            <a:r>
              <a:rPr lang="ko-KR" altLang="en-US" sz="800" spc="-60" dirty="0">
                <a:latin typeface="+mn-ea"/>
              </a:rPr>
              <a:t> 암호가 설정되어 열람이 불가한 파일</a:t>
            </a:r>
            <a:r>
              <a:rPr lang="en-US" altLang="ko-KR" sz="800" spc="-60" dirty="0">
                <a:latin typeface="+mn-ea"/>
              </a:rPr>
              <a:t>, </a:t>
            </a:r>
            <a:r>
              <a:rPr lang="ko-KR" altLang="en-US" sz="800" spc="-60" dirty="0">
                <a:latin typeface="+mn-ea"/>
              </a:rPr>
              <a:t>그림 형태로 글자 인식이 불가한 파일 등</a:t>
            </a:r>
            <a:r>
              <a:rPr lang="en-US" altLang="ko-KR" sz="800" spc="-60" dirty="0">
                <a:latin typeface="+mn-ea"/>
              </a:rPr>
              <a:t>)</a:t>
            </a:r>
            <a:r>
              <a:rPr lang="ko-KR" altLang="en-US" sz="800" spc="-60" dirty="0">
                <a:latin typeface="+mn-ea"/>
              </a:rPr>
              <a:t> </a:t>
            </a:r>
            <a:endParaRPr lang="en-US" altLang="ko-KR" sz="800" spc="-6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800" spc="-60" dirty="0">
                <a:latin typeface="+mn-ea"/>
              </a:rPr>
              <a:t>** </a:t>
            </a:r>
            <a:r>
              <a:rPr lang="ko-KR" altLang="en-US" sz="800" spc="-60" dirty="0">
                <a:latin typeface="+mn-ea"/>
              </a:rPr>
              <a:t>전체 대분류 </a:t>
            </a:r>
            <a:r>
              <a:rPr lang="en-US" altLang="ko-KR" sz="800" spc="-60" dirty="0">
                <a:latin typeface="+mn-ea"/>
              </a:rPr>
              <a:t>17</a:t>
            </a:r>
            <a:r>
              <a:rPr lang="ko-KR" altLang="en-US" sz="800" spc="-60" dirty="0">
                <a:latin typeface="+mn-ea"/>
              </a:rPr>
              <a:t>개</a:t>
            </a:r>
            <a:r>
              <a:rPr lang="en-US" altLang="ko-KR" sz="800" spc="-60" dirty="0">
                <a:latin typeface="+mn-ea"/>
              </a:rPr>
              <a:t> / </a:t>
            </a:r>
            <a:r>
              <a:rPr lang="ko-KR" altLang="en-US" sz="800" spc="-60" dirty="0">
                <a:latin typeface="+mn-ea"/>
              </a:rPr>
              <a:t>중분류 </a:t>
            </a:r>
            <a:r>
              <a:rPr lang="en-US" altLang="ko-KR" sz="800" spc="-60" dirty="0">
                <a:latin typeface="+mn-ea"/>
              </a:rPr>
              <a:t>84</a:t>
            </a:r>
            <a:r>
              <a:rPr lang="ko-KR" altLang="en-US" sz="800" spc="-60" dirty="0">
                <a:latin typeface="+mn-ea"/>
              </a:rPr>
              <a:t>개 폴더 중 폴더 내 이력서 파일이 </a:t>
            </a:r>
            <a:r>
              <a:rPr lang="en-US" altLang="ko-KR" sz="800" spc="-60" dirty="0">
                <a:latin typeface="+mn-ea"/>
              </a:rPr>
              <a:t>0</a:t>
            </a:r>
            <a:r>
              <a:rPr lang="ko-KR" altLang="en-US" sz="800" spc="-60" dirty="0">
                <a:latin typeface="+mn-ea"/>
              </a:rPr>
              <a:t>건인</a:t>
            </a:r>
            <a:r>
              <a:rPr lang="ko-KR" altLang="en-US" sz="8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 직무는 제외</a:t>
            </a:r>
            <a:endParaRPr lang="en-US" altLang="ko-KR" sz="800" spc="-6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800" spc="-6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ko-KR" altLang="en-US" sz="800" spc="-60" dirty="0">
              <a:latin typeface="+mn-ea"/>
            </a:endParaRPr>
          </a:p>
        </p:txBody>
      </p: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9C807FCD-4055-1C2F-8E74-7E6178B197A4}"/>
              </a:ext>
            </a:extLst>
          </p:cNvPr>
          <p:cNvCxnSpPr>
            <a:cxnSpLocks/>
          </p:cNvCxnSpPr>
          <p:nvPr/>
        </p:nvCxnSpPr>
        <p:spPr>
          <a:xfrm>
            <a:off x="846053" y="6150386"/>
            <a:ext cx="1049989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3C2551AB-5577-F103-6F18-B39F7C519489}"/>
              </a:ext>
            </a:extLst>
          </p:cNvPr>
          <p:cNvSpPr txBox="1"/>
          <p:nvPr/>
        </p:nvSpPr>
        <p:spPr>
          <a:xfrm>
            <a:off x="1238517" y="5191826"/>
            <a:ext cx="9956602" cy="7795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en-US" altLang="ko-KR" sz="900" spc="-60" dirty="0"/>
              <a:t>25,130 </a:t>
            </a:r>
            <a:r>
              <a:rPr kumimoji="1" lang="ko-KR" altLang="en-US" sz="900" spc="-60" dirty="0"/>
              <a:t>개 이력서 파일 중 약 </a:t>
            </a:r>
            <a:r>
              <a:rPr kumimoji="1" lang="en-US" altLang="ko-KR" sz="900" b="1" spc="-60" dirty="0"/>
              <a:t>11%</a:t>
            </a:r>
            <a:r>
              <a:rPr kumimoji="1" lang="ko-KR" altLang="en-US" sz="900" spc="-60" dirty="0"/>
              <a:t>에 해당하는 </a:t>
            </a:r>
            <a:r>
              <a:rPr kumimoji="1" lang="en-US" altLang="ko-KR" sz="900" spc="-60" dirty="0"/>
              <a:t>2,710 </a:t>
            </a:r>
            <a:r>
              <a:rPr kumimoji="1" lang="ko-KR" altLang="en-US" sz="900" spc="-60" dirty="0"/>
              <a:t>개의 이력서가 </a:t>
            </a:r>
            <a:r>
              <a:rPr kumimoji="1" lang="en-US" altLang="ko-KR" sz="900" b="1" spc="-60" dirty="0"/>
              <a:t>[3. </a:t>
            </a:r>
            <a:r>
              <a:rPr kumimoji="1" lang="ko-KR" altLang="en-US" sz="900" b="1" spc="-60" dirty="0"/>
              <a:t>마케팅</a:t>
            </a:r>
            <a:r>
              <a:rPr kumimoji="1" lang="en-US" altLang="ko-KR" sz="900" b="1" spc="-60" dirty="0"/>
              <a:t>, IR &gt; 1. </a:t>
            </a:r>
            <a:r>
              <a:rPr kumimoji="1" lang="ko-KR" altLang="en-US" sz="900" b="1" spc="-60" dirty="0"/>
              <a:t>마케팅</a:t>
            </a:r>
            <a:r>
              <a:rPr kumimoji="1" lang="en-US" altLang="ko-KR" sz="900" b="1" spc="-60" dirty="0"/>
              <a:t>] </a:t>
            </a:r>
            <a:r>
              <a:rPr kumimoji="1" lang="ko-KR" altLang="en-US" sz="900" b="1" spc="-60" dirty="0"/>
              <a:t>직무</a:t>
            </a:r>
            <a:r>
              <a:rPr kumimoji="1" lang="ko-KR" altLang="en-US" sz="900" spc="-60" dirty="0"/>
              <a:t>에 집중적으로 분포되어 있으며</a:t>
            </a:r>
            <a:r>
              <a:rPr kumimoji="1" lang="en-US" altLang="ko-KR" sz="900" spc="-60" dirty="0"/>
              <a:t>, </a:t>
            </a:r>
            <a:r>
              <a:rPr kumimoji="1" lang="ko-KR" altLang="en-US" sz="900" spc="-60" dirty="0"/>
              <a:t>이외 이력서의 경우</a:t>
            </a:r>
            <a:r>
              <a:rPr kumimoji="1" lang="en-US" altLang="ko-KR" sz="900" spc="-60" dirty="0"/>
              <a:t>, </a:t>
            </a:r>
            <a:r>
              <a:rPr kumimoji="1" lang="ko-KR" altLang="en-US" sz="900" b="1" spc="-60" dirty="0"/>
              <a:t>약 </a:t>
            </a:r>
            <a:r>
              <a:rPr kumimoji="1" lang="en-US" altLang="ko-KR" sz="900" b="1" spc="-60" dirty="0"/>
              <a:t>89.34%</a:t>
            </a:r>
            <a:r>
              <a:rPr kumimoji="1" lang="ko-KR" altLang="en-US" sz="900" spc="-60" dirty="0"/>
              <a:t>의 이력서가 이력서 수 분포 상 </a:t>
            </a:r>
            <a:r>
              <a:rPr kumimoji="1" lang="ko-KR" altLang="en-US" sz="900" b="1" spc="-60" dirty="0"/>
              <a:t>상위 </a:t>
            </a:r>
            <a:r>
              <a:rPr kumimoji="1" lang="en-US" altLang="ko-KR" sz="900" b="1" spc="-60" dirty="0"/>
              <a:t>29</a:t>
            </a:r>
            <a:r>
              <a:rPr kumimoji="1" lang="ko-KR" altLang="en-US" sz="900" b="1" spc="-60" dirty="0"/>
              <a:t>개 직무</a:t>
            </a:r>
            <a:r>
              <a:rPr kumimoji="1" lang="ko-KR" altLang="en-US" sz="900" spc="-60" dirty="0"/>
              <a:t>에 분포되어 있음</a:t>
            </a:r>
            <a:endParaRPr kumimoji="1" lang="en-US" altLang="ko-KR" sz="900" spc="-60" dirty="0"/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à"/>
            </a:pPr>
            <a:r>
              <a:rPr kumimoji="1" lang="ko-KR" altLang="en-US" sz="900" spc="-60" dirty="0">
                <a:sym typeface="Wingdings" panose="05000000000000000000" pitchFamily="2" charset="2"/>
              </a:rPr>
              <a:t>이력서 수가 너무 적은 직무를 분류 타겟으로 포함시킬 경우</a:t>
            </a:r>
            <a:r>
              <a:rPr kumimoji="1" lang="en-US" altLang="ko-KR" sz="900" spc="-60" dirty="0">
                <a:sym typeface="Wingdings" panose="05000000000000000000" pitchFamily="2" charset="2"/>
              </a:rPr>
              <a:t>, </a:t>
            </a:r>
            <a:r>
              <a:rPr kumimoji="1" lang="ko-KR" altLang="en-US" sz="900" spc="-60" dirty="0">
                <a:sym typeface="Wingdings" panose="05000000000000000000" pitchFamily="2" charset="2"/>
              </a:rPr>
              <a:t>심각한 데이터 불균형 문제로 인해 </a:t>
            </a:r>
            <a:r>
              <a:rPr kumimoji="1" lang="en-US" altLang="ko-KR" sz="900" spc="-60" dirty="0">
                <a:sym typeface="Wingdings" panose="05000000000000000000" pitchFamily="2" charset="2"/>
              </a:rPr>
              <a:t>AI </a:t>
            </a:r>
            <a:r>
              <a:rPr kumimoji="1" lang="ko-KR" altLang="en-US" sz="900" spc="-60" dirty="0">
                <a:sym typeface="Wingdings" panose="05000000000000000000" pitchFamily="2" charset="2"/>
              </a:rPr>
              <a:t>분류 모델의 성능이 떨어짐</a:t>
            </a:r>
            <a:endParaRPr kumimoji="1" lang="en-US" altLang="ko-KR" sz="900" spc="-60" dirty="0">
              <a:sym typeface="Wingdings" panose="05000000000000000000" pitchFamily="2" charset="2"/>
            </a:endParaRP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à"/>
            </a:pPr>
            <a:r>
              <a:rPr kumimoji="1" lang="ko-KR" altLang="en-US" sz="900" spc="-60" dirty="0"/>
              <a:t>따라서</a:t>
            </a:r>
            <a:r>
              <a:rPr kumimoji="1" lang="en-US" altLang="ko-KR" sz="900" spc="-60" dirty="0"/>
              <a:t>, </a:t>
            </a:r>
            <a:r>
              <a:rPr kumimoji="1" lang="ko-KR" altLang="en-US" sz="900" spc="-60" dirty="0"/>
              <a:t>금번 사업에서는 이력서 파일이 </a:t>
            </a:r>
            <a:r>
              <a:rPr kumimoji="1" lang="ko-KR" altLang="en-US" sz="900" b="1" spc="-60" dirty="0">
                <a:highlight>
                  <a:srgbClr val="FFFF00"/>
                </a:highlight>
              </a:rPr>
              <a:t>최소 </a:t>
            </a:r>
            <a:r>
              <a:rPr kumimoji="1" lang="en-US" altLang="ko-KR" sz="900" b="1" spc="-60" dirty="0">
                <a:highlight>
                  <a:srgbClr val="FFFF00"/>
                </a:highlight>
              </a:rPr>
              <a:t>200</a:t>
            </a:r>
            <a:r>
              <a:rPr kumimoji="1" lang="ko-KR" altLang="en-US" sz="900" b="1" spc="-60" dirty="0">
                <a:highlight>
                  <a:srgbClr val="FFFF00"/>
                </a:highlight>
              </a:rPr>
              <a:t>건 이상</a:t>
            </a:r>
            <a:r>
              <a:rPr kumimoji="1" lang="ko-KR" altLang="en-US" sz="900" spc="-60" dirty="0"/>
              <a:t>인 중분류 레벨의 직무를 타겟으로 하여 분류 모델을 구축함</a:t>
            </a:r>
            <a:endParaRPr kumimoji="1" lang="en-US" altLang="ko-KR" sz="900" spc="-60" dirty="0"/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à"/>
            </a:pPr>
            <a:r>
              <a:rPr kumimoji="1" lang="ko-KR" altLang="en-US" sz="900" spc="-60" dirty="0"/>
              <a:t>분류 타겟</a:t>
            </a:r>
            <a:r>
              <a:rPr kumimoji="1" lang="en-US" altLang="ko-KR" sz="900" spc="-60" dirty="0"/>
              <a:t>: </a:t>
            </a:r>
            <a:r>
              <a:rPr kumimoji="1" lang="ko-KR" altLang="en-US" sz="900" b="1" spc="-60" dirty="0">
                <a:solidFill>
                  <a:srgbClr val="FF0000"/>
                </a:solidFill>
                <a:highlight>
                  <a:srgbClr val="FFFF00"/>
                </a:highlight>
              </a:rPr>
              <a:t>직무 대분류 </a:t>
            </a:r>
            <a:r>
              <a:rPr kumimoji="1" lang="en-US" altLang="ko-KR" sz="900" b="1" spc="-60" dirty="0">
                <a:solidFill>
                  <a:srgbClr val="FF0000"/>
                </a:solidFill>
                <a:highlight>
                  <a:srgbClr val="FFFF00"/>
                </a:highlight>
              </a:rPr>
              <a:t>13</a:t>
            </a:r>
            <a:r>
              <a:rPr kumimoji="1" lang="ko-KR" altLang="en-US" sz="900" b="1" spc="-60" dirty="0">
                <a:solidFill>
                  <a:srgbClr val="FF0000"/>
                </a:solidFill>
                <a:highlight>
                  <a:srgbClr val="FFFF00"/>
                </a:highlight>
              </a:rPr>
              <a:t>개 </a:t>
            </a:r>
            <a:r>
              <a:rPr kumimoji="1" lang="en-US" altLang="ko-KR" sz="900" b="1" spc="-60" dirty="0">
                <a:solidFill>
                  <a:srgbClr val="FF0000"/>
                </a:solidFill>
                <a:highlight>
                  <a:srgbClr val="FFFF00"/>
                </a:highlight>
              </a:rPr>
              <a:t>/ </a:t>
            </a:r>
            <a:r>
              <a:rPr kumimoji="1" lang="ko-KR" altLang="en-US" sz="900" b="1" spc="-60" dirty="0">
                <a:solidFill>
                  <a:srgbClr val="FF0000"/>
                </a:solidFill>
                <a:highlight>
                  <a:srgbClr val="FFFF00"/>
                </a:highlight>
              </a:rPr>
              <a:t>직무 중분류 </a:t>
            </a:r>
            <a:r>
              <a:rPr kumimoji="1" lang="en-US" altLang="ko-KR" sz="900" b="1" spc="-60" dirty="0">
                <a:solidFill>
                  <a:srgbClr val="FF0000"/>
                </a:solidFill>
                <a:highlight>
                  <a:srgbClr val="FFFF00"/>
                </a:highlight>
              </a:rPr>
              <a:t>29</a:t>
            </a:r>
            <a:r>
              <a:rPr kumimoji="1" lang="ko-KR" altLang="en-US" sz="900" b="1" spc="-60" dirty="0">
                <a:solidFill>
                  <a:srgbClr val="FF0000"/>
                </a:solidFill>
                <a:highlight>
                  <a:srgbClr val="FFFF00"/>
                </a:highlight>
              </a:rPr>
              <a:t>개 </a:t>
            </a:r>
            <a:r>
              <a:rPr kumimoji="1" lang="en-US" altLang="ko-KR" sz="900" b="1" spc="-60" dirty="0">
                <a:solidFill>
                  <a:srgbClr val="FF0000"/>
                </a:solidFill>
                <a:highlight>
                  <a:srgbClr val="FFFF00"/>
                </a:highlight>
              </a:rPr>
              <a:t>/ </a:t>
            </a:r>
            <a:r>
              <a:rPr kumimoji="1" lang="ko-KR" altLang="en-US" sz="900" b="1" spc="-60" dirty="0">
                <a:solidFill>
                  <a:srgbClr val="FF0000"/>
                </a:solidFill>
                <a:highlight>
                  <a:srgbClr val="FFFF00"/>
                </a:highlight>
              </a:rPr>
              <a:t>이력서 파일 </a:t>
            </a:r>
            <a:r>
              <a:rPr kumimoji="1" lang="en-US" altLang="ko-KR" sz="900" b="1" spc="-60" dirty="0">
                <a:solidFill>
                  <a:srgbClr val="FF0000"/>
                </a:solidFill>
                <a:highlight>
                  <a:srgbClr val="FFFF00"/>
                </a:highlight>
              </a:rPr>
              <a:t>22,451 </a:t>
            </a:r>
            <a:r>
              <a:rPr kumimoji="1" lang="ko-KR" altLang="en-US" sz="900" b="1" spc="-60" dirty="0">
                <a:solidFill>
                  <a:srgbClr val="FF0000"/>
                </a:solidFill>
                <a:highlight>
                  <a:srgbClr val="FFFF00"/>
                </a:highlight>
              </a:rPr>
              <a:t>개*</a:t>
            </a:r>
            <a:endParaRPr kumimoji="1" lang="en-US" altLang="ko-KR" sz="900" b="1" spc="-6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kumimoji="1" lang="en-US" altLang="ko-KR" sz="900" spc="-6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C8A18D-BD32-A293-C09D-83FE5352C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463" y="1790819"/>
            <a:ext cx="7221511" cy="3207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3581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27A2D462-A74E-1213-0C0C-ECA12C89EF3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3584" y="772169"/>
            <a:ext cx="10260576" cy="272953"/>
          </a:xfrm>
        </p:spPr>
        <p:txBody>
          <a:bodyPr/>
          <a:lstStyle/>
          <a:p>
            <a:r>
              <a:rPr lang="ko-KR" altLang="en-US" spc="-68" dirty="0">
                <a:solidFill>
                  <a:schemeClr val="tx1">
                    <a:lumMod val="65000"/>
                    <a:lumOff val="35000"/>
                  </a:schemeClr>
                </a:solidFill>
                <a:latin typeface="DIGICO TTF Bold" panose="020B0600000101010101" pitchFamily="50" charset="-127"/>
                <a:ea typeface="DIGICO TTF Bold" panose="020B0600000101010101" pitchFamily="50" charset="-127"/>
              </a:rPr>
              <a:t>모델 구축을 위한 이력서 데이터 분류</a:t>
            </a:r>
            <a:endParaRPr lang="en-US" altLang="ko-KR" spc="-68" dirty="0">
              <a:solidFill>
                <a:schemeClr val="tx1">
                  <a:lumMod val="65000"/>
                  <a:lumOff val="35000"/>
                </a:schemeClr>
              </a:solidFill>
              <a:latin typeface="DIGICO TTF Bold" panose="020B0600000101010101" pitchFamily="50" charset="-127"/>
              <a:ea typeface="DIGICO TTF Bold" panose="020B0600000101010101" pitchFamily="50" charset="-127"/>
            </a:endParaRPr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D49379E1-8472-3CE3-0D8A-597CF41E17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8552" y="465528"/>
            <a:ext cx="425057" cy="544461"/>
          </a:xfrm>
        </p:spPr>
        <p:txBody>
          <a:bodyPr/>
          <a:lstStyle/>
          <a:p>
            <a:r>
              <a:rPr lang="en-US" altLang="ko-KR" sz="1865" spc="-8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00B8A2"/>
                </a:solidFill>
                <a:cs typeface="+mj-cs"/>
              </a:rPr>
              <a:t>03</a:t>
            </a:r>
            <a:endParaRPr lang="ko-KR" altLang="en-US" sz="1865" spc="-8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rgbClr val="00B8A2"/>
              </a:solidFill>
              <a:cs typeface="+mj-cs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778C8FC-A4DA-FFEB-CF9E-EE38942B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16" y="465522"/>
            <a:ext cx="10262680" cy="479557"/>
          </a:xfrm>
        </p:spPr>
        <p:txBody>
          <a:bodyPr/>
          <a:lstStyle/>
          <a:p>
            <a:r>
              <a:rPr lang="ko-KR" altLang="en-US" sz="1865" spc="-133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분석 수행 결과 </a:t>
            </a:r>
            <a:r>
              <a:rPr lang="en-US" altLang="ko-KR" sz="1865" spc="-133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|  1) </a:t>
            </a:r>
            <a:r>
              <a:rPr lang="ko-KR" altLang="en-US" sz="1865" spc="-133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이력서 직무 분류 모델 구축</a:t>
            </a:r>
            <a:endParaRPr lang="ko-KR" altLang="en-US" sz="1600" spc="-133" dirty="0">
              <a:ln>
                <a:solidFill>
                  <a:schemeClr val="bg2">
                    <a:alpha val="0"/>
                  </a:schemeClr>
                </a:solidFill>
              </a:ln>
              <a:solidFill>
                <a:schemeClr val="accent4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227E923-4B2C-E212-0681-AC6E89C5B775}"/>
              </a:ext>
            </a:extLst>
          </p:cNvPr>
          <p:cNvGrpSpPr/>
          <p:nvPr/>
        </p:nvGrpSpPr>
        <p:grpSpPr>
          <a:xfrm>
            <a:off x="877792" y="2386490"/>
            <a:ext cx="864975" cy="887192"/>
            <a:chOff x="6974670" y="2034976"/>
            <a:chExt cx="864975" cy="88719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1C25413-FF93-C1B9-0CF4-538AE20D850D}"/>
                </a:ext>
              </a:extLst>
            </p:cNvPr>
            <p:cNvGrpSpPr/>
            <p:nvPr/>
          </p:nvGrpSpPr>
          <p:grpSpPr>
            <a:xfrm>
              <a:off x="6986943" y="2138078"/>
              <a:ext cx="852702" cy="784090"/>
              <a:chOff x="6977260" y="2012008"/>
              <a:chExt cx="852702" cy="784090"/>
            </a:xfrm>
          </p:grpSpPr>
          <p:graphicFrame>
            <p:nvGraphicFramePr>
              <p:cNvPr id="20" name="차트 19">
                <a:extLst>
                  <a:ext uri="{FF2B5EF4-FFF2-40B4-BE49-F238E27FC236}">
                    <a16:creationId xmlns:a16="http://schemas.microsoft.com/office/drawing/2014/main" id="{8EE562C9-1902-D10F-5113-78180AE4067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25902456"/>
                  </p:ext>
                </p:extLst>
              </p:nvPr>
            </p:nvGraphicFramePr>
            <p:xfrm>
              <a:off x="6977260" y="2012008"/>
              <a:ext cx="852702" cy="78409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0B16E2B1-E8AE-DB78-0C03-A2DA7D02E075}"/>
                  </a:ext>
                </a:extLst>
              </p:cNvPr>
              <p:cNvGrpSpPr/>
              <p:nvPr/>
            </p:nvGrpSpPr>
            <p:grpSpPr>
              <a:xfrm>
                <a:off x="7003604" y="2115976"/>
                <a:ext cx="757181" cy="452435"/>
                <a:chOff x="7003604" y="2115976"/>
                <a:chExt cx="757181" cy="452435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E657DEB-145C-27FF-4EA7-C3CD5865A9CD}"/>
                    </a:ext>
                  </a:extLst>
                </p:cNvPr>
                <p:cNvSpPr txBox="1"/>
                <p:nvPr/>
              </p:nvSpPr>
              <p:spPr>
                <a:xfrm>
                  <a:off x="7275719" y="2251547"/>
                  <a:ext cx="485066" cy="2921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r>
                    <a:rPr kumimoji="1" lang="en-US" altLang="ko-KR" sz="700" b="1" spc="-60" dirty="0">
                      <a:solidFill>
                        <a:schemeClr val="bg1"/>
                      </a:solidFill>
                    </a:rPr>
                    <a:t>60%</a:t>
                  </a:r>
                  <a:endParaRPr kumimoji="1" lang="ko-Kore-KR" altLang="en-US" sz="700" b="1" spc="-6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F80245D-97E5-C589-42AA-4E4FFD2FBF5D}"/>
                    </a:ext>
                  </a:extLst>
                </p:cNvPr>
                <p:cNvSpPr txBox="1"/>
                <p:nvPr/>
              </p:nvSpPr>
              <p:spPr>
                <a:xfrm>
                  <a:off x="7003604" y="2276311"/>
                  <a:ext cx="485066" cy="2921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r>
                    <a:rPr kumimoji="1" lang="en-US" altLang="ko-KR" sz="700" b="1" spc="-60" dirty="0">
                      <a:solidFill>
                        <a:schemeClr val="bg1"/>
                      </a:solidFill>
                    </a:rPr>
                    <a:t>20%</a:t>
                  </a:r>
                  <a:endParaRPr kumimoji="1" lang="ko-Kore-KR" altLang="en-US" sz="700" b="1" spc="-6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1F71EB5-6334-9EB1-04FA-7944519044B6}"/>
                    </a:ext>
                  </a:extLst>
                </p:cNvPr>
                <p:cNvSpPr txBox="1"/>
                <p:nvPr/>
              </p:nvSpPr>
              <p:spPr>
                <a:xfrm>
                  <a:off x="7042060" y="2115976"/>
                  <a:ext cx="485066" cy="2921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r>
                    <a:rPr kumimoji="1" lang="en-US" altLang="ko-KR" sz="700" b="1" spc="-60" dirty="0">
                      <a:solidFill>
                        <a:schemeClr val="bg1"/>
                      </a:solidFill>
                    </a:rPr>
                    <a:t>20%</a:t>
                  </a:r>
                  <a:endParaRPr kumimoji="1" lang="ko-Kore-KR" altLang="en-US" sz="700" b="1" spc="-6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558972-CB7F-442C-6227-2198FD257ABE}"/>
                </a:ext>
              </a:extLst>
            </p:cNvPr>
            <p:cNvSpPr txBox="1"/>
            <p:nvPr/>
          </p:nvSpPr>
          <p:spPr>
            <a:xfrm>
              <a:off x="6974670" y="2034976"/>
              <a:ext cx="854564" cy="29210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ko-KR" altLang="en-US" sz="700" spc="-60" dirty="0"/>
                <a:t>이력서 수 비율</a:t>
              </a:r>
              <a:endParaRPr kumimoji="1" lang="ko-Kore-KR" altLang="en-US" sz="700" spc="-6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5671072-8003-5804-F743-C84C0DA0546B}"/>
              </a:ext>
            </a:extLst>
          </p:cNvPr>
          <p:cNvGrpSpPr/>
          <p:nvPr/>
        </p:nvGrpSpPr>
        <p:grpSpPr>
          <a:xfrm>
            <a:off x="1777445" y="2447173"/>
            <a:ext cx="525266" cy="729388"/>
            <a:chOff x="7844870" y="2071187"/>
            <a:chExt cx="525266" cy="729388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E28BDE14-1D22-3B55-73F3-2AB46912EBE7}"/>
                </a:ext>
              </a:extLst>
            </p:cNvPr>
            <p:cNvSpPr/>
            <p:nvPr/>
          </p:nvSpPr>
          <p:spPr>
            <a:xfrm>
              <a:off x="7844870" y="2071187"/>
              <a:ext cx="525266" cy="628975"/>
            </a:xfrm>
            <a:prstGeom prst="roundRect">
              <a:avLst>
                <a:gd name="adj" fmla="val 8791"/>
              </a:avLst>
            </a:prstGeom>
            <a:solidFill>
              <a:srgbClr val="11DBCC">
                <a:alpha val="30000"/>
              </a:srgbClr>
            </a:solidFill>
            <a:ln w="12700">
              <a:solidFill>
                <a:srgbClr val="11DB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2E517A61-3C55-CB57-5D09-91EF182F5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14218" y="2138078"/>
              <a:ext cx="180920" cy="138233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B691B80E-89BA-1DCF-053E-75BA887DF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13490" y="2146356"/>
              <a:ext cx="180920" cy="138233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B5D31A5-357A-7D86-F172-88EE58C30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1399" y="2459184"/>
              <a:ext cx="180920" cy="138233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982BADE-CB1B-93B1-5FA8-6C4988082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7933080" y="2304069"/>
              <a:ext cx="178575" cy="136441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BC38B7E-F8E5-481E-6E19-C98823737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7875161" y="2477137"/>
              <a:ext cx="178575" cy="136441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6CA5261-F20B-200F-96FC-2A88FC63C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8142111" y="2292612"/>
              <a:ext cx="178575" cy="136441"/>
            </a:xfrm>
            <a:prstGeom prst="rect">
              <a:avLst/>
            </a:prstGeom>
          </p:spPr>
        </p:pic>
        <p:sp>
          <p:nvSpPr>
            <p:cNvPr id="33" name="사각형: 둥근 모서리 21">
              <a:extLst>
                <a:ext uri="{FF2B5EF4-FFF2-40B4-BE49-F238E27FC236}">
                  <a16:creationId xmlns:a16="http://schemas.microsoft.com/office/drawing/2014/main" id="{30CEF609-87B3-81C7-ECE6-2A9568543107}"/>
                </a:ext>
              </a:extLst>
            </p:cNvPr>
            <p:cNvSpPr/>
            <p:nvPr/>
          </p:nvSpPr>
          <p:spPr>
            <a:xfrm>
              <a:off x="7894997" y="2650869"/>
              <a:ext cx="419110" cy="1497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8A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rgbClr val="009C96"/>
                  </a:solidFill>
                  <a:latin typeface="+mj-ea"/>
                  <a:ea typeface="+mj-ea"/>
                </a:rPr>
                <a:t>Train</a:t>
              </a:r>
              <a:endParaRPr lang="ko-KR" altLang="en-US" sz="800" dirty="0">
                <a:solidFill>
                  <a:srgbClr val="009C96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00F4B81-03A3-D6B5-43BB-5BBAB139F300}"/>
              </a:ext>
            </a:extLst>
          </p:cNvPr>
          <p:cNvGrpSpPr/>
          <p:nvPr/>
        </p:nvGrpSpPr>
        <p:grpSpPr>
          <a:xfrm>
            <a:off x="2317311" y="2447173"/>
            <a:ext cx="386056" cy="729417"/>
            <a:chOff x="8384736" y="2071187"/>
            <a:chExt cx="386056" cy="729417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55BC6DD-7F61-2E29-752F-FC46633122C3}"/>
                </a:ext>
              </a:extLst>
            </p:cNvPr>
            <p:cNvSpPr/>
            <p:nvPr/>
          </p:nvSpPr>
          <p:spPr>
            <a:xfrm>
              <a:off x="8429776" y="2071187"/>
              <a:ext cx="319772" cy="628975"/>
            </a:xfrm>
            <a:prstGeom prst="roundRect">
              <a:avLst>
                <a:gd name="adj" fmla="val 8791"/>
              </a:avLst>
            </a:prstGeom>
            <a:solidFill>
              <a:srgbClr val="A276EC">
                <a:alpha val="30000"/>
              </a:srgbClr>
            </a:solidFill>
            <a:ln w="12700">
              <a:solidFill>
                <a:srgbClr val="A276E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6612F735-76A7-7E7A-EDE8-F2B2CC9CF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98834" y="2241663"/>
              <a:ext cx="180920" cy="138233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245934D9-433F-8172-511D-9AEE0816A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8484226" y="2441658"/>
              <a:ext cx="178575" cy="136441"/>
            </a:xfrm>
            <a:prstGeom prst="rect">
              <a:avLst/>
            </a:prstGeom>
          </p:spPr>
        </p:pic>
        <p:sp>
          <p:nvSpPr>
            <p:cNvPr id="38" name="사각형: 둥근 모서리 21">
              <a:extLst>
                <a:ext uri="{FF2B5EF4-FFF2-40B4-BE49-F238E27FC236}">
                  <a16:creationId xmlns:a16="http://schemas.microsoft.com/office/drawing/2014/main" id="{61B7EFC9-709E-83B7-8B21-437356AE9C66}"/>
                </a:ext>
              </a:extLst>
            </p:cNvPr>
            <p:cNvSpPr/>
            <p:nvPr/>
          </p:nvSpPr>
          <p:spPr>
            <a:xfrm>
              <a:off x="8384736" y="2650898"/>
              <a:ext cx="386056" cy="1497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A276E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>
                  <a:solidFill>
                    <a:srgbClr val="A276EC"/>
                  </a:solidFill>
                  <a:latin typeface="+mj-ea"/>
                  <a:ea typeface="+mj-ea"/>
                </a:rPr>
                <a:t>Val</a:t>
              </a:r>
              <a:endParaRPr lang="ko-KR" altLang="en-US" sz="800" dirty="0">
                <a:solidFill>
                  <a:srgbClr val="A276EC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9FBD9DD-7945-CDB1-2EF7-1A18A22B2873}"/>
              </a:ext>
            </a:extLst>
          </p:cNvPr>
          <p:cNvGrpSpPr/>
          <p:nvPr/>
        </p:nvGrpSpPr>
        <p:grpSpPr>
          <a:xfrm>
            <a:off x="2733367" y="2447173"/>
            <a:ext cx="419110" cy="729388"/>
            <a:chOff x="8800792" y="2071187"/>
            <a:chExt cx="419110" cy="729388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A1FFB6CE-8047-C541-D28B-226E4E941C52}"/>
                </a:ext>
              </a:extLst>
            </p:cNvPr>
            <p:cNvSpPr/>
            <p:nvPr/>
          </p:nvSpPr>
          <p:spPr>
            <a:xfrm>
              <a:off x="8856176" y="2071187"/>
              <a:ext cx="319772" cy="628975"/>
            </a:xfrm>
            <a:prstGeom prst="roundRect">
              <a:avLst>
                <a:gd name="adj" fmla="val 8791"/>
              </a:avLst>
            </a:prstGeom>
            <a:solidFill>
              <a:srgbClr val="F2AA6B">
                <a:alpha val="30000"/>
              </a:srgbClr>
            </a:solidFill>
            <a:ln w="12700">
              <a:solidFill>
                <a:srgbClr val="F2AA6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CDD8354B-F812-C3E8-3FAE-76D0DF4F4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48142" y="2434300"/>
              <a:ext cx="180920" cy="138233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B23D4D50-589D-4EDB-ECD1-B6C7BB815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8928974" y="2238870"/>
              <a:ext cx="178575" cy="136441"/>
            </a:xfrm>
            <a:prstGeom prst="rect">
              <a:avLst/>
            </a:prstGeom>
          </p:spPr>
        </p:pic>
        <p:sp>
          <p:nvSpPr>
            <p:cNvPr id="43" name="사각형: 둥근 모서리 21">
              <a:extLst>
                <a:ext uri="{FF2B5EF4-FFF2-40B4-BE49-F238E27FC236}">
                  <a16:creationId xmlns:a16="http://schemas.microsoft.com/office/drawing/2014/main" id="{73F41AD1-DC62-FEB0-25C9-0059AA235750}"/>
                </a:ext>
              </a:extLst>
            </p:cNvPr>
            <p:cNvSpPr/>
            <p:nvPr/>
          </p:nvSpPr>
          <p:spPr>
            <a:xfrm>
              <a:off x="8800792" y="2650869"/>
              <a:ext cx="419110" cy="1497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2AA6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rgbClr val="F2AA6B"/>
                  </a:solidFill>
                  <a:latin typeface="+mj-ea"/>
                  <a:ea typeface="+mj-ea"/>
                </a:rPr>
                <a:t>Test</a:t>
              </a:r>
              <a:endParaRPr lang="ko-KR" altLang="en-US" sz="800" dirty="0">
                <a:solidFill>
                  <a:srgbClr val="F2AA6B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148B052-D9E0-25AA-6058-9D86894B230F}"/>
              </a:ext>
            </a:extLst>
          </p:cNvPr>
          <p:cNvSpPr/>
          <p:nvPr/>
        </p:nvSpPr>
        <p:spPr>
          <a:xfrm>
            <a:off x="881555" y="2262913"/>
            <a:ext cx="2410998" cy="994604"/>
          </a:xfrm>
          <a:prstGeom prst="roundRect">
            <a:avLst>
              <a:gd name="adj" fmla="val 8791"/>
            </a:avLst>
          </a:prstGeom>
          <a:noFill/>
          <a:ln w="19050">
            <a:solidFill>
              <a:srgbClr val="009C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사각형: 둥근 모서리 21">
            <a:extLst>
              <a:ext uri="{FF2B5EF4-FFF2-40B4-BE49-F238E27FC236}">
                <a16:creationId xmlns:a16="http://schemas.microsoft.com/office/drawing/2014/main" id="{051DAB84-1DE0-0468-19AE-E49DA3A451CB}"/>
              </a:ext>
            </a:extLst>
          </p:cNvPr>
          <p:cNvSpPr/>
          <p:nvPr/>
        </p:nvSpPr>
        <p:spPr>
          <a:xfrm>
            <a:off x="1382118" y="2185574"/>
            <a:ext cx="1447684" cy="181117"/>
          </a:xfrm>
          <a:prstGeom prst="roundRect">
            <a:avLst/>
          </a:prstGeom>
          <a:solidFill>
            <a:srgbClr val="00B8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모델 구축용 데이터 준비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8B9E663-E7B1-B15B-D07A-EF9FCE2395E0}"/>
              </a:ext>
            </a:extLst>
          </p:cNvPr>
          <p:cNvGrpSpPr/>
          <p:nvPr/>
        </p:nvGrpSpPr>
        <p:grpSpPr>
          <a:xfrm>
            <a:off x="1184932" y="3504437"/>
            <a:ext cx="525266" cy="729388"/>
            <a:chOff x="7844870" y="2071187"/>
            <a:chExt cx="525266" cy="729388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B127DF4-5D47-43B9-FE8F-C685B2C87EB5}"/>
                </a:ext>
              </a:extLst>
            </p:cNvPr>
            <p:cNvSpPr/>
            <p:nvPr/>
          </p:nvSpPr>
          <p:spPr>
            <a:xfrm>
              <a:off x="7844870" y="2071187"/>
              <a:ext cx="525266" cy="628975"/>
            </a:xfrm>
            <a:prstGeom prst="roundRect">
              <a:avLst>
                <a:gd name="adj" fmla="val 8791"/>
              </a:avLst>
            </a:prstGeom>
            <a:solidFill>
              <a:srgbClr val="11DBCC">
                <a:alpha val="30000"/>
              </a:srgbClr>
            </a:solidFill>
            <a:ln w="12700">
              <a:solidFill>
                <a:srgbClr val="11DB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045FBED2-D21A-F4D1-4361-D7B13DC57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14218" y="2138078"/>
              <a:ext cx="180920" cy="138233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C794A8FF-FDE8-F92A-F1E4-F0893D13A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13490" y="2146356"/>
              <a:ext cx="180920" cy="13823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EB317F2C-B1D0-2767-B583-4876E4B56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1399" y="2459184"/>
              <a:ext cx="180920" cy="138233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20AAC8C7-CA29-FE22-8EAC-2C9E611B9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7933080" y="2304069"/>
              <a:ext cx="178575" cy="136441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C68F2238-34AE-84D0-E058-33FB4A3B1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7875161" y="2477137"/>
              <a:ext cx="178575" cy="136441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648155DE-20B4-9C70-E34E-DF4F309A6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8142111" y="2292612"/>
              <a:ext cx="178575" cy="136441"/>
            </a:xfrm>
            <a:prstGeom prst="rect">
              <a:avLst/>
            </a:prstGeom>
          </p:spPr>
        </p:pic>
        <p:sp>
          <p:nvSpPr>
            <p:cNvPr id="54" name="사각형: 둥근 모서리 21">
              <a:extLst>
                <a:ext uri="{FF2B5EF4-FFF2-40B4-BE49-F238E27FC236}">
                  <a16:creationId xmlns:a16="http://schemas.microsoft.com/office/drawing/2014/main" id="{5C3C7C2D-04AB-9F7B-71F5-2B5FE872D6C7}"/>
                </a:ext>
              </a:extLst>
            </p:cNvPr>
            <p:cNvSpPr/>
            <p:nvPr/>
          </p:nvSpPr>
          <p:spPr>
            <a:xfrm>
              <a:off x="7894997" y="2650869"/>
              <a:ext cx="419110" cy="1497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8A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rgbClr val="009C96"/>
                  </a:solidFill>
                  <a:latin typeface="+mj-ea"/>
                  <a:ea typeface="+mj-ea"/>
                </a:rPr>
                <a:t>Train</a:t>
              </a:r>
              <a:endParaRPr lang="ko-KR" altLang="en-US" sz="800" dirty="0">
                <a:solidFill>
                  <a:srgbClr val="009C96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B3027D9-49CA-8196-0D47-7D6DD57E7575}"/>
              </a:ext>
            </a:extLst>
          </p:cNvPr>
          <p:cNvGrpSpPr/>
          <p:nvPr/>
        </p:nvGrpSpPr>
        <p:grpSpPr>
          <a:xfrm>
            <a:off x="2496766" y="3504437"/>
            <a:ext cx="386056" cy="729417"/>
            <a:chOff x="8384736" y="2071187"/>
            <a:chExt cx="386056" cy="729417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9CBB3CC8-4E74-D22A-7B04-5F6E47F33BC2}"/>
                </a:ext>
              </a:extLst>
            </p:cNvPr>
            <p:cNvSpPr/>
            <p:nvPr/>
          </p:nvSpPr>
          <p:spPr>
            <a:xfrm>
              <a:off x="8429776" y="2071187"/>
              <a:ext cx="319772" cy="628975"/>
            </a:xfrm>
            <a:prstGeom prst="roundRect">
              <a:avLst>
                <a:gd name="adj" fmla="val 8791"/>
              </a:avLst>
            </a:prstGeom>
            <a:solidFill>
              <a:srgbClr val="A276EC">
                <a:alpha val="30000"/>
              </a:srgbClr>
            </a:solidFill>
            <a:ln w="12700">
              <a:solidFill>
                <a:srgbClr val="A276E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2BA36830-AB5A-A167-70CE-3358BB270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98834" y="2241663"/>
              <a:ext cx="180920" cy="138233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FC4A0B24-0E31-3CEF-7CDF-C1C024110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8484226" y="2441658"/>
              <a:ext cx="178575" cy="136441"/>
            </a:xfrm>
            <a:prstGeom prst="rect">
              <a:avLst/>
            </a:prstGeom>
          </p:spPr>
        </p:pic>
        <p:sp>
          <p:nvSpPr>
            <p:cNvPr id="59" name="사각형: 둥근 모서리 21">
              <a:extLst>
                <a:ext uri="{FF2B5EF4-FFF2-40B4-BE49-F238E27FC236}">
                  <a16:creationId xmlns:a16="http://schemas.microsoft.com/office/drawing/2014/main" id="{E053E730-4042-5B7F-AB40-F4E3682CEEC2}"/>
                </a:ext>
              </a:extLst>
            </p:cNvPr>
            <p:cNvSpPr/>
            <p:nvPr/>
          </p:nvSpPr>
          <p:spPr>
            <a:xfrm>
              <a:off x="8384736" y="2650898"/>
              <a:ext cx="386056" cy="1497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A276E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>
                  <a:solidFill>
                    <a:srgbClr val="A276EC"/>
                  </a:solidFill>
                  <a:latin typeface="+mj-ea"/>
                  <a:ea typeface="+mj-ea"/>
                </a:rPr>
                <a:t>Val</a:t>
              </a:r>
              <a:endParaRPr lang="ko-KR" altLang="en-US" sz="800" dirty="0">
                <a:solidFill>
                  <a:srgbClr val="A276EC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0D7FC878-7213-CECC-0DFB-3E8F814CCF49}"/>
              </a:ext>
            </a:extLst>
          </p:cNvPr>
          <p:cNvSpPr/>
          <p:nvPr/>
        </p:nvSpPr>
        <p:spPr>
          <a:xfrm>
            <a:off x="881555" y="3338628"/>
            <a:ext cx="2410998" cy="945353"/>
          </a:xfrm>
          <a:prstGeom prst="roundRect">
            <a:avLst>
              <a:gd name="adj" fmla="val 8791"/>
            </a:avLst>
          </a:prstGeom>
          <a:noFill/>
          <a:ln w="19050">
            <a:solidFill>
              <a:srgbClr val="009C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사각형: 둥근 모서리 21">
            <a:extLst>
              <a:ext uri="{FF2B5EF4-FFF2-40B4-BE49-F238E27FC236}">
                <a16:creationId xmlns:a16="http://schemas.microsoft.com/office/drawing/2014/main" id="{40810547-9252-D290-CAAC-ADFB6F5E6061}"/>
              </a:ext>
            </a:extLst>
          </p:cNvPr>
          <p:cNvSpPr/>
          <p:nvPr/>
        </p:nvSpPr>
        <p:spPr>
          <a:xfrm>
            <a:off x="1059443" y="3286498"/>
            <a:ext cx="2093034" cy="181118"/>
          </a:xfrm>
          <a:prstGeom prst="roundRect">
            <a:avLst/>
          </a:prstGeom>
          <a:solidFill>
            <a:srgbClr val="00B8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직무 분류 모델 구축 및 모델 학습</a:t>
            </a:r>
          </a:p>
        </p:txBody>
      </p:sp>
      <p:sp>
        <p:nvSpPr>
          <p:cNvPr id="62" name="화살표: 아래로 구부러짐 61">
            <a:extLst>
              <a:ext uri="{FF2B5EF4-FFF2-40B4-BE49-F238E27FC236}">
                <a16:creationId xmlns:a16="http://schemas.microsoft.com/office/drawing/2014/main" id="{5D6B4453-5DAC-9766-1F42-703DFBE01806}"/>
              </a:ext>
            </a:extLst>
          </p:cNvPr>
          <p:cNvSpPr/>
          <p:nvPr/>
        </p:nvSpPr>
        <p:spPr>
          <a:xfrm>
            <a:off x="1744727" y="3593865"/>
            <a:ext cx="706526" cy="188883"/>
          </a:xfrm>
          <a:prstGeom prst="curvedDownArrow">
            <a:avLst/>
          </a:prstGeom>
          <a:solidFill>
            <a:srgbClr val="AEEBE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547684DC-DCDC-F244-15F5-63BA00EB8E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2000" y="3623581"/>
            <a:ext cx="409428" cy="409428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94E72796-78B5-D393-C688-F82BF1FDF695}"/>
              </a:ext>
            </a:extLst>
          </p:cNvPr>
          <p:cNvSpPr txBox="1"/>
          <p:nvPr/>
        </p:nvSpPr>
        <p:spPr>
          <a:xfrm>
            <a:off x="1671040" y="3377618"/>
            <a:ext cx="854564" cy="292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800" spc="-60" dirty="0">
                <a:solidFill>
                  <a:schemeClr val="accent4">
                    <a:lumMod val="50000"/>
                  </a:schemeClr>
                </a:solidFill>
              </a:rPr>
              <a:t>모델 학습</a:t>
            </a:r>
            <a:endParaRPr kumimoji="1" lang="ko-Kore-KR" altLang="en-US" sz="800" spc="-6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A7F0989-2459-7C79-336D-AA62CE76701D}"/>
              </a:ext>
            </a:extLst>
          </p:cNvPr>
          <p:cNvSpPr txBox="1"/>
          <p:nvPr/>
        </p:nvSpPr>
        <p:spPr>
          <a:xfrm>
            <a:off x="1671040" y="4027574"/>
            <a:ext cx="854564" cy="292100"/>
          </a:xfrm>
          <a:prstGeom prst="curvedUpArrow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800" spc="-60" dirty="0">
                <a:solidFill>
                  <a:srgbClr val="7030A0"/>
                </a:solidFill>
              </a:rPr>
              <a:t>모델 검증</a:t>
            </a:r>
            <a:endParaRPr kumimoji="1" lang="ko-Kore-KR" altLang="en-US" sz="800" spc="-60" dirty="0">
              <a:solidFill>
                <a:srgbClr val="7030A0"/>
              </a:solidFill>
            </a:endParaRPr>
          </a:p>
        </p:txBody>
      </p:sp>
      <p:sp>
        <p:nvSpPr>
          <p:cNvPr id="205" name="화살표: 아래로 구부러짐 204">
            <a:extLst>
              <a:ext uri="{FF2B5EF4-FFF2-40B4-BE49-F238E27FC236}">
                <a16:creationId xmlns:a16="http://schemas.microsoft.com/office/drawing/2014/main" id="{247BA219-1982-84A6-6FF1-38D0EE9D079F}"/>
              </a:ext>
            </a:extLst>
          </p:cNvPr>
          <p:cNvSpPr/>
          <p:nvPr/>
        </p:nvSpPr>
        <p:spPr>
          <a:xfrm flipH="1" flipV="1">
            <a:off x="1744727" y="3895265"/>
            <a:ext cx="706526" cy="188883"/>
          </a:xfrm>
          <a:prstGeom prst="curvedDownArrow">
            <a:avLst/>
          </a:prstGeom>
          <a:solidFill>
            <a:srgbClr val="DACD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" name="사각형: 둥근 모서리 205">
            <a:extLst>
              <a:ext uri="{FF2B5EF4-FFF2-40B4-BE49-F238E27FC236}">
                <a16:creationId xmlns:a16="http://schemas.microsoft.com/office/drawing/2014/main" id="{3B30ED59-8F92-FC21-9FFF-0BC7314B7992}"/>
              </a:ext>
            </a:extLst>
          </p:cNvPr>
          <p:cNvSpPr/>
          <p:nvPr/>
        </p:nvSpPr>
        <p:spPr>
          <a:xfrm>
            <a:off x="881555" y="4388524"/>
            <a:ext cx="2410998" cy="878814"/>
          </a:xfrm>
          <a:prstGeom prst="roundRect">
            <a:avLst>
              <a:gd name="adj" fmla="val 8791"/>
            </a:avLst>
          </a:prstGeom>
          <a:noFill/>
          <a:ln w="19050">
            <a:solidFill>
              <a:srgbClr val="009C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7" name="사각형: 둥근 모서리 21">
            <a:extLst>
              <a:ext uri="{FF2B5EF4-FFF2-40B4-BE49-F238E27FC236}">
                <a16:creationId xmlns:a16="http://schemas.microsoft.com/office/drawing/2014/main" id="{6221057C-2124-F6D8-8098-0723DF5A46A6}"/>
              </a:ext>
            </a:extLst>
          </p:cNvPr>
          <p:cNvSpPr/>
          <p:nvPr/>
        </p:nvSpPr>
        <p:spPr>
          <a:xfrm>
            <a:off x="1059443" y="4308980"/>
            <a:ext cx="2093034" cy="181118"/>
          </a:xfrm>
          <a:prstGeom prst="roundRect">
            <a:avLst/>
          </a:prstGeom>
          <a:solidFill>
            <a:srgbClr val="00B8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직무 분류 모델 성능 평가</a:t>
            </a:r>
          </a:p>
        </p:txBody>
      </p: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504F8D46-170F-38B2-E925-A35F708634E9}"/>
              </a:ext>
            </a:extLst>
          </p:cNvPr>
          <p:cNvGrpSpPr/>
          <p:nvPr/>
        </p:nvGrpSpPr>
        <p:grpSpPr>
          <a:xfrm>
            <a:off x="963676" y="4522243"/>
            <a:ext cx="419110" cy="729388"/>
            <a:chOff x="8800792" y="2071187"/>
            <a:chExt cx="419110" cy="729388"/>
          </a:xfrm>
        </p:grpSpPr>
        <p:sp>
          <p:nvSpPr>
            <p:cNvPr id="215" name="사각형: 둥근 모서리 214">
              <a:extLst>
                <a:ext uri="{FF2B5EF4-FFF2-40B4-BE49-F238E27FC236}">
                  <a16:creationId xmlns:a16="http://schemas.microsoft.com/office/drawing/2014/main" id="{CBBF5C84-D766-CED4-8726-96B07F0B3117}"/>
                </a:ext>
              </a:extLst>
            </p:cNvPr>
            <p:cNvSpPr/>
            <p:nvPr/>
          </p:nvSpPr>
          <p:spPr>
            <a:xfrm>
              <a:off x="8856176" y="2071187"/>
              <a:ext cx="319772" cy="628975"/>
            </a:xfrm>
            <a:prstGeom prst="roundRect">
              <a:avLst>
                <a:gd name="adj" fmla="val 8791"/>
              </a:avLst>
            </a:prstGeom>
            <a:solidFill>
              <a:srgbClr val="F2AA6B">
                <a:alpha val="30000"/>
              </a:srgbClr>
            </a:solidFill>
            <a:ln w="12700">
              <a:solidFill>
                <a:srgbClr val="F2AA6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16" name="그림 215">
              <a:extLst>
                <a:ext uri="{FF2B5EF4-FFF2-40B4-BE49-F238E27FC236}">
                  <a16:creationId xmlns:a16="http://schemas.microsoft.com/office/drawing/2014/main" id="{C3921CD9-DDE4-D5C1-AD77-50E5DBCB3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48142" y="2434300"/>
              <a:ext cx="180920" cy="138233"/>
            </a:xfrm>
            <a:prstGeom prst="rect">
              <a:avLst/>
            </a:prstGeom>
          </p:spPr>
        </p:pic>
        <p:pic>
          <p:nvPicPr>
            <p:cNvPr id="217" name="그림 216">
              <a:extLst>
                <a:ext uri="{FF2B5EF4-FFF2-40B4-BE49-F238E27FC236}">
                  <a16:creationId xmlns:a16="http://schemas.microsoft.com/office/drawing/2014/main" id="{91E44964-B294-23DF-450A-A74038950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8928974" y="2238870"/>
              <a:ext cx="178575" cy="136441"/>
            </a:xfrm>
            <a:prstGeom prst="rect">
              <a:avLst/>
            </a:prstGeom>
          </p:spPr>
        </p:pic>
        <p:sp>
          <p:nvSpPr>
            <p:cNvPr id="218" name="사각형: 둥근 모서리 21">
              <a:extLst>
                <a:ext uri="{FF2B5EF4-FFF2-40B4-BE49-F238E27FC236}">
                  <a16:creationId xmlns:a16="http://schemas.microsoft.com/office/drawing/2014/main" id="{B045E884-F836-21D6-C284-3E62D4D590DB}"/>
                </a:ext>
              </a:extLst>
            </p:cNvPr>
            <p:cNvSpPr/>
            <p:nvPr/>
          </p:nvSpPr>
          <p:spPr>
            <a:xfrm>
              <a:off x="8800792" y="2650869"/>
              <a:ext cx="419110" cy="1497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2AA6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rgbClr val="F2AA6B"/>
                  </a:solidFill>
                  <a:latin typeface="+mj-ea"/>
                  <a:ea typeface="+mj-ea"/>
                </a:rPr>
                <a:t>Test</a:t>
              </a:r>
              <a:endParaRPr lang="ko-KR" altLang="en-US" sz="800" dirty="0">
                <a:solidFill>
                  <a:srgbClr val="F2AA6B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19" name="화살표: 오른쪽 218">
            <a:extLst>
              <a:ext uri="{FF2B5EF4-FFF2-40B4-BE49-F238E27FC236}">
                <a16:creationId xmlns:a16="http://schemas.microsoft.com/office/drawing/2014/main" id="{013EF6E6-6C87-0E3E-B12D-1B2624B7B7B9}"/>
              </a:ext>
            </a:extLst>
          </p:cNvPr>
          <p:cNvSpPr/>
          <p:nvPr/>
        </p:nvSpPr>
        <p:spPr>
          <a:xfrm>
            <a:off x="1395324" y="4711464"/>
            <a:ext cx="524717" cy="259907"/>
          </a:xfrm>
          <a:prstGeom prst="rightArrow">
            <a:avLst/>
          </a:prstGeom>
          <a:solidFill>
            <a:srgbClr val="F1DBC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20" name="그림 219">
            <a:extLst>
              <a:ext uri="{FF2B5EF4-FFF2-40B4-BE49-F238E27FC236}">
                <a16:creationId xmlns:a16="http://schemas.microsoft.com/office/drawing/2014/main" id="{54D1B2F3-F213-5605-4251-2786674F8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854" y="4637789"/>
            <a:ext cx="416148" cy="416148"/>
          </a:xfrm>
          <a:prstGeom prst="rect">
            <a:avLst/>
          </a:prstGeom>
        </p:spPr>
      </p:pic>
      <p:pic>
        <p:nvPicPr>
          <p:cNvPr id="221" name="그림 220">
            <a:extLst>
              <a:ext uri="{FF2B5EF4-FFF2-40B4-BE49-F238E27FC236}">
                <a16:creationId xmlns:a16="http://schemas.microsoft.com/office/drawing/2014/main" id="{CD89B3DA-CFCA-BC4A-2B08-8D6CB5E104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9538" y="4680114"/>
            <a:ext cx="726345" cy="582514"/>
          </a:xfrm>
          <a:prstGeom prst="rect">
            <a:avLst/>
          </a:prstGeom>
        </p:spPr>
      </p:pic>
      <p:sp>
        <p:nvSpPr>
          <p:cNvPr id="222" name="TextBox 221">
            <a:extLst>
              <a:ext uri="{FF2B5EF4-FFF2-40B4-BE49-F238E27FC236}">
                <a16:creationId xmlns:a16="http://schemas.microsoft.com/office/drawing/2014/main" id="{407975C4-EEE2-C7E7-1424-7A7F7CDEDC2C}"/>
              </a:ext>
            </a:extLst>
          </p:cNvPr>
          <p:cNvSpPr txBox="1"/>
          <p:nvPr/>
        </p:nvSpPr>
        <p:spPr>
          <a:xfrm>
            <a:off x="1838353" y="4451983"/>
            <a:ext cx="854564" cy="292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800" b="1" spc="-60" dirty="0"/>
              <a:t>직무 분류 결과</a:t>
            </a:r>
            <a:endParaRPr kumimoji="1" lang="ko-Kore-KR" altLang="en-US" sz="800" b="1" spc="-60" dirty="0"/>
          </a:p>
        </p:txBody>
      </p:sp>
      <p:sp>
        <p:nvSpPr>
          <p:cNvPr id="223" name="오른쪽 대괄호 222">
            <a:extLst>
              <a:ext uri="{FF2B5EF4-FFF2-40B4-BE49-F238E27FC236}">
                <a16:creationId xmlns:a16="http://schemas.microsoft.com/office/drawing/2014/main" id="{9BA6C0BA-B6B4-8775-A101-8DDA6209B17D}"/>
              </a:ext>
            </a:extLst>
          </p:cNvPr>
          <p:cNvSpPr/>
          <p:nvPr/>
        </p:nvSpPr>
        <p:spPr>
          <a:xfrm>
            <a:off x="2658887" y="4893336"/>
            <a:ext cx="45719" cy="347514"/>
          </a:xfrm>
          <a:prstGeom prst="rightBracket">
            <a:avLst/>
          </a:prstGeom>
          <a:noFill/>
          <a:ln w="12700">
            <a:solidFill>
              <a:srgbClr val="0B12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800" dirty="0"/>
          </a:p>
        </p:txBody>
      </p: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E634DBA3-34E7-9534-7B1D-860D3C2B2BCB}"/>
              </a:ext>
            </a:extLst>
          </p:cNvPr>
          <p:cNvGrpSpPr/>
          <p:nvPr/>
        </p:nvGrpSpPr>
        <p:grpSpPr>
          <a:xfrm>
            <a:off x="2743143" y="4736217"/>
            <a:ext cx="511596" cy="504632"/>
            <a:chOff x="8842256" y="4318627"/>
            <a:chExt cx="511596" cy="504632"/>
          </a:xfrm>
        </p:grpSpPr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E201FBD6-3B31-5E81-84D4-B1E8461F9877}"/>
                </a:ext>
              </a:extLst>
            </p:cNvPr>
            <p:cNvSpPr/>
            <p:nvPr/>
          </p:nvSpPr>
          <p:spPr>
            <a:xfrm>
              <a:off x="8842256" y="4318627"/>
              <a:ext cx="511596" cy="504632"/>
            </a:xfrm>
            <a:prstGeom prst="ellipse">
              <a:avLst/>
            </a:prstGeom>
            <a:solidFill>
              <a:srgbClr val="B2E7F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41B86750-8675-F241-AC55-EB761439A26E}"/>
                </a:ext>
              </a:extLst>
            </p:cNvPr>
            <p:cNvSpPr txBox="1"/>
            <p:nvPr/>
          </p:nvSpPr>
          <p:spPr>
            <a:xfrm>
              <a:off x="8908934" y="4386165"/>
              <a:ext cx="360518" cy="1991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ko-KR" altLang="en-US" sz="800" b="1" spc="-60" dirty="0"/>
                <a:t>정확도</a:t>
              </a:r>
              <a:endParaRPr kumimoji="1" lang="ko-Kore-KR" altLang="en-US" sz="800" b="1" spc="-60" dirty="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6E5DDFC0-9205-6971-F417-E37EDBF60459}"/>
                </a:ext>
              </a:extLst>
            </p:cNvPr>
            <p:cNvSpPr txBox="1"/>
            <p:nvPr/>
          </p:nvSpPr>
          <p:spPr>
            <a:xfrm>
              <a:off x="8878737" y="4554924"/>
              <a:ext cx="420912" cy="1991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en-US" altLang="ko-KR" sz="800" b="1" spc="-60" dirty="0">
                  <a:solidFill>
                    <a:srgbClr val="0070C0"/>
                  </a:solidFill>
                </a:rPr>
                <a:t>80%</a:t>
              </a:r>
              <a:endParaRPr kumimoji="1" lang="ko-Kore-KR" altLang="en-US" sz="800" b="1" spc="-60" dirty="0">
                <a:solidFill>
                  <a:srgbClr val="0070C0"/>
                </a:solidFill>
              </a:endParaRPr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4C8144D5-25C5-D580-6166-8A81599A6072}"/>
              </a:ext>
            </a:extLst>
          </p:cNvPr>
          <p:cNvSpPr txBox="1"/>
          <p:nvPr/>
        </p:nvSpPr>
        <p:spPr>
          <a:xfrm>
            <a:off x="2565453" y="4451983"/>
            <a:ext cx="854564" cy="292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800" b="1" spc="-60" dirty="0"/>
              <a:t>성능 평가</a:t>
            </a:r>
            <a:endParaRPr kumimoji="1" lang="ko-Kore-KR" altLang="en-US" sz="800" b="1" spc="-60" dirty="0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3E040B83-B4C8-3216-A38B-8059573D6C77}"/>
              </a:ext>
            </a:extLst>
          </p:cNvPr>
          <p:cNvSpPr/>
          <p:nvPr/>
        </p:nvSpPr>
        <p:spPr>
          <a:xfrm>
            <a:off x="842481" y="3273682"/>
            <a:ext cx="2498548" cy="2078336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0" name="사각형: 둥근 모서리 2">
            <a:extLst>
              <a:ext uri="{FF2B5EF4-FFF2-40B4-BE49-F238E27FC236}">
                <a16:creationId xmlns:a16="http://schemas.microsoft.com/office/drawing/2014/main" id="{9F783E03-C1DA-18FD-C7EB-513B76B80CAE}"/>
              </a:ext>
            </a:extLst>
          </p:cNvPr>
          <p:cNvSpPr/>
          <p:nvPr/>
        </p:nvSpPr>
        <p:spPr>
          <a:xfrm>
            <a:off x="764047" y="1990002"/>
            <a:ext cx="2704994" cy="3504651"/>
          </a:xfrm>
          <a:prstGeom prst="roundRect">
            <a:avLst>
              <a:gd name="adj" fmla="val 7864"/>
            </a:avLst>
          </a:prstGeom>
          <a:noFill/>
          <a:ln w="28575" cap="flat" cmpd="sng" algn="ctr">
            <a:solidFill>
              <a:srgbClr val="19A3A3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sz="1100" kern="0" dirty="0">
              <a:solidFill>
                <a:prstClr val="white"/>
              </a:solidFill>
              <a:latin typeface="+mn-ea"/>
              <a:cs typeface="KoPubWorld돋움체 Medium" panose="00000600000000000000" pitchFamily="2" charset="-127"/>
            </a:endParaRPr>
          </a:p>
        </p:txBody>
      </p:sp>
      <p:sp>
        <p:nvSpPr>
          <p:cNvPr id="231" name="사각형: 둥근 모서리 21">
            <a:extLst>
              <a:ext uri="{FF2B5EF4-FFF2-40B4-BE49-F238E27FC236}">
                <a16:creationId xmlns:a16="http://schemas.microsoft.com/office/drawing/2014/main" id="{4EBA1C60-8C45-F4C4-B099-6DF6E71E6AE4}"/>
              </a:ext>
            </a:extLst>
          </p:cNvPr>
          <p:cNvSpPr/>
          <p:nvPr/>
        </p:nvSpPr>
        <p:spPr>
          <a:xfrm>
            <a:off x="1362137" y="1907988"/>
            <a:ext cx="1447684" cy="181117"/>
          </a:xfrm>
          <a:prstGeom prst="roundRect">
            <a:avLst/>
          </a:prstGeom>
          <a:solidFill>
            <a:srgbClr val="00B8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모델</a:t>
            </a:r>
            <a:r>
              <a:rPr lang="en-US" altLang="ko-KR" sz="9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구축</a:t>
            </a:r>
            <a:r>
              <a:rPr lang="en-US" altLang="ko-KR" sz="9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프로세스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2" name="표 231">
                <a:extLst>
                  <a:ext uri="{FF2B5EF4-FFF2-40B4-BE49-F238E27FC236}">
                    <a16:creationId xmlns:a16="http://schemas.microsoft.com/office/drawing/2014/main" id="{76824103-187C-F5B6-C72B-ECF5396A88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1963441"/>
                  </p:ext>
                </p:extLst>
              </p:nvPr>
            </p:nvGraphicFramePr>
            <p:xfrm>
              <a:off x="3792074" y="3176992"/>
              <a:ext cx="3043804" cy="15821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42920">
                      <a:extLst>
                        <a:ext uri="{9D8B030D-6E8A-4147-A177-3AD203B41FA5}">
                          <a16:colId xmlns:a16="http://schemas.microsoft.com/office/drawing/2014/main" val="3599988648"/>
                        </a:ext>
                      </a:extLst>
                    </a:gridCol>
                    <a:gridCol w="1000125">
                      <a:extLst>
                        <a:ext uri="{9D8B030D-6E8A-4147-A177-3AD203B41FA5}">
                          <a16:colId xmlns:a16="http://schemas.microsoft.com/office/drawing/2014/main" val="1427084197"/>
                        </a:ext>
                      </a:extLst>
                    </a:gridCol>
                    <a:gridCol w="542925">
                      <a:extLst>
                        <a:ext uri="{9D8B030D-6E8A-4147-A177-3AD203B41FA5}">
                          <a16:colId xmlns:a16="http://schemas.microsoft.com/office/drawing/2014/main" val="1910202667"/>
                        </a:ext>
                      </a:extLst>
                    </a:gridCol>
                    <a:gridCol w="457834">
                      <a:extLst>
                        <a:ext uri="{9D8B030D-6E8A-4147-A177-3AD203B41FA5}">
                          <a16:colId xmlns:a16="http://schemas.microsoft.com/office/drawing/2014/main" val="3769384329"/>
                        </a:ext>
                      </a:extLst>
                    </a:gridCol>
                  </a:tblGrid>
                  <a:tr h="19170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직무 대분류명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직무 중분류명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이력서 수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비율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397313"/>
                      </a:ext>
                    </a:extLst>
                  </a:tr>
                  <a:tr h="1961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마케팅</a:t>
                          </a:r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IR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마케팅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2,700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12.10%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1961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경영</a:t>
                          </a:r>
                          <a:r>
                            <a:rPr 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STAFF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회계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2,195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9.84%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1961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경영</a:t>
                          </a:r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STAFF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인사</a:t>
                          </a:r>
                          <a:endParaRPr lang="en-US" sz="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2,077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9.31%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0393297"/>
                      </a:ext>
                    </a:extLst>
                  </a:tr>
                  <a:tr h="1961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영업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영업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1,806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8.09%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4609535"/>
                      </a:ext>
                    </a:extLst>
                  </a:tr>
                  <a:tr h="196140"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800" b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800" b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0593488"/>
                      </a:ext>
                    </a:extLst>
                  </a:tr>
                  <a:tr h="1961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영업</a:t>
                          </a:r>
                        </a:p>
                      </a:txBody>
                      <a:tcPr marL="9525" marR="9525" marT="9525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고객지원</a:t>
                          </a:r>
                        </a:p>
                      </a:txBody>
                      <a:tcPr marL="9525" marR="9525" marT="9525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208</a:t>
                          </a:r>
                        </a:p>
                      </a:txBody>
                      <a:tcPr marL="9525" marR="9525" marT="9525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0.93%</a:t>
                          </a:r>
                        </a:p>
                      </a:txBody>
                      <a:tcPr marL="9525" marR="9525" marT="9525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363151"/>
                      </a:ext>
                    </a:extLst>
                  </a:tr>
                  <a:tr h="196140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합계</a:t>
                          </a: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22,311</a:t>
                          </a: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100%</a:t>
                          </a: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161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2" name="표 231">
                <a:extLst>
                  <a:ext uri="{FF2B5EF4-FFF2-40B4-BE49-F238E27FC236}">
                    <a16:creationId xmlns:a16="http://schemas.microsoft.com/office/drawing/2014/main" id="{76824103-187C-F5B6-C72B-ECF5396A88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1963441"/>
                  </p:ext>
                </p:extLst>
              </p:nvPr>
            </p:nvGraphicFramePr>
            <p:xfrm>
              <a:off x="3792074" y="3176992"/>
              <a:ext cx="3043804" cy="15821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42920">
                      <a:extLst>
                        <a:ext uri="{9D8B030D-6E8A-4147-A177-3AD203B41FA5}">
                          <a16:colId xmlns:a16="http://schemas.microsoft.com/office/drawing/2014/main" val="3599988648"/>
                        </a:ext>
                      </a:extLst>
                    </a:gridCol>
                    <a:gridCol w="1000125">
                      <a:extLst>
                        <a:ext uri="{9D8B030D-6E8A-4147-A177-3AD203B41FA5}">
                          <a16:colId xmlns:a16="http://schemas.microsoft.com/office/drawing/2014/main" val="1427084197"/>
                        </a:ext>
                      </a:extLst>
                    </a:gridCol>
                    <a:gridCol w="542925">
                      <a:extLst>
                        <a:ext uri="{9D8B030D-6E8A-4147-A177-3AD203B41FA5}">
                          <a16:colId xmlns:a16="http://schemas.microsoft.com/office/drawing/2014/main" val="1910202667"/>
                        </a:ext>
                      </a:extLst>
                    </a:gridCol>
                    <a:gridCol w="457834">
                      <a:extLst>
                        <a:ext uri="{9D8B030D-6E8A-4147-A177-3AD203B41FA5}">
                          <a16:colId xmlns:a16="http://schemas.microsoft.com/office/drawing/2014/main" val="3769384329"/>
                        </a:ext>
                      </a:extLst>
                    </a:gridCol>
                  </a:tblGrid>
                  <a:tr h="209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직무 대분류명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직무 중분류명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이력서 수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비율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397313"/>
                      </a:ext>
                    </a:extLst>
                  </a:tr>
                  <a:tr h="1961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마케팅</a:t>
                          </a:r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IR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마케팅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2,700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12.10%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1961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경영</a:t>
                          </a:r>
                          <a:r>
                            <a:rPr 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STAFF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회계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2,195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9.84%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1961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경영</a:t>
                          </a:r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STAFF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인사</a:t>
                          </a:r>
                          <a:endParaRPr lang="en-US" sz="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2,077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9.31%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0393297"/>
                      </a:ext>
                    </a:extLst>
                  </a:tr>
                  <a:tr h="1961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영업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영업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1,806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8.09%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4609535"/>
                      </a:ext>
                    </a:extLst>
                  </a:tr>
                  <a:tr h="1961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36000" marB="36000" anchor="ctr">
                        <a:blipFill>
                          <a:blip r:embed="rId8"/>
                          <a:stretch>
                            <a:fillRect t="-533333" r="-191566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36000" marB="36000" anchor="ctr">
                        <a:blipFill>
                          <a:blip r:embed="rId8"/>
                          <a:stretch>
                            <a:fillRect l="-105063" t="-533333" r="-101266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36000" marB="36000" anchor="ctr">
                        <a:blipFill>
                          <a:blip r:embed="rId8"/>
                          <a:stretch>
                            <a:fillRect l="-376744" t="-533333" r="-86047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36000" marB="36000" anchor="ctr">
                        <a:blipFill>
                          <a:blip r:embed="rId8"/>
                          <a:stretch>
                            <a:fillRect l="-569444" t="-533333" r="-2778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0593488"/>
                      </a:ext>
                    </a:extLst>
                  </a:tr>
                  <a:tr h="1961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영업</a:t>
                          </a:r>
                        </a:p>
                      </a:txBody>
                      <a:tcPr marL="9525" marR="9525" marT="9525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고객지원</a:t>
                          </a:r>
                        </a:p>
                      </a:txBody>
                      <a:tcPr marL="9525" marR="9525" marT="9525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208</a:t>
                          </a:r>
                        </a:p>
                      </a:txBody>
                      <a:tcPr marL="9525" marR="9525" marT="9525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0.93%</a:t>
                          </a:r>
                        </a:p>
                      </a:txBody>
                      <a:tcPr marL="9525" marR="9525" marT="9525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363151"/>
                      </a:ext>
                    </a:extLst>
                  </a:tr>
                  <a:tr h="196140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합계</a:t>
                          </a: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22,311</a:t>
                          </a: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100%</a:t>
                          </a: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16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3" name="TextBox 232">
            <a:extLst>
              <a:ext uri="{FF2B5EF4-FFF2-40B4-BE49-F238E27FC236}">
                <a16:creationId xmlns:a16="http://schemas.microsoft.com/office/drawing/2014/main" id="{506E0CBB-D4EE-8C9F-9137-6AB4124F9FFF}"/>
              </a:ext>
            </a:extLst>
          </p:cNvPr>
          <p:cNvSpPr txBox="1"/>
          <p:nvPr/>
        </p:nvSpPr>
        <p:spPr>
          <a:xfrm>
            <a:off x="3792074" y="2528049"/>
            <a:ext cx="2242396" cy="2484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sz="1050" b="1" spc="-60" dirty="0">
                <a:latin typeface="+mn-ea"/>
              </a:rPr>
              <a:t>[</a:t>
            </a:r>
            <a:r>
              <a:rPr kumimoji="1" lang="ko-KR" altLang="en-US" sz="1050" b="1" spc="-60" dirty="0">
                <a:latin typeface="+mn-ea"/>
              </a:rPr>
              <a:t>분석</a:t>
            </a:r>
            <a:r>
              <a:rPr kumimoji="1" lang="en-US" altLang="ko-KR" sz="1050" b="1" spc="-60" dirty="0">
                <a:latin typeface="+mn-ea"/>
              </a:rPr>
              <a:t> </a:t>
            </a:r>
            <a:r>
              <a:rPr kumimoji="1" lang="ko-KR" altLang="en-US" sz="1050" b="1" spc="-60" dirty="0">
                <a:latin typeface="+mn-ea"/>
              </a:rPr>
              <a:t>대상 </a:t>
            </a:r>
            <a:r>
              <a:rPr kumimoji="1" lang="ko-KR" altLang="en-US" sz="1050" b="1" spc="-60" dirty="0" err="1">
                <a:latin typeface="+mn-ea"/>
              </a:rPr>
              <a:t>직무별</a:t>
            </a:r>
            <a:r>
              <a:rPr kumimoji="1" lang="ko-KR" altLang="en-US" sz="1050" b="1" spc="-60" dirty="0">
                <a:latin typeface="+mn-ea"/>
              </a:rPr>
              <a:t> 이력서 파일 분포 현황</a:t>
            </a:r>
            <a:r>
              <a:rPr kumimoji="1" lang="en-US" altLang="ko-KR" sz="1050" b="1" spc="-60" dirty="0">
                <a:latin typeface="+mn-ea"/>
              </a:rPr>
              <a:t>]</a:t>
            </a:r>
            <a:endParaRPr kumimoji="1" lang="x-none" altLang="en-US" sz="1050" b="1" spc="-60" dirty="0">
              <a:latin typeface="+mn-ea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37BDBC7B-ABFC-F5FD-439B-CCA004255891}"/>
              </a:ext>
            </a:extLst>
          </p:cNvPr>
          <p:cNvSpPr txBox="1"/>
          <p:nvPr/>
        </p:nvSpPr>
        <p:spPr>
          <a:xfrm>
            <a:off x="3826078" y="2758403"/>
            <a:ext cx="2829752" cy="4001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900" spc="-60" dirty="0"/>
              <a:t>총 이력서 파일</a:t>
            </a:r>
            <a:r>
              <a:rPr kumimoji="1" lang="en-US" altLang="ko-KR" sz="900" spc="-60" dirty="0"/>
              <a:t>: 22,311 </a:t>
            </a:r>
            <a:r>
              <a:rPr kumimoji="1" lang="ko-KR" altLang="en-US" sz="900" spc="-60" dirty="0"/>
              <a:t>개</a:t>
            </a:r>
            <a:r>
              <a:rPr kumimoji="1" lang="en-US" altLang="ko-KR" sz="900" spc="-60" dirty="0"/>
              <a:t>*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900" spc="-60" dirty="0"/>
              <a:t>직무 구분 </a:t>
            </a:r>
            <a:r>
              <a:rPr kumimoji="1" lang="en-US" altLang="ko-KR" sz="900" spc="-60" dirty="0"/>
              <a:t>(</a:t>
            </a:r>
            <a:r>
              <a:rPr kumimoji="1" lang="ko-KR" altLang="en-US" sz="900" spc="-60" dirty="0"/>
              <a:t>폴더</a:t>
            </a:r>
            <a:r>
              <a:rPr kumimoji="1" lang="en-US" altLang="ko-KR" sz="900" spc="-60" dirty="0"/>
              <a:t>): </a:t>
            </a:r>
            <a:r>
              <a:rPr kumimoji="1" lang="ko-KR" altLang="en-US" sz="900" spc="-60" dirty="0"/>
              <a:t>대분류 </a:t>
            </a:r>
            <a:r>
              <a:rPr kumimoji="1" lang="en-US" altLang="ko-KR" sz="900" spc="-60" dirty="0"/>
              <a:t>13</a:t>
            </a:r>
            <a:r>
              <a:rPr kumimoji="1" lang="ko-KR" altLang="en-US" sz="900" spc="-60" dirty="0"/>
              <a:t>개 </a:t>
            </a:r>
            <a:r>
              <a:rPr kumimoji="1" lang="en-US" altLang="ko-KR" sz="900" spc="-60" dirty="0"/>
              <a:t>/ </a:t>
            </a:r>
            <a:r>
              <a:rPr kumimoji="1" lang="ko-KR" altLang="en-US" sz="900" spc="-60" dirty="0"/>
              <a:t>중분류 </a:t>
            </a:r>
            <a:r>
              <a:rPr kumimoji="1" lang="en-US" altLang="ko-KR" sz="900" spc="-60" dirty="0"/>
              <a:t>29</a:t>
            </a:r>
            <a:r>
              <a:rPr kumimoji="1" lang="ko-KR" altLang="en-US" sz="900" spc="-60" dirty="0"/>
              <a:t>개</a:t>
            </a:r>
            <a:endParaRPr kumimoji="1" lang="en-US" altLang="ko-KR" sz="900" spc="-60" dirty="0"/>
          </a:p>
        </p:txBody>
      </p: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D5DEDC65-B564-5A41-746A-42F0ED6EA330}"/>
              </a:ext>
            </a:extLst>
          </p:cNvPr>
          <p:cNvGrpSpPr/>
          <p:nvPr/>
        </p:nvGrpSpPr>
        <p:grpSpPr>
          <a:xfrm>
            <a:off x="7910116" y="800145"/>
            <a:ext cx="3327019" cy="1640044"/>
            <a:chOff x="7910116" y="1340914"/>
            <a:chExt cx="2980167" cy="1640044"/>
          </a:xfrm>
        </p:grpSpPr>
        <p:sp>
          <p:nvSpPr>
            <p:cNvPr id="236" name="사각형: 둥근 모서리 235">
              <a:extLst>
                <a:ext uri="{FF2B5EF4-FFF2-40B4-BE49-F238E27FC236}">
                  <a16:creationId xmlns:a16="http://schemas.microsoft.com/office/drawing/2014/main" id="{4A6A5E91-8A22-2B66-10E5-D5D457496967}"/>
                </a:ext>
              </a:extLst>
            </p:cNvPr>
            <p:cNvSpPr/>
            <p:nvPr/>
          </p:nvSpPr>
          <p:spPr>
            <a:xfrm>
              <a:off x="7916214" y="1340914"/>
              <a:ext cx="2974069" cy="1640044"/>
            </a:xfrm>
            <a:prstGeom prst="roundRect">
              <a:avLst>
                <a:gd name="adj" fmla="val 3564"/>
              </a:avLst>
            </a:prstGeom>
            <a:solidFill>
              <a:srgbClr val="11DBCC">
                <a:alpha val="30000"/>
              </a:srgbClr>
            </a:solidFill>
            <a:ln w="12700">
              <a:solidFill>
                <a:srgbClr val="11DB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3" name="사각형: 둥근 모서리 21">
              <a:extLst>
                <a:ext uri="{FF2B5EF4-FFF2-40B4-BE49-F238E27FC236}">
                  <a16:creationId xmlns:a16="http://schemas.microsoft.com/office/drawing/2014/main" id="{31A81698-DACB-3DC1-1F9D-B31AF4BBDE10}"/>
                </a:ext>
              </a:extLst>
            </p:cNvPr>
            <p:cNvSpPr/>
            <p:nvPr/>
          </p:nvSpPr>
          <p:spPr>
            <a:xfrm>
              <a:off x="7910116" y="1340914"/>
              <a:ext cx="1005147" cy="2695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8A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rgbClr val="009C96"/>
                  </a:solidFill>
                  <a:latin typeface="+mj-ea"/>
                  <a:ea typeface="+mj-ea"/>
                </a:rPr>
                <a:t>Train</a:t>
              </a:r>
              <a:endParaRPr lang="ko-KR" altLang="en-US" sz="1000" dirty="0">
                <a:solidFill>
                  <a:srgbClr val="009C96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51F38AC6-88DF-6B91-94E5-C4848C8626D6}"/>
              </a:ext>
            </a:extLst>
          </p:cNvPr>
          <p:cNvGrpSpPr/>
          <p:nvPr/>
        </p:nvGrpSpPr>
        <p:grpSpPr>
          <a:xfrm>
            <a:off x="7910116" y="2608978"/>
            <a:ext cx="3327019" cy="1640044"/>
            <a:chOff x="7910116" y="3163711"/>
            <a:chExt cx="2980167" cy="1640044"/>
          </a:xfrm>
          <a:solidFill>
            <a:srgbClr val="E3D6F9"/>
          </a:solidFill>
        </p:grpSpPr>
        <p:sp>
          <p:nvSpPr>
            <p:cNvPr id="255" name="사각형: 둥근 모서리 254">
              <a:extLst>
                <a:ext uri="{FF2B5EF4-FFF2-40B4-BE49-F238E27FC236}">
                  <a16:creationId xmlns:a16="http://schemas.microsoft.com/office/drawing/2014/main" id="{19DB9BEF-EACF-CE09-7E1A-9B59883482D9}"/>
                </a:ext>
              </a:extLst>
            </p:cNvPr>
            <p:cNvSpPr/>
            <p:nvPr/>
          </p:nvSpPr>
          <p:spPr>
            <a:xfrm>
              <a:off x="7916214" y="3163711"/>
              <a:ext cx="2974069" cy="1640044"/>
            </a:xfrm>
            <a:prstGeom prst="roundRect">
              <a:avLst>
                <a:gd name="adj" fmla="val 3564"/>
              </a:avLst>
            </a:prstGeom>
            <a:grpFill/>
            <a:ln w="12700">
              <a:solidFill>
                <a:srgbClr val="A276E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6" name="사각형: 둥근 모서리 21">
              <a:extLst>
                <a:ext uri="{FF2B5EF4-FFF2-40B4-BE49-F238E27FC236}">
                  <a16:creationId xmlns:a16="http://schemas.microsoft.com/office/drawing/2014/main" id="{1030C042-A282-95B4-FDD6-86602D3B13BC}"/>
                </a:ext>
              </a:extLst>
            </p:cNvPr>
            <p:cNvSpPr/>
            <p:nvPr/>
          </p:nvSpPr>
          <p:spPr>
            <a:xfrm>
              <a:off x="7910116" y="3163711"/>
              <a:ext cx="1005147" cy="2695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276E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rgbClr val="A276EC"/>
                  </a:solidFill>
                  <a:latin typeface="+mj-ea"/>
                  <a:ea typeface="+mj-ea"/>
                </a:rPr>
                <a:t>Validation</a:t>
              </a:r>
              <a:endParaRPr lang="ko-KR" altLang="en-US" sz="1000" dirty="0">
                <a:solidFill>
                  <a:srgbClr val="A276EC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9530F905-6388-084C-88C8-EF00F2BA5AFC}"/>
              </a:ext>
            </a:extLst>
          </p:cNvPr>
          <p:cNvGrpSpPr/>
          <p:nvPr/>
        </p:nvGrpSpPr>
        <p:grpSpPr>
          <a:xfrm>
            <a:off x="7910116" y="4417811"/>
            <a:ext cx="3327019" cy="1640044"/>
            <a:chOff x="7910116" y="4829456"/>
            <a:chExt cx="2980167" cy="1640044"/>
          </a:xfrm>
        </p:grpSpPr>
        <p:sp>
          <p:nvSpPr>
            <p:cNvPr id="257" name="사각형: 둥근 모서리 256">
              <a:extLst>
                <a:ext uri="{FF2B5EF4-FFF2-40B4-BE49-F238E27FC236}">
                  <a16:creationId xmlns:a16="http://schemas.microsoft.com/office/drawing/2014/main" id="{EEDAC575-F858-49D0-DEA1-6D4FD8A7D94F}"/>
                </a:ext>
              </a:extLst>
            </p:cNvPr>
            <p:cNvSpPr/>
            <p:nvPr/>
          </p:nvSpPr>
          <p:spPr>
            <a:xfrm>
              <a:off x="7916214" y="4829456"/>
              <a:ext cx="2974069" cy="1640044"/>
            </a:xfrm>
            <a:prstGeom prst="roundRect">
              <a:avLst>
                <a:gd name="adj" fmla="val 3564"/>
              </a:avLst>
            </a:prstGeom>
            <a:solidFill>
              <a:srgbClr val="FBE5D2"/>
            </a:solidFill>
            <a:ln w="12700">
              <a:solidFill>
                <a:srgbClr val="F2AA6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58" name="사각형: 둥근 모서리 21">
              <a:extLst>
                <a:ext uri="{FF2B5EF4-FFF2-40B4-BE49-F238E27FC236}">
                  <a16:creationId xmlns:a16="http://schemas.microsoft.com/office/drawing/2014/main" id="{58E3DD14-034F-3967-F395-5165D0CC0355}"/>
                </a:ext>
              </a:extLst>
            </p:cNvPr>
            <p:cNvSpPr/>
            <p:nvPr/>
          </p:nvSpPr>
          <p:spPr>
            <a:xfrm>
              <a:off x="7910116" y="4829456"/>
              <a:ext cx="1005147" cy="2695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2AA6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rgbClr val="F2AA6B"/>
                  </a:solidFill>
                  <a:latin typeface="+mj-ea"/>
                  <a:ea typeface="+mj-ea"/>
                </a:rPr>
                <a:t>Test</a:t>
              </a:r>
              <a:endParaRPr lang="ko-KR" altLang="en-US" sz="1000" dirty="0">
                <a:solidFill>
                  <a:srgbClr val="F2AA6B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1343BB10-3FA5-C710-E39B-E49F5DBFB41E}"/>
              </a:ext>
            </a:extLst>
          </p:cNvPr>
          <p:cNvSpPr txBox="1"/>
          <p:nvPr/>
        </p:nvSpPr>
        <p:spPr>
          <a:xfrm>
            <a:off x="7988372" y="1139655"/>
            <a:ext cx="2829752" cy="4001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900" spc="-60" dirty="0"/>
              <a:t>학습 데이터 이력서 파일</a:t>
            </a:r>
            <a:r>
              <a:rPr kumimoji="1" lang="en-US" altLang="ko-KR" sz="900" spc="-60" dirty="0"/>
              <a:t>: 14,278 </a:t>
            </a:r>
            <a:r>
              <a:rPr kumimoji="1" lang="ko-KR" altLang="en-US" sz="900" spc="-60" dirty="0"/>
              <a:t>개</a:t>
            </a:r>
            <a:endParaRPr kumimoji="1" lang="en-US" altLang="ko-KR" sz="900" spc="-6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CE1CA37A-46EA-8173-C3F3-27E055F47CA1}"/>
              </a:ext>
            </a:extLst>
          </p:cNvPr>
          <p:cNvSpPr txBox="1"/>
          <p:nvPr/>
        </p:nvSpPr>
        <p:spPr>
          <a:xfrm>
            <a:off x="7988372" y="2970058"/>
            <a:ext cx="2829752" cy="4001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900" spc="-60" dirty="0"/>
              <a:t>검증 데이터 이력서 파일</a:t>
            </a:r>
            <a:r>
              <a:rPr kumimoji="1" lang="en-US" altLang="ko-KR" sz="900" spc="-60" dirty="0"/>
              <a:t>:  3,570 </a:t>
            </a:r>
            <a:r>
              <a:rPr kumimoji="1" lang="ko-KR" altLang="en-US" sz="900" spc="-60" dirty="0"/>
              <a:t>개</a:t>
            </a:r>
            <a:endParaRPr kumimoji="1" lang="en-US" altLang="ko-KR" sz="900" spc="-60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13B1E3D5-F9E0-8C92-D8AD-74DF4F46D5B1}"/>
              </a:ext>
            </a:extLst>
          </p:cNvPr>
          <p:cNvSpPr txBox="1"/>
          <p:nvPr/>
        </p:nvSpPr>
        <p:spPr>
          <a:xfrm>
            <a:off x="7988372" y="4800461"/>
            <a:ext cx="2829752" cy="4001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900" spc="-60" dirty="0"/>
              <a:t>평가 데이터 이력서 파일</a:t>
            </a:r>
            <a:r>
              <a:rPr kumimoji="1" lang="en-US" altLang="ko-KR" sz="900" spc="-60" dirty="0"/>
              <a:t>: 4,463 </a:t>
            </a:r>
            <a:r>
              <a:rPr kumimoji="1" lang="ko-KR" altLang="en-US" sz="900" spc="-60" dirty="0"/>
              <a:t>개</a:t>
            </a:r>
            <a:endParaRPr kumimoji="1" lang="en-US" altLang="ko-KR" sz="900" spc="-6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70" name="표 269">
                <a:extLst>
                  <a:ext uri="{FF2B5EF4-FFF2-40B4-BE49-F238E27FC236}">
                    <a16:creationId xmlns:a16="http://schemas.microsoft.com/office/drawing/2014/main" id="{C50FD420-6469-5F03-E43F-FCE585182F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002310"/>
                  </p:ext>
                </p:extLst>
              </p:nvPr>
            </p:nvGraphicFramePr>
            <p:xfrm>
              <a:off x="8013418" y="1386811"/>
              <a:ext cx="3043804" cy="993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42920">
                      <a:extLst>
                        <a:ext uri="{9D8B030D-6E8A-4147-A177-3AD203B41FA5}">
                          <a16:colId xmlns:a16="http://schemas.microsoft.com/office/drawing/2014/main" val="3599988648"/>
                        </a:ext>
                      </a:extLst>
                    </a:gridCol>
                    <a:gridCol w="1000125">
                      <a:extLst>
                        <a:ext uri="{9D8B030D-6E8A-4147-A177-3AD203B41FA5}">
                          <a16:colId xmlns:a16="http://schemas.microsoft.com/office/drawing/2014/main" val="1427084197"/>
                        </a:ext>
                      </a:extLst>
                    </a:gridCol>
                    <a:gridCol w="542925">
                      <a:extLst>
                        <a:ext uri="{9D8B030D-6E8A-4147-A177-3AD203B41FA5}">
                          <a16:colId xmlns:a16="http://schemas.microsoft.com/office/drawing/2014/main" val="1910202667"/>
                        </a:ext>
                      </a:extLst>
                    </a:gridCol>
                    <a:gridCol w="457834">
                      <a:extLst>
                        <a:ext uri="{9D8B030D-6E8A-4147-A177-3AD203B41FA5}">
                          <a16:colId xmlns:a16="http://schemas.microsoft.com/office/drawing/2014/main" val="3769384329"/>
                        </a:ext>
                      </a:extLst>
                    </a:gridCol>
                  </a:tblGrid>
                  <a:tr h="19170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직무 대분류명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직무 중분류명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이력서 수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비율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397313"/>
                      </a:ext>
                    </a:extLst>
                  </a:tr>
                  <a:tr h="1961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마케팅</a:t>
                          </a:r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IR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마케팅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1,728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12.10%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196140"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800" b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800" b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94609535"/>
                      </a:ext>
                    </a:extLst>
                  </a:tr>
                  <a:tr h="1961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영업</a:t>
                          </a:r>
                        </a:p>
                      </a:txBody>
                      <a:tcPr marL="9525" marR="9525" marT="9525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영업</a:t>
                          </a:r>
                        </a:p>
                      </a:txBody>
                      <a:tcPr marL="9525" marR="9525" marT="9525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133</a:t>
                          </a:r>
                        </a:p>
                      </a:txBody>
                      <a:tcPr marL="9525" marR="9525" marT="9525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9.93%</a:t>
                          </a:r>
                        </a:p>
                      </a:txBody>
                      <a:tcPr marL="9525" marR="9525" marT="9525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0593488"/>
                      </a:ext>
                    </a:extLst>
                  </a:tr>
                  <a:tr h="196140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합계</a:t>
                          </a: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14,278</a:t>
                          </a: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100%</a:t>
                          </a: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36315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70" name="표 269">
                <a:extLst>
                  <a:ext uri="{FF2B5EF4-FFF2-40B4-BE49-F238E27FC236}">
                    <a16:creationId xmlns:a16="http://schemas.microsoft.com/office/drawing/2014/main" id="{C50FD420-6469-5F03-E43F-FCE585182F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002310"/>
                  </p:ext>
                </p:extLst>
              </p:nvPr>
            </p:nvGraphicFramePr>
            <p:xfrm>
              <a:off x="8013418" y="1386811"/>
              <a:ext cx="3043804" cy="993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42920">
                      <a:extLst>
                        <a:ext uri="{9D8B030D-6E8A-4147-A177-3AD203B41FA5}">
                          <a16:colId xmlns:a16="http://schemas.microsoft.com/office/drawing/2014/main" val="3599988648"/>
                        </a:ext>
                      </a:extLst>
                    </a:gridCol>
                    <a:gridCol w="1000125">
                      <a:extLst>
                        <a:ext uri="{9D8B030D-6E8A-4147-A177-3AD203B41FA5}">
                          <a16:colId xmlns:a16="http://schemas.microsoft.com/office/drawing/2014/main" val="1427084197"/>
                        </a:ext>
                      </a:extLst>
                    </a:gridCol>
                    <a:gridCol w="542925">
                      <a:extLst>
                        <a:ext uri="{9D8B030D-6E8A-4147-A177-3AD203B41FA5}">
                          <a16:colId xmlns:a16="http://schemas.microsoft.com/office/drawing/2014/main" val="1910202667"/>
                        </a:ext>
                      </a:extLst>
                    </a:gridCol>
                    <a:gridCol w="457834">
                      <a:extLst>
                        <a:ext uri="{9D8B030D-6E8A-4147-A177-3AD203B41FA5}">
                          <a16:colId xmlns:a16="http://schemas.microsoft.com/office/drawing/2014/main" val="3769384329"/>
                        </a:ext>
                      </a:extLst>
                    </a:gridCol>
                  </a:tblGrid>
                  <a:tr h="209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직무 대분류명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직무 중분류명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이력서 수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비율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397313"/>
                      </a:ext>
                    </a:extLst>
                  </a:tr>
                  <a:tr h="1961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마케팅</a:t>
                          </a:r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IR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마케팅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1,728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12.10%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1961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36000" marB="36000" anchor="ctr">
                        <a:blipFill>
                          <a:blip r:embed="rId9"/>
                          <a:stretch>
                            <a:fillRect t="-206250" r="-192771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36000" marB="36000" anchor="ctr">
                        <a:blipFill>
                          <a:blip r:embed="rId9"/>
                          <a:stretch>
                            <a:fillRect l="-105063" t="-206250" r="-102532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36000" marB="36000" anchor="ctr">
                        <a:blipFill>
                          <a:blip r:embed="rId9"/>
                          <a:stretch>
                            <a:fillRect l="-376744" t="-206250" r="-88372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36000" marB="36000" anchor="ctr">
                        <a:blipFill>
                          <a:blip r:embed="rId9"/>
                          <a:stretch>
                            <a:fillRect l="-569444" t="-206250" r="-5556" b="-2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4609535"/>
                      </a:ext>
                    </a:extLst>
                  </a:tr>
                  <a:tr h="1961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영업</a:t>
                          </a:r>
                        </a:p>
                      </a:txBody>
                      <a:tcPr marL="9525" marR="9525" marT="9525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영업</a:t>
                          </a:r>
                        </a:p>
                      </a:txBody>
                      <a:tcPr marL="9525" marR="9525" marT="9525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133</a:t>
                          </a:r>
                        </a:p>
                      </a:txBody>
                      <a:tcPr marL="9525" marR="9525" marT="9525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9.93%</a:t>
                          </a:r>
                        </a:p>
                      </a:txBody>
                      <a:tcPr marL="9525" marR="9525" marT="9525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0593488"/>
                      </a:ext>
                    </a:extLst>
                  </a:tr>
                  <a:tr h="196140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합계</a:t>
                          </a: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14,278</a:t>
                          </a: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100%</a:t>
                          </a: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3631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71" name="표 270">
                <a:extLst>
                  <a:ext uri="{FF2B5EF4-FFF2-40B4-BE49-F238E27FC236}">
                    <a16:creationId xmlns:a16="http://schemas.microsoft.com/office/drawing/2014/main" id="{E7D84886-093B-295F-0B11-E78245BEBF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5868092"/>
                  </p:ext>
                </p:extLst>
              </p:nvPr>
            </p:nvGraphicFramePr>
            <p:xfrm>
              <a:off x="8013418" y="3212701"/>
              <a:ext cx="3043804" cy="993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42920">
                      <a:extLst>
                        <a:ext uri="{9D8B030D-6E8A-4147-A177-3AD203B41FA5}">
                          <a16:colId xmlns:a16="http://schemas.microsoft.com/office/drawing/2014/main" val="3599988648"/>
                        </a:ext>
                      </a:extLst>
                    </a:gridCol>
                    <a:gridCol w="1000125">
                      <a:extLst>
                        <a:ext uri="{9D8B030D-6E8A-4147-A177-3AD203B41FA5}">
                          <a16:colId xmlns:a16="http://schemas.microsoft.com/office/drawing/2014/main" val="1427084197"/>
                        </a:ext>
                      </a:extLst>
                    </a:gridCol>
                    <a:gridCol w="542925">
                      <a:extLst>
                        <a:ext uri="{9D8B030D-6E8A-4147-A177-3AD203B41FA5}">
                          <a16:colId xmlns:a16="http://schemas.microsoft.com/office/drawing/2014/main" val="1910202667"/>
                        </a:ext>
                      </a:extLst>
                    </a:gridCol>
                    <a:gridCol w="457834">
                      <a:extLst>
                        <a:ext uri="{9D8B030D-6E8A-4147-A177-3AD203B41FA5}">
                          <a16:colId xmlns:a16="http://schemas.microsoft.com/office/drawing/2014/main" val="3769384329"/>
                        </a:ext>
                      </a:extLst>
                    </a:gridCol>
                  </a:tblGrid>
                  <a:tr h="19170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직무 대분류명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직무 중분류명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이력서 수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비율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397313"/>
                      </a:ext>
                    </a:extLst>
                  </a:tr>
                  <a:tr h="1961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마케팅</a:t>
                          </a:r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IR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마케팅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432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12.10%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196140"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800" b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800" b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94609535"/>
                      </a:ext>
                    </a:extLst>
                  </a:tr>
                  <a:tr h="1961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영업</a:t>
                          </a:r>
                        </a:p>
                      </a:txBody>
                      <a:tcPr marL="9525" marR="9525" marT="9525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고객지원</a:t>
                          </a:r>
                        </a:p>
                      </a:txBody>
                      <a:tcPr marL="9525" marR="9525" marT="9525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33</a:t>
                          </a:r>
                        </a:p>
                      </a:txBody>
                      <a:tcPr marL="9525" marR="9525" marT="9525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0.92%</a:t>
                          </a:r>
                        </a:p>
                      </a:txBody>
                      <a:tcPr marL="9525" marR="9525" marT="9525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0593488"/>
                      </a:ext>
                    </a:extLst>
                  </a:tr>
                  <a:tr h="196140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합계</a:t>
                          </a: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3,570</a:t>
                          </a: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100%</a:t>
                          </a: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36315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71" name="표 270">
                <a:extLst>
                  <a:ext uri="{FF2B5EF4-FFF2-40B4-BE49-F238E27FC236}">
                    <a16:creationId xmlns:a16="http://schemas.microsoft.com/office/drawing/2014/main" id="{E7D84886-093B-295F-0B11-E78245BEBF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5868092"/>
                  </p:ext>
                </p:extLst>
              </p:nvPr>
            </p:nvGraphicFramePr>
            <p:xfrm>
              <a:off x="8013418" y="3212701"/>
              <a:ext cx="3043804" cy="993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42920">
                      <a:extLst>
                        <a:ext uri="{9D8B030D-6E8A-4147-A177-3AD203B41FA5}">
                          <a16:colId xmlns:a16="http://schemas.microsoft.com/office/drawing/2014/main" val="3599988648"/>
                        </a:ext>
                      </a:extLst>
                    </a:gridCol>
                    <a:gridCol w="1000125">
                      <a:extLst>
                        <a:ext uri="{9D8B030D-6E8A-4147-A177-3AD203B41FA5}">
                          <a16:colId xmlns:a16="http://schemas.microsoft.com/office/drawing/2014/main" val="1427084197"/>
                        </a:ext>
                      </a:extLst>
                    </a:gridCol>
                    <a:gridCol w="542925">
                      <a:extLst>
                        <a:ext uri="{9D8B030D-6E8A-4147-A177-3AD203B41FA5}">
                          <a16:colId xmlns:a16="http://schemas.microsoft.com/office/drawing/2014/main" val="1910202667"/>
                        </a:ext>
                      </a:extLst>
                    </a:gridCol>
                    <a:gridCol w="457834">
                      <a:extLst>
                        <a:ext uri="{9D8B030D-6E8A-4147-A177-3AD203B41FA5}">
                          <a16:colId xmlns:a16="http://schemas.microsoft.com/office/drawing/2014/main" val="3769384329"/>
                        </a:ext>
                      </a:extLst>
                    </a:gridCol>
                  </a:tblGrid>
                  <a:tr h="209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직무 대분류명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직무 중분류명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이력서 수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비율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397313"/>
                      </a:ext>
                    </a:extLst>
                  </a:tr>
                  <a:tr h="1961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마케팅</a:t>
                          </a:r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IR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마케팅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432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12.10%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1961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36000" marB="36000" anchor="ctr">
                        <a:blipFill>
                          <a:blip r:embed="rId10"/>
                          <a:stretch>
                            <a:fillRect t="-220000" r="-19277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36000" marB="36000" anchor="ctr">
                        <a:blipFill>
                          <a:blip r:embed="rId10"/>
                          <a:stretch>
                            <a:fillRect l="-105063" t="-220000" r="-102532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36000" marB="36000" anchor="ctr">
                        <a:blipFill>
                          <a:blip r:embed="rId10"/>
                          <a:stretch>
                            <a:fillRect l="-376744" t="-220000" r="-88372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36000" marB="36000" anchor="ctr">
                        <a:blipFill>
                          <a:blip r:embed="rId10"/>
                          <a:stretch>
                            <a:fillRect l="-569444" t="-220000" r="-5556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4609535"/>
                      </a:ext>
                    </a:extLst>
                  </a:tr>
                  <a:tr h="1961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영업</a:t>
                          </a:r>
                        </a:p>
                      </a:txBody>
                      <a:tcPr marL="9525" marR="9525" marT="9525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고객지원</a:t>
                          </a:r>
                        </a:p>
                      </a:txBody>
                      <a:tcPr marL="9525" marR="9525" marT="9525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33</a:t>
                          </a:r>
                        </a:p>
                      </a:txBody>
                      <a:tcPr marL="9525" marR="9525" marT="9525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0.92%</a:t>
                          </a:r>
                        </a:p>
                      </a:txBody>
                      <a:tcPr marL="9525" marR="9525" marT="9525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0593488"/>
                      </a:ext>
                    </a:extLst>
                  </a:tr>
                  <a:tr h="196140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합계</a:t>
                          </a: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3,570</a:t>
                          </a: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100%</a:t>
                          </a: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3631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72" name="표 271">
                <a:extLst>
                  <a:ext uri="{FF2B5EF4-FFF2-40B4-BE49-F238E27FC236}">
                    <a16:creationId xmlns:a16="http://schemas.microsoft.com/office/drawing/2014/main" id="{15947563-FC70-F931-7B21-4363D6A82A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2694404"/>
                  </p:ext>
                </p:extLst>
              </p:nvPr>
            </p:nvGraphicFramePr>
            <p:xfrm>
              <a:off x="8013418" y="5023589"/>
              <a:ext cx="3043804" cy="993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42920">
                      <a:extLst>
                        <a:ext uri="{9D8B030D-6E8A-4147-A177-3AD203B41FA5}">
                          <a16:colId xmlns:a16="http://schemas.microsoft.com/office/drawing/2014/main" val="3599988648"/>
                        </a:ext>
                      </a:extLst>
                    </a:gridCol>
                    <a:gridCol w="1000125">
                      <a:extLst>
                        <a:ext uri="{9D8B030D-6E8A-4147-A177-3AD203B41FA5}">
                          <a16:colId xmlns:a16="http://schemas.microsoft.com/office/drawing/2014/main" val="1427084197"/>
                        </a:ext>
                      </a:extLst>
                    </a:gridCol>
                    <a:gridCol w="542925">
                      <a:extLst>
                        <a:ext uri="{9D8B030D-6E8A-4147-A177-3AD203B41FA5}">
                          <a16:colId xmlns:a16="http://schemas.microsoft.com/office/drawing/2014/main" val="1910202667"/>
                        </a:ext>
                      </a:extLst>
                    </a:gridCol>
                    <a:gridCol w="457834">
                      <a:extLst>
                        <a:ext uri="{9D8B030D-6E8A-4147-A177-3AD203B41FA5}">
                          <a16:colId xmlns:a16="http://schemas.microsoft.com/office/drawing/2014/main" val="3769384329"/>
                        </a:ext>
                      </a:extLst>
                    </a:gridCol>
                  </a:tblGrid>
                  <a:tr h="19170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직무 대분류명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직무 중분류명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이력서 수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비율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397313"/>
                      </a:ext>
                    </a:extLst>
                  </a:tr>
                  <a:tr h="1961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마케팅</a:t>
                          </a:r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IR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마케팅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540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32.08%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196140"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800" b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800" b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94609535"/>
                      </a:ext>
                    </a:extLst>
                  </a:tr>
                  <a:tr h="1961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영업</a:t>
                          </a:r>
                        </a:p>
                      </a:txBody>
                      <a:tcPr marL="9525" marR="9525" marT="9525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고객지원</a:t>
                          </a:r>
                        </a:p>
                      </a:txBody>
                      <a:tcPr marL="9525" marR="9525" marT="9525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42</a:t>
                          </a:r>
                        </a:p>
                      </a:txBody>
                      <a:tcPr marL="9525" marR="9525" marT="9525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0.94%</a:t>
                          </a:r>
                        </a:p>
                      </a:txBody>
                      <a:tcPr marL="9525" marR="9525" marT="9525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0593488"/>
                      </a:ext>
                    </a:extLst>
                  </a:tr>
                  <a:tr h="196140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합계</a:t>
                          </a: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4,463</a:t>
                          </a: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100%</a:t>
                          </a: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36315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72" name="표 271">
                <a:extLst>
                  <a:ext uri="{FF2B5EF4-FFF2-40B4-BE49-F238E27FC236}">
                    <a16:creationId xmlns:a16="http://schemas.microsoft.com/office/drawing/2014/main" id="{15947563-FC70-F931-7B21-4363D6A82A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2694404"/>
                  </p:ext>
                </p:extLst>
              </p:nvPr>
            </p:nvGraphicFramePr>
            <p:xfrm>
              <a:off x="8013418" y="5023589"/>
              <a:ext cx="3043804" cy="993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42920">
                      <a:extLst>
                        <a:ext uri="{9D8B030D-6E8A-4147-A177-3AD203B41FA5}">
                          <a16:colId xmlns:a16="http://schemas.microsoft.com/office/drawing/2014/main" val="3599988648"/>
                        </a:ext>
                      </a:extLst>
                    </a:gridCol>
                    <a:gridCol w="1000125">
                      <a:extLst>
                        <a:ext uri="{9D8B030D-6E8A-4147-A177-3AD203B41FA5}">
                          <a16:colId xmlns:a16="http://schemas.microsoft.com/office/drawing/2014/main" val="1427084197"/>
                        </a:ext>
                      </a:extLst>
                    </a:gridCol>
                    <a:gridCol w="542925">
                      <a:extLst>
                        <a:ext uri="{9D8B030D-6E8A-4147-A177-3AD203B41FA5}">
                          <a16:colId xmlns:a16="http://schemas.microsoft.com/office/drawing/2014/main" val="1910202667"/>
                        </a:ext>
                      </a:extLst>
                    </a:gridCol>
                    <a:gridCol w="457834">
                      <a:extLst>
                        <a:ext uri="{9D8B030D-6E8A-4147-A177-3AD203B41FA5}">
                          <a16:colId xmlns:a16="http://schemas.microsoft.com/office/drawing/2014/main" val="3769384329"/>
                        </a:ext>
                      </a:extLst>
                    </a:gridCol>
                  </a:tblGrid>
                  <a:tr h="209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직무 대분류명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직무 중분류명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이력서 수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비율</a:t>
                          </a:r>
                        </a:p>
                      </a:txBody>
                      <a:tcPr marL="36000" marR="36000" marT="36000" marB="3600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397313"/>
                      </a:ext>
                    </a:extLst>
                  </a:tr>
                  <a:tr h="1961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마케팅</a:t>
                          </a:r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IR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마케팅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540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32.08%</a:t>
                          </a:r>
                        </a:p>
                      </a:txBody>
                      <a:tcPr marL="9525" marR="9525" marT="9525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1961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36000" marB="36000" anchor="ctr">
                        <a:blipFill>
                          <a:blip r:embed="rId11"/>
                          <a:stretch>
                            <a:fillRect t="-200000" r="-192771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36000" marB="36000" anchor="ctr">
                        <a:blipFill>
                          <a:blip r:embed="rId11"/>
                          <a:stretch>
                            <a:fillRect l="-105063" t="-200000" r="-102532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36000" marB="36000" anchor="ctr">
                        <a:blipFill>
                          <a:blip r:embed="rId11"/>
                          <a:stretch>
                            <a:fillRect l="-376744" t="-200000" r="-88372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36000" marB="36000" anchor="ctr">
                        <a:blipFill>
                          <a:blip r:embed="rId11"/>
                          <a:stretch>
                            <a:fillRect l="-569444" t="-200000" r="-5556" b="-2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4609535"/>
                      </a:ext>
                    </a:extLst>
                  </a:tr>
                  <a:tr h="1961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 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영업</a:t>
                          </a:r>
                        </a:p>
                      </a:txBody>
                      <a:tcPr marL="9525" marR="9525" marT="9525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</a:t>
                          </a:r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고객지원</a:t>
                          </a:r>
                        </a:p>
                      </a:txBody>
                      <a:tcPr marL="9525" marR="9525" marT="9525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42</a:t>
                          </a:r>
                        </a:p>
                      </a:txBody>
                      <a:tcPr marL="9525" marR="9525" marT="9525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0.94%</a:t>
                          </a:r>
                        </a:p>
                      </a:txBody>
                      <a:tcPr marL="9525" marR="9525" marT="9525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0593488"/>
                      </a:ext>
                    </a:extLst>
                  </a:tr>
                  <a:tr h="196140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합계</a:t>
                          </a: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4,463</a:t>
                          </a: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100%</a:t>
                          </a:r>
                        </a:p>
                      </a:txBody>
                      <a:tcPr marL="9525" marR="9525" marT="9525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3631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B4F54A7-7DD3-D5F0-7E67-D071647EEB9D}"/>
              </a:ext>
            </a:extLst>
          </p:cNvPr>
          <p:cNvSpPr txBox="1"/>
          <p:nvPr/>
        </p:nvSpPr>
        <p:spPr>
          <a:xfrm>
            <a:off x="963676" y="1089188"/>
            <a:ext cx="6714150" cy="4001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kumimoji="1" lang="ko-KR" altLang="en-US" sz="1100" spc="-60" dirty="0"/>
              <a:t>각 직무 별 구성 비율을 동일하게 이력서 데이터를 분류</a:t>
            </a:r>
            <a:endParaRPr kumimoji="1" lang="en-US" altLang="ko-KR" sz="1100" spc="-6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935616-6905-4832-92D3-5329C8CAFFD4}"/>
              </a:ext>
            </a:extLst>
          </p:cNvPr>
          <p:cNvSpPr txBox="1"/>
          <p:nvPr/>
        </p:nvSpPr>
        <p:spPr>
          <a:xfrm>
            <a:off x="883741" y="6216248"/>
            <a:ext cx="7641950" cy="3219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800" spc="-60" dirty="0">
                <a:latin typeface="+mn-ea"/>
              </a:rPr>
              <a:t>* </a:t>
            </a:r>
            <a:r>
              <a:rPr lang="ko-KR" altLang="en-US" sz="800" spc="-60" dirty="0">
                <a:latin typeface="+mn-ea"/>
              </a:rPr>
              <a:t>파일 내 텍스트를 추출할 수 없는 이력서 파일 제외</a:t>
            </a:r>
            <a:endParaRPr lang="en-US" altLang="ko-KR" sz="800" spc="-6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ko-KR" altLang="en-US" sz="800" spc="-60" dirty="0">
              <a:latin typeface="+mn-ea"/>
            </a:endParaRPr>
          </a:p>
        </p:txBody>
      </p:sp>
      <p:cxnSp>
        <p:nvCxnSpPr>
          <p:cNvPr id="5" name="직선 연결선 211">
            <a:extLst>
              <a:ext uri="{FF2B5EF4-FFF2-40B4-BE49-F238E27FC236}">
                <a16:creationId xmlns:a16="http://schemas.microsoft.com/office/drawing/2014/main" id="{ED7103C4-A5DA-7B14-FD98-37807C443CCA}"/>
              </a:ext>
            </a:extLst>
          </p:cNvPr>
          <p:cNvCxnSpPr>
            <a:cxnSpLocks/>
          </p:cNvCxnSpPr>
          <p:nvPr/>
        </p:nvCxnSpPr>
        <p:spPr>
          <a:xfrm>
            <a:off x="846053" y="6150386"/>
            <a:ext cx="1049989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095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27A2D462-A74E-1213-0C0C-ECA12C89EF3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3584" y="772169"/>
            <a:ext cx="10260576" cy="272953"/>
          </a:xfrm>
        </p:spPr>
        <p:txBody>
          <a:bodyPr/>
          <a:lstStyle/>
          <a:p>
            <a:r>
              <a:rPr lang="ko-KR" altLang="en-US" spc="-68" dirty="0">
                <a:solidFill>
                  <a:schemeClr val="tx1">
                    <a:lumMod val="65000"/>
                    <a:lumOff val="35000"/>
                  </a:schemeClr>
                </a:solidFill>
                <a:latin typeface="DIGICO TTF Bold" panose="020B0600000101010101" pitchFamily="50" charset="-127"/>
                <a:ea typeface="DIGICO TTF Bold" panose="020B0600000101010101" pitchFamily="50" charset="-127"/>
              </a:rPr>
              <a:t>이력서 직무 분류 모델 구축 및 학습</a:t>
            </a:r>
            <a:endParaRPr lang="en-US" altLang="ko-KR" spc="-68" dirty="0">
              <a:solidFill>
                <a:schemeClr val="tx1">
                  <a:lumMod val="65000"/>
                  <a:lumOff val="35000"/>
                </a:schemeClr>
              </a:solidFill>
              <a:latin typeface="DIGICO TTF Bold" panose="020B0600000101010101" pitchFamily="50" charset="-127"/>
              <a:ea typeface="DIGICO TTF Bold" panose="020B0600000101010101" pitchFamily="50" charset="-127"/>
            </a:endParaRPr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D49379E1-8472-3CE3-0D8A-597CF41E17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8552" y="465528"/>
            <a:ext cx="425057" cy="544461"/>
          </a:xfrm>
        </p:spPr>
        <p:txBody>
          <a:bodyPr/>
          <a:lstStyle/>
          <a:p>
            <a:r>
              <a:rPr lang="en-US" altLang="ko-KR" sz="1865" spc="-8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00B8A2"/>
                </a:solidFill>
                <a:cs typeface="+mj-cs"/>
              </a:rPr>
              <a:t>03</a:t>
            </a:r>
            <a:endParaRPr lang="ko-KR" altLang="en-US" sz="1865" spc="-8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rgbClr val="00B8A2"/>
              </a:solidFill>
              <a:cs typeface="+mj-cs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778C8FC-A4DA-FFEB-CF9E-EE38942B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16" y="465522"/>
            <a:ext cx="10262680" cy="479557"/>
          </a:xfrm>
        </p:spPr>
        <p:txBody>
          <a:bodyPr/>
          <a:lstStyle/>
          <a:p>
            <a:r>
              <a:rPr lang="ko-KR" altLang="en-US" sz="1865" spc="-133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분석 수행 결과 </a:t>
            </a:r>
            <a:r>
              <a:rPr lang="en-US" altLang="ko-KR" sz="1865" spc="-133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|  1) </a:t>
            </a:r>
            <a:r>
              <a:rPr lang="ko-KR" altLang="en-US" sz="1865" spc="-133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이력서 직무 분류 모델 구축</a:t>
            </a:r>
            <a:endParaRPr lang="ko-KR" altLang="en-US" sz="1600" spc="-133" dirty="0">
              <a:ln>
                <a:solidFill>
                  <a:schemeClr val="bg2">
                    <a:alpha val="0"/>
                  </a:schemeClr>
                </a:solidFill>
              </a:ln>
              <a:solidFill>
                <a:schemeClr val="accent4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227E923-4B2C-E212-0681-AC6E89C5B775}"/>
              </a:ext>
            </a:extLst>
          </p:cNvPr>
          <p:cNvGrpSpPr/>
          <p:nvPr/>
        </p:nvGrpSpPr>
        <p:grpSpPr>
          <a:xfrm>
            <a:off x="877792" y="2386490"/>
            <a:ext cx="864975" cy="887192"/>
            <a:chOff x="6974670" y="2034976"/>
            <a:chExt cx="864975" cy="88719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1C25413-FF93-C1B9-0CF4-538AE20D850D}"/>
                </a:ext>
              </a:extLst>
            </p:cNvPr>
            <p:cNvGrpSpPr/>
            <p:nvPr/>
          </p:nvGrpSpPr>
          <p:grpSpPr>
            <a:xfrm>
              <a:off x="6986943" y="2138078"/>
              <a:ext cx="852702" cy="784090"/>
              <a:chOff x="6977260" y="2012008"/>
              <a:chExt cx="852702" cy="784090"/>
            </a:xfrm>
          </p:grpSpPr>
          <p:graphicFrame>
            <p:nvGraphicFramePr>
              <p:cNvPr id="20" name="차트 19">
                <a:extLst>
                  <a:ext uri="{FF2B5EF4-FFF2-40B4-BE49-F238E27FC236}">
                    <a16:creationId xmlns:a16="http://schemas.microsoft.com/office/drawing/2014/main" id="{8EE562C9-1902-D10F-5113-78180AE40671}"/>
                  </a:ext>
                </a:extLst>
              </p:cNvPr>
              <p:cNvGraphicFramePr/>
              <p:nvPr/>
            </p:nvGraphicFramePr>
            <p:xfrm>
              <a:off x="6977260" y="2012008"/>
              <a:ext cx="852702" cy="78409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0B16E2B1-E8AE-DB78-0C03-A2DA7D02E075}"/>
                  </a:ext>
                </a:extLst>
              </p:cNvPr>
              <p:cNvGrpSpPr/>
              <p:nvPr/>
            </p:nvGrpSpPr>
            <p:grpSpPr>
              <a:xfrm>
                <a:off x="7003604" y="2115976"/>
                <a:ext cx="757181" cy="452435"/>
                <a:chOff x="7003604" y="2115976"/>
                <a:chExt cx="757181" cy="452435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E657DEB-145C-27FF-4EA7-C3CD5865A9CD}"/>
                    </a:ext>
                  </a:extLst>
                </p:cNvPr>
                <p:cNvSpPr txBox="1"/>
                <p:nvPr/>
              </p:nvSpPr>
              <p:spPr>
                <a:xfrm>
                  <a:off x="7275719" y="2251547"/>
                  <a:ext cx="485066" cy="2921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r>
                    <a:rPr kumimoji="1" lang="en-US" altLang="ko-KR" sz="700" b="1" spc="-60" dirty="0">
                      <a:solidFill>
                        <a:schemeClr val="bg1"/>
                      </a:solidFill>
                    </a:rPr>
                    <a:t>60%</a:t>
                  </a:r>
                  <a:endParaRPr kumimoji="1" lang="ko-Kore-KR" altLang="en-US" sz="700" b="1" spc="-6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F80245D-97E5-C589-42AA-4E4FFD2FBF5D}"/>
                    </a:ext>
                  </a:extLst>
                </p:cNvPr>
                <p:cNvSpPr txBox="1"/>
                <p:nvPr/>
              </p:nvSpPr>
              <p:spPr>
                <a:xfrm>
                  <a:off x="7003604" y="2276311"/>
                  <a:ext cx="485066" cy="2921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r>
                    <a:rPr kumimoji="1" lang="en-US" altLang="ko-KR" sz="700" b="1" spc="-60" dirty="0">
                      <a:solidFill>
                        <a:schemeClr val="bg1"/>
                      </a:solidFill>
                    </a:rPr>
                    <a:t>20%</a:t>
                  </a:r>
                  <a:endParaRPr kumimoji="1" lang="ko-Kore-KR" altLang="en-US" sz="700" b="1" spc="-6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1F71EB5-6334-9EB1-04FA-7944519044B6}"/>
                    </a:ext>
                  </a:extLst>
                </p:cNvPr>
                <p:cNvSpPr txBox="1"/>
                <p:nvPr/>
              </p:nvSpPr>
              <p:spPr>
                <a:xfrm>
                  <a:off x="7042060" y="2115976"/>
                  <a:ext cx="485066" cy="2921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r>
                    <a:rPr kumimoji="1" lang="en-US" altLang="ko-KR" sz="700" b="1" spc="-60" dirty="0">
                      <a:solidFill>
                        <a:schemeClr val="bg1"/>
                      </a:solidFill>
                    </a:rPr>
                    <a:t>20%</a:t>
                  </a:r>
                  <a:endParaRPr kumimoji="1" lang="ko-Kore-KR" altLang="en-US" sz="700" b="1" spc="-6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558972-CB7F-442C-6227-2198FD257ABE}"/>
                </a:ext>
              </a:extLst>
            </p:cNvPr>
            <p:cNvSpPr txBox="1"/>
            <p:nvPr/>
          </p:nvSpPr>
          <p:spPr>
            <a:xfrm>
              <a:off x="6974670" y="2034976"/>
              <a:ext cx="854564" cy="29210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ko-KR" altLang="en-US" sz="700" spc="-60" dirty="0"/>
                <a:t>이력서 수 비율</a:t>
              </a:r>
              <a:endParaRPr kumimoji="1" lang="ko-Kore-KR" altLang="en-US" sz="700" spc="-6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5671072-8003-5804-F743-C84C0DA0546B}"/>
              </a:ext>
            </a:extLst>
          </p:cNvPr>
          <p:cNvGrpSpPr/>
          <p:nvPr/>
        </p:nvGrpSpPr>
        <p:grpSpPr>
          <a:xfrm>
            <a:off x="1777445" y="2447173"/>
            <a:ext cx="525266" cy="729388"/>
            <a:chOff x="7844870" y="2071187"/>
            <a:chExt cx="525266" cy="729388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E28BDE14-1D22-3B55-73F3-2AB46912EBE7}"/>
                </a:ext>
              </a:extLst>
            </p:cNvPr>
            <p:cNvSpPr/>
            <p:nvPr/>
          </p:nvSpPr>
          <p:spPr>
            <a:xfrm>
              <a:off x="7844870" y="2071187"/>
              <a:ext cx="525266" cy="628975"/>
            </a:xfrm>
            <a:prstGeom prst="roundRect">
              <a:avLst>
                <a:gd name="adj" fmla="val 8791"/>
              </a:avLst>
            </a:prstGeom>
            <a:solidFill>
              <a:srgbClr val="11DBCC">
                <a:alpha val="30000"/>
              </a:srgbClr>
            </a:solidFill>
            <a:ln w="12700">
              <a:solidFill>
                <a:srgbClr val="11DB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2E517A61-3C55-CB57-5D09-91EF182F5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14218" y="2138078"/>
              <a:ext cx="180920" cy="138233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B691B80E-89BA-1DCF-053E-75BA887DF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13490" y="2146356"/>
              <a:ext cx="180920" cy="138233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B5D31A5-357A-7D86-F172-88EE58C30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1399" y="2459184"/>
              <a:ext cx="180920" cy="138233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982BADE-CB1B-93B1-5FA8-6C4988082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7933080" y="2304069"/>
              <a:ext cx="178575" cy="136441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BC38B7E-F8E5-481E-6E19-C98823737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7875161" y="2477137"/>
              <a:ext cx="178575" cy="136441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6CA5261-F20B-200F-96FC-2A88FC63C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8142111" y="2292612"/>
              <a:ext cx="178575" cy="136441"/>
            </a:xfrm>
            <a:prstGeom prst="rect">
              <a:avLst/>
            </a:prstGeom>
          </p:spPr>
        </p:pic>
        <p:sp>
          <p:nvSpPr>
            <p:cNvPr id="33" name="사각형: 둥근 모서리 21">
              <a:extLst>
                <a:ext uri="{FF2B5EF4-FFF2-40B4-BE49-F238E27FC236}">
                  <a16:creationId xmlns:a16="http://schemas.microsoft.com/office/drawing/2014/main" id="{30CEF609-87B3-81C7-ECE6-2A9568543107}"/>
                </a:ext>
              </a:extLst>
            </p:cNvPr>
            <p:cNvSpPr/>
            <p:nvPr/>
          </p:nvSpPr>
          <p:spPr>
            <a:xfrm>
              <a:off x="7894997" y="2650869"/>
              <a:ext cx="419110" cy="1497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8A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rgbClr val="009C96"/>
                  </a:solidFill>
                  <a:latin typeface="+mj-ea"/>
                  <a:ea typeface="+mj-ea"/>
                </a:rPr>
                <a:t>Train</a:t>
              </a:r>
              <a:endParaRPr lang="ko-KR" altLang="en-US" sz="800" dirty="0">
                <a:solidFill>
                  <a:srgbClr val="009C96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00F4B81-03A3-D6B5-43BB-5BBAB139F300}"/>
              </a:ext>
            </a:extLst>
          </p:cNvPr>
          <p:cNvGrpSpPr/>
          <p:nvPr/>
        </p:nvGrpSpPr>
        <p:grpSpPr>
          <a:xfrm>
            <a:off x="2317311" y="2447173"/>
            <a:ext cx="386056" cy="729417"/>
            <a:chOff x="8384736" y="2071187"/>
            <a:chExt cx="386056" cy="729417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55BC6DD-7F61-2E29-752F-FC46633122C3}"/>
                </a:ext>
              </a:extLst>
            </p:cNvPr>
            <p:cNvSpPr/>
            <p:nvPr/>
          </p:nvSpPr>
          <p:spPr>
            <a:xfrm>
              <a:off x="8429776" y="2071187"/>
              <a:ext cx="319772" cy="628975"/>
            </a:xfrm>
            <a:prstGeom prst="roundRect">
              <a:avLst>
                <a:gd name="adj" fmla="val 8791"/>
              </a:avLst>
            </a:prstGeom>
            <a:solidFill>
              <a:srgbClr val="A276EC">
                <a:alpha val="30000"/>
              </a:srgbClr>
            </a:solidFill>
            <a:ln w="12700">
              <a:solidFill>
                <a:srgbClr val="A276E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6612F735-76A7-7E7A-EDE8-F2B2CC9CF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98834" y="2241663"/>
              <a:ext cx="180920" cy="138233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245934D9-433F-8172-511D-9AEE0816A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8484226" y="2441658"/>
              <a:ext cx="178575" cy="136441"/>
            </a:xfrm>
            <a:prstGeom prst="rect">
              <a:avLst/>
            </a:prstGeom>
          </p:spPr>
        </p:pic>
        <p:sp>
          <p:nvSpPr>
            <p:cNvPr id="38" name="사각형: 둥근 모서리 21">
              <a:extLst>
                <a:ext uri="{FF2B5EF4-FFF2-40B4-BE49-F238E27FC236}">
                  <a16:creationId xmlns:a16="http://schemas.microsoft.com/office/drawing/2014/main" id="{61B7EFC9-709E-83B7-8B21-437356AE9C66}"/>
                </a:ext>
              </a:extLst>
            </p:cNvPr>
            <p:cNvSpPr/>
            <p:nvPr/>
          </p:nvSpPr>
          <p:spPr>
            <a:xfrm>
              <a:off x="8384736" y="2650898"/>
              <a:ext cx="386056" cy="1497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A276E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>
                  <a:solidFill>
                    <a:srgbClr val="A276EC"/>
                  </a:solidFill>
                  <a:latin typeface="+mj-ea"/>
                  <a:ea typeface="+mj-ea"/>
                </a:rPr>
                <a:t>Val</a:t>
              </a:r>
              <a:endParaRPr lang="ko-KR" altLang="en-US" sz="800" dirty="0">
                <a:solidFill>
                  <a:srgbClr val="A276EC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9FBD9DD-7945-CDB1-2EF7-1A18A22B2873}"/>
              </a:ext>
            </a:extLst>
          </p:cNvPr>
          <p:cNvGrpSpPr/>
          <p:nvPr/>
        </p:nvGrpSpPr>
        <p:grpSpPr>
          <a:xfrm>
            <a:off x="2733367" y="2447173"/>
            <a:ext cx="419110" cy="729388"/>
            <a:chOff x="8800792" y="2071187"/>
            <a:chExt cx="419110" cy="729388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A1FFB6CE-8047-C541-D28B-226E4E941C52}"/>
                </a:ext>
              </a:extLst>
            </p:cNvPr>
            <p:cNvSpPr/>
            <p:nvPr/>
          </p:nvSpPr>
          <p:spPr>
            <a:xfrm>
              <a:off x="8856176" y="2071187"/>
              <a:ext cx="319772" cy="628975"/>
            </a:xfrm>
            <a:prstGeom prst="roundRect">
              <a:avLst>
                <a:gd name="adj" fmla="val 8791"/>
              </a:avLst>
            </a:prstGeom>
            <a:solidFill>
              <a:srgbClr val="F2AA6B">
                <a:alpha val="30000"/>
              </a:srgbClr>
            </a:solidFill>
            <a:ln w="12700">
              <a:solidFill>
                <a:srgbClr val="F2AA6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CDD8354B-F812-C3E8-3FAE-76D0DF4F4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48142" y="2434300"/>
              <a:ext cx="180920" cy="138233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B23D4D50-589D-4EDB-ECD1-B6C7BB815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8928974" y="2238870"/>
              <a:ext cx="178575" cy="136441"/>
            </a:xfrm>
            <a:prstGeom prst="rect">
              <a:avLst/>
            </a:prstGeom>
          </p:spPr>
        </p:pic>
        <p:sp>
          <p:nvSpPr>
            <p:cNvPr id="43" name="사각형: 둥근 모서리 21">
              <a:extLst>
                <a:ext uri="{FF2B5EF4-FFF2-40B4-BE49-F238E27FC236}">
                  <a16:creationId xmlns:a16="http://schemas.microsoft.com/office/drawing/2014/main" id="{73F41AD1-DC62-FEB0-25C9-0059AA235750}"/>
                </a:ext>
              </a:extLst>
            </p:cNvPr>
            <p:cNvSpPr/>
            <p:nvPr/>
          </p:nvSpPr>
          <p:spPr>
            <a:xfrm>
              <a:off x="8800792" y="2650869"/>
              <a:ext cx="419110" cy="1497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2AA6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rgbClr val="F2AA6B"/>
                  </a:solidFill>
                  <a:latin typeface="+mj-ea"/>
                  <a:ea typeface="+mj-ea"/>
                </a:rPr>
                <a:t>Test</a:t>
              </a:r>
              <a:endParaRPr lang="ko-KR" altLang="en-US" sz="800" dirty="0">
                <a:solidFill>
                  <a:srgbClr val="F2AA6B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148B052-D9E0-25AA-6058-9D86894B230F}"/>
              </a:ext>
            </a:extLst>
          </p:cNvPr>
          <p:cNvSpPr/>
          <p:nvPr/>
        </p:nvSpPr>
        <p:spPr>
          <a:xfrm>
            <a:off x="881555" y="2262913"/>
            <a:ext cx="2410998" cy="994604"/>
          </a:xfrm>
          <a:prstGeom prst="roundRect">
            <a:avLst>
              <a:gd name="adj" fmla="val 8791"/>
            </a:avLst>
          </a:prstGeom>
          <a:noFill/>
          <a:ln w="19050">
            <a:solidFill>
              <a:srgbClr val="009C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사각형: 둥근 모서리 21">
            <a:extLst>
              <a:ext uri="{FF2B5EF4-FFF2-40B4-BE49-F238E27FC236}">
                <a16:creationId xmlns:a16="http://schemas.microsoft.com/office/drawing/2014/main" id="{051DAB84-1DE0-0468-19AE-E49DA3A451CB}"/>
              </a:ext>
            </a:extLst>
          </p:cNvPr>
          <p:cNvSpPr/>
          <p:nvPr/>
        </p:nvSpPr>
        <p:spPr>
          <a:xfrm>
            <a:off x="1382118" y="2185574"/>
            <a:ext cx="1447684" cy="181117"/>
          </a:xfrm>
          <a:prstGeom prst="roundRect">
            <a:avLst/>
          </a:prstGeom>
          <a:solidFill>
            <a:srgbClr val="00B8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모델 구축용 데이터 준비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8B9E663-E7B1-B15B-D07A-EF9FCE2395E0}"/>
              </a:ext>
            </a:extLst>
          </p:cNvPr>
          <p:cNvGrpSpPr/>
          <p:nvPr/>
        </p:nvGrpSpPr>
        <p:grpSpPr>
          <a:xfrm>
            <a:off x="1184932" y="3504437"/>
            <a:ext cx="525266" cy="729388"/>
            <a:chOff x="7844870" y="2071187"/>
            <a:chExt cx="525266" cy="729388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B127DF4-5D47-43B9-FE8F-C685B2C87EB5}"/>
                </a:ext>
              </a:extLst>
            </p:cNvPr>
            <p:cNvSpPr/>
            <p:nvPr/>
          </p:nvSpPr>
          <p:spPr>
            <a:xfrm>
              <a:off x="7844870" y="2071187"/>
              <a:ext cx="525266" cy="628975"/>
            </a:xfrm>
            <a:prstGeom prst="roundRect">
              <a:avLst>
                <a:gd name="adj" fmla="val 8791"/>
              </a:avLst>
            </a:prstGeom>
            <a:solidFill>
              <a:srgbClr val="11DBCC">
                <a:alpha val="30000"/>
              </a:srgbClr>
            </a:solidFill>
            <a:ln w="12700">
              <a:solidFill>
                <a:srgbClr val="11DB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045FBED2-D21A-F4D1-4361-D7B13DC57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14218" y="2138078"/>
              <a:ext cx="180920" cy="138233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C794A8FF-FDE8-F92A-F1E4-F0893D13A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13490" y="2146356"/>
              <a:ext cx="180920" cy="13823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EB317F2C-B1D0-2767-B583-4876E4B56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1399" y="2459184"/>
              <a:ext cx="180920" cy="138233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20AAC8C7-CA29-FE22-8EAC-2C9E611B9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7933080" y="2304069"/>
              <a:ext cx="178575" cy="136441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C68F2238-34AE-84D0-E058-33FB4A3B1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7875161" y="2477137"/>
              <a:ext cx="178575" cy="136441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648155DE-20B4-9C70-E34E-DF4F309A6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8142111" y="2292612"/>
              <a:ext cx="178575" cy="136441"/>
            </a:xfrm>
            <a:prstGeom prst="rect">
              <a:avLst/>
            </a:prstGeom>
          </p:spPr>
        </p:pic>
        <p:sp>
          <p:nvSpPr>
            <p:cNvPr id="54" name="사각형: 둥근 모서리 21">
              <a:extLst>
                <a:ext uri="{FF2B5EF4-FFF2-40B4-BE49-F238E27FC236}">
                  <a16:creationId xmlns:a16="http://schemas.microsoft.com/office/drawing/2014/main" id="{5C3C7C2D-04AB-9F7B-71F5-2B5FE872D6C7}"/>
                </a:ext>
              </a:extLst>
            </p:cNvPr>
            <p:cNvSpPr/>
            <p:nvPr/>
          </p:nvSpPr>
          <p:spPr>
            <a:xfrm>
              <a:off x="7894997" y="2650869"/>
              <a:ext cx="419110" cy="1497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8A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rgbClr val="009C96"/>
                  </a:solidFill>
                  <a:latin typeface="+mj-ea"/>
                  <a:ea typeface="+mj-ea"/>
                </a:rPr>
                <a:t>Train</a:t>
              </a:r>
              <a:endParaRPr lang="ko-KR" altLang="en-US" sz="800" dirty="0">
                <a:solidFill>
                  <a:srgbClr val="009C96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B3027D9-49CA-8196-0D47-7D6DD57E7575}"/>
              </a:ext>
            </a:extLst>
          </p:cNvPr>
          <p:cNvGrpSpPr/>
          <p:nvPr/>
        </p:nvGrpSpPr>
        <p:grpSpPr>
          <a:xfrm>
            <a:off x="2496766" y="3504437"/>
            <a:ext cx="386056" cy="729417"/>
            <a:chOff x="8384736" y="2071187"/>
            <a:chExt cx="386056" cy="729417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9CBB3CC8-4E74-D22A-7B04-5F6E47F33BC2}"/>
                </a:ext>
              </a:extLst>
            </p:cNvPr>
            <p:cNvSpPr/>
            <p:nvPr/>
          </p:nvSpPr>
          <p:spPr>
            <a:xfrm>
              <a:off x="8429776" y="2071187"/>
              <a:ext cx="319772" cy="628975"/>
            </a:xfrm>
            <a:prstGeom prst="roundRect">
              <a:avLst>
                <a:gd name="adj" fmla="val 8791"/>
              </a:avLst>
            </a:prstGeom>
            <a:solidFill>
              <a:srgbClr val="A276EC">
                <a:alpha val="30000"/>
              </a:srgbClr>
            </a:solidFill>
            <a:ln w="12700">
              <a:solidFill>
                <a:srgbClr val="A276E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2BA36830-AB5A-A167-70CE-3358BB270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98834" y="2241663"/>
              <a:ext cx="180920" cy="138233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FC4A0B24-0E31-3CEF-7CDF-C1C024110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8484226" y="2441658"/>
              <a:ext cx="178575" cy="136441"/>
            </a:xfrm>
            <a:prstGeom prst="rect">
              <a:avLst/>
            </a:prstGeom>
          </p:spPr>
        </p:pic>
        <p:sp>
          <p:nvSpPr>
            <p:cNvPr id="59" name="사각형: 둥근 모서리 21">
              <a:extLst>
                <a:ext uri="{FF2B5EF4-FFF2-40B4-BE49-F238E27FC236}">
                  <a16:creationId xmlns:a16="http://schemas.microsoft.com/office/drawing/2014/main" id="{E053E730-4042-5B7F-AB40-F4E3682CEEC2}"/>
                </a:ext>
              </a:extLst>
            </p:cNvPr>
            <p:cNvSpPr/>
            <p:nvPr/>
          </p:nvSpPr>
          <p:spPr>
            <a:xfrm>
              <a:off x="8384736" y="2650898"/>
              <a:ext cx="386056" cy="1497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A276E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>
                  <a:solidFill>
                    <a:srgbClr val="A276EC"/>
                  </a:solidFill>
                  <a:latin typeface="+mj-ea"/>
                  <a:ea typeface="+mj-ea"/>
                </a:rPr>
                <a:t>Val</a:t>
              </a:r>
              <a:endParaRPr lang="ko-KR" altLang="en-US" sz="800" dirty="0">
                <a:solidFill>
                  <a:srgbClr val="A276EC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0D7FC878-7213-CECC-0DFB-3E8F814CCF49}"/>
              </a:ext>
            </a:extLst>
          </p:cNvPr>
          <p:cNvSpPr/>
          <p:nvPr/>
        </p:nvSpPr>
        <p:spPr>
          <a:xfrm>
            <a:off x="881555" y="3338628"/>
            <a:ext cx="2410998" cy="945353"/>
          </a:xfrm>
          <a:prstGeom prst="roundRect">
            <a:avLst>
              <a:gd name="adj" fmla="val 8791"/>
            </a:avLst>
          </a:prstGeom>
          <a:noFill/>
          <a:ln w="19050">
            <a:solidFill>
              <a:srgbClr val="009C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사각형: 둥근 모서리 21">
            <a:extLst>
              <a:ext uri="{FF2B5EF4-FFF2-40B4-BE49-F238E27FC236}">
                <a16:creationId xmlns:a16="http://schemas.microsoft.com/office/drawing/2014/main" id="{40810547-9252-D290-CAAC-ADFB6F5E6061}"/>
              </a:ext>
            </a:extLst>
          </p:cNvPr>
          <p:cNvSpPr/>
          <p:nvPr/>
        </p:nvSpPr>
        <p:spPr>
          <a:xfrm>
            <a:off x="1059443" y="3286498"/>
            <a:ext cx="2093034" cy="181118"/>
          </a:xfrm>
          <a:prstGeom prst="roundRect">
            <a:avLst/>
          </a:prstGeom>
          <a:solidFill>
            <a:srgbClr val="00B8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직무 분류 모델 구축 및 모델 학습</a:t>
            </a:r>
          </a:p>
        </p:txBody>
      </p:sp>
      <p:sp>
        <p:nvSpPr>
          <p:cNvPr id="62" name="화살표: 아래로 구부러짐 61">
            <a:extLst>
              <a:ext uri="{FF2B5EF4-FFF2-40B4-BE49-F238E27FC236}">
                <a16:creationId xmlns:a16="http://schemas.microsoft.com/office/drawing/2014/main" id="{5D6B4453-5DAC-9766-1F42-703DFBE01806}"/>
              </a:ext>
            </a:extLst>
          </p:cNvPr>
          <p:cNvSpPr/>
          <p:nvPr/>
        </p:nvSpPr>
        <p:spPr>
          <a:xfrm>
            <a:off x="1744727" y="3593865"/>
            <a:ext cx="706526" cy="188883"/>
          </a:xfrm>
          <a:prstGeom prst="curvedDownArrow">
            <a:avLst/>
          </a:prstGeom>
          <a:solidFill>
            <a:srgbClr val="AEEBE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547684DC-DCDC-F244-15F5-63BA00EB8E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2000" y="3623581"/>
            <a:ext cx="409428" cy="409428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94E72796-78B5-D393-C688-F82BF1FDF695}"/>
              </a:ext>
            </a:extLst>
          </p:cNvPr>
          <p:cNvSpPr txBox="1"/>
          <p:nvPr/>
        </p:nvSpPr>
        <p:spPr>
          <a:xfrm>
            <a:off x="1671040" y="3377618"/>
            <a:ext cx="854564" cy="292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800" spc="-60" dirty="0">
                <a:solidFill>
                  <a:schemeClr val="accent4">
                    <a:lumMod val="50000"/>
                  </a:schemeClr>
                </a:solidFill>
              </a:rPr>
              <a:t>모델 학습</a:t>
            </a:r>
            <a:endParaRPr kumimoji="1" lang="ko-Kore-KR" altLang="en-US" sz="800" spc="-6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A7F0989-2459-7C79-336D-AA62CE76701D}"/>
              </a:ext>
            </a:extLst>
          </p:cNvPr>
          <p:cNvSpPr txBox="1"/>
          <p:nvPr/>
        </p:nvSpPr>
        <p:spPr>
          <a:xfrm>
            <a:off x="1671040" y="4027574"/>
            <a:ext cx="854564" cy="292100"/>
          </a:xfrm>
          <a:prstGeom prst="curvedUpArrow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800" spc="-60" dirty="0">
                <a:solidFill>
                  <a:srgbClr val="7030A0"/>
                </a:solidFill>
              </a:rPr>
              <a:t>모델 검증</a:t>
            </a:r>
            <a:endParaRPr kumimoji="1" lang="ko-Kore-KR" altLang="en-US" sz="800" spc="-60" dirty="0">
              <a:solidFill>
                <a:srgbClr val="7030A0"/>
              </a:solidFill>
            </a:endParaRPr>
          </a:p>
        </p:txBody>
      </p:sp>
      <p:sp>
        <p:nvSpPr>
          <p:cNvPr id="205" name="화살표: 아래로 구부러짐 204">
            <a:extLst>
              <a:ext uri="{FF2B5EF4-FFF2-40B4-BE49-F238E27FC236}">
                <a16:creationId xmlns:a16="http://schemas.microsoft.com/office/drawing/2014/main" id="{247BA219-1982-84A6-6FF1-38D0EE9D079F}"/>
              </a:ext>
            </a:extLst>
          </p:cNvPr>
          <p:cNvSpPr/>
          <p:nvPr/>
        </p:nvSpPr>
        <p:spPr>
          <a:xfrm flipH="1" flipV="1">
            <a:off x="1744727" y="3895265"/>
            <a:ext cx="706526" cy="188883"/>
          </a:xfrm>
          <a:prstGeom prst="curvedDownArrow">
            <a:avLst/>
          </a:prstGeom>
          <a:solidFill>
            <a:srgbClr val="DACD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" name="사각형: 둥근 모서리 205">
            <a:extLst>
              <a:ext uri="{FF2B5EF4-FFF2-40B4-BE49-F238E27FC236}">
                <a16:creationId xmlns:a16="http://schemas.microsoft.com/office/drawing/2014/main" id="{3B30ED59-8F92-FC21-9FFF-0BC7314B7992}"/>
              </a:ext>
            </a:extLst>
          </p:cNvPr>
          <p:cNvSpPr/>
          <p:nvPr/>
        </p:nvSpPr>
        <p:spPr>
          <a:xfrm>
            <a:off x="881555" y="4388524"/>
            <a:ext cx="2410998" cy="878814"/>
          </a:xfrm>
          <a:prstGeom prst="roundRect">
            <a:avLst>
              <a:gd name="adj" fmla="val 8791"/>
            </a:avLst>
          </a:prstGeom>
          <a:noFill/>
          <a:ln w="19050">
            <a:solidFill>
              <a:srgbClr val="009C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7" name="사각형: 둥근 모서리 21">
            <a:extLst>
              <a:ext uri="{FF2B5EF4-FFF2-40B4-BE49-F238E27FC236}">
                <a16:creationId xmlns:a16="http://schemas.microsoft.com/office/drawing/2014/main" id="{6221057C-2124-F6D8-8098-0723DF5A46A6}"/>
              </a:ext>
            </a:extLst>
          </p:cNvPr>
          <p:cNvSpPr/>
          <p:nvPr/>
        </p:nvSpPr>
        <p:spPr>
          <a:xfrm>
            <a:off x="1059443" y="4308980"/>
            <a:ext cx="2093034" cy="181118"/>
          </a:xfrm>
          <a:prstGeom prst="roundRect">
            <a:avLst/>
          </a:prstGeom>
          <a:solidFill>
            <a:srgbClr val="00B8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직무 분류 모델 성능 평가</a:t>
            </a:r>
          </a:p>
        </p:txBody>
      </p: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504F8D46-170F-38B2-E925-A35F708634E9}"/>
              </a:ext>
            </a:extLst>
          </p:cNvPr>
          <p:cNvGrpSpPr/>
          <p:nvPr/>
        </p:nvGrpSpPr>
        <p:grpSpPr>
          <a:xfrm>
            <a:off x="963676" y="4522243"/>
            <a:ext cx="419110" cy="729388"/>
            <a:chOff x="8800792" y="2071187"/>
            <a:chExt cx="419110" cy="729388"/>
          </a:xfrm>
        </p:grpSpPr>
        <p:sp>
          <p:nvSpPr>
            <p:cNvPr id="215" name="사각형: 둥근 모서리 214">
              <a:extLst>
                <a:ext uri="{FF2B5EF4-FFF2-40B4-BE49-F238E27FC236}">
                  <a16:creationId xmlns:a16="http://schemas.microsoft.com/office/drawing/2014/main" id="{CBBF5C84-D766-CED4-8726-96B07F0B3117}"/>
                </a:ext>
              </a:extLst>
            </p:cNvPr>
            <p:cNvSpPr/>
            <p:nvPr/>
          </p:nvSpPr>
          <p:spPr>
            <a:xfrm>
              <a:off x="8856176" y="2071187"/>
              <a:ext cx="319772" cy="628975"/>
            </a:xfrm>
            <a:prstGeom prst="roundRect">
              <a:avLst>
                <a:gd name="adj" fmla="val 8791"/>
              </a:avLst>
            </a:prstGeom>
            <a:solidFill>
              <a:srgbClr val="F2AA6B">
                <a:alpha val="30000"/>
              </a:srgbClr>
            </a:solidFill>
            <a:ln w="12700">
              <a:solidFill>
                <a:srgbClr val="F2AA6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16" name="그림 215">
              <a:extLst>
                <a:ext uri="{FF2B5EF4-FFF2-40B4-BE49-F238E27FC236}">
                  <a16:creationId xmlns:a16="http://schemas.microsoft.com/office/drawing/2014/main" id="{C3921CD9-DDE4-D5C1-AD77-50E5DBCB3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48142" y="2434300"/>
              <a:ext cx="180920" cy="138233"/>
            </a:xfrm>
            <a:prstGeom prst="rect">
              <a:avLst/>
            </a:prstGeom>
          </p:spPr>
        </p:pic>
        <p:pic>
          <p:nvPicPr>
            <p:cNvPr id="217" name="그림 216">
              <a:extLst>
                <a:ext uri="{FF2B5EF4-FFF2-40B4-BE49-F238E27FC236}">
                  <a16:creationId xmlns:a16="http://schemas.microsoft.com/office/drawing/2014/main" id="{91E44964-B294-23DF-450A-A74038950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8928974" y="2238870"/>
              <a:ext cx="178575" cy="136441"/>
            </a:xfrm>
            <a:prstGeom prst="rect">
              <a:avLst/>
            </a:prstGeom>
          </p:spPr>
        </p:pic>
        <p:sp>
          <p:nvSpPr>
            <p:cNvPr id="218" name="사각형: 둥근 모서리 21">
              <a:extLst>
                <a:ext uri="{FF2B5EF4-FFF2-40B4-BE49-F238E27FC236}">
                  <a16:creationId xmlns:a16="http://schemas.microsoft.com/office/drawing/2014/main" id="{B045E884-F836-21D6-C284-3E62D4D590DB}"/>
                </a:ext>
              </a:extLst>
            </p:cNvPr>
            <p:cNvSpPr/>
            <p:nvPr/>
          </p:nvSpPr>
          <p:spPr>
            <a:xfrm>
              <a:off x="8800792" y="2650869"/>
              <a:ext cx="419110" cy="1497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2AA6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rgbClr val="F2AA6B"/>
                  </a:solidFill>
                  <a:latin typeface="+mj-ea"/>
                  <a:ea typeface="+mj-ea"/>
                </a:rPr>
                <a:t>Test</a:t>
              </a:r>
              <a:endParaRPr lang="ko-KR" altLang="en-US" sz="800" dirty="0">
                <a:solidFill>
                  <a:srgbClr val="F2AA6B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19" name="화살표: 오른쪽 218">
            <a:extLst>
              <a:ext uri="{FF2B5EF4-FFF2-40B4-BE49-F238E27FC236}">
                <a16:creationId xmlns:a16="http://schemas.microsoft.com/office/drawing/2014/main" id="{013EF6E6-6C87-0E3E-B12D-1B2624B7B7B9}"/>
              </a:ext>
            </a:extLst>
          </p:cNvPr>
          <p:cNvSpPr/>
          <p:nvPr/>
        </p:nvSpPr>
        <p:spPr>
          <a:xfrm>
            <a:off x="1395324" y="4711464"/>
            <a:ext cx="524717" cy="259907"/>
          </a:xfrm>
          <a:prstGeom prst="rightArrow">
            <a:avLst/>
          </a:prstGeom>
          <a:solidFill>
            <a:srgbClr val="F1DBC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20" name="그림 219">
            <a:extLst>
              <a:ext uri="{FF2B5EF4-FFF2-40B4-BE49-F238E27FC236}">
                <a16:creationId xmlns:a16="http://schemas.microsoft.com/office/drawing/2014/main" id="{54D1B2F3-F213-5605-4251-2786674F8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854" y="4637789"/>
            <a:ext cx="416148" cy="416148"/>
          </a:xfrm>
          <a:prstGeom prst="rect">
            <a:avLst/>
          </a:prstGeom>
        </p:spPr>
      </p:pic>
      <p:pic>
        <p:nvPicPr>
          <p:cNvPr id="221" name="그림 220">
            <a:extLst>
              <a:ext uri="{FF2B5EF4-FFF2-40B4-BE49-F238E27FC236}">
                <a16:creationId xmlns:a16="http://schemas.microsoft.com/office/drawing/2014/main" id="{CD89B3DA-CFCA-BC4A-2B08-8D6CB5E104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9538" y="4680114"/>
            <a:ext cx="726345" cy="582514"/>
          </a:xfrm>
          <a:prstGeom prst="rect">
            <a:avLst/>
          </a:prstGeom>
        </p:spPr>
      </p:pic>
      <p:sp>
        <p:nvSpPr>
          <p:cNvPr id="222" name="TextBox 221">
            <a:extLst>
              <a:ext uri="{FF2B5EF4-FFF2-40B4-BE49-F238E27FC236}">
                <a16:creationId xmlns:a16="http://schemas.microsoft.com/office/drawing/2014/main" id="{407975C4-EEE2-C7E7-1424-7A7F7CDEDC2C}"/>
              </a:ext>
            </a:extLst>
          </p:cNvPr>
          <p:cNvSpPr txBox="1"/>
          <p:nvPr/>
        </p:nvSpPr>
        <p:spPr>
          <a:xfrm>
            <a:off x="1838353" y="4451983"/>
            <a:ext cx="854564" cy="292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800" b="1" spc="-60" dirty="0"/>
              <a:t>직무 분류 결과</a:t>
            </a:r>
            <a:endParaRPr kumimoji="1" lang="ko-Kore-KR" altLang="en-US" sz="800" b="1" spc="-60" dirty="0"/>
          </a:p>
        </p:txBody>
      </p:sp>
      <p:sp>
        <p:nvSpPr>
          <p:cNvPr id="223" name="오른쪽 대괄호 222">
            <a:extLst>
              <a:ext uri="{FF2B5EF4-FFF2-40B4-BE49-F238E27FC236}">
                <a16:creationId xmlns:a16="http://schemas.microsoft.com/office/drawing/2014/main" id="{9BA6C0BA-B6B4-8775-A101-8DDA6209B17D}"/>
              </a:ext>
            </a:extLst>
          </p:cNvPr>
          <p:cNvSpPr/>
          <p:nvPr/>
        </p:nvSpPr>
        <p:spPr>
          <a:xfrm>
            <a:off x="2658887" y="4893336"/>
            <a:ext cx="45719" cy="347514"/>
          </a:xfrm>
          <a:prstGeom prst="rightBracket">
            <a:avLst/>
          </a:prstGeom>
          <a:noFill/>
          <a:ln w="12700">
            <a:solidFill>
              <a:srgbClr val="0B12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800" dirty="0"/>
          </a:p>
        </p:txBody>
      </p: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E634DBA3-34E7-9534-7B1D-860D3C2B2BCB}"/>
              </a:ext>
            </a:extLst>
          </p:cNvPr>
          <p:cNvGrpSpPr/>
          <p:nvPr/>
        </p:nvGrpSpPr>
        <p:grpSpPr>
          <a:xfrm>
            <a:off x="2743143" y="4736217"/>
            <a:ext cx="511596" cy="504632"/>
            <a:chOff x="8842256" y="4318627"/>
            <a:chExt cx="511596" cy="504632"/>
          </a:xfrm>
        </p:grpSpPr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E201FBD6-3B31-5E81-84D4-B1E8461F9877}"/>
                </a:ext>
              </a:extLst>
            </p:cNvPr>
            <p:cNvSpPr/>
            <p:nvPr/>
          </p:nvSpPr>
          <p:spPr>
            <a:xfrm>
              <a:off x="8842256" y="4318627"/>
              <a:ext cx="511596" cy="504632"/>
            </a:xfrm>
            <a:prstGeom prst="ellipse">
              <a:avLst/>
            </a:prstGeom>
            <a:solidFill>
              <a:srgbClr val="B2E7F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41B86750-8675-F241-AC55-EB761439A26E}"/>
                </a:ext>
              </a:extLst>
            </p:cNvPr>
            <p:cNvSpPr txBox="1"/>
            <p:nvPr/>
          </p:nvSpPr>
          <p:spPr>
            <a:xfrm>
              <a:off x="8908934" y="4386165"/>
              <a:ext cx="360518" cy="1991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ko-KR" altLang="en-US" sz="800" b="1" spc="-60" dirty="0"/>
                <a:t>정확도</a:t>
              </a:r>
              <a:endParaRPr kumimoji="1" lang="ko-Kore-KR" altLang="en-US" sz="800" b="1" spc="-60" dirty="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6E5DDFC0-9205-6971-F417-E37EDBF60459}"/>
                </a:ext>
              </a:extLst>
            </p:cNvPr>
            <p:cNvSpPr txBox="1"/>
            <p:nvPr/>
          </p:nvSpPr>
          <p:spPr>
            <a:xfrm>
              <a:off x="8878737" y="4554924"/>
              <a:ext cx="420912" cy="1991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en-US" altLang="ko-KR" sz="800" b="1" spc="-60" dirty="0">
                  <a:solidFill>
                    <a:srgbClr val="0070C0"/>
                  </a:solidFill>
                </a:rPr>
                <a:t>80%</a:t>
              </a:r>
              <a:endParaRPr kumimoji="1" lang="ko-Kore-KR" altLang="en-US" sz="800" b="1" spc="-60" dirty="0">
                <a:solidFill>
                  <a:srgbClr val="0070C0"/>
                </a:solidFill>
              </a:endParaRPr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4C8144D5-25C5-D580-6166-8A81599A6072}"/>
              </a:ext>
            </a:extLst>
          </p:cNvPr>
          <p:cNvSpPr txBox="1"/>
          <p:nvPr/>
        </p:nvSpPr>
        <p:spPr>
          <a:xfrm>
            <a:off x="2565453" y="4451983"/>
            <a:ext cx="854564" cy="292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800" b="1" spc="-60" dirty="0"/>
              <a:t>성능 평가</a:t>
            </a:r>
            <a:endParaRPr kumimoji="1" lang="ko-Kore-KR" altLang="en-US" sz="800" b="1" spc="-60" dirty="0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3E040B83-B4C8-3216-A38B-8059573D6C77}"/>
              </a:ext>
            </a:extLst>
          </p:cNvPr>
          <p:cNvSpPr/>
          <p:nvPr/>
        </p:nvSpPr>
        <p:spPr>
          <a:xfrm>
            <a:off x="842481" y="4297550"/>
            <a:ext cx="2498548" cy="105446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0" name="사각형: 둥근 모서리 2">
            <a:extLst>
              <a:ext uri="{FF2B5EF4-FFF2-40B4-BE49-F238E27FC236}">
                <a16:creationId xmlns:a16="http://schemas.microsoft.com/office/drawing/2014/main" id="{9F783E03-C1DA-18FD-C7EB-513B76B80CAE}"/>
              </a:ext>
            </a:extLst>
          </p:cNvPr>
          <p:cNvSpPr/>
          <p:nvPr/>
        </p:nvSpPr>
        <p:spPr>
          <a:xfrm>
            <a:off x="764047" y="1990002"/>
            <a:ext cx="2704994" cy="3504651"/>
          </a:xfrm>
          <a:prstGeom prst="roundRect">
            <a:avLst>
              <a:gd name="adj" fmla="val 7864"/>
            </a:avLst>
          </a:prstGeom>
          <a:noFill/>
          <a:ln w="28575" cap="flat" cmpd="sng" algn="ctr">
            <a:solidFill>
              <a:srgbClr val="19A3A3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sz="1100" kern="0" dirty="0">
              <a:solidFill>
                <a:prstClr val="white"/>
              </a:solidFill>
              <a:latin typeface="+mn-ea"/>
              <a:cs typeface="KoPubWorld돋움체 Medium" panose="00000600000000000000" pitchFamily="2" charset="-127"/>
            </a:endParaRPr>
          </a:p>
        </p:txBody>
      </p:sp>
      <p:sp>
        <p:nvSpPr>
          <p:cNvPr id="231" name="사각형: 둥근 모서리 21">
            <a:extLst>
              <a:ext uri="{FF2B5EF4-FFF2-40B4-BE49-F238E27FC236}">
                <a16:creationId xmlns:a16="http://schemas.microsoft.com/office/drawing/2014/main" id="{4EBA1C60-8C45-F4C4-B099-6DF6E71E6AE4}"/>
              </a:ext>
            </a:extLst>
          </p:cNvPr>
          <p:cNvSpPr/>
          <p:nvPr/>
        </p:nvSpPr>
        <p:spPr>
          <a:xfrm>
            <a:off x="1362137" y="1907988"/>
            <a:ext cx="1447684" cy="181117"/>
          </a:xfrm>
          <a:prstGeom prst="roundRect">
            <a:avLst/>
          </a:prstGeom>
          <a:solidFill>
            <a:srgbClr val="00B8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모델</a:t>
            </a:r>
            <a:r>
              <a:rPr lang="en-US" altLang="ko-KR" sz="9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구축</a:t>
            </a:r>
            <a:r>
              <a:rPr lang="en-US" altLang="ko-KR" sz="9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프로세스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C81679-F069-5100-DBEE-032F79E92FB9}"/>
              </a:ext>
            </a:extLst>
          </p:cNvPr>
          <p:cNvSpPr/>
          <p:nvPr/>
        </p:nvSpPr>
        <p:spPr>
          <a:xfrm>
            <a:off x="842481" y="2171052"/>
            <a:ext cx="2498548" cy="1098393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AAEFE85-6A0B-EA94-6553-FAD3FAD6523F}"/>
              </a:ext>
            </a:extLst>
          </p:cNvPr>
          <p:cNvGrpSpPr/>
          <p:nvPr/>
        </p:nvGrpSpPr>
        <p:grpSpPr>
          <a:xfrm>
            <a:off x="5670871" y="1939561"/>
            <a:ext cx="3741505" cy="3555091"/>
            <a:chOff x="4059470" y="1939561"/>
            <a:chExt cx="3741505" cy="3555091"/>
          </a:xfrm>
        </p:grpSpPr>
        <p:sp>
          <p:nvSpPr>
            <p:cNvPr id="236" name="사각형: 둥근 모서리 235">
              <a:extLst>
                <a:ext uri="{FF2B5EF4-FFF2-40B4-BE49-F238E27FC236}">
                  <a16:creationId xmlns:a16="http://schemas.microsoft.com/office/drawing/2014/main" id="{4A6A5E91-8A22-2B66-10E5-D5D457496967}"/>
                </a:ext>
              </a:extLst>
            </p:cNvPr>
            <p:cNvSpPr/>
            <p:nvPr/>
          </p:nvSpPr>
          <p:spPr>
            <a:xfrm>
              <a:off x="4066278" y="1939561"/>
              <a:ext cx="3734697" cy="3555091"/>
            </a:xfrm>
            <a:prstGeom prst="roundRect">
              <a:avLst>
                <a:gd name="adj" fmla="val 3564"/>
              </a:avLst>
            </a:prstGeom>
            <a:solidFill>
              <a:schemeClr val="bg2">
                <a:lumMod val="90000"/>
                <a:alpha val="30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3" name="사각형: 둥근 모서리 21">
              <a:extLst>
                <a:ext uri="{FF2B5EF4-FFF2-40B4-BE49-F238E27FC236}">
                  <a16:creationId xmlns:a16="http://schemas.microsoft.com/office/drawing/2014/main" id="{31A81698-DACB-3DC1-1F9D-B31AF4BBDE10}"/>
                </a:ext>
              </a:extLst>
            </p:cNvPr>
            <p:cNvSpPr/>
            <p:nvPr/>
          </p:nvSpPr>
          <p:spPr>
            <a:xfrm>
              <a:off x="4059470" y="1939562"/>
              <a:ext cx="3734697" cy="2695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+mj-ea"/>
                  <a:ea typeface="+mj-ea"/>
                </a:rPr>
                <a:t>이력서 분류 모델 개요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1343BB10-3FA5-C710-E39B-E49F5DBFB41E}"/>
                </a:ext>
              </a:extLst>
            </p:cNvPr>
            <p:cNvSpPr txBox="1"/>
            <p:nvPr/>
          </p:nvSpPr>
          <p:spPr>
            <a:xfrm>
              <a:off x="5271201" y="2640964"/>
              <a:ext cx="2453574" cy="6065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kumimoji="1" lang="ko-KR" altLang="en-US" sz="900" spc="-60" dirty="0"/>
                <a:t>기본 활용 모델</a:t>
              </a:r>
              <a:r>
                <a:rPr kumimoji="1" lang="en-US" altLang="ko-KR" sz="900" spc="-60" dirty="0"/>
                <a:t>: </a:t>
              </a:r>
              <a:r>
                <a:rPr kumimoji="1" lang="en-US" altLang="ko-KR" sz="900" spc="-60" dirty="0" err="1"/>
                <a:t>KoBERT</a:t>
              </a:r>
              <a:r>
                <a:rPr kumimoji="1" lang="en-US" altLang="ko-KR" sz="900" spc="-60" dirty="0"/>
                <a:t> (</a:t>
              </a:r>
              <a:r>
                <a:rPr kumimoji="1" lang="ko-KR" altLang="en-US" sz="900" spc="-60" dirty="0"/>
                <a:t>한국어 특화 언어 모델</a:t>
              </a:r>
              <a:r>
                <a:rPr kumimoji="1" lang="en-US" altLang="ko-KR" sz="900" spc="-60" dirty="0"/>
                <a:t>)</a:t>
              </a:r>
              <a:br>
                <a:rPr kumimoji="1" lang="en-US" altLang="ko-KR" sz="900" spc="-60" dirty="0"/>
              </a:br>
              <a:r>
                <a:rPr kumimoji="1" lang="en-US" altLang="ko-KR" sz="900" spc="-60" dirty="0">
                  <a:sym typeface="Wingdings" panose="05000000000000000000" pitchFamily="2" charset="2"/>
                </a:rPr>
                <a:t> Google</a:t>
              </a:r>
              <a:r>
                <a:rPr kumimoji="1" lang="ko-KR" altLang="en-US" sz="900" spc="-60" dirty="0">
                  <a:sym typeface="Wingdings" panose="05000000000000000000" pitchFamily="2" charset="2"/>
                </a:rPr>
                <a:t>에서 개발한 언어모델인 </a:t>
              </a:r>
              <a:r>
                <a:rPr kumimoji="1" lang="en-US" altLang="ko-KR" sz="900" spc="-60" dirty="0">
                  <a:sym typeface="Wingdings" panose="05000000000000000000" pitchFamily="2" charset="2"/>
                </a:rPr>
                <a:t>BERT </a:t>
              </a:r>
              <a:r>
                <a:rPr kumimoji="1" lang="ko-KR" altLang="en-US" sz="900" spc="-60" dirty="0">
                  <a:sym typeface="Wingdings" panose="05000000000000000000" pitchFamily="2" charset="2"/>
                </a:rPr>
                <a:t>모델에 대해 한국어 특성에 맞춰 발전시킨 언어 모델</a:t>
              </a:r>
              <a:endParaRPr kumimoji="1" lang="en-US" altLang="ko-KR" sz="900" spc="-60" dirty="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AC69932-0B46-29DB-DC2C-6AC3EF5C6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7921" y="2562558"/>
              <a:ext cx="667744" cy="667744"/>
            </a:xfrm>
            <a:prstGeom prst="rect">
              <a:avLst/>
            </a:prstGeom>
          </p:spPr>
        </p:pic>
        <p:sp>
          <p:nvSpPr>
            <p:cNvPr id="5" name="사각형: 둥근 모서리 21">
              <a:extLst>
                <a:ext uri="{FF2B5EF4-FFF2-40B4-BE49-F238E27FC236}">
                  <a16:creationId xmlns:a16="http://schemas.microsoft.com/office/drawing/2014/main" id="{BD57EB7D-6B5B-71D2-6F1E-4DF284E76E04}"/>
                </a:ext>
              </a:extLst>
            </p:cNvPr>
            <p:cNvSpPr/>
            <p:nvPr/>
          </p:nvSpPr>
          <p:spPr>
            <a:xfrm>
              <a:off x="4245047" y="2262913"/>
              <a:ext cx="3374953" cy="25367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  <a:latin typeface="+mj-ea"/>
                  <a:ea typeface="+mj-ea"/>
                </a:rPr>
                <a:t>KoBERT</a:t>
              </a:r>
              <a:r>
                <a:rPr lang="en-US" altLang="ko-KR" sz="1200" dirty="0">
                  <a:solidFill>
                    <a:schemeClr val="tx1"/>
                  </a:solidFill>
                  <a:latin typeface="+mj-ea"/>
                  <a:ea typeface="+mj-ea"/>
                </a:rPr>
                <a:t> for Classification</a:t>
              </a:r>
              <a:endParaRPr lang="ko-KR" altLang="en-US" sz="12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B1C9DE15-22D7-B43E-5430-AD5C16E0561C}"/>
                </a:ext>
              </a:extLst>
            </p:cNvPr>
            <p:cNvGrpSpPr/>
            <p:nvPr/>
          </p:nvGrpSpPr>
          <p:grpSpPr>
            <a:xfrm>
              <a:off x="4287921" y="3523668"/>
              <a:ext cx="3332079" cy="1955897"/>
              <a:chOff x="4287921" y="3429001"/>
              <a:chExt cx="3332079" cy="1955897"/>
            </a:xfrm>
          </p:grpSpPr>
          <p:sp>
            <p:nvSpPr>
              <p:cNvPr id="11" name="화살표: 오른쪽 10">
                <a:extLst>
                  <a:ext uri="{FF2B5EF4-FFF2-40B4-BE49-F238E27FC236}">
                    <a16:creationId xmlns:a16="http://schemas.microsoft.com/office/drawing/2014/main" id="{B797B3CC-7C91-1DBA-545B-53828D549FB9}"/>
                  </a:ext>
                </a:extLst>
              </p:cNvPr>
              <p:cNvSpPr/>
              <p:nvPr/>
            </p:nvSpPr>
            <p:spPr>
              <a:xfrm rot="5400000">
                <a:off x="5192295" y="4175242"/>
                <a:ext cx="1469046" cy="523806"/>
              </a:xfrm>
              <a:prstGeom prst="rightArrow">
                <a:avLst/>
              </a:prstGeom>
              <a:solidFill>
                <a:srgbClr val="F1DBC8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2E484210-6C1C-E640-11A7-7B1CFF4A695E}"/>
                  </a:ext>
                </a:extLst>
              </p:cNvPr>
              <p:cNvSpPr/>
              <p:nvPr/>
            </p:nvSpPr>
            <p:spPr>
              <a:xfrm>
                <a:off x="4287921" y="3883358"/>
                <a:ext cx="3332079" cy="400623"/>
              </a:xfrm>
              <a:prstGeom prst="roundRect">
                <a:avLst/>
              </a:prstGeom>
              <a:solidFill>
                <a:srgbClr val="E7F4D8"/>
              </a:solidFill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Pre-trained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KoBERT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9CEF5543-49CA-4CF5-78F9-2E192C2AEE37}"/>
                  </a:ext>
                </a:extLst>
              </p:cNvPr>
              <p:cNvSpPr/>
              <p:nvPr/>
            </p:nvSpPr>
            <p:spPr>
              <a:xfrm>
                <a:off x="4287921" y="4680861"/>
                <a:ext cx="3332079" cy="253675"/>
              </a:xfrm>
              <a:prstGeom prst="roundRect">
                <a:avLst/>
              </a:prstGeom>
              <a:solidFill>
                <a:srgbClr val="E1F7F3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+mj-lt"/>
                  </a:rPr>
                  <a:t>Classification layer Fine-tuning</a:t>
                </a:r>
                <a:endParaRPr lang="ko-KR" altLang="en-US" sz="12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AE561B-AB85-7525-B1D7-BB3FCF674E35}"/>
                  </a:ext>
                </a:extLst>
              </p:cNvPr>
              <p:cNvSpPr txBox="1"/>
              <p:nvPr/>
            </p:nvSpPr>
            <p:spPr>
              <a:xfrm>
                <a:off x="4700030" y="5133566"/>
                <a:ext cx="2453574" cy="251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kumimoji="1" lang="ko-KR" altLang="en-US" sz="1200" b="1" spc="-60" dirty="0"/>
                  <a:t>이력서 분류 결과</a:t>
                </a:r>
                <a:endParaRPr kumimoji="1" lang="en-US" altLang="ko-KR" sz="1200" b="1" spc="-60" dirty="0"/>
              </a:p>
            </p:txBody>
          </p:sp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F2F6A854-8049-F952-3120-4A71E571B772}"/>
                  </a:ext>
                </a:extLst>
              </p:cNvPr>
              <p:cNvGrpSpPr/>
              <p:nvPr/>
            </p:nvGrpSpPr>
            <p:grpSpPr>
              <a:xfrm>
                <a:off x="5139648" y="4315420"/>
                <a:ext cx="525266" cy="377526"/>
                <a:chOff x="5008568" y="4315420"/>
                <a:chExt cx="525266" cy="377526"/>
              </a:xfrm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5B9BC465-B89E-342A-0198-2C8FE869DF16}"/>
                    </a:ext>
                  </a:extLst>
                </p:cNvPr>
                <p:cNvSpPr/>
                <p:nvPr/>
              </p:nvSpPr>
              <p:spPr>
                <a:xfrm>
                  <a:off x="5008568" y="4315420"/>
                  <a:ext cx="525266" cy="308709"/>
                </a:xfrm>
                <a:prstGeom prst="roundRect">
                  <a:avLst>
                    <a:gd name="adj" fmla="val 8791"/>
                  </a:avLst>
                </a:prstGeom>
                <a:solidFill>
                  <a:srgbClr val="11DBCC">
                    <a:alpha val="30000"/>
                  </a:srgbClr>
                </a:solidFill>
                <a:ln w="12700">
                  <a:solidFill>
                    <a:srgbClr val="11DBCC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92" name="그림 191">
                  <a:extLst>
                    <a:ext uri="{FF2B5EF4-FFF2-40B4-BE49-F238E27FC236}">
                      <a16:creationId xmlns:a16="http://schemas.microsoft.com/office/drawing/2014/main" id="{0E6505DB-569F-6A8D-7230-326826B9F3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77916" y="4382311"/>
                  <a:ext cx="180920" cy="138233"/>
                </a:xfrm>
                <a:prstGeom prst="rect">
                  <a:avLst/>
                </a:prstGeom>
              </p:spPr>
            </p:pic>
            <p:pic>
              <p:nvPicPr>
                <p:cNvPr id="193" name="그림 192">
                  <a:extLst>
                    <a:ext uri="{FF2B5EF4-FFF2-40B4-BE49-F238E27FC236}">
                      <a16:creationId xmlns:a16="http://schemas.microsoft.com/office/drawing/2014/main" id="{42873CBA-0D19-1774-86F5-A294759A5F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/>
                <a:stretch/>
              </p:blipFill>
              <p:spPr>
                <a:xfrm>
                  <a:off x="5317425" y="4390589"/>
                  <a:ext cx="180304" cy="138233"/>
                </a:xfrm>
                <a:prstGeom prst="rect">
                  <a:avLst/>
                </a:prstGeom>
              </p:spPr>
            </p:pic>
            <p:sp>
              <p:nvSpPr>
                <p:cNvPr id="200" name="사각형: 둥근 모서리 21">
                  <a:extLst>
                    <a:ext uri="{FF2B5EF4-FFF2-40B4-BE49-F238E27FC236}">
                      <a16:creationId xmlns:a16="http://schemas.microsoft.com/office/drawing/2014/main" id="{CBC2DDB9-8EFF-7267-4AD9-6F5E0D417CE2}"/>
                    </a:ext>
                  </a:extLst>
                </p:cNvPr>
                <p:cNvSpPr/>
                <p:nvPr/>
              </p:nvSpPr>
              <p:spPr>
                <a:xfrm>
                  <a:off x="5058695" y="4543240"/>
                  <a:ext cx="419110" cy="149706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00B8A2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800" dirty="0">
                      <a:solidFill>
                        <a:srgbClr val="009C96"/>
                      </a:solidFill>
                      <a:latin typeface="+mj-ea"/>
                      <a:ea typeface="+mj-ea"/>
                    </a:rPr>
                    <a:t>Train</a:t>
                  </a:r>
                  <a:endParaRPr lang="ko-KR" altLang="en-US" sz="800" dirty="0">
                    <a:solidFill>
                      <a:srgbClr val="009C96"/>
                    </a:solidFill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78ECD181-CC57-6BEA-6F79-B81E9591F751}"/>
                  </a:ext>
                </a:extLst>
              </p:cNvPr>
              <p:cNvGrpSpPr/>
              <p:nvPr/>
            </p:nvGrpSpPr>
            <p:grpSpPr>
              <a:xfrm>
                <a:off x="6166455" y="4315420"/>
                <a:ext cx="478968" cy="396044"/>
                <a:chOff x="6375830" y="4315420"/>
                <a:chExt cx="478968" cy="396044"/>
              </a:xfrm>
            </p:grpSpPr>
            <p:sp>
              <p:nvSpPr>
                <p:cNvPr id="202" name="사각형: 둥근 모서리 201">
                  <a:extLst>
                    <a:ext uri="{FF2B5EF4-FFF2-40B4-BE49-F238E27FC236}">
                      <a16:creationId xmlns:a16="http://schemas.microsoft.com/office/drawing/2014/main" id="{EB91B1BA-D3D7-59C8-F80F-4FA383449733}"/>
                    </a:ext>
                  </a:extLst>
                </p:cNvPr>
                <p:cNvSpPr/>
                <p:nvPr/>
              </p:nvSpPr>
              <p:spPr>
                <a:xfrm>
                  <a:off x="6375830" y="4315420"/>
                  <a:ext cx="478968" cy="308709"/>
                </a:xfrm>
                <a:prstGeom prst="roundRect">
                  <a:avLst>
                    <a:gd name="adj" fmla="val 8791"/>
                  </a:avLst>
                </a:prstGeom>
                <a:solidFill>
                  <a:srgbClr val="A276EC">
                    <a:alpha val="30000"/>
                  </a:srgbClr>
                </a:solidFill>
                <a:ln w="12700">
                  <a:solidFill>
                    <a:srgbClr val="A276EC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03" name="그림 202">
                  <a:extLst>
                    <a:ext uri="{FF2B5EF4-FFF2-40B4-BE49-F238E27FC236}">
                      <a16:creationId xmlns:a16="http://schemas.microsoft.com/office/drawing/2014/main" id="{AD2CF443-51A0-63DE-D56C-38C0E4DDBF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34500" y="4390589"/>
                  <a:ext cx="180920" cy="138233"/>
                </a:xfrm>
                <a:prstGeom prst="rect">
                  <a:avLst/>
                </a:prstGeom>
              </p:spPr>
            </p:pic>
            <p:pic>
              <p:nvPicPr>
                <p:cNvPr id="204" name="그림 203">
                  <a:extLst>
                    <a:ext uri="{FF2B5EF4-FFF2-40B4-BE49-F238E27FC236}">
                      <a16:creationId xmlns:a16="http://schemas.microsoft.com/office/drawing/2014/main" id="{436F017A-4F2F-B074-AB16-F23824CE7D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/>
                <a:stretch/>
              </p:blipFill>
              <p:spPr>
                <a:xfrm>
                  <a:off x="6626705" y="4390589"/>
                  <a:ext cx="178575" cy="136441"/>
                </a:xfrm>
                <a:prstGeom prst="rect">
                  <a:avLst/>
                </a:prstGeom>
              </p:spPr>
            </p:pic>
            <p:sp>
              <p:nvSpPr>
                <p:cNvPr id="208" name="사각형: 둥근 모서리 21">
                  <a:extLst>
                    <a:ext uri="{FF2B5EF4-FFF2-40B4-BE49-F238E27FC236}">
                      <a16:creationId xmlns:a16="http://schemas.microsoft.com/office/drawing/2014/main" id="{84126C5A-0B44-6C96-F3E2-61C9E4A26AD5}"/>
                    </a:ext>
                  </a:extLst>
                </p:cNvPr>
                <p:cNvSpPr/>
                <p:nvPr/>
              </p:nvSpPr>
              <p:spPr>
                <a:xfrm>
                  <a:off x="6423916" y="4561758"/>
                  <a:ext cx="386056" cy="149706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A276EC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800" dirty="0">
                      <a:solidFill>
                        <a:srgbClr val="A276EC"/>
                      </a:solidFill>
                      <a:latin typeface="+mj-ea"/>
                      <a:ea typeface="+mj-ea"/>
                    </a:rPr>
                    <a:t>Val</a:t>
                  </a:r>
                  <a:endParaRPr lang="ko-KR" altLang="en-US" sz="800" dirty="0">
                    <a:solidFill>
                      <a:srgbClr val="A276EC"/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212" name="사각형: 둥근 모서리 211">
                <a:extLst>
                  <a:ext uri="{FF2B5EF4-FFF2-40B4-BE49-F238E27FC236}">
                    <a16:creationId xmlns:a16="http://schemas.microsoft.com/office/drawing/2014/main" id="{0207BAB9-C6A9-B56C-CA90-97554C4BB8F1}"/>
                  </a:ext>
                </a:extLst>
              </p:cNvPr>
              <p:cNvSpPr/>
              <p:nvPr/>
            </p:nvSpPr>
            <p:spPr>
              <a:xfrm>
                <a:off x="4722171" y="3429001"/>
                <a:ext cx="667745" cy="275152"/>
              </a:xfrm>
              <a:prstGeom prst="roundRect">
                <a:avLst>
                  <a:gd name="adj" fmla="val 8791"/>
                </a:avLst>
              </a:prstGeom>
              <a:solidFill>
                <a:schemeClr val="bg1">
                  <a:alpha val="30000"/>
                </a:schemeClr>
              </a:solidFill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한국어 위키피디아</a:t>
                </a:r>
              </a:p>
            </p:txBody>
          </p:sp>
          <p:sp>
            <p:nvSpPr>
              <p:cNvPr id="238" name="사각형: 둥근 모서리 237">
                <a:extLst>
                  <a:ext uri="{FF2B5EF4-FFF2-40B4-BE49-F238E27FC236}">
                    <a16:creationId xmlns:a16="http://schemas.microsoft.com/office/drawing/2014/main" id="{544169C7-02EE-BE7B-6039-CE05088DB2D5}"/>
                  </a:ext>
                </a:extLst>
              </p:cNvPr>
              <p:cNvSpPr/>
              <p:nvPr/>
            </p:nvSpPr>
            <p:spPr>
              <a:xfrm>
                <a:off x="5592478" y="3429001"/>
                <a:ext cx="667745" cy="275152"/>
              </a:xfrm>
              <a:prstGeom prst="roundRect">
                <a:avLst>
                  <a:gd name="adj" fmla="val 8791"/>
                </a:avLst>
              </a:prstGeom>
              <a:solidFill>
                <a:schemeClr val="bg1">
                  <a:alpha val="30000"/>
                </a:schemeClr>
              </a:solidFill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한국어 뉴스</a:t>
                </a:r>
              </a:p>
            </p:txBody>
          </p:sp>
          <p:sp>
            <p:nvSpPr>
              <p:cNvPr id="239" name="사각형: 둥근 모서리 238">
                <a:extLst>
                  <a:ext uri="{FF2B5EF4-FFF2-40B4-BE49-F238E27FC236}">
                    <a16:creationId xmlns:a16="http://schemas.microsoft.com/office/drawing/2014/main" id="{227E1EC2-47FF-694A-5D4C-20798B83484B}"/>
                  </a:ext>
                </a:extLst>
              </p:cNvPr>
              <p:cNvSpPr/>
              <p:nvPr/>
            </p:nvSpPr>
            <p:spPr>
              <a:xfrm>
                <a:off x="6462785" y="3429001"/>
                <a:ext cx="667745" cy="275152"/>
              </a:xfrm>
              <a:prstGeom prst="roundRect">
                <a:avLst>
                  <a:gd name="adj" fmla="val 8791"/>
                </a:avLst>
              </a:prstGeom>
              <a:solidFill>
                <a:schemeClr val="bg1">
                  <a:alpha val="30000"/>
                </a:schemeClr>
              </a:solidFill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…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A229A073-1FAD-BAA7-80DE-49277C2162E6}"/>
                </a:ext>
              </a:extLst>
            </p:cNvPr>
            <p:cNvSpPr txBox="1"/>
            <p:nvPr/>
          </p:nvSpPr>
          <p:spPr>
            <a:xfrm>
              <a:off x="4812428" y="3234443"/>
              <a:ext cx="2242396" cy="24849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en-US" altLang="ko-KR" sz="900" b="1" spc="-60" dirty="0">
                  <a:latin typeface="+mn-ea"/>
                </a:rPr>
                <a:t>[</a:t>
              </a:r>
              <a:r>
                <a:rPr kumimoji="1" lang="ko-KR" altLang="en-US" sz="900" b="1" spc="-60" dirty="0">
                  <a:latin typeface="+mn-ea"/>
                </a:rPr>
                <a:t>모델 구조 개요</a:t>
              </a:r>
              <a:r>
                <a:rPr kumimoji="1" lang="en-US" altLang="ko-KR" sz="900" b="1" spc="-60" dirty="0">
                  <a:latin typeface="+mn-ea"/>
                </a:rPr>
                <a:t>]</a:t>
              </a:r>
              <a:endParaRPr kumimoji="1" lang="x-none" altLang="en-US" sz="900" b="1" spc="-60" dirty="0">
                <a:latin typeface="+mn-e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1472E7B-8B22-2A29-B4EB-09493AF65ADB}"/>
              </a:ext>
            </a:extLst>
          </p:cNvPr>
          <p:cNvSpPr txBox="1"/>
          <p:nvPr/>
        </p:nvSpPr>
        <p:spPr>
          <a:xfrm>
            <a:off x="963676" y="1089188"/>
            <a:ext cx="10669000" cy="4001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sz="1100" spc="-60" dirty="0"/>
              <a:t>AI </a:t>
            </a:r>
            <a:r>
              <a:rPr kumimoji="1" lang="ko-KR" altLang="en-US" sz="1100" spc="-60" dirty="0"/>
              <a:t>모델 학습 및 검증을 통한 이력서 분류 모델 구축</a:t>
            </a:r>
            <a:endParaRPr kumimoji="1" lang="en-US" altLang="ko-KR" sz="1100" spc="-60" dirty="0"/>
          </a:p>
        </p:txBody>
      </p:sp>
    </p:spTree>
    <p:extLst>
      <p:ext uri="{BB962C8B-B14F-4D97-AF65-F5344CB8AC3E}">
        <p14:creationId xmlns:p14="http://schemas.microsoft.com/office/powerpoint/2010/main" val="2709267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27A2D462-A74E-1213-0C0C-ECA12C89EF3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3584" y="772169"/>
            <a:ext cx="10260576" cy="272953"/>
          </a:xfrm>
        </p:spPr>
        <p:txBody>
          <a:bodyPr/>
          <a:lstStyle/>
          <a:p>
            <a:r>
              <a:rPr lang="ko-KR" altLang="en-US" spc="-68" dirty="0">
                <a:solidFill>
                  <a:schemeClr val="tx1">
                    <a:lumMod val="65000"/>
                    <a:lumOff val="35000"/>
                  </a:schemeClr>
                </a:solidFill>
                <a:latin typeface="DIGICO TTF Bold" panose="020B0600000101010101" pitchFamily="50" charset="-127"/>
                <a:ea typeface="DIGICO TTF Bold" panose="020B0600000101010101" pitchFamily="50" charset="-127"/>
              </a:rPr>
              <a:t>이력서 분류 모델 성능 평가 결과</a:t>
            </a:r>
            <a:endParaRPr lang="en-US" altLang="ko-KR" spc="-68" dirty="0">
              <a:solidFill>
                <a:schemeClr val="tx1">
                  <a:lumMod val="65000"/>
                  <a:lumOff val="35000"/>
                </a:schemeClr>
              </a:solidFill>
              <a:latin typeface="DIGICO TTF Bold" panose="020B0600000101010101" pitchFamily="50" charset="-127"/>
              <a:ea typeface="DIGICO TTF Bold" panose="020B0600000101010101" pitchFamily="50" charset="-127"/>
            </a:endParaRPr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D49379E1-8472-3CE3-0D8A-597CF41E17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8552" y="465528"/>
            <a:ext cx="425057" cy="544461"/>
          </a:xfrm>
        </p:spPr>
        <p:txBody>
          <a:bodyPr/>
          <a:lstStyle/>
          <a:p>
            <a:r>
              <a:rPr lang="en-US" altLang="ko-KR" sz="1865" spc="-8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00B8A2"/>
                </a:solidFill>
                <a:cs typeface="+mj-cs"/>
              </a:rPr>
              <a:t>03</a:t>
            </a:r>
            <a:endParaRPr lang="ko-KR" altLang="en-US" sz="1865" spc="-8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rgbClr val="00B8A2"/>
              </a:solidFill>
              <a:cs typeface="+mj-cs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778C8FC-A4DA-FFEB-CF9E-EE38942B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16" y="465522"/>
            <a:ext cx="10262680" cy="479557"/>
          </a:xfrm>
        </p:spPr>
        <p:txBody>
          <a:bodyPr/>
          <a:lstStyle/>
          <a:p>
            <a:r>
              <a:rPr lang="ko-KR" altLang="en-US" sz="1865" spc="-133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분석 수행 결과 </a:t>
            </a:r>
            <a:r>
              <a:rPr lang="en-US" altLang="ko-KR" sz="1865" spc="-133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|  1) </a:t>
            </a:r>
            <a:r>
              <a:rPr lang="ko-KR" altLang="en-US" sz="1865" spc="-133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이력서 직무 분류 모델 구축</a:t>
            </a:r>
            <a:endParaRPr lang="ko-KR" altLang="en-US" sz="1600" spc="-133" dirty="0">
              <a:ln>
                <a:solidFill>
                  <a:schemeClr val="bg2">
                    <a:alpha val="0"/>
                  </a:schemeClr>
                </a:solidFill>
              </a:ln>
              <a:solidFill>
                <a:schemeClr val="accent4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227E923-4B2C-E212-0681-AC6E89C5B775}"/>
              </a:ext>
            </a:extLst>
          </p:cNvPr>
          <p:cNvGrpSpPr/>
          <p:nvPr/>
        </p:nvGrpSpPr>
        <p:grpSpPr>
          <a:xfrm>
            <a:off x="877792" y="2386490"/>
            <a:ext cx="864975" cy="887192"/>
            <a:chOff x="6974670" y="2034976"/>
            <a:chExt cx="864975" cy="88719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1C25413-FF93-C1B9-0CF4-538AE20D850D}"/>
                </a:ext>
              </a:extLst>
            </p:cNvPr>
            <p:cNvGrpSpPr/>
            <p:nvPr/>
          </p:nvGrpSpPr>
          <p:grpSpPr>
            <a:xfrm>
              <a:off x="6986943" y="2138078"/>
              <a:ext cx="852702" cy="784090"/>
              <a:chOff x="6977260" y="2012008"/>
              <a:chExt cx="852702" cy="784090"/>
            </a:xfrm>
          </p:grpSpPr>
          <p:graphicFrame>
            <p:nvGraphicFramePr>
              <p:cNvPr id="20" name="차트 19">
                <a:extLst>
                  <a:ext uri="{FF2B5EF4-FFF2-40B4-BE49-F238E27FC236}">
                    <a16:creationId xmlns:a16="http://schemas.microsoft.com/office/drawing/2014/main" id="{8EE562C9-1902-D10F-5113-78180AE40671}"/>
                  </a:ext>
                </a:extLst>
              </p:cNvPr>
              <p:cNvGraphicFramePr/>
              <p:nvPr/>
            </p:nvGraphicFramePr>
            <p:xfrm>
              <a:off x="6977260" y="2012008"/>
              <a:ext cx="852702" cy="78409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0B16E2B1-E8AE-DB78-0C03-A2DA7D02E075}"/>
                  </a:ext>
                </a:extLst>
              </p:cNvPr>
              <p:cNvGrpSpPr/>
              <p:nvPr/>
            </p:nvGrpSpPr>
            <p:grpSpPr>
              <a:xfrm>
                <a:off x="7003604" y="2115976"/>
                <a:ext cx="757181" cy="452435"/>
                <a:chOff x="7003604" y="2115976"/>
                <a:chExt cx="757181" cy="452435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E657DEB-145C-27FF-4EA7-C3CD5865A9CD}"/>
                    </a:ext>
                  </a:extLst>
                </p:cNvPr>
                <p:cNvSpPr txBox="1"/>
                <p:nvPr/>
              </p:nvSpPr>
              <p:spPr>
                <a:xfrm>
                  <a:off x="7275719" y="2251547"/>
                  <a:ext cx="485066" cy="2921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r>
                    <a:rPr kumimoji="1" lang="en-US" altLang="ko-KR" sz="700" b="1" spc="-60" dirty="0">
                      <a:solidFill>
                        <a:schemeClr val="bg1"/>
                      </a:solidFill>
                    </a:rPr>
                    <a:t>60%</a:t>
                  </a:r>
                  <a:endParaRPr kumimoji="1" lang="ko-Kore-KR" altLang="en-US" sz="700" b="1" spc="-6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F80245D-97E5-C589-42AA-4E4FFD2FBF5D}"/>
                    </a:ext>
                  </a:extLst>
                </p:cNvPr>
                <p:cNvSpPr txBox="1"/>
                <p:nvPr/>
              </p:nvSpPr>
              <p:spPr>
                <a:xfrm>
                  <a:off x="7003604" y="2276311"/>
                  <a:ext cx="485066" cy="2921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r>
                    <a:rPr kumimoji="1" lang="en-US" altLang="ko-KR" sz="700" b="1" spc="-60" dirty="0">
                      <a:solidFill>
                        <a:schemeClr val="bg1"/>
                      </a:solidFill>
                    </a:rPr>
                    <a:t>20%</a:t>
                  </a:r>
                  <a:endParaRPr kumimoji="1" lang="ko-Kore-KR" altLang="en-US" sz="700" b="1" spc="-6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1F71EB5-6334-9EB1-04FA-7944519044B6}"/>
                    </a:ext>
                  </a:extLst>
                </p:cNvPr>
                <p:cNvSpPr txBox="1"/>
                <p:nvPr/>
              </p:nvSpPr>
              <p:spPr>
                <a:xfrm>
                  <a:off x="7042060" y="2115976"/>
                  <a:ext cx="485066" cy="2921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r>
                    <a:rPr kumimoji="1" lang="en-US" altLang="ko-KR" sz="700" b="1" spc="-60" dirty="0">
                      <a:solidFill>
                        <a:schemeClr val="bg1"/>
                      </a:solidFill>
                    </a:rPr>
                    <a:t>20%</a:t>
                  </a:r>
                  <a:endParaRPr kumimoji="1" lang="ko-Kore-KR" altLang="en-US" sz="700" b="1" spc="-6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558972-CB7F-442C-6227-2198FD257ABE}"/>
                </a:ext>
              </a:extLst>
            </p:cNvPr>
            <p:cNvSpPr txBox="1"/>
            <p:nvPr/>
          </p:nvSpPr>
          <p:spPr>
            <a:xfrm>
              <a:off x="6974670" y="2034976"/>
              <a:ext cx="854564" cy="29210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ko-KR" altLang="en-US" sz="700" spc="-60" dirty="0"/>
                <a:t>이력서 수 비율</a:t>
              </a:r>
              <a:endParaRPr kumimoji="1" lang="ko-Kore-KR" altLang="en-US" sz="700" spc="-6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5671072-8003-5804-F743-C84C0DA0546B}"/>
              </a:ext>
            </a:extLst>
          </p:cNvPr>
          <p:cNvGrpSpPr/>
          <p:nvPr/>
        </p:nvGrpSpPr>
        <p:grpSpPr>
          <a:xfrm>
            <a:off x="1777445" y="2447173"/>
            <a:ext cx="525266" cy="729388"/>
            <a:chOff x="7844870" y="2071187"/>
            <a:chExt cx="525266" cy="729388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E28BDE14-1D22-3B55-73F3-2AB46912EBE7}"/>
                </a:ext>
              </a:extLst>
            </p:cNvPr>
            <p:cNvSpPr/>
            <p:nvPr/>
          </p:nvSpPr>
          <p:spPr>
            <a:xfrm>
              <a:off x="7844870" y="2071187"/>
              <a:ext cx="525266" cy="628975"/>
            </a:xfrm>
            <a:prstGeom prst="roundRect">
              <a:avLst>
                <a:gd name="adj" fmla="val 8791"/>
              </a:avLst>
            </a:prstGeom>
            <a:solidFill>
              <a:srgbClr val="11DBCC">
                <a:alpha val="30000"/>
              </a:srgbClr>
            </a:solidFill>
            <a:ln w="12700">
              <a:solidFill>
                <a:srgbClr val="11DB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2E517A61-3C55-CB57-5D09-91EF182F5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14218" y="2138078"/>
              <a:ext cx="180920" cy="138233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B691B80E-89BA-1DCF-053E-75BA887DF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13490" y="2146356"/>
              <a:ext cx="180920" cy="138233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B5D31A5-357A-7D86-F172-88EE58C30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1399" y="2459184"/>
              <a:ext cx="180920" cy="138233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982BADE-CB1B-93B1-5FA8-6C4988082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7933080" y="2304069"/>
              <a:ext cx="178575" cy="136441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BC38B7E-F8E5-481E-6E19-C98823737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7875161" y="2477137"/>
              <a:ext cx="178575" cy="136441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6CA5261-F20B-200F-96FC-2A88FC63C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8142111" y="2292612"/>
              <a:ext cx="178575" cy="136441"/>
            </a:xfrm>
            <a:prstGeom prst="rect">
              <a:avLst/>
            </a:prstGeom>
          </p:spPr>
        </p:pic>
        <p:sp>
          <p:nvSpPr>
            <p:cNvPr id="33" name="사각형: 둥근 모서리 21">
              <a:extLst>
                <a:ext uri="{FF2B5EF4-FFF2-40B4-BE49-F238E27FC236}">
                  <a16:creationId xmlns:a16="http://schemas.microsoft.com/office/drawing/2014/main" id="{30CEF609-87B3-81C7-ECE6-2A9568543107}"/>
                </a:ext>
              </a:extLst>
            </p:cNvPr>
            <p:cNvSpPr/>
            <p:nvPr/>
          </p:nvSpPr>
          <p:spPr>
            <a:xfrm>
              <a:off x="7894997" y="2650869"/>
              <a:ext cx="419110" cy="1497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8A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rgbClr val="009C96"/>
                  </a:solidFill>
                  <a:latin typeface="+mj-ea"/>
                  <a:ea typeface="+mj-ea"/>
                </a:rPr>
                <a:t>Train</a:t>
              </a:r>
              <a:endParaRPr lang="ko-KR" altLang="en-US" sz="800" dirty="0">
                <a:solidFill>
                  <a:srgbClr val="009C96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00F4B81-03A3-D6B5-43BB-5BBAB139F300}"/>
              </a:ext>
            </a:extLst>
          </p:cNvPr>
          <p:cNvGrpSpPr/>
          <p:nvPr/>
        </p:nvGrpSpPr>
        <p:grpSpPr>
          <a:xfrm>
            <a:off x="2317311" y="2447173"/>
            <a:ext cx="386056" cy="729417"/>
            <a:chOff x="8384736" y="2071187"/>
            <a:chExt cx="386056" cy="729417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55BC6DD-7F61-2E29-752F-FC46633122C3}"/>
                </a:ext>
              </a:extLst>
            </p:cNvPr>
            <p:cNvSpPr/>
            <p:nvPr/>
          </p:nvSpPr>
          <p:spPr>
            <a:xfrm>
              <a:off x="8429776" y="2071187"/>
              <a:ext cx="319772" cy="628975"/>
            </a:xfrm>
            <a:prstGeom prst="roundRect">
              <a:avLst>
                <a:gd name="adj" fmla="val 8791"/>
              </a:avLst>
            </a:prstGeom>
            <a:solidFill>
              <a:srgbClr val="A276EC">
                <a:alpha val="30000"/>
              </a:srgbClr>
            </a:solidFill>
            <a:ln w="12700">
              <a:solidFill>
                <a:srgbClr val="A276E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6612F735-76A7-7E7A-EDE8-F2B2CC9CF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98834" y="2241663"/>
              <a:ext cx="180920" cy="138233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245934D9-433F-8172-511D-9AEE0816A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8484226" y="2441658"/>
              <a:ext cx="178575" cy="136441"/>
            </a:xfrm>
            <a:prstGeom prst="rect">
              <a:avLst/>
            </a:prstGeom>
          </p:spPr>
        </p:pic>
        <p:sp>
          <p:nvSpPr>
            <p:cNvPr id="38" name="사각형: 둥근 모서리 21">
              <a:extLst>
                <a:ext uri="{FF2B5EF4-FFF2-40B4-BE49-F238E27FC236}">
                  <a16:creationId xmlns:a16="http://schemas.microsoft.com/office/drawing/2014/main" id="{61B7EFC9-709E-83B7-8B21-437356AE9C66}"/>
                </a:ext>
              </a:extLst>
            </p:cNvPr>
            <p:cNvSpPr/>
            <p:nvPr/>
          </p:nvSpPr>
          <p:spPr>
            <a:xfrm>
              <a:off x="8384736" y="2650898"/>
              <a:ext cx="386056" cy="1497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A276E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>
                  <a:solidFill>
                    <a:srgbClr val="A276EC"/>
                  </a:solidFill>
                  <a:latin typeface="+mj-ea"/>
                  <a:ea typeface="+mj-ea"/>
                </a:rPr>
                <a:t>Val</a:t>
              </a:r>
              <a:endParaRPr lang="ko-KR" altLang="en-US" sz="800" dirty="0">
                <a:solidFill>
                  <a:srgbClr val="A276EC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9FBD9DD-7945-CDB1-2EF7-1A18A22B2873}"/>
              </a:ext>
            </a:extLst>
          </p:cNvPr>
          <p:cNvGrpSpPr/>
          <p:nvPr/>
        </p:nvGrpSpPr>
        <p:grpSpPr>
          <a:xfrm>
            <a:off x="2733367" y="2447173"/>
            <a:ext cx="419110" cy="729388"/>
            <a:chOff x="8800792" y="2071187"/>
            <a:chExt cx="419110" cy="729388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A1FFB6CE-8047-C541-D28B-226E4E941C52}"/>
                </a:ext>
              </a:extLst>
            </p:cNvPr>
            <p:cNvSpPr/>
            <p:nvPr/>
          </p:nvSpPr>
          <p:spPr>
            <a:xfrm>
              <a:off x="8856176" y="2071187"/>
              <a:ext cx="319772" cy="628975"/>
            </a:xfrm>
            <a:prstGeom prst="roundRect">
              <a:avLst>
                <a:gd name="adj" fmla="val 8791"/>
              </a:avLst>
            </a:prstGeom>
            <a:solidFill>
              <a:srgbClr val="F2AA6B">
                <a:alpha val="30000"/>
              </a:srgbClr>
            </a:solidFill>
            <a:ln w="12700">
              <a:solidFill>
                <a:srgbClr val="F2AA6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CDD8354B-F812-C3E8-3FAE-76D0DF4F4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48142" y="2434300"/>
              <a:ext cx="180920" cy="138233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B23D4D50-589D-4EDB-ECD1-B6C7BB815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8928974" y="2238870"/>
              <a:ext cx="178575" cy="136441"/>
            </a:xfrm>
            <a:prstGeom prst="rect">
              <a:avLst/>
            </a:prstGeom>
          </p:spPr>
        </p:pic>
        <p:sp>
          <p:nvSpPr>
            <p:cNvPr id="43" name="사각형: 둥근 모서리 21">
              <a:extLst>
                <a:ext uri="{FF2B5EF4-FFF2-40B4-BE49-F238E27FC236}">
                  <a16:creationId xmlns:a16="http://schemas.microsoft.com/office/drawing/2014/main" id="{73F41AD1-DC62-FEB0-25C9-0059AA235750}"/>
                </a:ext>
              </a:extLst>
            </p:cNvPr>
            <p:cNvSpPr/>
            <p:nvPr/>
          </p:nvSpPr>
          <p:spPr>
            <a:xfrm>
              <a:off x="8800792" y="2650869"/>
              <a:ext cx="419110" cy="1497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2AA6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rgbClr val="F2AA6B"/>
                  </a:solidFill>
                  <a:latin typeface="+mj-ea"/>
                  <a:ea typeface="+mj-ea"/>
                </a:rPr>
                <a:t>Test</a:t>
              </a:r>
              <a:endParaRPr lang="ko-KR" altLang="en-US" sz="800" dirty="0">
                <a:solidFill>
                  <a:srgbClr val="F2AA6B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148B052-D9E0-25AA-6058-9D86894B230F}"/>
              </a:ext>
            </a:extLst>
          </p:cNvPr>
          <p:cNvSpPr/>
          <p:nvPr/>
        </p:nvSpPr>
        <p:spPr>
          <a:xfrm>
            <a:off x="881555" y="2262913"/>
            <a:ext cx="2410998" cy="994604"/>
          </a:xfrm>
          <a:prstGeom prst="roundRect">
            <a:avLst>
              <a:gd name="adj" fmla="val 8791"/>
            </a:avLst>
          </a:prstGeom>
          <a:noFill/>
          <a:ln w="19050">
            <a:solidFill>
              <a:srgbClr val="009C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사각형: 둥근 모서리 21">
            <a:extLst>
              <a:ext uri="{FF2B5EF4-FFF2-40B4-BE49-F238E27FC236}">
                <a16:creationId xmlns:a16="http://schemas.microsoft.com/office/drawing/2014/main" id="{051DAB84-1DE0-0468-19AE-E49DA3A451CB}"/>
              </a:ext>
            </a:extLst>
          </p:cNvPr>
          <p:cNvSpPr/>
          <p:nvPr/>
        </p:nvSpPr>
        <p:spPr>
          <a:xfrm>
            <a:off x="1382118" y="2185574"/>
            <a:ext cx="1447684" cy="181117"/>
          </a:xfrm>
          <a:prstGeom prst="roundRect">
            <a:avLst/>
          </a:prstGeom>
          <a:solidFill>
            <a:srgbClr val="00B8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모델 구축용 데이터 준비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8B9E663-E7B1-B15B-D07A-EF9FCE2395E0}"/>
              </a:ext>
            </a:extLst>
          </p:cNvPr>
          <p:cNvGrpSpPr/>
          <p:nvPr/>
        </p:nvGrpSpPr>
        <p:grpSpPr>
          <a:xfrm>
            <a:off x="1184932" y="3504437"/>
            <a:ext cx="525266" cy="729388"/>
            <a:chOff x="7844870" y="2071187"/>
            <a:chExt cx="525266" cy="729388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B127DF4-5D47-43B9-FE8F-C685B2C87EB5}"/>
                </a:ext>
              </a:extLst>
            </p:cNvPr>
            <p:cNvSpPr/>
            <p:nvPr/>
          </p:nvSpPr>
          <p:spPr>
            <a:xfrm>
              <a:off x="7844870" y="2071187"/>
              <a:ext cx="525266" cy="628975"/>
            </a:xfrm>
            <a:prstGeom prst="roundRect">
              <a:avLst>
                <a:gd name="adj" fmla="val 8791"/>
              </a:avLst>
            </a:prstGeom>
            <a:solidFill>
              <a:srgbClr val="11DBCC">
                <a:alpha val="30000"/>
              </a:srgbClr>
            </a:solidFill>
            <a:ln w="12700">
              <a:solidFill>
                <a:srgbClr val="11DB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045FBED2-D21A-F4D1-4361-D7B13DC57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14218" y="2138078"/>
              <a:ext cx="180920" cy="138233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C794A8FF-FDE8-F92A-F1E4-F0893D13A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13490" y="2146356"/>
              <a:ext cx="180920" cy="13823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EB317F2C-B1D0-2767-B583-4876E4B56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1399" y="2459184"/>
              <a:ext cx="180920" cy="138233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20AAC8C7-CA29-FE22-8EAC-2C9E611B9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7933080" y="2304069"/>
              <a:ext cx="178575" cy="136441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C68F2238-34AE-84D0-E058-33FB4A3B1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7875161" y="2477137"/>
              <a:ext cx="178575" cy="136441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648155DE-20B4-9C70-E34E-DF4F309A6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8142111" y="2292612"/>
              <a:ext cx="178575" cy="136441"/>
            </a:xfrm>
            <a:prstGeom prst="rect">
              <a:avLst/>
            </a:prstGeom>
          </p:spPr>
        </p:pic>
        <p:sp>
          <p:nvSpPr>
            <p:cNvPr id="54" name="사각형: 둥근 모서리 21">
              <a:extLst>
                <a:ext uri="{FF2B5EF4-FFF2-40B4-BE49-F238E27FC236}">
                  <a16:creationId xmlns:a16="http://schemas.microsoft.com/office/drawing/2014/main" id="{5C3C7C2D-04AB-9F7B-71F5-2B5FE872D6C7}"/>
                </a:ext>
              </a:extLst>
            </p:cNvPr>
            <p:cNvSpPr/>
            <p:nvPr/>
          </p:nvSpPr>
          <p:spPr>
            <a:xfrm>
              <a:off x="7894997" y="2650869"/>
              <a:ext cx="419110" cy="1497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8A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rgbClr val="009C96"/>
                  </a:solidFill>
                  <a:latin typeface="+mj-ea"/>
                  <a:ea typeface="+mj-ea"/>
                </a:rPr>
                <a:t>Train</a:t>
              </a:r>
              <a:endParaRPr lang="ko-KR" altLang="en-US" sz="800" dirty="0">
                <a:solidFill>
                  <a:srgbClr val="009C96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B3027D9-49CA-8196-0D47-7D6DD57E7575}"/>
              </a:ext>
            </a:extLst>
          </p:cNvPr>
          <p:cNvGrpSpPr/>
          <p:nvPr/>
        </p:nvGrpSpPr>
        <p:grpSpPr>
          <a:xfrm>
            <a:off x="2496766" y="3504437"/>
            <a:ext cx="386056" cy="729417"/>
            <a:chOff x="8384736" y="2071187"/>
            <a:chExt cx="386056" cy="729417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9CBB3CC8-4E74-D22A-7B04-5F6E47F33BC2}"/>
                </a:ext>
              </a:extLst>
            </p:cNvPr>
            <p:cNvSpPr/>
            <p:nvPr/>
          </p:nvSpPr>
          <p:spPr>
            <a:xfrm>
              <a:off x="8429776" y="2071187"/>
              <a:ext cx="319772" cy="628975"/>
            </a:xfrm>
            <a:prstGeom prst="roundRect">
              <a:avLst>
                <a:gd name="adj" fmla="val 8791"/>
              </a:avLst>
            </a:prstGeom>
            <a:solidFill>
              <a:srgbClr val="A276EC">
                <a:alpha val="30000"/>
              </a:srgbClr>
            </a:solidFill>
            <a:ln w="12700">
              <a:solidFill>
                <a:srgbClr val="A276E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2BA36830-AB5A-A167-70CE-3358BB270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98834" y="2241663"/>
              <a:ext cx="180920" cy="138233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FC4A0B24-0E31-3CEF-7CDF-C1C024110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8484226" y="2441658"/>
              <a:ext cx="178575" cy="136441"/>
            </a:xfrm>
            <a:prstGeom prst="rect">
              <a:avLst/>
            </a:prstGeom>
          </p:spPr>
        </p:pic>
        <p:sp>
          <p:nvSpPr>
            <p:cNvPr id="59" name="사각형: 둥근 모서리 21">
              <a:extLst>
                <a:ext uri="{FF2B5EF4-FFF2-40B4-BE49-F238E27FC236}">
                  <a16:creationId xmlns:a16="http://schemas.microsoft.com/office/drawing/2014/main" id="{E053E730-4042-5B7F-AB40-F4E3682CEEC2}"/>
                </a:ext>
              </a:extLst>
            </p:cNvPr>
            <p:cNvSpPr/>
            <p:nvPr/>
          </p:nvSpPr>
          <p:spPr>
            <a:xfrm>
              <a:off x="8384736" y="2650898"/>
              <a:ext cx="386056" cy="1497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A276E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>
                  <a:solidFill>
                    <a:srgbClr val="A276EC"/>
                  </a:solidFill>
                  <a:latin typeface="+mj-ea"/>
                  <a:ea typeface="+mj-ea"/>
                </a:rPr>
                <a:t>Val</a:t>
              </a:r>
              <a:endParaRPr lang="ko-KR" altLang="en-US" sz="800" dirty="0">
                <a:solidFill>
                  <a:srgbClr val="A276EC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0D7FC878-7213-CECC-0DFB-3E8F814CCF49}"/>
              </a:ext>
            </a:extLst>
          </p:cNvPr>
          <p:cNvSpPr/>
          <p:nvPr/>
        </p:nvSpPr>
        <p:spPr>
          <a:xfrm>
            <a:off x="881555" y="3338628"/>
            <a:ext cx="2410998" cy="945353"/>
          </a:xfrm>
          <a:prstGeom prst="roundRect">
            <a:avLst>
              <a:gd name="adj" fmla="val 8791"/>
            </a:avLst>
          </a:prstGeom>
          <a:noFill/>
          <a:ln w="19050">
            <a:solidFill>
              <a:srgbClr val="009C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사각형: 둥근 모서리 21">
            <a:extLst>
              <a:ext uri="{FF2B5EF4-FFF2-40B4-BE49-F238E27FC236}">
                <a16:creationId xmlns:a16="http://schemas.microsoft.com/office/drawing/2014/main" id="{40810547-9252-D290-CAAC-ADFB6F5E6061}"/>
              </a:ext>
            </a:extLst>
          </p:cNvPr>
          <p:cNvSpPr/>
          <p:nvPr/>
        </p:nvSpPr>
        <p:spPr>
          <a:xfrm>
            <a:off x="1059443" y="3286498"/>
            <a:ext cx="2093034" cy="181118"/>
          </a:xfrm>
          <a:prstGeom prst="roundRect">
            <a:avLst/>
          </a:prstGeom>
          <a:solidFill>
            <a:srgbClr val="00B8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직무 분류 모델 구축 및 모델 학습</a:t>
            </a:r>
          </a:p>
        </p:txBody>
      </p:sp>
      <p:sp>
        <p:nvSpPr>
          <p:cNvPr id="62" name="화살표: 아래로 구부러짐 61">
            <a:extLst>
              <a:ext uri="{FF2B5EF4-FFF2-40B4-BE49-F238E27FC236}">
                <a16:creationId xmlns:a16="http://schemas.microsoft.com/office/drawing/2014/main" id="{5D6B4453-5DAC-9766-1F42-703DFBE01806}"/>
              </a:ext>
            </a:extLst>
          </p:cNvPr>
          <p:cNvSpPr/>
          <p:nvPr/>
        </p:nvSpPr>
        <p:spPr>
          <a:xfrm>
            <a:off x="1744727" y="3593865"/>
            <a:ext cx="706526" cy="188883"/>
          </a:xfrm>
          <a:prstGeom prst="curvedDownArrow">
            <a:avLst/>
          </a:prstGeom>
          <a:solidFill>
            <a:srgbClr val="AEEBE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547684DC-DCDC-F244-15F5-63BA00EB8E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2000" y="3623581"/>
            <a:ext cx="409428" cy="409428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94E72796-78B5-D393-C688-F82BF1FDF695}"/>
              </a:ext>
            </a:extLst>
          </p:cNvPr>
          <p:cNvSpPr txBox="1"/>
          <p:nvPr/>
        </p:nvSpPr>
        <p:spPr>
          <a:xfrm>
            <a:off x="1671040" y="3377618"/>
            <a:ext cx="854564" cy="292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800" spc="-60" dirty="0">
                <a:solidFill>
                  <a:schemeClr val="accent4">
                    <a:lumMod val="50000"/>
                  </a:schemeClr>
                </a:solidFill>
              </a:rPr>
              <a:t>모델 학습</a:t>
            </a:r>
            <a:endParaRPr kumimoji="1" lang="ko-Kore-KR" altLang="en-US" sz="800" spc="-6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A7F0989-2459-7C79-336D-AA62CE76701D}"/>
              </a:ext>
            </a:extLst>
          </p:cNvPr>
          <p:cNvSpPr txBox="1"/>
          <p:nvPr/>
        </p:nvSpPr>
        <p:spPr>
          <a:xfrm>
            <a:off x="1671040" y="4027574"/>
            <a:ext cx="854564" cy="292100"/>
          </a:xfrm>
          <a:prstGeom prst="curvedUpArrow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800" spc="-60" dirty="0">
                <a:solidFill>
                  <a:srgbClr val="7030A0"/>
                </a:solidFill>
              </a:rPr>
              <a:t>모델 검증</a:t>
            </a:r>
            <a:endParaRPr kumimoji="1" lang="ko-Kore-KR" altLang="en-US" sz="800" spc="-60" dirty="0">
              <a:solidFill>
                <a:srgbClr val="7030A0"/>
              </a:solidFill>
            </a:endParaRPr>
          </a:p>
        </p:txBody>
      </p:sp>
      <p:sp>
        <p:nvSpPr>
          <p:cNvPr id="205" name="화살표: 아래로 구부러짐 204">
            <a:extLst>
              <a:ext uri="{FF2B5EF4-FFF2-40B4-BE49-F238E27FC236}">
                <a16:creationId xmlns:a16="http://schemas.microsoft.com/office/drawing/2014/main" id="{247BA219-1982-84A6-6FF1-38D0EE9D079F}"/>
              </a:ext>
            </a:extLst>
          </p:cNvPr>
          <p:cNvSpPr/>
          <p:nvPr/>
        </p:nvSpPr>
        <p:spPr>
          <a:xfrm flipH="1" flipV="1">
            <a:off x="1744727" y="3895265"/>
            <a:ext cx="706526" cy="188883"/>
          </a:xfrm>
          <a:prstGeom prst="curvedDownArrow">
            <a:avLst/>
          </a:prstGeom>
          <a:solidFill>
            <a:srgbClr val="DACD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" name="사각형: 둥근 모서리 205">
            <a:extLst>
              <a:ext uri="{FF2B5EF4-FFF2-40B4-BE49-F238E27FC236}">
                <a16:creationId xmlns:a16="http://schemas.microsoft.com/office/drawing/2014/main" id="{3B30ED59-8F92-FC21-9FFF-0BC7314B7992}"/>
              </a:ext>
            </a:extLst>
          </p:cNvPr>
          <p:cNvSpPr/>
          <p:nvPr/>
        </p:nvSpPr>
        <p:spPr>
          <a:xfrm>
            <a:off x="881555" y="4388524"/>
            <a:ext cx="2410998" cy="878814"/>
          </a:xfrm>
          <a:prstGeom prst="roundRect">
            <a:avLst>
              <a:gd name="adj" fmla="val 8791"/>
            </a:avLst>
          </a:prstGeom>
          <a:noFill/>
          <a:ln w="19050">
            <a:solidFill>
              <a:srgbClr val="009C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7" name="사각형: 둥근 모서리 21">
            <a:extLst>
              <a:ext uri="{FF2B5EF4-FFF2-40B4-BE49-F238E27FC236}">
                <a16:creationId xmlns:a16="http://schemas.microsoft.com/office/drawing/2014/main" id="{6221057C-2124-F6D8-8098-0723DF5A46A6}"/>
              </a:ext>
            </a:extLst>
          </p:cNvPr>
          <p:cNvSpPr/>
          <p:nvPr/>
        </p:nvSpPr>
        <p:spPr>
          <a:xfrm>
            <a:off x="1059443" y="4308980"/>
            <a:ext cx="2093034" cy="181118"/>
          </a:xfrm>
          <a:prstGeom prst="roundRect">
            <a:avLst/>
          </a:prstGeom>
          <a:solidFill>
            <a:srgbClr val="00B8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직무 분류 모델 성능 평가</a:t>
            </a:r>
          </a:p>
        </p:txBody>
      </p: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504F8D46-170F-38B2-E925-A35F708634E9}"/>
              </a:ext>
            </a:extLst>
          </p:cNvPr>
          <p:cNvGrpSpPr/>
          <p:nvPr/>
        </p:nvGrpSpPr>
        <p:grpSpPr>
          <a:xfrm>
            <a:off x="963676" y="4522243"/>
            <a:ext cx="419110" cy="729388"/>
            <a:chOff x="8800792" y="2071187"/>
            <a:chExt cx="419110" cy="729388"/>
          </a:xfrm>
        </p:grpSpPr>
        <p:sp>
          <p:nvSpPr>
            <p:cNvPr id="215" name="사각형: 둥근 모서리 214">
              <a:extLst>
                <a:ext uri="{FF2B5EF4-FFF2-40B4-BE49-F238E27FC236}">
                  <a16:creationId xmlns:a16="http://schemas.microsoft.com/office/drawing/2014/main" id="{CBBF5C84-D766-CED4-8726-96B07F0B3117}"/>
                </a:ext>
              </a:extLst>
            </p:cNvPr>
            <p:cNvSpPr/>
            <p:nvPr/>
          </p:nvSpPr>
          <p:spPr>
            <a:xfrm>
              <a:off x="8856176" y="2071187"/>
              <a:ext cx="319772" cy="628975"/>
            </a:xfrm>
            <a:prstGeom prst="roundRect">
              <a:avLst>
                <a:gd name="adj" fmla="val 8791"/>
              </a:avLst>
            </a:prstGeom>
            <a:solidFill>
              <a:srgbClr val="F2AA6B">
                <a:alpha val="30000"/>
              </a:srgbClr>
            </a:solidFill>
            <a:ln w="12700">
              <a:solidFill>
                <a:srgbClr val="F2AA6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16" name="그림 215">
              <a:extLst>
                <a:ext uri="{FF2B5EF4-FFF2-40B4-BE49-F238E27FC236}">
                  <a16:creationId xmlns:a16="http://schemas.microsoft.com/office/drawing/2014/main" id="{C3921CD9-DDE4-D5C1-AD77-50E5DBCB3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48142" y="2434300"/>
              <a:ext cx="180920" cy="138233"/>
            </a:xfrm>
            <a:prstGeom prst="rect">
              <a:avLst/>
            </a:prstGeom>
          </p:spPr>
        </p:pic>
        <p:pic>
          <p:nvPicPr>
            <p:cNvPr id="217" name="그림 216">
              <a:extLst>
                <a:ext uri="{FF2B5EF4-FFF2-40B4-BE49-F238E27FC236}">
                  <a16:creationId xmlns:a16="http://schemas.microsoft.com/office/drawing/2014/main" id="{91E44964-B294-23DF-450A-A74038950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8928974" y="2238870"/>
              <a:ext cx="178575" cy="136441"/>
            </a:xfrm>
            <a:prstGeom prst="rect">
              <a:avLst/>
            </a:prstGeom>
          </p:spPr>
        </p:pic>
        <p:sp>
          <p:nvSpPr>
            <p:cNvPr id="218" name="사각형: 둥근 모서리 21">
              <a:extLst>
                <a:ext uri="{FF2B5EF4-FFF2-40B4-BE49-F238E27FC236}">
                  <a16:creationId xmlns:a16="http://schemas.microsoft.com/office/drawing/2014/main" id="{B045E884-F836-21D6-C284-3E62D4D590DB}"/>
                </a:ext>
              </a:extLst>
            </p:cNvPr>
            <p:cNvSpPr/>
            <p:nvPr/>
          </p:nvSpPr>
          <p:spPr>
            <a:xfrm>
              <a:off x="8800792" y="2650869"/>
              <a:ext cx="419110" cy="1497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2AA6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rgbClr val="F2AA6B"/>
                  </a:solidFill>
                  <a:latin typeface="+mj-ea"/>
                  <a:ea typeface="+mj-ea"/>
                </a:rPr>
                <a:t>Test</a:t>
              </a:r>
              <a:endParaRPr lang="ko-KR" altLang="en-US" sz="800" dirty="0">
                <a:solidFill>
                  <a:srgbClr val="F2AA6B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19" name="화살표: 오른쪽 218">
            <a:extLst>
              <a:ext uri="{FF2B5EF4-FFF2-40B4-BE49-F238E27FC236}">
                <a16:creationId xmlns:a16="http://schemas.microsoft.com/office/drawing/2014/main" id="{013EF6E6-6C87-0E3E-B12D-1B2624B7B7B9}"/>
              </a:ext>
            </a:extLst>
          </p:cNvPr>
          <p:cNvSpPr/>
          <p:nvPr/>
        </p:nvSpPr>
        <p:spPr>
          <a:xfrm>
            <a:off x="1395324" y="4711464"/>
            <a:ext cx="524717" cy="259907"/>
          </a:xfrm>
          <a:prstGeom prst="rightArrow">
            <a:avLst/>
          </a:prstGeom>
          <a:solidFill>
            <a:srgbClr val="F1DBC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20" name="그림 219">
            <a:extLst>
              <a:ext uri="{FF2B5EF4-FFF2-40B4-BE49-F238E27FC236}">
                <a16:creationId xmlns:a16="http://schemas.microsoft.com/office/drawing/2014/main" id="{54D1B2F3-F213-5605-4251-2786674F8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854" y="4637789"/>
            <a:ext cx="416148" cy="416148"/>
          </a:xfrm>
          <a:prstGeom prst="rect">
            <a:avLst/>
          </a:prstGeom>
        </p:spPr>
      </p:pic>
      <p:pic>
        <p:nvPicPr>
          <p:cNvPr id="221" name="그림 220">
            <a:extLst>
              <a:ext uri="{FF2B5EF4-FFF2-40B4-BE49-F238E27FC236}">
                <a16:creationId xmlns:a16="http://schemas.microsoft.com/office/drawing/2014/main" id="{CD89B3DA-CFCA-BC4A-2B08-8D6CB5E104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9538" y="4680114"/>
            <a:ext cx="726345" cy="582514"/>
          </a:xfrm>
          <a:prstGeom prst="rect">
            <a:avLst/>
          </a:prstGeom>
        </p:spPr>
      </p:pic>
      <p:sp>
        <p:nvSpPr>
          <p:cNvPr id="222" name="TextBox 221">
            <a:extLst>
              <a:ext uri="{FF2B5EF4-FFF2-40B4-BE49-F238E27FC236}">
                <a16:creationId xmlns:a16="http://schemas.microsoft.com/office/drawing/2014/main" id="{407975C4-EEE2-C7E7-1424-7A7F7CDEDC2C}"/>
              </a:ext>
            </a:extLst>
          </p:cNvPr>
          <p:cNvSpPr txBox="1"/>
          <p:nvPr/>
        </p:nvSpPr>
        <p:spPr>
          <a:xfrm>
            <a:off x="1838353" y="4451983"/>
            <a:ext cx="854564" cy="292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800" b="1" spc="-60" dirty="0"/>
              <a:t>직무 분류 결과</a:t>
            </a:r>
            <a:endParaRPr kumimoji="1" lang="ko-Kore-KR" altLang="en-US" sz="800" b="1" spc="-60" dirty="0"/>
          </a:p>
        </p:txBody>
      </p:sp>
      <p:sp>
        <p:nvSpPr>
          <p:cNvPr id="223" name="오른쪽 대괄호 222">
            <a:extLst>
              <a:ext uri="{FF2B5EF4-FFF2-40B4-BE49-F238E27FC236}">
                <a16:creationId xmlns:a16="http://schemas.microsoft.com/office/drawing/2014/main" id="{9BA6C0BA-B6B4-8775-A101-8DDA6209B17D}"/>
              </a:ext>
            </a:extLst>
          </p:cNvPr>
          <p:cNvSpPr/>
          <p:nvPr/>
        </p:nvSpPr>
        <p:spPr>
          <a:xfrm>
            <a:off x="2658887" y="4893336"/>
            <a:ext cx="45719" cy="347514"/>
          </a:xfrm>
          <a:prstGeom prst="rightBracket">
            <a:avLst/>
          </a:prstGeom>
          <a:noFill/>
          <a:ln w="12700">
            <a:solidFill>
              <a:srgbClr val="0B12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800" dirty="0"/>
          </a:p>
        </p:txBody>
      </p: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E634DBA3-34E7-9534-7B1D-860D3C2B2BCB}"/>
              </a:ext>
            </a:extLst>
          </p:cNvPr>
          <p:cNvGrpSpPr/>
          <p:nvPr/>
        </p:nvGrpSpPr>
        <p:grpSpPr>
          <a:xfrm>
            <a:off x="2743143" y="4736217"/>
            <a:ext cx="511596" cy="504632"/>
            <a:chOff x="8842256" y="4318627"/>
            <a:chExt cx="511596" cy="504632"/>
          </a:xfrm>
        </p:grpSpPr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E201FBD6-3B31-5E81-84D4-B1E8461F9877}"/>
                </a:ext>
              </a:extLst>
            </p:cNvPr>
            <p:cNvSpPr/>
            <p:nvPr/>
          </p:nvSpPr>
          <p:spPr>
            <a:xfrm>
              <a:off x="8842256" y="4318627"/>
              <a:ext cx="511596" cy="504632"/>
            </a:xfrm>
            <a:prstGeom prst="ellipse">
              <a:avLst/>
            </a:prstGeom>
            <a:solidFill>
              <a:srgbClr val="B2E7F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41B86750-8675-F241-AC55-EB761439A26E}"/>
                </a:ext>
              </a:extLst>
            </p:cNvPr>
            <p:cNvSpPr txBox="1"/>
            <p:nvPr/>
          </p:nvSpPr>
          <p:spPr>
            <a:xfrm>
              <a:off x="8908934" y="4386165"/>
              <a:ext cx="360518" cy="1991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ko-KR" altLang="en-US" sz="800" b="1" spc="-60" dirty="0"/>
                <a:t>정확도</a:t>
              </a:r>
              <a:endParaRPr kumimoji="1" lang="ko-Kore-KR" altLang="en-US" sz="800" b="1" spc="-60" dirty="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6E5DDFC0-9205-6971-F417-E37EDBF60459}"/>
                </a:ext>
              </a:extLst>
            </p:cNvPr>
            <p:cNvSpPr txBox="1"/>
            <p:nvPr/>
          </p:nvSpPr>
          <p:spPr>
            <a:xfrm>
              <a:off x="8878737" y="4554924"/>
              <a:ext cx="420912" cy="1991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en-US" altLang="ko-KR" sz="800" b="1" spc="-60" dirty="0">
                  <a:solidFill>
                    <a:srgbClr val="0070C0"/>
                  </a:solidFill>
                </a:rPr>
                <a:t>76%</a:t>
              </a:r>
              <a:endParaRPr kumimoji="1" lang="ko-Kore-KR" altLang="en-US" sz="800" b="1" spc="-60" dirty="0">
                <a:solidFill>
                  <a:srgbClr val="0070C0"/>
                </a:solidFill>
              </a:endParaRPr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4C8144D5-25C5-D580-6166-8A81599A6072}"/>
              </a:ext>
            </a:extLst>
          </p:cNvPr>
          <p:cNvSpPr txBox="1"/>
          <p:nvPr/>
        </p:nvSpPr>
        <p:spPr>
          <a:xfrm>
            <a:off x="2565453" y="4451983"/>
            <a:ext cx="854564" cy="292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800" b="1" spc="-60" dirty="0"/>
              <a:t>성능 평가</a:t>
            </a:r>
            <a:endParaRPr kumimoji="1" lang="ko-Kore-KR" altLang="en-US" sz="800" b="1" spc="-60" dirty="0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3E040B83-B4C8-3216-A38B-8059573D6C77}"/>
              </a:ext>
            </a:extLst>
          </p:cNvPr>
          <p:cNvSpPr/>
          <p:nvPr/>
        </p:nvSpPr>
        <p:spPr>
          <a:xfrm>
            <a:off x="842481" y="2189491"/>
            <a:ext cx="2498548" cy="210378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0" name="사각형: 둥근 모서리 2">
            <a:extLst>
              <a:ext uri="{FF2B5EF4-FFF2-40B4-BE49-F238E27FC236}">
                <a16:creationId xmlns:a16="http://schemas.microsoft.com/office/drawing/2014/main" id="{9F783E03-C1DA-18FD-C7EB-513B76B80CAE}"/>
              </a:ext>
            </a:extLst>
          </p:cNvPr>
          <p:cNvSpPr/>
          <p:nvPr/>
        </p:nvSpPr>
        <p:spPr>
          <a:xfrm>
            <a:off x="764047" y="1990002"/>
            <a:ext cx="2704994" cy="3504651"/>
          </a:xfrm>
          <a:prstGeom prst="roundRect">
            <a:avLst>
              <a:gd name="adj" fmla="val 7864"/>
            </a:avLst>
          </a:prstGeom>
          <a:noFill/>
          <a:ln w="28575" cap="flat" cmpd="sng" algn="ctr">
            <a:solidFill>
              <a:srgbClr val="19A3A3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sz="1100" kern="0" dirty="0">
              <a:solidFill>
                <a:prstClr val="white"/>
              </a:solidFill>
              <a:latin typeface="+mn-ea"/>
              <a:cs typeface="KoPubWorld돋움체 Medium" panose="00000600000000000000" pitchFamily="2" charset="-127"/>
            </a:endParaRPr>
          </a:p>
        </p:txBody>
      </p:sp>
      <p:sp>
        <p:nvSpPr>
          <p:cNvPr id="231" name="사각형: 둥근 모서리 21">
            <a:extLst>
              <a:ext uri="{FF2B5EF4-FFF2-40B4-BE49-F238E27FC236}">
                <a16:creationId xmlns:a16="http://schemas.microsoft.com/office/drawing/2014/main" id="{4EBA1C60-8C45-F4C4-B099-6DF6E71E6AE4}"/>
              </a:ext>
            </a:extLst>
          </p:cNvPr>
          <p:cNvSpPr/>
          <p:nvPr/>
        </p:nvSpPr>
        <p:spPr>
          <a:xfrm>
            <a:off x="1362137" y="1907988"/>
            <a:ext cx="1447684" cy="181117"/>
          </a:xfrm>
          <a:prstGeom prst="roundRect">
            <a:avLst/>
          </a:prstGeom>
          <a:solidFill>
            <a:srgbClr val="00B8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모델</a:t>
            </a:r>
            <a:r>
              <a:rPr lang="en-US" altLang="ko-KR" sz="9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구축</a:t>
            </a:r>
            <a:r>
              <a:rPr lang="en-US" altLang="ko-KR" sz="9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프로세스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3670AF5-30B6-F0A5-8F07-0F39EFD49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807974"/>
              </p:ext>
            </p:extLst>
          </p:nvPr>
        </p:nvGraphicFramePr>
        <p:xfrm>
          <a:off x="5793518" y="2225272"/>
          <a:ext cx="5758393" cy="334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321583431"/>
                    </a:ext>
                  </a:extLst>
                </a:gridCol>
                <a:gridCol w="773989">
                  <a:extLst>
                    <a:ext uri="{9D8B030D-6E8A-4147-A177-3AD203B41FA5}">
                      <a16:colId xmlns:a16="http://schemas.microsoft.com/office/drawing/2014/main" val="3599988648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1427084197"/>
                    </a:ext>
                  </a:extLst>
                </a:gridCol>
                <a:gridCol w="449006">
                  <a:extLst>
                    <a:ext uri="{9D8B030D-6E8A-4147-A177-3AD203B41FA5}">
                      <a16:colId xmlns:a16="http://schemas.microsoft.com/office/drawing/2014/main" val="19102026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6938432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089028576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467477064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76508671"/>
                    </a:ext>
                  </a:extLst>
                </a:gridCol>
                <a:gridCol w="485398">
                  <a:extLst>
                    <a:ext uri="{9D8B030D-6E8A-4147-A177-3AD203B41FA5}">
                      <a16:colId xmlns:a16="http://schemas.microsoft.com/office/drawing/2014/main" val="34373823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421986"/>
                    </a:ext>
                  </a:extLst>
                </a:gridCol>
              </a:tblGrid>
              <a:tr h="191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No.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직무 대분류명</a:t>
                      </a:r>
                    </a:p>
                  </a:txBody>
                  <a:tcPr marL="36000" marR="36000" marT="36000" marB="3600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직무 중분류명</a:t>
                      </a:r>
                    </a:p>
                  </a:txBody>
                  <a:tcPr marL="36000" marR="36000" marT="36000" marB="3600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정확도</a:t>
                      </a:r>
                    </a:p>
                  </a:txBody>
                  <a:tcPr marL="36000" marR="36000" marT="36000" marB="3600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이력서 수</a:t>
                      </a:r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No.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직무 대분류명</a:t>
                      </a:r>
                    </a:p>
                  </a:txBody>
                  <a:tcPr marL="36000" marR="36000" marT="36000" marB="3600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직무 중분류명</a:t>
                      </a:r>
                    </a:p>
                  </a:txBody>
                  <a:tcPr marL="36000" marR="36000" marT="36000" marB="3600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정확도</a:t>
                      </a:r>
                    </a:p>
                  </a:txBody>
                  <a:tcPr marL="36000" marR="36000" marT="36000" marB="3600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이력서 수</a:t>
                      </a:r>
                    </a:p>
                  </a:txBody>
                  <a:tcPr marL="36000" marR="36000" marT="36000" marB="3600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397313"/>
                  </a:ext>
                </a:extLst>
              </a:tr>
              <a:tr h="1961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경영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STAFF</a:t>
                      </a:r>
                      <a:endParaRPr 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인사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93.49%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415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영업</a:t>
                      </a:r>
                      <a:endParaRPr 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영업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78.04%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052038"/>
                  </a:ext>
                </a:extLst>
              </a:tr>
              <a:tr h="1961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경영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STAFF</a:t>
                      </a:r>
                      <a:endParaRPr 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총무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58.21%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영업</a:t>
                      </a:r>
                      <a:endParaRPr 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MD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77.86%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465"/>
                  </a:ext>
                </a:extLst>
              </a:tr>
              <a:tr h="1961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경영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STAFF</a:t>
                      </a:r>
                      <a:endParaRPr 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회계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83.37%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439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영업</a:t>
                      </a:r>
                      <a:endParaRPr lang="en-US" altLang="ko-KR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영업지원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45.74%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086192"/>
                  </a:ext>
                </a:extLst>
              </a:tr>
              <a:tr h="1961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경영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STAFF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재무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37.76%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98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영업</a:t>
                      </a:r>
                      <a:endParaRPr lang="en-US" altLang="ko-KR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고객지원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59.52%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526890"/>
                  </a:ext>
                </a:extLst>
              </a:tr>
              <a:tr h="1961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경영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STAFF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법무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92.68%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82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구매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물류</a:t>
                      </a:r>
                      <a:endParaRPr 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구매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자제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조달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81.74%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11569"/>
                  </a:ext>
                </a:extLst>
              </a:tr>
              <a:tr h="1961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10.IT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디자인</a:t>
                      </a:r>
                      <a:endParaRPr 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1.WEB, APP, SW</a:t>
                      </a:r>
                      <a:r>
                        <a:rPr lang="ko-KR" altLang="en-US" sz="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분야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75.32%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77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구매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물류</a:t>
                      </a:r>
                      <a:endParaRPr 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물류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81.43%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65912"/>
                  </a:ext>
                </a:extLst>
              </a:tr>
              <a:tr h="196140">
                <a:tc>
                  <a:txBody>
                    <a:bodyPr/>
                    <a:lstStyle/>
                    <a:p>
                      <a:pPr marL="0" marR="0" lvl="0" indent="0" algn="ctr" defTabSz="91436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일반 디자인</a:t>
                      </a:r>
                      <a:endParaRPr lang="en-US" altLang="ko-KR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광고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시각 디자인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58.11%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제조업 분야</a:t>
                      </a:r>
                      <a:endParaRPr lang="en-US" altLang="ko-KR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생산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공무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83.72%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05753"/>
                  </a:ext>
                </a:extLst>
              </a:tr>
              <a:tr h="196140">
                <a:tc>
                  <a:txBody>
                    <a:bodyPr/>
                    <a:lstStyle/>
                    <a:p>
                      <a:pPr marL="0" marR="0" lvl="0" indent="0" algn="ctr" defTabSz="91436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</a:t>
                      </a:r>
                      <a:r>
                        <a:rPr lang="ko-KR" altLang="en-US" sz="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의료</a:t>
                      </a:r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바이오 분야</a:t>
                      </a:r>
                      <a:endParaRPr lang="en-US" altLang="ko-KR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RA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79.17%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제조업 분야</a:t>
                      </a:r>
                      <a:endParaRPr lang="en-US" altLang="ko-KR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품질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72.55%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208374"/>
                  </a:ext>
                </a:extLst>
              </a:tr>
              <a:tr h="1961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 </a:t>
                      </a:r>
                      <a:r>
                        <a:rPr lang="ko-KR" altLang="en-US" sz="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엔터테인먼트 분야</a:t>
                      </a:r>
                      <a:endParaRPr 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영상 컨텐츠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76.19%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제조업 분야</a:t>
                      </a:r>
                      <a:endParaRPr 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R_D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77.27%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469107"/>
                  </a:ext>
                </a:extLst>
              </a:tr>
              <a:tr h="1961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17. 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임원</a:t>
                      </a:r>
                      <a:endParaRPr 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전문경영인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67.02%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94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제조업 분야</a:t>
                      </a:r>
                      <a:endParaRPr 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환경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안전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보건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92.24%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335402"/>
                  </a:ext>
                </a:extLst>
              </a:tr>
              <a:tr h="1961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기획 분야</a:t>
                      </a:r>
                      <a:endParaRPr 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기획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67.28%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324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ko-KR" sz="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 IT-SW </a:t>
                      </a:r>
                      <a:r>
                        <a:rPr lang="ko-KR" altLang="en-US" sz="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 및 운영</a:t>
                      </a:r>
                      <a:endParaRPr 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프론트엔드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70.70%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2961"/>
                  </a:ext>
                </a:extLst>
              </a:tr>
              <a:tr h="1961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기획 분야</a:t>
                      </a:r>
                      <a:endParaRPr 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사업개발 및 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M_A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63.73%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193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ko-KR" sz="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 IT-SW </a:t>
                      </a:r>
                      <a:r>
                        <a:rPr lang="ko-KR" altLang="en-US" sz="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 및 운영</a:t>
                      </a:r>
                      <a:endParaRPr lang="en-US" altLang="ko-KR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백엔드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개발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56.67%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346324"/>
                  </a:ext>
                </a:extLst>
              </a:tr>
              <a:tr h="196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마케팅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IR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마케팅</a:t>
                      </a:r>
                      <a:endParaRPr 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86.11%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540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ko-KR" sz="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 IT-SW </a:t>
                      </a:r>
                      <a:r>
                        <a:rPr lang="ko-KR" altLang="en-US" sz="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 및 운영</a:t>
                      </a:r>
                      <a:endParaRPr lang="en-US" altLang="ko-KR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보안 분야</a:t>
                      </a:r>
                      <a:endParaRPr 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80.00%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393297"/>
                  </a:ext>
                </a:extLst>
              </a:tr>
              <a:tr h="196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마케팅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IR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홍보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84.62%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 IT 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기획 및 사업화</a:t>
                      </a:r>
                      <a:endParaRPr lang="en-US" altLang="ko-KR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WEB,APP,SW </a:t>
                      </a:r>
                      <a:r>
                        <a:rPr lang="ko-KR" altLang="en-US" sz="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분야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59.72%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609535"/>
                  </a:ext>
                </a:extLst>
              </a:tr>
              <a:tr h="196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마케팅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IR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광고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IGICO TTF Light"/>
                        <a:ea typeface="DIGICO TTF Light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IGICO TTF Light"/>
                          <a:ea typeface="DIGICO TTF Light"/>
                          <a:cs typeface="+mn-cs"/>
                        </a:rPr>
                        <a:t>19.61%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IGICO TTF Light"/>
                        <a:ea typeface="DIGICO TTF Light"/>
                        <a:cs typeface="+mn-cs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DIGICO TTF Light"/>
                          <a:ea typeface="DIGICO TTF Light"/>
                          <a:cs typeface="+mn-cs"/>
                        </a:rPr>
                        <a:t>51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IGICO TTF Light"/>
                        <a:ea typeface="DIGICO TTF Light"/>
                        <a:cs typeface="+mn-cs"/>
                      </a:endParaRPr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IGICO TTF Light"/>
                        <a:ea typeface="DIGICO TTF Light"/>
                        <a:cs typeface="+mn-cs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IGICO TTF Light"/>
                        <a:ea typeface="DIGICO TTF Light"/>
                        <a:cs typeface="+mn-cs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DIGICO TTF Light"/>
                        <a:ea typeface="DIGICO TTF Light"/>
                        <a:cs typeface="+mn-cs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593488"/>
                  </a:ext>
                </a:extLst>
              </a:tr>
              <a:tr h="19614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합계</a:t>
                      </a:r>
                    </a:p>
                  </a:txBody>
                  <a:tcPr marL="9525" marR="9525" marT="9525" marB="0" anchor="ctr">
                    <a:solidFill>
                      <a:srgbClr val="E1F7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F7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F7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F7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F7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1F7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75.58%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4,463</a:t>
                      </a:r>
                    </a:p>
                  </a:txBody>
                  <a:tcPr marL="9525" marR="9525" marT="9525" marB="0" anchor="ctr">
                    <a:solidFill>
                      <a:srgbClr val="E1F7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007959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0F0319D-9CDB-120B-BCBB-4C8C332CB3A0}"/>
              </a:ext>
            </a:extLst>
          </p:cNvPr>
          <p:cNvSpPr/>
          <p:nvPr/>
        </p:nvSpPr>
        <p:spPr>
          <a:xfrm>
            <a:off x="3635869" y="1997622"/>
            <a:ext cx="1984012" cy="682433"/>
          </a:xfrm>
          <a:prstGeom prst="roundRect">
            <a:avLst>
              <a:gd name="adj" fmla="val 3564"/>
            </a:avLst>
          </a:prstGeom>
          <a:solidFill>
            <a:srgbClr val="FBE5D2"/>
          </a:solidFill>
          <a:ln w="12700">
            <a:solidFill>
              <a:srgbClr val="F2AA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21">
            <a:extLst>
              <a:ext uri="{FF2B5EF4-FFF2-40B4-BE49-F238E27FC236}">
                <a16:creationId xmlns:a16="http://schemas.microsoft.com/office/drawing/2014/main" id="{FEFDEED6-18FD-7532-9824-D76BEA98FE6A}"/>
              </a:ext>
            </a:extLst>
          </p:cNvPr>
          <p:cNvSpPr/>
          <p:nvPr/>
        </p:nvSpPr>
        <p:spPr>
          <a:xfrm>
            <a:off x="3629060" y="1997622"/>
            <a:ext cx="1122133" cy="269521"/>
          </a:xfrm>
          <a:prstGeom prst="roundRect">
            <a:avLst/>
          </a:prstGeom>
          <a:solidFill>
            <a:schemeClr val="bg1"/>
          </a:solidFill>
          <a:ln>
            <a:solidFill>
              <a:srgbClr val="F2AA6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rgbClr val="F2AA6B"/>
                </a:solidFill>
                <a:latin typeface="+mj-ea"/>
                <a:ea typeface="+mj-ea"/>
              </a:rPr>
              <a:t>Test</a:t>
            </a:r>
            <a:endParaRPr lang="ko-KR" altLang="en-US" sz="1000" dirty="0">
              <a:solidFill>
                <a:srgbClr val="F2AA6B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ED640-3088-D8E8-1F7C-57973271875B}"/>
              </a:ext>
            </a:extLst>
          </p:cNvPr>
          <p:cNvSpPr txBox="1"/>
          <p:nvPr/>
        </p:nvSpPr>
        <p:spPr>
          <a:xfrm>
            <a:off x="3707316" y="2380272"/>
            <a:ext cx="1821063" cy="4001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900" spc="-60" dirty="0"/>
              <a:t>평가 데이터 이력서 파일</a:t>
            </a:r>
            <a:r>
              <a:rPr kumimoji="1" lang="en-US" altLang="ko-KR" sz="900" spc="-60" dirty="0"/>
              <a:t>: 4,463 </a:t>
            </a:r>
            <a:r>
              <a:rPr kumimoji="1" lang="ko-KR" altLang="en-US" sz="900" spc="-60" dirty="0"/>
              <a:t>개</a:t>
            </a:r>
            <a:endParaRPr kumimoji="1" lang="en-US" altLang="ko-KR" sz="900" spc="-6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D17BA-363E-F057-5345-7F4C4E71268D}"/>
              </a:ext>
            </a:extLst>
          </p:cNvPr>
          <p:cNvSpPr txBox="1"/>
          <p:nvPr/>
        </p:nvSpPr>
        <p:spPr>
          <a:xfrm>
            <a:off x="963676" y="1089188"/>
            <a:ext cx="10669000" cy="4001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kumimoji="1" lang="ko-KR" altLang="en-US" sz="1100" spc="-60" dirty="0"/>
              <a:t>모델 학습에 사용되지 않은 평가 데이터 이력서 파일을 활용하여 직무 분류 정확도 지표를 통한 모델 성능 평가</a:t>
            </a:r>
            <a:endParaRPr kumimoji="1" lang="en-US" altLang="ko-KR" sz="1100" spc="-6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12122E-7ACD-A192-BFE8-5805E94D32A7}"/>
              </a:ext>
            </a:extLst>
          </p:cNvPr>
          <p:cNvSpPr txBox="1"/>
          <p:nvPr/>
        </p:nvSpPr>
        <p:spPr>
          <a:xfrm>
            <a:off x="5793518" y="1936094"/>
            <a:ext cx="3200047" cy="2484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sz="1050" b="1" spc="-60" dirty="0">
                <a:latin typeface="+mn-ea"/>
              </a:rPr>
              <a:t>[</a:t>
            </a:r>
            <a:r>
              <a:rPr kumimoji="1" lang="ko-KR" altLang="en-US" sz="1050" b="1" spc="-60" dirty="0">
                <a:latin typeface="+mn-ea"/>
              </a:rPr>
              <a:t>테스트 데이터 이력서에 대한 </a:t>
            </a:r>
            <a:r>
              <a:rPr kumimoji="1" lang="ko-KR" altLang="en-US" sz="1050" b="1" spc="-60" dirty="0" err="1">
                <a:latin typeface="+mn-ea"/>
              </a:rPr>
              <a:t>직무별</a:t>
            </a:r>
            <a:r>
              <a:rPr kumimoji="1" lang="ko-KR" altLang="en-US" sz="1050" b="1" spc="-60" dirty="0">
                <a:latin typeface="+mn-ea"/>
              </a:rPr>
              <a:t> 이력서 파일 분포 현황</a:t>
            </a:r>
            <a:r>
              <a:rPr kumimoji="1" lang="en-US" altLang="ko-KR" sz="1050" b="1" spc="-60" dirty="0">
                <a:latin typeface="+mn-ea"/>
              </a:rPr>
              <a:t>]</a:t>
            </a:r>
            <a:endParaRPr kumimoji="1" lang="x-none" altLang="en-US" sz="1050" b="1" spc="-60" baseline="30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4694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7153" y="5"/>
            <a:ext cx="12246309" cy="6858003"/>
          </a:xfrm>
          <a:prstGeom prst="rect">
            <a:avLst/>
          </a:prstGeom>
          <a:solidFill>
            <a:srgbClr val="4C4C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DIGICO TTF Light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FAF9A2D-DFC3-456D-A5D5-653FA144277B}"/>
              </a:ext>
            </a:extLst>
          </p:cNvPr>
          <p:cNvSpPr txBox="1">
            <a:spLocks/>
          </p:cNvSpPr>
          <p:nvPr/>
        </p:nvSpPr>
        <p:spPr>
          <a:xfrm>
            <a:off x="481429" y="736809"/>
            <a:ext cx="10273255" cy="579431"/>
          </a:xfrm>
          <a:prstGeom prst="rect">
            <a:avLst/>
          </a:prstGeom>
        </p:spPr>
        <p:txBody>
          <a:bodyPr vert="horz" lIns="0" tIns="60904" rIns="121807" bIns="60904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-KR" sz="3996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prstClr val="white"/>
                </a:solidFill>
                <a:latin typeface="DIGICO TTF Bold" panose="020B0600000101010101" pitchFamily="50" charset="-127"/>
                <a:ea typeface="DIGICO TTF Bold" panose="020B0600000101010101" pitchFamily="50" charset="-127"/>
              </a:rPr>
              <a:t>Contents</a:t>
            </a:r>
            <a:endParaRPr lang="ko-KR" altLang="en-US" sz="3996" dirty="0">
              <a:ln>
                <a:solidFill>
                  <a:schemeClr val="bg2">
                    <a:alpha val="0"/>
                  </a:schemeClr>
                </a:solidFill>
              </a:ln>
              <a:solidFill>
                <a:prstClr val="white"/>
              </a:solidFill>
              <a:latin typeface="DIGICO TTF Bold" panose="020B0600000101010101" pitchFamily="50" charset="-127"/>
              <a:ea typeface="DIGICO TTF Bold" panose="020B0600000101010101" pitchFamily="50" charset="-127"/>
            </a:endParaRP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4FA8234F-0C1D-589C-EB36-951A09A76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659105"/>
              </p:ext>
            </p:extLst>
          </p:nvPr>
        </p:nvGraphicFramePr>
        <p:xfrm>
          <a:off x="6884543" y="2858605"/>
          <a:ext cx="4547868" cy="254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8949">
                  <a:extLst>
                    <a:ext uri="{9D8B030D-6E8A-4147-A177-3AD203B41FA5}">
                      <a16:colId xmlns:a16="http://schemas.microsoft.com/office/drawing/2014/main" val="3697933854"/>
                    </a:ext>
                  </a:extLst>
                </a:gridCol>
              </a:tblGrid>
              <a:tr h="423435"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01</a:t>
                      </a:r>
                      <a:endParaRPr lang="ko-KR" altLang="en-US" sz="1500" b="0" kern="1200" spc="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DIGICO TTF Bold" panose="020B0600000101010101" pitchFamily="50" charset="-127"/>
                        <a:ea typeface="DIGICO TTF Bold" panose="020B0600000101010101" pitchFamily="50" charset="-127"/>
                        <a:cs typeface="+mn-cs"/>
                      </a:endParaRP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과제 개요</a:t>
                      </a: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02056"/>
                  </a:ext>
                </a:extLst>
              </a:tr>
              <a:tr h="423435"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02</a:t>
                      </a:r>
                      <a:endParaRPr lang="ko-KR" altLang="en-US" sz="1500" b="0" kern="1200" spc="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DIGICO TTF Bold" panose="020B0600000101010101" pitchFamily="50" charset="-127"/>
                        <a:ea typeface="DIGICO TTF Bold" panose="020B0600000101010101" pitchFamily="50" charset="-127"/>
                        <a:cs typeface="+mn-cs"/>
                      </a:endParaRP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분석 요건 소개</a:t>
                      </a: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435"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4C4C4E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03</a:t>
                      </a:r>
                      <a:endParaRPr lang="ko-KR" altLang="en-US" sz="1500" b="0" kern="1200" spc="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4C4C4E"/>
                        </a:solidFill>
                        <a:latin typeface="DIGICO TTF Bold" panose="020B0600000101010101" pitchFamily="50" charset="-127"/>
                        <a:ea typeface="DIGICO TTF Bold" panose="020B0600000101010101" pitchFamily="50" charset="-127"/>
                        <a:cs typeface="+mn-cs"/>
                      </a:endParaRP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4C4C4E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분석 수행 결과</a:t>
                      </a: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435"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1500" b="0" kern="1200" spc="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DIGICO TTF Bold" panose="020B0600000101010101" pitchFamily="50" charset="-127"/>
                        <a:ea typeface="DIGICO TTF Bold" panose="020B0600000101010101" pitchFamily="50" charset="-127"/>
                        <a:cs typeface="+mn-cs"/>
                      </a:endParaRP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01) </a:t>
                      </a:r>
                      <a:r>
                        <a:rPr lang="ko-KR" altLang="en-US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이력서 직무 분류 모델 구축</a:t>
                      </a: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027265"/>
                  </a:ext>
                </a:extLst>
              </a:tr>
              <a:tr h="423435"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1500" b="0" kern="1200" spc="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4C4C4E"/>
                        </a:solidFill>
                        <a:latin typeface="DIGICO TTF Bold" panose="020B0600000101010101" pitchFamily="50" charset="-127"/>
                        <a:ea typeface="DIGICO TTF Bold" panose="020B0600000101010101" pitchFamily="50" charset="-127"/>
                        <a:cs typeface="+mn-cs"/>
                      </a:endParaRP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4C4C4E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02) </a:t>
                      </a:r>
                      <a:r>
                        <a:rPr lang="ko-KR" altLang="en-US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4C4C4E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직무 별 주요 키워드 현황 분석</a:t>
                      </a: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393701"/>
                  </a:ext>
                </a:extLst>
              </a:tr>
              <a:tr h="423435"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04</a:t>
                      </a:r>
                      <a:endParaRPr lang="ko-KR" altLang="en-US" sz="1500" b="0" kern="1200" spc="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DIGICO TTF Bold" panose="020B0600000101010101" pitchFamily="50" charset="-127"/>
                        <a:ea typeface="DIGICO TTF Bold" panose="020B0600000101010101" pitchFamily="50" charset="-127"/>
                        <a:cs typeface="+mn-cs"/>
                      </a:endParaRP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결과 활용 방안 제언</a:t>
                      </a: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331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559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27A2D462-A74E-1213-0C0C-ECA12C89EF3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3584" y="772169"/>
            <a:ext cx="10260576" cy="630475"/>
          </a:xfrm>
        </p:spPr>
        <p:txBody>
          <a:bodyPr/>
          <a:lstStyle/>
          <a:p>
            <a:r>
              <a:rPr lang="ko-KR" altLang="en-US" spc="-68" dirty="0">
                <a:solidFill>
                  <a:schemeClr val="tx1">
                    <a:lumMod val="65000"/>
                    <a:lumOff val="35000"/>
                  </a:schemeClr>
                </a:solidFill>
                <a:latin typeface="DIGICO TTF Bold" panose="020B0600000101010101" pitchFamily="50" charset="-127"/>
                <a:ea typeface="DIGICO TTF Bold" panose="020B0600000101010101" pitchFamily="50" charset="-127"/>
              </a:rPr>
              <a:t>활용 데이터 소개</a:t>
            </a:r>
            <a:endParaRPr lang="en-US" altLang="ko-KR" spc="-68" dirty="0">
              <a:solidFill>
                <a:schemeClr val="tx1">
                  <a:lumMod val="65000"/>
                  <a:lumOff val="35000"/>
                </a:schemeClr>
              </a:solidFill>
              <a:latin typeface="DIGICO TTF Bold" panose="020B0600000101010101" pitchFamily="50" charset="-127"/>
              <a:ea typeface="DIGICO TTF Bold" panose="020B0600000101010101" pitchFamily="50" charset="-127"/>
            </a:endParaRPr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D49379E1-8472-3CE3-0D8A-597CF41E17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8552" y="465528"/>
            <a:ext cx="425057" cy="544461"/>
          </a:xfrm>
        </p:spPr>
        <p:txBody>
          <a:bodyPr/>
          <a:lstStyle/>
          <a:p>
            <a:r>
              <a:rPr lang="en-US" altLang="ko-KR" sz="1865" spc="-8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00B8A2"/>
                </a:solidFill>
                <a:cs typeface="+mj-cs"/>
              </a:rPr>
              <a:t>03</a:t>
            </a:r>
            <a:endParaRPr lang="ko-KR" altLang="en-US" sz="1865" spc="-8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rgbClr val="00B8A2"/>
              </a:solidFill>
              <a:cs typeface="+mj-cs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778C8FC-A4DA-FFEB-CF9E-EE38942B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16" y="465522"/>
            <a:ext cx="10262680" cy="479557"/>
          </a:xfrm>
        </p:spPr>
        <p:txBody>
          <a:bodyPr/>
          <a:lstStyle/>
          <a:p>
            <a:r>
              <a:rPr lang="ko-KR" altLang="en-US" sz="1865" spc="-133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분석 수행 결과 </a:t>
            </a:r>
            <a:r>
              <a:rPr lang="en-US" altLang="ko-KR" sz="1865" spc="-133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| 02) </a:t>
            </a:r>
            <a:r>
              <a:rPr lang="ko-KR" altLang="en-US" sz="1865" spc="-133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직무 별 주요 키워드 현황 분석</a:t>
            </a:r>
            <a:endParaRPr lang="ko-KR" altLang="en-US" sz="1600" spc="-133" dirty="0">
              <a:ln>
                <a:solidFill>
                  <a:schemeClr val="bg2">
                    <a:alpha val="0"/>
                  </a:schemeClr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144" name="원통 648">
            <a:extLst>
              <a:ext uri="{FF2B5EF4-FFF2-40B4-BE49-F238E27FC236}">
                <a16:creationId xmlns:a16="http://schemas.microsoft.com/office/drawing/2014/main" id="{A3961FE6-CB31-2E4A-8164-A97AC8942C9B}"/>
              </a:ext>
            </a:extLst>
          </p:cNvPr>
          <p:cNvSpPr/>
          <p:nvPr/>
        </p:nvSpPr>
        <p:spPr bwMode="auto">
          <a:xfrm>
            <a:off x="967840" y="1384632"/>
            <a:ext cx="899394" cy="781860"/>
          </a:xfrm>
          <a:prstGeom prst="can">
            <a:avLst/>
          </a:prstGeom>
          <a:solidFill>
            <a:srgbClr val="00B8A2"/>
          </a:solidFill>
          <a:ln w="12700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defTabSz="979488" eaLnBrk="0" hangingPunct="0">
              <a:buClr>
                <a:prstClr val="black"/>
              </a:buClr>
              <a:buSzPct val="60000"/>
            </a:pPr>
            <a:r>
              <a:rPr lang="ko-KR" altLang="en-US" sz="900" b="1" dirty="0">
                <a:solidFill>
                  <a:schemeClr val="bg1"/>
                </a:solidFill>
                <a:latin typeface="+mn-ea"/>
                <a:cs typeface="KoPubWorld돋움체 Medium" panose="00000600000000000000" pitchFamily="2" charset="-127"/>
              </a:rPr>
              <a:t>이력서 분류 모델</a:t>
            </a:r>
            <a:br>
              <a:rPr lang="en-US" altLang="ko-KR" sz="900" b="1" dirty="0">
                <a:solidFill>
                  <a:schemeClr val="bg1"/>
                </a:solidFill>
                <a:latin typeface="+mn-ea"/>
                <a:cs typeface="KoPubWorld돋움체 Medium" panose="00000600000000000000" pitchFamily="2" charset="-127"/>
              </a:rPr>
            </a:br>
            <a:r>
              <a:rPr lang="ko-KR" altLang="en-US" sz="900" b="1" dirty="0">
                <a:solidFill>
                  <a:schemeClr val="bg1"/>
                </a:solidFill>
                <a:latin typeface="+mn-ea"/>
                <a:cs typeface="KoPubWorld돋움체 Medium" panose="00000600000000000000" pitchFamily="2" charset="-127"/>
              </a:rPr>
              <a:t>직무 분류 예측 결과</a:t>
            </a:r>
          </a:p>
        </p:txBody>
      </p:sp>
      <p:sp>
        <p:nvSpPr>
          <p:cNvPr id="145" name="사각형: 둥근 모서리 86">
            <a:extLst>
              <a:ext uri="{FF2B5EF4-FFF2-40B4-BE49-F238E27FC236}">
                <a16:creationId xmlns:a16="http://schemas.microsoft.com/office/drawing/2014/main" id="{E6C243CE-0AA8-C01F-C705-8ED7BB2AE469}"/>
              </a:ext>
            </a:extLst>
          </p:cNvPr>
          <p:cNvSpPr/>
          <p:nvPr/>
        </p:nvSpPr>
        <p:spPr>
          <a:xfrm>
            <a:off x="2163778" y="1433134"/>
            <a:ext cx="3742078" cy="712326"/>
          </a:xfrm>
          <a:prstGeom prst="roundRect">
            <a:avLst>
              <a:gd name="adj" fmla="val 19894"/>
            </a:avLst>
          </a:prstGeom>
          <a:solidFill>
            <a:schemeClr val="bg1"/>
          </a:solidFill>
          <a:ln w="15875">
            <a:solidFill>
              <a:srgbClr val="00B8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b="1" dirty="0">
              <a:solidFill>
                <a:prstClr val="black"/>
              </a:solidFill>
              <a:latin typeface="+mn-ea"/>
              <a:cs typeface="KoPubWorld돋움체 Medium" panose="00000600000000000000" pitchFamily="2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93BF66E-796A-55D9-8F9D-91D6B9CB7B2A}"/>
              </a:ext>
            </a:extLst>
          </p:cNvPr>
          <p:cNvSpPr txBox="1"/>
          <p:nvPr/>
        </p:nvSpPr>
        <p:spPr>
          <a:xfrm>
            <a:off x="2269462" y="1482816"/>
            <a:ext cx="3513157" cy="62965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구축된 이력서 분류 모델을 통해 직무를 예측한 결과 파일</a:t>
            </a:r>
            <a:endParaRPr lang="en-US" altLang="ko-KR" sz="1000" b="1" dirty="0">
              <a:solidFill>
                <a:prstClr val="black"/>
              </a:solidFill>
              <a:latin typeface="+mn-ea"/>
              <a:cs typeface="KoPubWorld돋움체 Medium" panose="00000600000000000000" pitchFamily="2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8A62E1A-FC76-6489-DD60-F82023964756}"/>
              </a:ext>
            </a:extLst>
          </p:cNvPr>
          <p:cNvSpPr txBox="1"/>
          <p:nvPr/>
        </p:nvSpPr>
        <p:spPr>
          <a:xfrm>
            <a:off x="882807" y="2437087"/>
            <a:ext cx="1298691" cy="2484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sz="1050" b="1" spc="-60" dirty="0">
                <a:latin typeface="+mn-ea"/>
              </a:rPr>
              <a:t>[</a:t>
            </a:r>
            <a:r>
              <a:rPr kumimoji="1" lang="ko-KR" altLang="en-US" sz="1050" b="1" spc="-60" dirty="0">
                <a:latin typeface="+mn-ea"/>
              </a:rPr>
              <a:t>데이터 설명</a:t>
            </a:r>
            <a:r>
              <a:rPr kumimoji="1" lang="en-US" altLang="ko-KR" sz="1050" b="1" spc="-60" dirty="0">
                <a:latin typeface="+mn-ea"/>
              </a:rPr>
              <a:t>]</a:t>
            </a:r>
            <a:endParaRPr kumimoji="1" lang="x-none" altLang="en-US" sz="1050" b="1" spc="-60" dirty="0">
              <a:latin typeface="+mn-ea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E34CC5D-A8F2-AF64-1DA5-7A2DEEB37B2D}"/>
              </a:ext>
            </a:extLst>
          </p:cNvPr>
          <p:cNvSpPr txBox="1"/>
          <p:nvPr/>
        </p:nvSpPr>
        <p:spPr>
          <a:xfrm>
            <a:off x="963584" y="2717275"/>
            <a:ext cx="4942272" cy="115987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파일 경로 구조 형식</a:t>
            </a:r>
            <a:r>
              <a:rPr lang="en-US" altLang="ko-KR" sz="10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: (</a:t>
            </a:r>
            <a:r>
              <a:rPr lang="ko-KR" altLang="en-US" sz="10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대분류 직무 폴더</a:t>
            </a:r>
            <a:r>
              <a:rPr lang="en-US" altLang="ko-KR" sz="10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) - (</a:t>
            </a:r>
            <a:r>
              <a:rPr lang="ko-KR" altLang="en-US" sz="10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중분류 직무 폴더</a:t>
            </a:r>
            <a:r>
              <a:rPr lang="en-US" altLang="ko-KR" sz="10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) - (</a:t>
            </a:r>
            <a:r>
              <a:rPr lang="ko-KR" altLang="en-US" sz="10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이력서 파일</a:t>
            </a:r>
            <a:r>
              <a:rPr lang="en-US" altLang="ko-KR" sz="10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이력서 파일 수</a:t>
            </a:r>
            <a:r>
              <a:rPr lang="en-US" altLang="ko-KR" sz="10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:  24,971</a:t>
            </a:r>
            <a:r>
              <a:rPr lang="ko-KR" altLang="en-US" sz="10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개</a:t>
            </a:r>
            <a:endParaRPr lang="en-US" altLang="ko-KR" sz="1000" dirty="0">
              <a:solidFill>
                <a:prstClr val="black"/>
              </a:solidFill>
              <a:latin typeface="+mn-ea"/>
              <a:cs typeface="KoPubWorld돋움체 Medium" panose="000006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이력서 분류 직무 수</a:t>
            </a:r>
            <a:r>
              <a:rPr lang="en-US" altLang="ko-KR" sz="10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: (</a:t>
            </a:r>
            <a:r>
              <a:rPr lang="ko-KR" altLang="en-US" sz="10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대분류 직무</a:t>
            </a:r>
            <a:r>
              <a:rPr lang="en-US" altLang="ko-KR" sz="10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) 13</a:t>
            </a:r>
            <a:r>
              <a:rPr lang="ko-KR" altLang="en-US" sz="10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개 </a:t>
            </a:r>
            <a:r>
              <a:rPr lang="en-US" altLang="ko-KR" sz="10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/ (</a:t>
            </a:r>
            <a:r>
              <a:rPr lang="ko-KR" altLang="en-US" sz="10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중분류 직무</a:t>
            </a:r>
            <a:r>
              <a:rPr lang="en-US" altLang="ko-KR" sz="10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) 29</a:t>
            </a:r>
            <a:r>
              <a:rPr lang="ko-KR" altLang="en-US" sz="10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개</a:t>
            </a:r>
            <a:endParaRPr lang="en-US" altLang="ko-KR" sz="1000" dirty="0">
              <a:solidFill>
                <a:prstClr val="black"/>
              </a:solidFill>
              <a:latin typeface="+mn-ea"/>
              <a:cs typeface="KoPubWorld돋움체 Medium" panose="00000600000000000000" pitchFamily="2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E021DB3-B099-4D0B-B2CF-1BC0943F9983}"/>
              </a:ext>
            </a:extLst>
          </p:cNvPr>
          <p:cNvSpPr txBox="1"/>
          <p:nvPr/>
        </p:nvSpPr>
        <p:spPr>
          <a:xfrm>
            <a:off x="6808480" y="1569131"/>
            <a:ext cx="1298691" cy="2484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sz="1050" b="1" spc="-60" dirty="0">
                <a:latin typeface="+mn-ea"/>
              </a:rPr>
              <a:t>[</a:t>
            </a:r>
            <a:r>
              <a:rPr kumimoji="1" lang="ko-KR" altLang="en-US" sz="1050" b="1" spc="-60" dirty="0">
                <a:latin typeface="+mn-ea"/>
              </a:rPr>
              <a:t>데이터 예시</a:t>
            </a:r>
            <a:r>
              <a:rPr kumimoji="1" lang="en-US" altLang="ko-KR" sz="1050" b="1" spc="-60" dirty="0">
                <a:latin typeface="+mn-ea"/>
              </a:rPr>
              <a:t>]</a:t>
            </a:r>
            <a:endParaRPr kumimoji="1" lang="x-none" altLang="en-US" sz="1050" b="1" spc="-6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3" name="표 192">
                <a:extLst>
                  <a:ext uri="{FF2B5EF4-FFF2-40B4-BE49-F238E27FC236}">
                    <a16:creationId xmlns:a16="http://schemas.microsoft.com/office/drawing/2014/main" id="{D594231D-62E5-F698-B4D0-6211A837D8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8446983"/>
                  </p:ext>
                </p:extLst>
              </p:nvPr>
            </p:nvGraphicFramePr>
            <p:xfrm>
              <a:off x="6808480" y="1911052"/>
              <a:ext cx="4679921" cy="169111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48122">
                      <a:extLst>
                        <a:ext uri="{9D8B030D-6E8A-4147-A177-3AD203B41FA5}">
                          <a16:colId xmlns:a16="http://schemas.microsoft.com/office/drawing/2014/main" val="2246665747"/>
                        </a:ext>
                      </a:extLst>
                    </a:gridCol>
                    <a:gridCol w="443060">
                      <a:extLst>
                        <a:ext uri="{9D8B030D-6E8A-4147-A177-3AD203B41FA5}">
                          <a16:colId xmlns:a16="http://schemas.microsoft.com/office/drawing/2014/main" val="3599988648"/>
                        </a:ext>
                      </a:extLst>
                    </a:gridCol>
                    <a:gridCol w="952107">
                      <a:extLst>
                        <a:ext uri="{9D8B030D-6E8A-4147-A177-3AD203B41FA5}">
                          <a16:colId xmlns:a16="http://schemas.microsoft.com/office/drawing/2014/main" val="1427084197"/>
                        </a:ext>
                      </a:extLst>
                    </a:gridCol>
                    <a:gridCol w="962587">
                      <a:extLst>
                        <a:ext uri="{9D8B030D-6E8A-4147-A177-3AD203B41FA5}">
                          <a16:colId xmlns:a16="http://schemas.microsoft.com/office/drawing/2014/main" val="3073134279"/>
                        </a:ext>
                      </a:extLst>
                    </a:gridCol>
                    <a:gridCol w="1674045">
                      <a:extLst>
                        <a:ext uri="{9D8B030D-6E8A-4147-A177-3AD203B41FA5}">
                          <a16:colId xmlns:a16="http://schemas.microsoft.com/office/drawing/2014/main" val="4092813144"/>
                        </a:ext>
                      </a:extLst>
                    </a:gridCol>
                  </a:tblGrid>
                  <a:tr h="4692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/>
                            <a:t>파일명</a:t>
                          </a: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/>
                            <a:t>파일</a:t>
                          </a:r>
                          <a:br>
                            <a:rPr lang="en-US" altLang="ko-KR" sz="1100" dirty="0"/>
                          </a:br>
                          <a:r>
                            <a:rPr lang="ko-KR" altLang="en-US" sz="1100" dirty="0"/>
                            <a:t>형식</a:t>
                          </a: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/>
                            <a:t>대분류</a:t>
                          </a:r>
                          <a:br>
                            <a:rPr lang="en-US" altLang="ko-KR" sz="1100" dirty="0"/>
                          </a:br>
                          <a:r>
                            <a:rPr lang="ko-KR" altLang="en-US" sz="1100" dirty="0"/>
                            <a:t>직무 예측 결과</a:t>
                          </a: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/>
                            <a:t>중분류</a:t>
                          </a:r>
                          <a:br>
                            <a:rPr lang="en-US" altLang="ko-KR" sz="1100" dirty="0"/>
                          </a:br>
                          <a:r>
                            <a:rPr lang="ko-KR" altLang="en-US" sz="1100" dirty="0"/>
                            <a:t>직무 예측 결과</a:t>
                          </a: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/>
                            <a:t>파일경로</a:t>
                          </a:r>
                        </a:p>
                      </a:txBody>
                      <a:tcPr marL="36000" marR="36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4023884547"/>
                      </a:ext>
                    </a:extLst>
                  </a:tr>
                  <a:tr h="4692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RE00001</a:t>
                          </a:r>
                          <a:endParaRPr lang="ko-KR" altLang="en-US" sz="10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docx</a:t>
                          </a:r>
                          <a:endParaRPr lang="ko-KR" altLang="en-US" sz="10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1. </a:t>
                          </a:r>
                          <a:r>
                            <a:rPr lang="ko-KR" altLang="en-US" sz="1000" dirty="0"/>
                            <a:t>경영</a:t>
                          </a:r>
                          <a:r>
                            <a:rPr lang="en-US" altLang="ko-KR" sz="1000" dirty="0"/>
                            <a:t>STAFF</a:t>
                          </a:r>
                          <a:endParaRPr lang="ko-KR" altLang="en-US" sz="10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1. </a:t>
                          </a:r>
                          <a:r>
                            <a:rPr lang="ko-KR" altLang="en-US" sz="1000" dirty="0"/>
                            <a:t>인사</a:t>
                          </a: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data/01_raw_data/01_</a:t>
                          </a:r>
                          <a:r>
                            <a:rPr lang="ko-KR" altLang="en-US" sz="900" dirty="0"/>
                            <a:t>경영</a:t>
                          </a:r>
                          <a:r>
                            <a:rPr lang="en-US" altLang="ko-KR" sz="900" dirty="0"/>
                            <a:t>STAFF/01_</a:t>
                          </a:r>
                          <a:r>
                            <a:rPr lang="ko-KR" altLang="en-US" sz="900" dirty="0"/>
                            <a:t>인사</a:t>
                          </a:r>
                          <a:r>
                            <a:rPr lang="en-US" altLang="ko-KR" sz="900" dirty="0"/>
                            <a:t>/RE0001.docx</a:t>
                          </a:r>
                          <a:endParaRPr lang="ko-KR" altLang="en-US" sz="900" dirty="0"/>
                        </a:p>
                      </a:txBody>
                      <a:tcPr marL="36000" marR="36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469238"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RE00002</a:t>
                          </a:r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pdf</a:t>
                          </a:r>
                          <a:endParaRPr lang="ko-KR" altLang="en-US" sz="10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1.</a:t>
                          </a:r>
                          <a:r>
                            <a:rPr lang="ko-KR" altLang="en-US" sz="1000" dirty="0"/>
                            <a:t>경영</a:t>
                          </a:r>
                          <a:r>
                            <a:rPr lang="en-US" altLang="ko-KR" sz="1000" dirty="0"/>
                            <a:t>STAFF</a:t>
                          </a:r>
                          <a:endParaRPr lang="ko-KR" altLang="en-US" sz="10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3. </a:t>
                          </a:r>
                          <a:r>
                            <a:rPr lang="ko-KR" altLang="en-US" sz="1000" dirty="0"/>
                            <a:t>총무</a:t>
                          </a: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data/01_raw_data/01_</a:t>
                          </a:r>
                          <a:r>
                            <a:rPr lang="ko-KR" altLang="en-US" sz="900" dirty="0"/>
                            <a:t>경영</a:t>
                          </a:r>
                          <a:r>
                            <a:rPr lang="en-US" altLang="ko-KR" sz="900" dirty="0"/>
                            <a:t>STAFF/01_</a:t>
                          </a:r>
                          <a:r>
                            <a:rPr lang="ko-KR" altLang="en-US" sz="900" dirty="0"/>
                            <a:t>인사</a:t>
                          </a:r>
                          <a:r>
                            <a:rPr lang="en-US" altLang="ko-KR" sz="900" dirty="0"/>
                            <a:t>/RE0002.pdf</a:t>
                          </a:r>
                          <a:endParaRPr lang="ko-KR" altLang="en-US" sz="900" dirty="0"/>
                        </a:p>
                      </a:txBody>
                      <a:tcPr marL="36000" marR="36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283396"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ko-KR" alt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ko-KR" altLang="en-US" sz="10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05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0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05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0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05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0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6570405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3" name="표 192">
                <a:extLst>
                  <a:ext uri="{FF2B5EF4-FFF2-40B4-BE49-F238E27FC236}">
                    <a16:creationId xmlns:a16="http://schemas.microsoft.com/office/drawing/2014/main" id="{D594231D-62E5-F698-B4D0-6211A837D8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8446983"/>
                  </p:ext>
                </p:extLst>
              </p:nvPr>
            </p:nvGraphicFramePr>
            <p:xfrm>
              <a:off x="6808480" y="1911052"/>
              <a:ext cx="4679921" cy="169111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48122">
                      <a:extLst>
                        <a:ext uri="{9D8B030D-6E8A-4147-A177-3AD203B41FA5}">
                          <a16:colId xmlns:a16="http://schemas.microsoft.com/office/drawing/2014/main" val="2246665747"/>
                        </a:ext>
                      </a:extLst>
                    </a:gridCol>
                    <a:gridCol w="443060">
                      <a:extLst>
                        <a:ext uri="{9D8B030D-6E8A-4147-A177-3AD203B41FA5}">
                          <a16:colId xmlns:a16="http://schemas.microsoft.com/office/drawing/2014/main" val="3599988648"/>
                        </a:ext>
                      </a:extLst>
                    </a:gridCol>
                    <a:gridCol w="952107">
                      <a:extLst>
                        <a:ext uri="{9D8B030D-6E8A-4147-A177-3AD203B41FA5}">
                          <a16:colId xmlns:a16="http://schemas.microsoft.com/office/drawing/2014/main" val="1427084197"/>
                        </a:ext>
                      </a:extLst>
                    </a:gridCol>
                    <a:gridCol w="962587">
                      <a:extLst>
                        <a:ext uri="{9D8B030D-6E8A-4147-A177-3AD203B41FA5}">
                          <a16:colId xmlns:a16="http://schemas.microsoft.com/office/drawing/2014/main" val="3073134279"/>
                        </a:ext>
                      </a:extLst>
                    </a:gridCol>
                    <a:gridCol w="1674045">
                      <a:extLst>
                        <a:ext uri="{9D8B030D-6E8A-4147-A177-3AD203B41FA5}">
                          <a16:colId xmlns:a16="http://schemas.microsoft.com/office/drawing/2014/main" val="4092813144"/>
                        </a:ext>
                      </a:extLst>
                    </a:gridCol>
                  </a:tblGrid>
                  <a:tr h="4692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/>
                            <a:t>파일명</a:t>
                          </a: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/>
                            <a:t>파일</a:t>
                          </a:r>
                          <a:br>
                            <a:rPr lang="en-US" altLang="ko-KR" sz="1100" dirty="0"/>
                          </a:br>
                          <a:r>
                            <a:rPr lang="ko-KR" altLang="en-US" sz="1100" dirty="0"/>
                            <a:t>형식</a:t>
                          </a: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/>
                            <a:t>대분류</a:t>
                          </a:r>
                          <a:br>
                            <a:rPr lang="en-US" altLang="ko-KR" sz="1100" dirty="0"/>
                          </a:br>
                          <a:r>
                            <a:rPr lang="ko-KR" altLang="en-US" sz="1100" dirty="0"/>
                            <a:t>직무 예측 결과</a:t>
                          </a: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/>
                            <a:t>중분류</a:t>
                          </a:r>
                          <a:br>
                            <a:rPr lang="en-US" altLang="ko-KR" sz="1100" dirty="0"/>
                          </a:br>
                          <a:r>
                            <a:rPr lang="ko-KR" altLang="en-US" sz="1100" dirty="0"/>
                            <a:t>직무 예측 결과</a:t>
                          </a: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/>
                            <a:t>파일경로</a:t>
                          </a:r>
                        </a:p>
                      </a:txBody>
                      <a:tcPr marL="36000" marR="36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4023884547"/>
                      </a:ext>
                    </a:extLst>
                  </a:tr>
                  <a:tr h="4692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RE00001</a:t>
                          </a:r>
                          <a:endParaRPr lang="ko-KR" altLang="en-US" sz="10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docx</a:t>
                          </a:r>
                          <a:endParaRPr lang="ko-KR" altLang="en-US" sz="10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1. </a:t>
                          </a:r>
                          <a:r>
                            <a:rPr lang="ko-KR" altLang="en-US" sz="1000" dirty="0"/>
                            <a:t>경영</a:t>
                          </a:r>
                          <a:r>
                            <a:rPr lang="en-US" altLang="ko-KR" sz="1000" dirty="0"/>
                            <a:t>STAFF</a:t>
                          </a:r>
                          <a:endParaRPr lang="ko-KR" altLang="en-US" sz="10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1. </a:t>
                          </a:r>
                          <a:r>
                            <a:rPr lang="ko-KR" altLang="en-US" sz="1000" dirty="0"/>
                            <a:t>인사</a:t>
                          </a: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data/01_raw_data/01_</a:t>
                          </a:r>
                          <a:r>
                            <a:rPr lang="ko-KR" altLang="en-US" sz="900" dirty="0"/>
                            <a:t>경영</a:t>
                          </a:r>
                          <a:r>
                            <a:rPr lang="en-US" altLang="ko-KR" sz="900" dirty="0"/>
                            <a:t>STAFF/01_</a:t>
                          </a:r>
                          <a:r>
                            <a:rPr lang="ko-KR" altLang="en-US" sz="900" dirty="0"/>
                            <a:t>인사</a:t>
                          </a:r>
                          <a:r>
                            <a:rPr lang="en-US" altLang="ko-KR" sz="900" dirty="0"/>
                            <a:t>/RE0001.docx</a:t>
                          </a:r>
                          <a:endParaRPr lang="ko-KR" altLang="en-US" sz="900" dirty="0"/>
                        </a:p>
                      </a:txBody>
                      <a:tcPr marL="36000" marR="36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469238"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RE00002</a:t>
                          </a:r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pdf</a:t>
                          </a:r>
                          <a:endParaRPr lang="ko-KR" altLang="en-US" sz="10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1.</a:t>
                          </a:r>
                          <a:r>
                            <a:rPr lang="ko-KR" altLang="en-US" sz="1000" dirty="0"/>
                            <a:t>경영</a:t>
                          </a:r>
                          <a:r>
                            <a:rPr lang="en-US" altLang="ko-KR" sz="1000" dirty="0"/>
                            <a:t>STAFF</a:t>
                          </a:r>
                          <a:endParaRPr lang="ko-KR" altLang="en-US" sz="10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3. </a:t>
                          </a:r>
                          <a:r>
                            <a:rPr lang="ko-KR" altLang="en-US" sz="1000" dirty="0"/>
                            <a:t>총무</a:t>
                          </a: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data/01_raw_data/01_</a:t>
                          </a:r>
                          <a:r>
                            <a:rPr lang="ko-KR" altLang="en-US" sz="900" dirty="0"/>
                            <a:t>경영</a:t>
                          </a:r>
                          <a:r>
                            <a:rPr lang="en-US" altLang="ko-KR" sz="900" dirty="0"/>
                            <a:t>STAFF/01_</a:t>
                          </a:r>
                          <a:r>
                            <a:rPr lang="ko-KR" altLang="en-US" sz="900" dirty="0"/>
                            <a:t>인사</a:t>
                          </a:r>
                          <a:r>
                            <a:rPr lang="en-US" altLang="ko-KR" sz="900" dirty="0"/>
                            <a:t>/RE0002.pdf</a:t>
                          </a:r>
                          <a:endParaRPr lang="ko-KR" altLang="en-US" sz="900" dirty="0"/>
                        </a:p>
                      </a:txBody>
                      <a:tcPr marL="36000" marR="36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283396"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ko-KR" alt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ko-KR" altLang="en-US" sz="10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36000" marB="36000" anchor="ctr">
                        <a:blipFill>
                          <a:blip r:embed="rId3"/>
                          <a:stretch>
                            <a:fillRect l="-114650" t="-493617" r="-278344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36000" marB="36000" anchor="ctr">
                        <a:blipFill>
                          <a:blip r:embed="rId3"/>
                          <a:stretch>
                            <a:fillRect l="-213291" t="-493617" r="-176582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36000" marB="36000" anchor="ctr">
                        <a:blipFill>
                          <a:blip r:embed="rId3"/>
                          <a:stretch>
                            <a:fillRect l="-180000" t="-493617" r="-1455" b="-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70405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93266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D2E957-C9EF-4866-8A98-627ADAD4250B}"/>
              </a:ext>
            </a:extLst>
          </p:cNvPr>
          <p:cNvSpPr/>
          <p:nvPr/>
        </p:nvSpPr>
        <p:spPr>
          <a:xfrm>
            <a:off x="1735187" y="1765810"/>
            <a:ext cx="3518824" cy="3206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34" name="텍스트 개체 틀 3">
            <a:extLst>
              <a:ext uri="{FF2B5EF4-FFF2-40B4-BE49-F238E27FC236}">
                <a16:creationId xmlns:a16="http://schemas.microsoft.com/office/drawing/2014/main" id="{28777FD4-494E-78C9-F6F5-FD7B65A115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8552" y="465528"/>
            <a:ext cx="425057" cy="544461"/>
          </a:xfrm>
        </p:spPr>
        <p:txBody>
          <a:bodyPr/>
          <a:lstStyle/>
          <a:p>
            <a:r>
              <a:rPr lang="en-US" altLang="ko-KR" sz="1865" spc="-8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00B8A2"/>
                </a:solidFill>
                <a:cs typeface="+mj-cs"/>
              </a:rPr>
              <a:t>03</a:t>
            </a:r>
            <a:endParaRPr lang="ko-KR" altLang="en-US" sz="1865" spc="-8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rgbClr val="00B8A2"/>
              </a:solidFill>
              <a:cs typeface="+mj-cs"/>
            </a:endParaRPr>
          </a:p>
        </p:txBody>
      </p:sp>
      <p:sp>
        <p:nvSpPr>
          <p:cNvPr id="149" name="제목 1">
            <a:extLst>
              <a:ext uri="{FF2B5EF4-FFF2-40B4-BE49-F238E27FC236}">
                <a16:creationId xmlns:a16="http://schemas.microsoft.com/office/drawing/2014/main" id="{B7400136-BC66-00CD-C49E-04274B7E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16" y="465522"/>
            <a:ext cx="10262680" cy="479557"/>
          </a:xfrm>
        </p:spPr>
        <p:txBody>
          <a:bodyPr/>
          <a:lstStyle/>
          <a:p>
            <a:r>
              <a:rPr lang="ko-KR" altLang="en-US" sz="1865" spc="-133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분석 수행 결과 </a:t>
            </a:r>
            <a:r>
              <a:rPr lang="en-US" altLang="ko-KR" sz="1865" spc="-133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| 02) </a:t>
            </a:r>
            <a:r>
              <a:rPr lang="ko-KR" altLang="en-US" sz="1865" spc="-133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직무 별 주요 키워드 현황 분석</a:t>
            </a:r>
            <a:endParaRPr lang="ko-KR" altLang="en-US" sz="1600" spc="-133" dirty="0">
              <a:ln>
                <a:solidFill>
                  <a:schemeClr val="bg2">
                    <a:alpha val="0"/>
                  </a:schemeClr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27A2D462-A74E-1213-0C0C-ECA12C89EF3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3584" y="772169"/>
            <a:ext cx="10260576" cy="630475"/>
          </a:xfrm>
        </p:spPr>
        <p:txBody>
          <a:bodyPr/>
          <a:lstStyle/>
          <a:p>
            <a:r>
              <a:rPr lang="ko-KR" altLang="en-US" spc="-68" dirty="0">
                <a:solidFill>
                  <a:schemeClr val="tx1">
                    <a:lumMod val="65000"/>
                    <a:lumOff val="35000"/>
                  </a:schemeClr>
                </a:solidFill>
                <a:latin typeface="DIGICO TTF Bold" panose="020B0600000101010101" pitchFamily="50" charset="-127"/>
                <a:ea typeface="DIGICO TTF Bold" panose="020B0600000101010101" pitchFamily="50" charset="-127"/>
              </a:rPr>
              <a:t>분석 프로세스 개요</a:t>
            </a:r>
            <a:endParaRPr lang="en-US" altLang="ko-KR" spc="-68" dirty="0">
              <a:solidFill>
                <a:schemeClr val="tx1">
                  <a:lumMod val="65000"/>
                  <a:lumOff val="35000"/>
                </a:schemeClr>
              </a:solidFill>
              <a:latin typeface="DIGICO TTF Bold" panose="020B0600000101010101" pitchFamily="50" charset="-127"/>
              <a:ea typeface="DIGICO TTF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A09B6D-7A81-1A0D-D9E2-FBD469027A5C}"/>
              </a:ext>
            </a:extLst>
          </p:cNvPr>
          <p:cNvSpPr/>
          <p:nvPr/>
        </p:nvSpPr>
        <p:spPr>
          <a:xfrm>
            <a:off x="5383813" y="1765810"/>
            <a:ext cx="2959937" cy="3206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7915EA-4CA5-C157-F7B9-175FC29793A0}"/>
              </a:ext>
            </a:extLst>
          </p:cNvPr>
          <p:cNvSpPr/>
          <p:nvPr/>
        </p:nvSpPr>
        <p:spPr>
          <a:xfrm>
            <a:off x="690242" y="1316630"/>
            <a:ext cx="774573" cy="4950548"/>
          </a:xfrm>
          <a:prstGeom prst="rect">
            <a:avLst/>
          </a:prstGeom>
          <a:solidFill>
            <a:srgbClr val="6EC4BC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400" b="1" dirty="0"/>
              <a:t>직무 별 주요 키워드 분석</a:t>
            </a:r>
            <a:endParaRPr kumimoji="1" lang="ko-Kore-KR" altLang="en-US" sz="1400" b="1" dirty="0"/>
          </a:p>
        </p:txBody>
      </p:sp>
      <p:sp>
        <p:nvSpPr>
          <p:cNvPr id="23" name="오각형[P] 73">
            <a:extLst>
              <a:ext uri="{FF2B5EF4-FFF2-40B4-BE49-F238E27FC236}">
                <a16:creationId xmlns:a16="http://schemas.microsoft.com/office/drawing/2014/main" id="{9CAE7C8F-788A-E5AA-5CC8-788FB3761ED4}"/>
              </a:ext>
            </a:extLst>
          </p:cNvPr>
          <p:cNvSpPr/>
          <p:nvPr/>
        </p:nvSpPr>
        <p:spPr>
          <a:xfrm>
            <a:off x="1738157" y="1330350"/>
            <a:ext cx="3721838" cy="454177"/>
          </a:xfrm>
          <a:prstGeom prst="homePlate">
            <a:avLst/>
          </a:prstGeom>
          <a:solidFill>
            <a:srgbClr val="6EC4B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400" b="1" dirty="0"/>
              <a:t>이력서 분류 모델 예측 결과 도출</a:t>
            </a:r>
            <a:endParaRPr kumimoji="1" lang="ko-Kore-KR" altLang="en-US" sz="1400" b="1" dirty="0"/>
          </a:p>
        </p:txBody>
      </p:sp>
      <p:sp>
        <p:nvSpPr>
          <p:cNvPr id="32" name="갈매기형 수장[C] 76">
            <a:extLst>
              <a:ext uri="{FF2B5EF4-FFF2-40B4-BE49-F238E27FC236}">
                <a16:creationId xmlns:a16="http://schemas.microsoft.com/office/drawing/2014/main" id="{9C8CFAE8-EDDE-CAF7-A624-63CC017A8CD3}"/>
              </a:ext>
            </a:extLst>
          </p:cNvPr>
          <p:cNvSpPr/>
          <p:nvPr/>
        </p:nvSpPr>
        <p:spPr>
          <a:xfrm>
            <a:off x="5376669" y="1320865"/>
            <a:ext cx="3196963" cy="457200"/>
          </a:xfrm>
          <a:prstGeom prst="chevron">
            <a:avLst/>
          </a:prstGeom>
          <a:solidFill>
            <a:srgbClr val="009C9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400" b="1" dirty="0">
                <a:solidFill>
                  <a:schemeClr val="bg1">
                    <a:lumMod val="95000"/>
                  </a:schemeClr>
                </a:solidFill>
              </a:rPr>
              <a:t>데이터 분석 및 현황 분석</a:t>
            </a:r>
            <a:endParaRPr kumimoji="1" lang="ko-Kore-KR" alt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0DC830B-8509-7389-8528-C2AE321A29A5}"/>
              </a:ext>
            </a:extLst>
          </p:cNvPr>
          <p:cNvSpPr/>
          <p:nvPr/>
        </p:nvSpPr>
        <p:spPr>
          <a:xfrm>
            <a:off x="1739067" y="5135849"/>
            <a:ext cx="3514943" cy="113225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D97F8F-1E0D-0F85-AF13-7D972C9DD24C}"/>
              </a:ext>
            </a:extLst>
          </p:cNvPr>
          <p:cNvSpPr txBox="1"/>
          <p:nvPr/>
        </p:nvSpPr>
        <p:spPr>
          <a:xfrm>
            <a:off x="1785482" y="5304763"/>
            <a:ext cx="3323846" cy="7751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spc="-60" dirty="0"/>
              <a:t>앞선 분석 요건에서 구축한 이력서 직무 분류 모델을 활용하여 분석대상 이력서 별 적합 직무 예측 결과 도출</a:t>
            </a:r>
            <a:endParaRPr kumimoji="1" lang="en-US" altLang="ko-KR" sz="1000" spc="-6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36905C1-46EE-63E2-7B96-B79A6E6C1C0B}"/>
              </a:ext>
            </a:extLst>
          </p:cNvPr>
          <p:cNvSpPr/>
          <p:nvPr/>
        </p:nvSpPr>
        <p:spPr>
          <a:xfrm>
            <a:off x="5387002" y="5139233"/>
            <a:ext cx="2956748" cy="11279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B6A28CB-AE59-68E3-942F-5AC5F7464BFF}"/>
              </a:ext>
            </a:extLst>
          </p:cNvPr>
          <p:cNvSpPr txBox="1"/>
          <p:nvPr/>
        </p:nvSpPr>
        <p:spPr>
          <a:xfrm>
            <a:off x="5459995" y="5217677"/>
            <a:ext cx="2819766" cy="7751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spc="-60" dirty="0"/>
              <a:t>이력서별 적합 직무 분류 예측 결과와 이력서 정보 기반의 텍스트 분석을 활용하여 예측된 </a:t>
            </a:r>
            <a:r>
              <a:rPr kumimoji="1" lang="ko-KR" altLang="en-US" sz="1000" spc="-60" dirty="0" err="1"/>
              <a:t>직무별</a:t>
            </a:r>
            <a:r>
              <a:rPr kumimoji="1" lang="ko-KR" altLang="en-US" sz="1000" spc="-60" dirty="0"/>
              <a:t> 주요 키워드 현황 분석</a:t>
            </a:r>
            <a:endParaRPr kumimoji="1" lang="en-US" altLang="ko-KR" sz="1000" spc="-6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BC28531-024F-9E0D-D873-6CAE273AA981}"/>
              </a:ext>
            </a:extLst>
          </p:cNvPr>
          <p:cNvSpPr/>
          <p:nvPr/>
        </p:nvSpPr>
        <p:spPr>
          <a:xfrm>
            <a:off x="8507591" y="1765810"/>
            <a:ext cx="2994167" cy="3206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456664C-EB99-C8FD-AF16-38C9CA8C8C4B}"/>
              </a:ext>
            </a:extLst>
          </p:cNvPr>
          <p:cNvSpPr/>
          <p:nvPr/>
        </p:nvSpPr>
        <p:spPr>
          <a:xfrm>
            <a:off x="8507591" y="5139233"/>
            <a:ext cx="2994167" cy="11279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5630FD7-0C80-F25A-3C95-9B420458A253}"/>
              </a:ext>
            </a:extLst>
          </p:cNvPr>
          <p:cNvSpPr txBox="1"/>
          <p:nvPr/>
        </p:nvSpPr>
        <p:spPr>
          <a:xfrm>
            <a:off x="8497200" y="5217676"/>
            <a:ext cx="2956748" cy="9628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0" spc="-60" dirty="0"/>
              <a:t>직무 별 키워드 현황 분석을 통해 예측된 직무 별 주요 키워드 파악 가능</a:t>
            </a:r>
            <a:br>
              <a:rPr kumimoji="1" lang="en-US" altLang="ko-KR" sz="1000" spc="-60" dirty="0"/>
            </a:br>
            <a:r>
              <a:rPr kumimoji="1" lang="en-US" altLang="ko-KR" sz="800" spc="-60" dirty="0"/>
              <a:t>(</a:t>
            </a:r>
            <a:r>
              <a:rPr kumimoji="1" lang="ko-KR" altLang="en-US" sz="800" spc="-60" dirty="0"/>
              <a:t>분류 모델의 분류 원인을 알기 힘든 </a:t>
            </a:r>
            <a:r>
              <a:rPr kumimoji="1" lang="en-US" altLang="ko-KR" sz="800" spc="-60" dirty="0"/>
              <a:t>AI </a:t>
            </a:r>
            <a:r>
              <a:rPr kumimoji="1" lang="ko-KR" altLang="en-US" sz="800" spc="-60" dirty="0"/>
              <a:t>모델의 특성을 보완할 수 있음</a:t>
            </a:r>
            <a:r>
              <a:rPr kumimoji="1" lang="en-US" altLang="ko-KR" sz="800" spc="-60" dirty="0"/>
              <a:t>)</a:t>
            </a:r>
            <a:endParaRPr kumimoji="1" lang="en-US" altLang="ko-KR" sz="1000" spc="-6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양쪽 대괄호 90">
                <a:extLst>
                  <a:ext uri="{FF2B5EF4-FFF2-40B4-BE49-F238E27FC236}">
                    <a16:creationId xmlns:a16="http://schemas.microsoft.com/office/drawing/2014/main" id="{A61F1D21-FAAB-610F-48E7-33ED61E13110}"/>
                  </a:ext>
                </a:extLst>
              </p:cNvPr>
              <p:cNvSpPr/>
              <p:nvPr/>
            </p:nvSpPr>
            <p:spPr>
              <a:xfrm>
                <a:off x="5606333" y="2064699"/>
                <a:ext cx="2162646" cy="398801"/>
              </a:xfrm>
              <a:prstGeom prst="bracketPair">
                <a:avLst/>
              </a:prstGeom>
              <a:noFill/>
              <a:ln>
                <a:solidFill>
                  <a:srgbClr val="6EC4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ko-KR" altLang="en-US" sz="800" dirty="0"/>
                  <a:t>이력서 내용</a:t>
                </a:r>
                <a:endParaRPr lang="en-US" altLang="ko-KR" sz="800" dirty="0"/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ko-KR" altLang="en-US" sz="800" dirty="0"/>
                  <a:t>이력서별 직무 분류 예측 결과</a:t>
                </a:r>
                <a:endParaRPr lang="en-US" altLang="ko-KR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ko-KR" sz="800" dirty="0"/>
              </a:p>
            </p:txBody>
          </p:sp>
        </mc:Choice>
        <mc:Fallback xmlns="">
          <p:sp>
            <p:nvSpPr>
              <p:cNvPr id="91" name="양쪽 대괄호 90">
                <a:extLst>
                  <a:ext uri="{FF2B5EF4-FFF2-40B4-BE49-F238E27FC236}">
                    <a16:creationId xmlns:a16="http://schemas.microsoft.com/office/drawing/2014/main" id="{A61F1D21-FAAB-610F-48E7-33ED61E13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333" y="2064699"/>
                <a:ext cx="2162646" cy="398801"/>
              </a:xfrm>
              <a:prstGeom prst="bracketPair">
                <a:avLst/>
              </a:prstGeom>
              <a:blipFill>
                <a:blip r:embed="rId3"/>
                <a:stretch>
                  <a:fillRect b="-9091"/>
                </a:stretch>
              </a:blipFill>
              <a:ln>
                <a:solidFill>
                  <a:srgbClr val="6EC4BC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7250AF9F-BD71-19AF-AC6F-F0EB414708D9}"/>
              </a:ext>
            </a:extLst>
          </p:cNvPr>
          <p:cNvSpPr txBox="1"/>
          <p:nvPr/>
        </p:nvSpPr>
        <p:spPr>
          <a:xfrm>
            <a:off x="5525585" y="1860757"/>
            <a:ext cx="2243394" cy="253916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/>
            <a:r>
              <a:rPr lang="ko-KR" altLang="en-US" sz="1050" b="1" dirty="0">
                <a:solidFill>
                  <a:srgbClr val="41A198"/>
                </a:solidFill>
              </a:rPr>
              <a:t>직무 별 주요 </a:t>
            </a:r>
            <a:r>
              <a:rPr lang="ko-KR" altLang="en-US" sz="1050" b="1">
                <a:solidFill>
                  <a:srgbClr val="41A198"/>
                </a:solidFill>
              </a:rPr>
              <a:t>키워드 현황분석</a:t>
            </a:r>
            <a:endParaRPr lang="ko-KR" altLang="en-US" sz="1050" b="1" dirty="0">
              <a:solidFill>
                <a:srgbClr val="41A198"/>
              </a:solidFill>
            </a:endParaRPr>
          </a:p>
        </p:txBody>
      </p:sp>
      <p:sp>
        <p:nvSpPr>
          <p:cNvPr id="104" name="갈매기형 수장[C] 82">
            <a:extLst>
              <a:ext uri="{FF2B5EF4-FFF2-40B4-BE49-F238E27FC236}">
                <a16:creationId xmlns:a16="http://schemas.microsoft.com/office/drawing/2014/main" id="{1D384684-48D3-D230-F8DE-EC525A66DBD9}"/>
              </a:ext>
            </a:extLst>
          </p:cNvPr>
          <p:cNvSpPr/>
          <p:nvPr/>
        </p:nvSpPr>
        <p:spPr>
          <a:xfrm>
            <a:off x="8497199" y="1325751"/>
            <a:ext cx="3221457" cy="457200"/>
          </a:xfrm>
          <a:prstGeom prst="chevron">
            <a:avLst/>
          </a:prstGeom>
          <a:solidFill>
            <a:srgbClr val="31577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400" b="1" dirty="0">
                <a:solidFill>
                  <a:schemeClr val="bg1">
                    <a:lumMod val="95000"/>
                  </a:schemeClr>
                </a:solidFill>
              </a:rPr>
              <a:t>결과 도출</a:t>
            </a:r>
            <a:endParaRPr kumimoji="1" lang="ko-Kore-KR" alt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5" name="화살표: 아래쪽 104">
            <a:extLst>
              <a:ext uri="{FF2B5EF4-FFF2-40B4-BE49-F238E27FC236}">
                <a16:creationId xmlns:a16="http://schemas.microsoft.com/office/drawing/2014/main" id="{D0FA1D63-98E9-5F39-035B-E08CAB20276C}"/>
              </a:ext>
            </a:extLst>
          </p:cNvPr>
          <p:cNvSpPr/>
          <p:nvPr/>
        </p:nvSpPr>
        <p:spPr>
          <a:xfrm rot="16200000" flipH="1">
            <a:off x="8417737" y="3291024"/>
            <a:ext cx="422425" cy="698377"/>
          </a:xfrm>
          <a:prstGeom prst="downArrow">
            <a:avLst/>
          </a:prstGeom>
          <a:solidFill>
            <a:srgbClr val="327891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6" name="표 136">
                <a:extLst>
                  <a:ext uri="{FF2B5EF4-FFF2-40B4-BE49-F238E27FC236}">
                    <a16:creationId xmlns:a16="http://schemas.microsoft.com/office/drawing/2014/main" id="{C464AECF-EDF0-1267-D925-CB687545E2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4059530"/>
                  </p:ext>
                </p:extLst>
              </p:nvPr>
            </p:nvGraphicFramePr>
            <p:xfrm>
              <a:off x="9587857" y="2195902"/>
              <a:ext cx="1147110" cy="9696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99544">
                      <a:extLst>
                        <a:ext uri="{9D8B030D-6E8A-4147-A177-3AD203B41FA5}">
                          <a16:colId xmlns:a16="http://schemas.microsoft.com/office/drawing/2014/main" val="3915531249"/>
                        </a:ext>
                      </a:extLst>
                    </a:gridCol>
                    <a:gridCol w="747566">
                      <a:extLst>
                        <a:ext uri="{9D8B030D-6E8A-4147-A177-3AD203B41FA5}">
                          <a16:colId xmlns:a16="http://schemas.microsoft.com/office/drawing/2014/main" val="4073060007"/>
                        </a:ext>
                      </a:extLst>
                    </a:gridCol>
                  </a:tblGrid>
                  <a:tr h="1289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dirty="0"/>
                            <a:t>순위</a:t>
                          </a:r>
                        </a:p>
                      </a:txBody>
                      <a:tcPr marL="72000" marR="72000" marT="36000" marB="36000" anchor="ctr">
                        <a:solidFill>
                          <a:srgbClr val="3157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dirty="0"/>
                            <a:t>키워드</a:t>
                          </a:r>
                        </a:p>
                      </a:txBody>
                      <a:tcPr marL="72000" marR="72000" marT="36000" marB="36000" anchor="ctr">
                        <a:solidFill>
                          <a:srgbClr val="31577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3884547"/>
                      </a:ext>
                    </a:extLst>
                  </a:tr>
                  <a:tr h="1723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Java</a:t>
                          </a: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1723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2</a:t>
                          </a:r>
                          <a:endParaRPr lang="ko-KR" altLang="en-US" sz="8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C++</a:t>
                          </a: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1723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3</a:t>
                          </a:r>
                          <a:endParaRPr lang="ko-KR" altLang="en-US" sz="8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Python</a:t>
                          </a: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195232831"/>
                      </a:ext>
                    </a:extLst>
                  </a:tr>
                  <a:tr h="12898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8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6570405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6" name="표 136">
                <a:extLst>
                  <a:ext uri="{FF2B5EF4-FFF2-40B4-BE49-F238E27FC236}">
                    <a16:creationId xmlns:a16="http://schemas.microsoft.com/office/drawing/2014/main" id="{C464AECF-EDF0-1267-D925-CB687545E2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4059530"/>
                  </p:ext>
                </p:extLst>
              </p:nvPr>
            </p:nvGraphicFramePr>
            <p:xfrm>
              <a:off x="9587857" y="2195902"/>
              <a:ext cx="1147110" cy="9696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99544">
                      <a:extLst>
                        <a:ext uri="{9D8B030D-6E8A-4147-A177-3AD203B41FA5}">
                          <a16:colId xmlns:a16="http://schemas.microsoft.com/office/drawing/2014/main" val="3915531249"/>
                        </a:ext>
                      </a:extLst>
                    </a:gridCol>
                    <a:gridCol w="747566">
                      <a:extLst>
                        <a:ext uri="{9D8B030D-6E8A-4147-A177-3AD203B41FA5}">
                          <a16:colId xmlns:a16="http://schemas.microsoft.com/office/drawing/2014/main" val="4073060007"/>
                        </a:ext>
                      </a:extLst>
                    </a:gridCol>
                  </a:tblGrid>
                  <a:tr h="193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dirty="0"/>
                            <a:t>순위</a:t>
                          </a:r>
                        </a:p>
                      </a:txBody>
                      <a:tcPr marL="72000" marR="72000" marT="36000" marB="36000" anchor="ctr">
                        <a:solidFill>
                          <a:srgbClr val="3157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dirty="0"/>
                            <a:t>키워드</a:t>
                          </a:r>
                        </a:p>
                      </a:txBody>
                      <a:tcPr marL="72000" marR="72000" marT="36000" marB="36000" anchor="ctr">
                        <a:solidFill>
                          <a:srgbClr val="31577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3884547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Java</a:t>
                          </a: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2</a:t>
                          </a:r>
                          <a:endParaRPr lang="ko-KR" altLang="en-US" sz="8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C++</a:t>
                          </a: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3</a:t>
                          </a:r>
                          <a:endParaRPr lang="ko-KR" altLang="en-US" sz="8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Python</a:t>
                          </a: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195232831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72000" marT="36000" marB="36000" anchor="ctr">
                        <a:blipFill>
                          <a:blip r:embed="rId10"/>
                          <a:stretch>
                            <a:fillRect l="-1515" t="-403125" r="-193939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72000" marT="36000" marB="36000" anchor="ctr">
                        <a:blipFill>
                          <a:blip r:embed="rId10"/>
                          <a:stretch>
                            <a:fillRect l="-54472" t="-403125" r="-4065" b="-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70405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56A150AA-62D4-AC5A-1E71-C9A40280D88A}"/>
              </a:ext>
            </a:extLst>
          </p:cNvPr>
          <p:cNvSpPr txBox="1"/>
          <p:nvPr/>
        </p:nvSpPr>
        <p:spPr>
          <a:xfrm>
            <a:off x="9365101" y="1941888"/>
            <a:ext cx="1633646" cy="2540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ko-KR" sz="900" b="1" spc="-60" dirty="0"/>
              <a:t>[</a:t>
            </a:r>
            <a:r>
              <a:rPr kumimoji="1" lang="ko-KR" altLang="en-US" sz="900" b="1" spc="-60" dirty="0" err="1"/>
              <a:t>프론트엔드</a:t>
            </a:r>
            <a:r>
              <a:rPr kumimoji="1" lang="ko-KR" altLang="en-US" sz="900" b="1" spc="-60" dirty="0"/>
              <a:t> 직무 관련 키워드 </a:t>
            </a:r>
            <a:r>
              <a:rPr kumimoji="1" lang="en-US" altLang="ko-KR" sz="900" b="1" spc="-60" dirty="0"/>
              <a:t>Top5]</a:t>
            </a:r>
            <a:endParaRPr kumimoji="1" lang="ko-Kore-KR" altLang="en-US" sz="900" b="1" spc="-60" dirty="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C91893DE-2C27-99E0-1428-24DDB09EC2D3}"/>
              </a:ext>
            </a:extLst>
          </p:cNvPr>
          <p:cNvGrpSpPr/>
          <p:nvPr/>
        </p:nvGrpSpPr>
        <p:grpSpPr>
          <a:xfrm>
            <a:off x="5426970" y="2681933"/>
            <a:ext cx="1027156" cy="642393"/>
            <a:chOff x="5426970" y="2743351"/>
            <a:chExt cx="1027156" cy="642393"/>
          </a:xfrm>
        </p:grpSpPr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11997D2A-E960-C61A-E366-0ED2D8F99D9E}"/>
                </a:ext>
              </a:extLst>
            </p:cNvPr>
            <p:cNvSpPr/>
            <p:nvPr/>
          </p:nvSpPr>
          <p:spPr>
            <a:xfrm>
              <a:off x="5476474" y="2891453"/>
              <a:ext cx="912426" cy="49429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2F1383D0-4452-7204-9C7A-75C341CD32FB}"/>
                    </a:ext>
                  </a:extLst>
                </p:cNvPr>
                <p:cNvSpPr txBox="1"/>
                <p:nvPr/>
              </p:nvSpPr>
              <p:spPr>
                <a:xfrm>
                  <a:off x="5593345" y="3234351"/>
                  <a:ext cx="676819" cy="1364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6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sz="600" dirty="0"/>
                </a:p>
              </p:txBody>
            </p:sp>
          </mc:Choice>
          <mc:Fallback xmlns="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681AB2E3-5FEC-AE10-B23D-5C0F6D5EF1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3345" y="3234351"/>
                  <a:ext cx="676819" cy="13644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A86E982D-4B63-A837-DB0A-065580C10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617572" y="2949809"/>
              <a:ext cx="178575" cy="136441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38BADA7-D893-45FA-4B7C-1D1E08DF5D33}"/>
                </a:ext>
              </a:extLst>
            </p:cNvPr>
            <p:cNvSpPr txBox="1"/>
            <p:nvPr/>
          </p:nvSpPr>
          <p:spPr>
            <a:xfrm>
              <a:off x="5641509" y="2952975"/>
              <a:ext cx="676819" cy="1364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latinLnBrk="1"/>
              <a:r>
                <a:rPr lang="en-US" altLang="ko-KR" sz="600" dirty="0"/>
                <a:t>RE000001</a:t>
              </a:r>
              <a:endParaRPr lang="ko-KR" altLang="en-US" sz="600" dirty="0"/>
            </a:p>
          </p:txBody>
        </p:sp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3D62B321-7280-7FBC-0FFD-86E14B58E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5602291" y="3101696"/>
              <a:ext cx="172034" cy="136441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40C56B9-89B5-A129-073E-5B320BF09F74}"/>
                </a:ext>
              </a:extLst>
            </p:cNvPr>
            <p:cNvSpPr txBox="1"/>
            <p:nvPr/>
          </p:nvSpPr>
          <p:spPr>
            <a:xfrm>
              <a:off x="5640974" y="3089415"/>
              <a:ext cx="676819" cy="1364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latinLnBrk="1"/>
              <a:r>
                <a:rPr lang="en-US" altLang="ko-KR" sz="600" dirty="0"/>
                <a:t>RE000002</a:t>
              </a:r>
              <a:endParaRPr lang="ko-KR" altLang="en-US" sz="600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2B935EA-F0A5-548A-E792-9C781F9BF5E5}"/>
                </a:ext>
              </a:extLst>
            </p:cNvPr>
            <p:cNvSpPr txBox="1"/>
            <p:nvPr/>
          </p:nvSpPr>
          <p:spPr>
            <a:xfrm>
              <a:off x="5426970" y="2743351"/>
              <a:ext cx="1027156" cy="1765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en-US" altLang="ko-KR" sz="700" b="1" spc="-60" dirty="0"/>
                <a:t>[</a:t>
              </a:r>
              <a:r>
                <a:rPr kumimoji="1" lang="ko-KR" altLang="en-US" sz="700" b="1" spc="-60" dirty="0" err="1"/>
                <a:t>프론트엔드</a:t>
              </a:r>
              <a:r>
                <a:rPr kumimoji="1" lang="ko-KR" altLang="en-US" sz="700" b="1" spc="-60" dirty="0"/>
                <a:t> 직무 매칭 이력서</a:t>
              </a:r>
              <a:r>
                <a:rPr kumimoji="1" lang="en-US" altLang="ko-KR" sz="700" b="1" spc="-60" dirty="0"/>
                <a:t>]</a:t>
              </a:r>
              <a:endParaRPr kumimoji="1" lang="ko-Kore-KR" altLang="en-US" sz="700" b="1" spc="-60" dirty="0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65A9C43D-A33B-5047-70AB-019D353493BB}"/>
              </a:ext>
            </a:extLst>
          </p:cNvPr>
          <p:cNvGrpSpPr/>
          <p:nvPr/>
        </p:nvGrpSpPr>
        <p:grpSpPr>
          <a:xfrm>
            <a:off x="5426970" y="3409289"/>
            <a:ext cx="1027156" cy="642393"/>
            <a:chOff x="5426970" y="2743351"/>
            <a:chExt cx="1027156" cy="642393"/>
          </a:xfrm>
        </p:grpSpPr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496D6BC5-1651-30E3-C76B-26D20EF7451A}"/>
                </a:ext>
              </a:extLst>
            </p:cNvPr>
            <p:cNvSpPr/>
            <p:nvPr/>
          </p:nvSpPr>
          <p:spPr>
            <a:xfrm>
              <a:off x="5476474" y="2891453"/>
              <a:ext cx="912426" cy="49429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969D6BAD-FD65-81DA-3237-1AF7859A6415}"/>
                    </a:ext>
                  </a:extLst>
                </p:cNvPr>
                <p:cNvSpPr txBox="1"/>
                <p:nvPr/>
              </p:nvSpPr>
              <p:spPr>
                <a:xfrm>
                  <a:off x="5593345" y="3234351"/>
                  <a:ext cx="676819" cy="1364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6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sz="600" dirty="0"/>
                </a:p>
              </p:txBody>
            </p:sp>
          </mc:Choice>
          <mc:Fallback xmlns="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1710E381-9944-C235-3BD3-6C2F806B1D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3345" y="3234351"/>
                  <a:ext cx="676819" cy="13644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84342933-BE3A-9C8A-A962-D9C21D30D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617572" y="2949809"/>
              <a:ext cx="178575" cy="136441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1BDC206-4D41-1CA3-90FD-F885B0A5B339}"/>
                </a:ext>
              </a:extLst>
            </p:cNvPr>
            <p:cNvSpPr txBox="1"/>
            <p:nvPr/>
          </p:nvSpPr>
          <p:spPr>
            <a:xfrm>
              <a:off x="5641509" y="2952975"/>
              <a:ext cx="676819" cy="1364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latinLnBrk="1"/>
              <a:r>
                <a:rPr lang="en-US" altLang="ko-KR" sz="600" dirty="0"/>
                <a:t>RE000101</a:t>
              </a:r>
              <a:endParaRPr lang="ko-KR" altLang="en-US" sz="600" dirty="0"/>
            </a:p>
          </p:txBody>
        </p:sp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5D649FCA-1541-714C-7D6B-46306BF17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5602291" y="3101696"/>
              <a:ext cx="172034" cy="136441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DEF9B5B-A8BF-BDF8-4D15-18B62DC2535E}"/>
                </a:ext>
              </a:extLst>
            </p:cNvPr>
            <p:cNvSpPr txBox="1"/>
            <p:nvPr/>
          </p:nvSpPr>
          <p:spPr>
            <a:xfrm>
              <a:off x="5640974" y="3089415"/>
              <a:ext cx="676819" cy="1364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latinLnBrk="1"/>
              <a:r>
                <a:rPr lang="en-US" altLang="ko-KR" sz="600" dirty="0"/>
                <a:t>RE000102</a:t>
              </a:r>
              <a:endParaRPr lang="ko-KR" altLang="en-US" sz="6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4CF1D83-CA63-11C3-EC93-1DC62AD23330}"/>
                </a:ext>
              </a:extLst>
            </p:cNvPr>
            <p:cNvSpPr txBox="1"/>
            <p:nvPr/>
          </p:nvSpPr>
          <p:spPr>
            <a:xfrm>
              <a:off x="5426970" y="2743351"/>
              <a:ext cx="1027156" cy="1765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en-US" altLang="ko-KR" sz="700" b="1" spc="-60" dirty="0"/>
                <a:t>[</a:t>
              </a:r>
              <a:r>
                <a:rPr kumimoji="1" lang="ko-KR" altLang="en-US" sz="700" b="1" spc="-60" dirty="0" err="1"/>
                <a:t>백엔드</a:t>
              </a:r>
              <a:r>
                <a:rPr kumimoji="1" lang="ko-KR" altLang="en-US" sz="700" b="1" spc="-60" dirty="0"/>
                <a:t> 직무 매칭 이력서</a:t>
              </a:r>
              <a:r>
                <a:rPr kumimoji="1" lang="en-US" altLang="ko-KR" sz="700" b="1" spc="-60" dirty="0"/>
                <a:t>]</a:t>
              </a:r>
              <a:endParaRPr kumimoji="1" lang="ko-Kore-KR" altLang="en-US" sz="700" b="1" spc="-6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6" name="표 136">
                <a:extLst>
                  <a:ext uri="{FF2B5EF4-FFF2-40B4-BE49-F238E27FC236}">
                    <a16:creationId xmlns:a16="http://schemas.microsoft.com/office/drawing/2014/main" id="{0DE2A1F0-9437-4178-9BC5-61528058B9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2345487"/>
                  </p:ext>
                </p:extLst>
              </p:nvPr>
            </p:nvGraphicFramePr>
            <p:xfrm>
              <a:off x="9587857" y="3528668"/>
              <a:ext cx="1147110" cy="9696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99544">
                      <a:extLst>
                        <a:ext uri="{9D8B030D-6E8A-4147-A177-3AD203B41FA5}">
                          <a16:colId xmlns:a16="http://schemas.microsoft.com/office/drawing/2014/main" val="3915531249"/>
                        </a:ext>
                      </a:extLst>
                    </a:gridCol>
                    <a:gridCol w="747566">
                      <a:extLst>
                        <a:ext uri="{9D8B030D-6E8A-4147-A177-3AD203B41FA5}">
                          <a16:colId xmlns:a16="http://schemas.microsoft.com/office/drawing/2014/main" val="4073060007"/>
                        </a:ext>
                      </a:extLst>
                    </a:gridCol>
                  </a:tblGrid>
                  <a:tr h="1289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dirty="0"/>
                            <a:t>순위</a:t>
                          </a:r>
                        </a:p>
                      </a:txBody>
                      <a:tcPr marL="72000" marR="72000" marT="36000" marB="36000" anchor="ctr">
                        <a:solidFill>
                          <a:srgbClr val="3157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dirty="0"/>
                            <a:t>키워드</a:t>
                          </a:r>
                        </a:p>
                      </a:txBody>
                      <a:tcPr marL="72000" marR="72000" marT="36000" marB="36000" anchor="ctr">
                        <a:solidFill>
                          <a:srgbClr val="31577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3884547"/>
                      </a:ext>
                    </a:extLst>
                  </a:tr>
                  <a:tr h="1723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err="1"/>
                            <a:t>ios</a:t>
                          </a:r>
                          <a:endParaRPr lang="en-US" altLang="ko-KR" sz="8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1723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2</a:t>
                          </a:r>
                          <a:endParaRPr lang="ko-KR" altLang="en-US" sz="8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Android</a:t>
                          </a: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1723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3</a:t>
                          </a:r>
                          <a:endParaRPr lang="ko-KR" altLang="en-US" sz="8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dirty="0"/>
                            <a:t>플랫폼</a:t>
                          </a:r>
                          <a:endParaRPr lang="en-US" altLang="ko-KR" sz="8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195232831"/>
                      </a:ext>
                    </a:extLst>
                  </a:tr>
                  <a:tr h="12898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8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6570405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6" name="표 136">
                <a:extLst>
                  <a:ext uri="{FF2B5EF4-FFF2-40B4-BE49-F238E27FC236}">
                    <a16:creationId xmlns:a16="http://schemas.microsoft.com/office/drawing/2014/main" id="{0DE2A1F0-9437-4178-9BC5-61528058B9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2345487"/>
                  </p:ext>
                </p:extLst>
              </p:nvPr>
            </p:nvGraphicFramePr>
            <p:xfrm>
              <a:off x="9587857" y="3528668"/>
              <a:ext cx="1147110" cy="9696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99544">
                      <a:extLst>
                        <a:ext uri="{9D8B030D-6E8A-4147-A177-3AD203B41FA5}">
                          <a16:colId xmlns:a16="http://schemas.microsoft.com/office/drawing/2014/main" val="3915531249"/>
                        </a:ext>
                      </a:extLst>
                    </a:gridCol>
                    <a:gridCol w="747566">
                      <a:extLst>
                        <a:ext uri="{9D8B030D-6E8A-4147-A177-3AD203B41FA5}">
                          <a16:colId xmlns:a16="http://schemas.microsoft.com/office/drawing/2014/main" val="4073060007"/>
                        </a:ext>
                      </a:extLst>
                    </a:gridCol>
                  </a:tblGrid>
                  <a:tr h="193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dirty="0"/>
                            <a:t>순위</a:t>
                          </a:r>
                        </a:p>
                      </a:txBody>
                      <a:tcPr marL="72000" marR="72000" marT="36000" marB="36000" anchor="ctr">
                        <a:solidFill>
                          <a:srgbClr val="3157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dirty="0"/>
                            <a:t>키워드</a:t>
                          </a:r>
                        </a:p>
                      </a:txBody>
                      <a:tcPr marL="72000" marR="72000" marT="36000" marB="36000" anchor="ctr">
                        <a:solidFill>
                          <a:srgbClr val="31577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3884547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 err="1"/>
                            <a:t>ios</a:t>
                          </a:r>
                          <a:endParaRPr lang="en-US" altLang="ko-KR" sz="8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2</a:t>
                          </a:r>
                          <a:endParaRPr lang="ko-KR" altLang="en-US" sz="8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Android</a:t>
                          </a: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3</a:t>
                          </a:r>
                          <a:endParaRPr lang="ko-KR" altLang="en-US" sz="8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dirty="0"/>
                            <a:t>플랫폼</a:t>
                          </a:r>
                          <a:endParaRPr lang="en-US" altLang="ko-KR" sz="8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195232831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72000" marT="36000" marB="36000" anchor="ctr">
                        <a:blipFill>
                          <a:blip r:embed="rId18"/>
                          <a:stretch>
                            <a:fillRect l="-1515" t="-403125" r="-193939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72000" marT="36000" marB="36000" anchor="ctr">
                        <a:blipFill>
                          <a:blip r:embed="rId18"/>
                          <a:stretch>
                            <a:fillRect l="-54472" t="-403125" r="-4065" b="-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70405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7" name="TextBox 126">
            <a:extLst>
              <a:ext uri="{FF2B5EF4-FFF2-40B4-BE49-F238E27FC236}">
                <a16:creationId xmlns:a16="http://schemas.microsoft.com/office/drawing/2014/main" id="{9E228A75-14A4-A7A7-5621-F4A70683BD9C}"/>
              </a:ext>
            </a:extLst>
          </p:cNvPr>
          <p:cNvSpPr txBox="1"/>
          <p:nvPr/>
        </p:nvSpPr>
        <p:spPr>
          <a:xfrm>
            <a:off x="9365101" y="3274654"/>
            <a:ext cx="1633646" cy="2540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ko-KR" sz="900" b="1" spc="-60" dirty="0"/>
              <a:t>[</a:t>
            </a:r>
            <a:r>
              <a:rPr kumimoji="1" lang="ko-KR" altLang="en-US" sz="900" b="1" spc="-60" dirty="0" err="1"/>
              <a:t>백엔드</a:t>
            </a:r>
            <a:r>
              <a:rPr kumimoji="1" lang="ko-KR" altLang="en-US" sz="900" b="1" spc="-60" dirty="0"/>
              <a:t> 직무 관련 키워드 </a:t>
            </a:r>
            <a:r>
              <a:rPr kumimoji="1" lang="en-US" altLang="ko-KR" sz="900" b="1" spc="-60" dirty="0"/>
              <a:t>Top5]</a:t>
            </a:r>
            <a:endParaRPr kumimoji="1" lang="ko-Kore-KR" altLang="en-US" sz="900" b="1" spc="-6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41A5496-D702-9929-7698-81F259654AC5}"/>
                  </a:ext>
                </a:extLst>
              </p:cNvPr>
              <p:cNvSpPr txBox="1"/>
              <p:nvPr/>
            </p:nvSpPr>
            <p:spPr>
              <a:xfrm>
                <a:off x="5593345" y="4143560"/>
                <a:ext cx="676819" cy="13644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41A5496-D702-9929-7698-81F259654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345" y="4143560"/>
                <a:ext cx="676819" cy="136440"/>
              </a:xfrm>
              <a:prstGeom prst="rect">
                <a:avLst/>
              </a:prstGeom>
              <a:blipFill>
                <a:blip r:embed="rId19"/>
                <a:stretch>
                  <a:fillRect t="-18182" b="-4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사각형: 잘린 위쪽 모서리 128">
            <a:extLst>
              <a:ext uri="{FF2B5EF4-FFF2-40B4-BE49-F238E27FC236}">
                <a16:creationId xmlns:a16="http://schemas.microsoft.com/office/drawing/2014/main" id="{5DB6567C-505F-2D3C-5FA2-E5DB4BFABBD3}"/>
              </a:ext>
            </a:extLst>
          </p:cNvPr>
          <p:cNvSpPr/>
          <p:nvPr/>
        </p:nvSpPr>
        <p:spPr>
          <a:xfrm rot="5400000">
            <a:off x="6255696" y="3050622"/>
            <a:ext cx="1737238" cy="1289326"/>
          </a:xfrm>
          <a:prstGeom prst="snip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5">
                  <a:lumMod val="67000"/>
                  <a:alpha val="50000"/>
                </a:schemeClr>
              </a:gs>
              <a:gs pos="48000">
                <a:schemeClr val="accent5">
                  <a:lumMod val="97000"/>
                  <a:lumOff val="3000"/>
                  <a:alpha val="50000"/>
                </a:schemeClr>
              </a:gs>
              <a:gs pos="100000">
                <a:schemeClr val="accent5">
                  <a:lumMod val="60000"/>
                  <a:lumOff val="40000"/>
                  <a:alpha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D9E7DB1-7730-03AF-4A5A-2635DE01784A}"/>
              </a:ext>
            </a:extLst>
          </p:cNvPr>
          <p:cNvSpPr txBox="1"/>
          <p:nvPr/>
        </p:nvSpPr>
        <p:spPr>
          <a:xfrm>
            <a:off x="7287757" y="4035120"/>
            <a:ext cx="1298691" cy="2484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1000" b="1" spc="-60" dirty="0"/>
              <a:t>주요 키워드 분석</a:t>
            </a:r>
            <a:endParaRPr kumimoji="1" lang="ko-Kore-KR" altLang="en-US" sz="1000" b="1" spc="-6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6B9D3A-9024-E6A1-2F9F-E86387C1550D}"/>
                  </a:ext>
                </a:extLst>
              </p:cNvPr>
              <p:cNvSpPr txBox="1"/>
              <p:nvPr/>
            </p:nvSpPr>
            <p:spPr>
              <a:xfrm>
                <a:off x="9934626" y="4623602"/>
                <a:ext cx="676819" cy="13644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6B9D3A-9024-E6A1-2F9F-E86387C15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626" y="4623602"/>
                <a:ext cx="676819" cy="136440"/>
              </a:xfrm>
              <a:prstGeom prst="rect">
                <a:avLst/>
              </a:prstGeom>
              <a:blipFill>
                <a:blip r:embed="rId19"/>
                <a:stretch>
                  <a:fillRect t="-13043"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8" name="그림 137">
            <a:extLst>
              <a:ext uri="{FF2B5EF4-FFF2-40B4-BE49-F238E27FC236}">
                <a16:creationId xmlns:a16="http://schemas.microsoft.com/office/drawing/2014/main" id="{28B2D78D-6B92-F45C-4579-02E74A074A83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/>
          <a:stretch/>
        </p:blipFill>
        <p:spPr>
          <a:xfrm>
            <a:off x="7567878" y="3368930"/>
            <a:ext cx="633206" cy="639181"/>
          </a:xfrm>
          <a:prstGeom prst="rect">
            <a:avLst/>
          </a:prstGeom>
        </p:spPr>
      </p:pic>
      <p:pic>
        <p:nvPicPr>
          <p:cNvPr id="141" name="Picture 3" descr="C:\Users\mini\Desktop\그림2.png">
            <a:extLst>
              <a:ext uri="{FF2B5EF4-FFF2-40B4-BE49-F238E27FC236}">
                <a16:creationId xmlns:a16="http://schemas.microsoft.com/office/drawing/2014/main" id="{063D494B-FEA1-CC2D-290A-B444F2D22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589" y="3366559"/>
            <a:ext cx="417924" cy="3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Picture 3" descr="C:\Users\mini\Desktop\그림2.png">
            <a:extLst>
              <a:ext uri="{FF2B5EF4-FFF2-40B4-BE49-F238E27FC236}">
                <a16:creationId xmlns:a16="http://schemas.microsoft.com/office/drawing/2014/main" id="{793F3A6B-6E50-6938-1E15-C2FC5A76B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589" y="2036344"/>
            <a:ext cx="417924" cy="3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136">
                <a:extLst>
                  <a:ext uri="{FF2B5EF4-FFF2-40B4-BE49-F238E27FC236}">
                    <a16:creationId xmlns:a16="http://schemas.microsoft.com/office/drawing/2014/main" id="{393141D7-7B1F-F0C5-F835-E7E58D9AC9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6399033"/>
                  </p:ext>
                </p:extLst>
              </p:nvPr>
            </p:nvGraphicFramePr>
            <p:xfrm>
              <a:off x="2509800" y="3804813"/>
              <a:ext cx="1980318" cy="10915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89754">
                      <a:extLst>
                        <a:ext uri="{9D8B030D-6E8A-4147-A177-3AD203B41FA5}">
                          <a16:colId xmlns:a16="http://schemas.microsoft.com/office/drawing/2014/main" val="3915531249"/>
                        </a:ext>
                      </a:extLst>
                    </a:gridCol>
                    <a:gridCol w="1290564">
                      <a:extLst>
                        <a:ext uri="{9D8B030D-6E8A-4147-A177-3AD203B41FA5}">
                          <a16:colId xmlns:a16="http://schemas.microsoft.com/office/drawing/2014/main" val="4073060007"/>
                        </a:ext>
                      </a:extLst>
                    </a:gridCol>
                  </a:tblGrid>
                  <a:tr h="1289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dirty="0"/>
                            <a:t>이력서 </a:t>
                          </a:r>
                          <a:r>
                            <a:rPr lang="en-US" altLang="ko-KR" sz="800" dirty="0"/>
                            <a:t>ID</a:t>
                          </a:r>
                          <a:endParaRPr lang="ko-KR" altLang="en-US" sz="800" dirty="0"/>
                        </a:p>
                      </a:txBody>
                      <a:tcPr marL="72000" marR="72000" marT="36000" marB="36000" anchor="ctr">
                        <a:solidFill>
                          <a:srgbClr val="3157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dirty="0"/>
                            <a:t>적합 직무 분류 결과</a:t>
                          </a:r>
                        </a:p>
                      </a:txBody>
                      <a:tcPr marL="72000" marR="72000" marT="36000" marB="36000" anchor="ctr">
                        <a:solidFill>
                          <a:srgbClr val="31577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3884547"/>
                      </a:ext>
                    </a:extLst>
                  </a:tr>
                  <a:tr h="1723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RE000001</a:t>
                          </a:r>
                          <a:endParaRPr lang="ko-KR" altLang="en-US" sz="8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1. </a:t>
                          </a:r>
                          <a:r>
                            <a:rPr lang="ko-KR" altLang="en-US" sz="800" dirty="0"/>
                            <a:t>경영</a:t>
                          </a:r>
                          <a:r>
                            <a:rPr lang="en-US" altLang="ko-KR" sz="800" dirty="0"/>
                            <a:t>STAFF &gt; 1. </a:t>
                          </a:r>
                          <a:r>
                            <a:rPr lang="ko-KR" altLang="en-US" sz="800" dirty="0"/>
                            <a:t>인사</a:t>
                          </a:r>
                          <a:endParaRPr lang="en-US" altLang="ko-KR" sz="8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1723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RE000002</a:t>
                          </a:r>
                          <a:endParaRPr lang="ko-KR" altLang="en-US" sz="8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1. </a:t>
                          </a:r>
                          <a:r>
                            <a:rPr lang="ko-KR" altLang="en-US" sz="800" dirty="0"/>
                            <a:t>경영</a:t>
                          </a:r>
                          <a:r>
                            <a:rPr lang="en-US" altLang="ko-KR" sz="800" dirty="0"/>
                            <a:t>STAFF &gt; 3. </a:t>
                          </a:r>
                          <a:r>
                            <a:rPr lang="ko-KR" altLang="en-US" sz="800" dirty="0"/>
                            <a:t>총무</a:t>
                          </a:r>
                          <a:endParaRPr lang="en-US" altLang="ko-KR" sz="8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1723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RE000003</a:t>
                          </a:r>
                          <a:endParaRPr lang="ko-KR" altLang="en-US" sz="8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8. IT/SW </a:t>
                          </a:r>
                          <a:r>
                            <a:rPr lang="ko-KR" altLang="en-US" sz="800" dirty="0"/>
                            <a:t>개발 및 운영</a:t>
                          </a:r>
                          <a:br>
                            <a:rPr lang="en-US" altLang="ko-KR" sz="800" dirty="0"/>
                          </a:br>
                          <a:r>
                            <a:rPr lang="en-US" altLang="ko-KR" sz="800" dirty="0"/>
                            <a:t>&gt; 1. </a:t>
                          </a:r>
                          <a:r>
                            <a:rPr lang="ko-KR" altLang="en-US" sz="800" dirty="0" err="1"/>
                            <a:t>프론트엔드</a:t>
                          </a:r>
                          <a:endParaRPr lang="en-US" altLang="ko-KR" sz="8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195232831"/>
                      </a:ext>
                    </a:extLst>
                  </a:tr>
                  <a:tr h="12898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8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6570405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136">
                <a:extLst>
                  <a:ext uri="{FF2B5EF4-FFF2-40B4-BE49-F238E27FC236}">
                    <a16:creationId xmlns:a16="http://schemas.microsoft.com/office/drawing/2014/main" id="{393141D7-7B1F-F0C5-F835-E7E58D9AC9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6399033"/>
                  </p:ext>
                </p:extLst>
              </p:nvPr>
            </p:nvGraphicFramePr>
            <p:xfrm>
              <a:off x="2509800" y="3804813"/>
              <a:ext cx="1980318" cy="10915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89754">
                      <a:extLst>
                        <a:ext uri="{9D8B030D-6E8A-4147-A177-3AD203B41FA5}">
                          <a16:colId xmlns:a16="http://schemas.microsoft.com/office/drawing/2014/main" val="3915531249"/>
                        </a:ext>
                      </a:extLst>
                    </a:gridCol>
                    <a:gridCol w="1290564">
                      <a:extLst>
                        <a:ext uri="{9D8B030D-6E8A-4147-A177-3AD203B41FA5}">
                          <a16:colId xmlns:a16="http://schemas.microsoft.com/office/drawing/2014/main" val="4073060007"/>
                        </a:ext>
                      </a:extLst>
                    </a:gridCol>
                  </a:tblGrid>
                  <a:tr h="193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dirty="0"/>
                            <a:t>이력서 </a:t>
                          </a:r>
                          <a:r>
                            <a:rPr lang="en-US" altLang="ko-KR" sz="800" dirty="0"/>
                            <a:t>ID</a:t>
                          </a:r>
                          <a:endParaRPr lang="ko-KR" altLang="en-US" sz="800" dirty="0"/>
                        </a:p>
                      </a:txBody>
                      <a:tcPr marL="72000" marR="72000" marT="36000" marB="36000" anchor="ctr">
                        <a:solidFill>
                          <a:srgbClr val="3157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dirty="0"/>
                            <a:t>적합 직무 분류 결과</a:t>
                          </a:r>
                        </a:p>
                      </a:txBody>
                      <a:tcPr marL="72000" marR="72000" marT="36000" marB="36000" anchor="ctr">
                        <a:solidFill>
                          <a:srgbClr val="31577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3884547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RE000001</a:t>
                          </a:r>
                          <a:endParaRPr lang="ko-KR" altLang="en-US" sz="8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1. </a:t>
                          </a:r>
                          <a:r>
                            <a:rPr lang="ko-KR" altLang="en-US" sz="800" dirty="0"/>
                            <a:t>경영</a:t>
                          </a:r>
                          <a:r>
                            <a:rPr lang="en-US" altLang="ko-KR" sz="800" dirty="0"/>
                            <a:t>STAFF &gt; 1. </a:t>
                          </a:r>
                          <a:r>
                            <a:rPr lang="ko-KR" altLang="en-US" sz="800" dirty="0"/>
                            <a:t>인사</a:t>
                          </a:r>
                          <a:endParaRPr lang="en-US" altLang="ko-KR" sz="8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RE000002</a:t>
                          </a:r>
                          <a:endParaRPr lang="ko-KR" altLang="en-US" sz="8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1. </a:t>
                          </a:r>
                          <a:r>
                            <a:rPr lang="ko-KR" altLang="en-US" sz="800" dirty="0"/>
                            <a:t>경영</a:t>
                          </a:r>
                          <a:r>
                            <a:rPr lang="en-US" altLang="ko-KR" sz="800" dirty="0"/>
                            <a:t>STAFF &gt; 3. </a:t>
                          </a:r>
                          <a:r>
                            <a:rPr lang="ko-KR" altLang="en-US" sz="800" dirty="0"/>
                            <a:t>총무</a:t>
                          </a:r>
                          <a:endParaRPr lang="en-US" altLang="ko-KR" sz="8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315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RE000003</a:t>
                          </a:r>
                          <a:endParaRPr lang="ko-KR" altLang="en-US" sz="8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8. IT/SW </a:t>
                          </a:r>
                          <a:r>
                            <a:rPr lang="ko-KR" altLang="en-US" sz="800" dirty="0"/>
                            <a:t>개발 및 운영</a:t>
                          </a:r>
                          <a:br>
                            <a:rPr lang="en-US" altLang="ko-KR" sz="800" dirty="0"/>
                          </a:br>
                          <a:r>
                            <a:rPr lang="en-US" altLang="ko-KR" sz="800" dirty="0"/>
                            <a:t>&gt; 1. </a:t>
                          </a:r>
                          <a:r>
                            <a:rPr lang="ko-KR" altLang="en-US" sz="800" dirty="0" err="1"/>
                            <a:t>프론트엔드</a:t>
                          </a:r>
                          <a:endParaRPr lang="en-US" altLang="ko-KR" sz="8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195232831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72000" marT="36000" marB="36000" anchor="ctr">
                        <a:blipFill>
                          <a:blip r:embed="rId22"/>
                          <a:stretch>
                            <a:fillRect l="-877" t="-465625" r="-189474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72000" marT="36000" marB="36000" anchor="ctr">
                        <a:blipFill>
                          <a:blip r:embed="rId22"/>
                          <a:stretch>
                            <a:fillRect l="-54245" t="-465625" r="-1887" b="-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704053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769D9F43-3A7B-27F1-CC1C-C3A0B3B154ED}"/>
              </a:ext>
            </a:extLst>
          </p:cNvPr>
          <p:cNvGrpSpPr/>
          <p:nvPr/>
        </p:nvGrpSpPr>
        <p:grpSpPr>
          <a:xfrm>
            <a:off x="3131910" y="1941888"/>
            <a:ext cx="874356" cy="801127"/>
            <a:chOff x="9800116" y="1926401"/>
            <a:chExt cx="874356" cy="80112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FB65264-E85C-E387-0E29-8960F4532E03}"/>
                </a:ext>
              </a:extLst>
            </p:cNvPr>
            <p:cNvGrpSpPr/>
            <p:nvPr/>
          </p:nvGrpSpPr>
          <p:grpSpPr>
            <a:xfrm>
              <a:off x="9850721" y="1926401"/>
              <a:ext cx="724983" cy="611671"/>
              <a:chOff x="1867700" y="1414137"/>
              <a:chExt cx="724983" cy="61167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9E04264-DE83-ACE6-3A94-BC99874E7F60}"/>
                      </a:ext>
                    </a:extLst>
                  </p:cNvPr>
                  <p:cNvSpPr txBox="1"/>
                  <p:nvPr/>
                </p:nvSpPr>
                <p:spPr>
                  <a:xfrm>
                    <a:off x="1867700" y="1889368"/>
                    <a:ext cx="676819" cy="13644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 latinLnBrk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600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sz="6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EB19CC1A-9466-7B62-C297-CB89047C6C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7700" y="1889368"/>
                    <a:ext cx="676819" cy="13644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F2B15435-36CC-DB34-C00A-876C9E682D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91927" y="1414137"/>
                <a:ext cx="178575" cy="136441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C9CA4B-7BB1-1AA9-1AC3-5890D65FEA7F}"/>
                  </a:ext>
                </a:extLst>
              </p:cNvPr>
              <p:cNvSpPr txBox="1"/>
              <p:nvPr/>
            </p:nvSpPr>
            <p:spPr>
              <a:xfrm>
                <a:off x="1915864" y="1417303"/>
                <a:ext cx="676819" cy="13644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latinLnBrk="1"/>
                <a:r>
                  <a:rPr lang="en-US" altLang="ko-KR" sz="600" dirty="0"/>
                  <a:t>RE000001</a:t>
                </a:r>
                <a:endParaRPr lang="ko-KR" altLang="en-US" sz="600" dirty="0"/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A60923AC-D3C0-1CAF-7CD3-9FF7B187B3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/>
              <a:stretch/>
            </p:blipFill>
            <p:spPr>
              <a:xfrm>
                <a:off x="1891927" y="1566024"/>
                <a:ext cx="178575" cy="136441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6EFDE5-09B7-3A77-B8D7-300167985793}"/>
                  </a:ext>
                </a:extLst>
              </p:cNvPr>
              <p:cNvSpPr txBox="1"/>
              <p:nvPr/>
            </p:nvSpPr>
            <p:spPr>
              <a:xfrm>
                <a:off x="1915864" y="1563300"/>
                <a:ext cx="676819" cy="13644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latinLnBrk="1"/>
                <a:r>
                  <a:rPr lang="en-US" altLang="ko-KR" sz="600" dirty="0"/>
                  <a:t>RE000002</a:t>
                </a:r>
                <a:endParaRPr lang="ko-KR" altLang="en-US" sz="600" dirty="0"/>
              </a:p>
            </p:txBody>
          </p: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9420BD45-2083-C551-3BAF-F421F84F65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91927" y="1749762"/>
                <a:ext cx="178575" cy="136441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FC3D22-4E6E-B8CE-240E-CE1D423A97E1}"/>
                  </a:ext>
                </a:extLst>
              </p:cNvPr>
              <p:cNvSpPr txBox="1"/>
              <p:nvPr/>
            </p:nvSpPr>
            <p:spPr>
              <a:xfrm>
                <a:off x="1915864" y="1752928"/>
                <a:ext cx="676819" cy="13644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latinLnBrk="1"/>
                <a:r>
                  <a:rPr lang="en-US" altLang="ko-KR" sz="600" dirty="0"/>
                  <a:t>RE000003</a:t>
                </a:r>
                <a:endParaRPr lang="ko-KR" altLang="en-US" sz="600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77DBD4-9DC7-83F3-86AE-D60E598E0743}"/>
                </a:ext>
              </a:extLst>
            </p:cNvPr>
            <p:cNvSpPr txBox="1"/>
            <p:nvPr/>
          </p:nvSpPr>
          <p:spPr>
            <a:xfrm>
              <a:off x="9800116" y="2538072"/>
              <a:ext cx="874356" cy="1894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ko-KR" altLang="en-US" sz="800" b="1" spc="-60" dirty="0"/>
                <a:t>플랫폼 내 이력서 </a:t>
              </a:r>
              <a:r>
                <a:rPr kumimoji="1" lang="en-US" altLang="ko-KR" sz="800" b="1" spc="-60" dirty="0"/>
                <a:t>DB</a:t>
              </a:r>
              <a:endParaRPr kumimoji="1" lang="ko-Kore-KR" altLang="en-US" sz="800" b="1" spc="-6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32B13C3-8B59-CADE-7A0B-7D2A1D336E5D}"/>
              </a:ext>
            </a:extLst>
          </p:cNvPr>
          <p:cNvSpPr txBox="1"/>
          <p:nvPr/>
        </p:nvSpPr>
        <p:spPr>
          <a:xfrm>
            <a:off x="2938587" y="3583078"/>
            <a:ext cx="1163768" cy="1894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ko-KR" sz="900" b="1" spc="-60" dirty="0"/>
              <a:t>[</a:t>
            </a:r>
            <a:r>
              <a:rPr kumimoji="1" lang="ko-KR" altLang="en-US" sz="900" b="1" spc="-60" dirty="0"/>
              <a:t>이력서</a:t>
            </a:r>
            <a:r>
              <a:rPr kumimoji="1" lang="en-US" altLang="en-US" sz="900" b="1" spc="-60" dirty="0"/>
              <a:t> </a:t>
            </a:r>
            <a:r>
              <a:rPr kumimoji="1" lang="ko-KR" altLang="en-US" sz="900" b="1" spc="-60" dirty="0"/>
              <a:t>직무 분류 결과</a:t>
            </a:r>
            <a:r>
              <a:rPr kumimoji="1" lang="en-US" altLang="ko-KR" sz="900" b="1" spc="-60" dirty="0"/>
              <a:t>]</a:t>
            </a:r>
            <a:endParaRPr kumimoji="1" lang="ko-Kore-KR" altLang="en-US" sz="900" b="1" spc="-60" dirty="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BB572F71-5A69-E9FA-72AD-547709523682}"/>
              </a:ext>
            </a:extLst>
          </p:cNvPr>
          <p:cNvSpPr/>
          <p:nvPr/>
        </p:nvSpPr>
        <p:spPr>
          <a:xfrm>
            <a:off x="3358050" y="2743015"/>
            <a:ext cx="422425" cy="840063"/>
          </a:xfrm>
          <a:prstGeom prst="downArrow">
            <a:avLst/>
          </a:prstGeom>
          <a:solidFill>
            <a:srgbClr val="31577E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15436D-3EEF-C020-1CD2-12CFC59F643C}"/>
              </a:ext>
            </a:extLst>
          </p:cNvPr>
          <p:cNvSpPr txBox="1"/>
          <p:nvPr/>
        </p:nvSpPr>
        <p:spPr>
          <a:xfrm>
            <a:off x="2398512" y="3098177"/>
            <a:ext cx="874356" cy="1894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800" b="1" spc="-60" dirty="0"/>
              <a:t>이력서</a:t>
            </a:r>
            <a:r>
              <a:rPr kumimoji="1" lang="en-US" altLang="en-US" sz="800" b="1" spc="-60" dirty="0"/>
              <a:t> </a:t>
            </a:r>
            <a:r>
              <a:rPr kumimoji="1" lang="ko-KR" altLang="en-US" sz="800" b="1" spc="-60" dirty="0"/>
              <a:t>직무 분류 모델</a:t>
            </a:r>
            <a:endParaRPr kumimoji="1" lang="ko-Kore-KR" altLang="en-US" sz="800" b="1" spc="-6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AD15DC0-1D18-CD8F-8D0A-1FD62C93C2C0}"/>
              </a:ext>
            </a:extLst>
          </p:cNvPr>
          <p:cNvGrpSpPr/>
          <p:nvPr/>
        </p:nvGrpSpPr>
        <p:grpSpPr>
          <a:xfrm>
            <a:off x="3299262" y="2897019"/>
            <a:ext cx="540000" cy="540000"/>
            <a:chOff x="9748203" y="2900034"/>
            <a:chExt cx="540000" cy="5400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3E55B4D-E6F9-8091-4879-D4EC2FC4EB42}"/>
                </a:ext>
              </a:extLst>
            </p:cNvPr>
            <p:cNvSpPr/>
            <p:nvPr/>
          </p:nvSpPr>
          <p:spPr>
            <a:xfrm>
              <a:off x="9748203" y="2900034"/>
              <a:ext cx="540000" cy="540000"/>
            </a:xfrm>
            <a:prstGeom prst="ellipse">
              <a:avLst/>
            </a:prstGeom>
            <a:solidFill>
              <a:srgbClr val="E1F7F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91B9FBF8-422A-81A2-2F60-6C53DBFC7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9839454" y="2971589"/>
              <a:ext cx="357498" cy="357498"/>
            </a:xfrm>
            <a:prstGeom prst="rect">
              <a:avLst/>
            </a:prstGeom>
          </p:spPr>
        </p:pic>
      </p:grpSp>
      <p:pic>
        <p:nvPicPr>
          <p:cNvPr id="24" name="Picture 3" descr="C:\Users\mini\Desktop\그림2.png">
            <a:extLst>
              <a:ext uri="{FF2B5EF4-FFF2-40B4-BE49-F238E27FC236}">
                <a16:creationId xmlns:a16="http://schemas.microsoft.com/office/drawing/2014/main" id="{35535055-AA6E-ED9C-3B58-2D0BBD8E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807" y="3616817"/>
            <a:ext cx="417924" cy="3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693ABC8B-9888-32D1-6C86-78A617E5E384}"/>
              </a:ext>
            </a:extLst>
          </p:cNvPr>
          <p:cNvGrpSpPr/>
          <p:nvPr/>
        </p:nvGrpSpPr>
        <p:grpSpPr>
          <a:xfrm>
            <a:off x="6522130" y="3274654"/>
            <a:ext cx="906040" cy="739917"/>
            <a:chOff x="4090828" y="2485783"/>
            <a:chExt cx="906040" cy="739917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5A40F7D9-056A-039B-767B-54CCF2161B45}"/>
                </a:ext>
              </a:extLst>
            </p:cNvPr>
            <p:cNvSpPr/>
            <p:nvPr/>
          </p:nvSpPr>
          <p:spPr>
            <a:xfrm>
              <a:off x="4165800" y="2671219"/>
              <a:ext cx="756000" cy="1634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불용어</a:t>
              </a:r>
              <a:r>
                <a:rPr lang="ko-KR" altLang="en-US" sz="800" dirty="0">
                  <a:solidFill>
                    <a:schemeClr val="tx1"/>
                  </a:solidFill>
                </a:rPr>
                <a:t> 제거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3185B1EC-C39E-9823-4F64-40939DEC7ECB}"/>
                </a:ext>
              </a:extLst>
            </p:cNvPr>
            <p:cNvSpPr/>
            <p:nvPr/>
          </p:nvSpPr>
          <p:spPr>
            <a:xfrm>
              <a:off x="4165800" y="2860061"/>
              <a:ext cx="756000" cy="1634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형태소 분석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8CB49752-D9A4-2C08-D44C-7DAE4CE156CE}"/>
                </a:ext>
              </a:extLst>
            </p:cNvPr>
            <p:cNvSpPr/>
            <p:nvPr/>
          </p:nvSpPr>
          <p:spPr>
            <a:xfrm>
              <a:off x="4165800" y="3047816"/>
              <a:ext cx="756000" cy="1634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토큰화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AD59621-F03D-A5DB-E6AD-96F7D04D776A}"/>
                </a:ext>
              </a:extLst>
            </p:cNvPr>
            <p:cNvSpPr/>
            <p:nvPr/>
          </p:nvSpPr>
          <p:spPr>
            <a:xfrm>
              <a:off x="4090828" y="2568587"/>
              <a:ext cx="906040" cy="657113"/>
            </a:xfrm>
            <a:prstGeom prst="roundRect">
              <a:avLst>
                <a:gd name="adj" fmla="val 8791"/>
              </a:avLst>
            </a:prstGeom>
            <a:noFill/>
            <a:ln w="19050">
              <a:solidFill>
                <a:srgbClr val="32789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21">
              <a:extLst>
                <a:ext uri="{FF2B5EF4-FFF2-40B4-BE49-F238E27FC236}">
                  <a16:creationId xmlns:a16="http://schemas.microsoft.com/office/drawing/2014/main" id="{A3EA9E38-5218-624D-8043-718056261D94}"/>
                </a:ext>
              </a:extLst>
            </p:cNvPr>
            <p:cNvSpPr/>
            <p:nvPr/>
          </p:nvSpPr>
          <p:spPr>
            <a:xfrm>
              <a:off x="4140250" y="2485783"/>
              <a:ext cx="799556" cy="160072"/>
            </a:xfrm>
            <a:prstGeom prst="roundRect">
              <a:avLst/>
            </a:prstGeom>
            <a:solidFill>
              <a:srgbClr val="32789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+mj-ea"/>
                  <a:ea typeface="+mj-ea"/>
                </a:rPr>
                <a:t>텍스트 </a:t>
              </a:r>
              <a:r>
                <a:rPr lang="ko-KR" altLang="en-US" sz="800" dirty="0" err="1">
                  <a:solidFill>
                    <a:schemeClr val="bg1"/>
                  </a:solidFill>
                  <a:latin typeface="+mj-ea"/>
                  <a:ea typeface="+mj-ea"/>
                </a:rPr>
                <a:t>전처리</a:t>
              </a:r>
              <a:endParaRPr lang="ko-KR" altLang="en-US" sz="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8889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4A6A5E91-8A22-2B66-10E5-D5D457496967}"/>
              </a:ext>
            </a:extLst>
          </p:cNvPr>
          <p:cNvSpPr/>
          <p:nvPr/>
        </p:nvSpPr>
        <p:spPr>
          <a:xfrm>
            <a:off x="6357106" y="1638466"/>
            <a:ext cx="3734697" cy="4754012"/>
          </a:xfrm>
          <a:prstGeom prst="roundRect">
            <a:avLst>
              <a:gd name="adj" fmla="val 3564"/>
            </a:avLst>
          </a:prstGeom>
          <a:solidFill>
            <a:schemeClr val="bg2">
              <a:lumMod val="90000"/>
              <a:alpha val="3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27A2D462-A74E-1213-0C0C-ECA12C89EF3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3584" y="772169"/>
            <a:ext cx="10260576" cy="272953"/>
          </a:xfrm>
        </p:spPr>
        <p:txBody>
          <a:bodyPr/>
          <a:lstStyle/>
          <a:p>
            <a:r>
              <a:rPr lang="ko-KR" altLang="en-US" spc="-6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GICO TTF Bold" panose="020B0600000101010101" pitchFamily="50" charset="-127"/>
                <a:ea typeface="DIGICO TTF Bold" panose="020B0600000101010101" pitchFamily="50" charset="-127"/>
              </a:rPr>
              <a:t>직무별</a:t>
            </a:r>
            <a:r>
              <a:rPr lang="ko-KR" altLang="en-US" spc="-68" dirty="0">
                <a:solidFill>
                  <a:schemeClr val="tx1">
                    <a:lumMod val="65000"/>
                    <a:lumOff val="35000"/>
                  </a:schemeClr>
                </a:solidFill>
                <a:latin typeface="DIGICO TTF Bold" panose="020B0600000101010101" pitchFamily="50" charset="-127"/>
                <a:ea typeface="DIGICO TTF Bold" panose="020B0600000101010101" pitchFamily="50" charset="-127"/>
              </a:rPr>
              <a:t> 키워드 추출 과정 개요</a:t>
            </a:r>
            <a:endParaRPr lang="en-US" altLang="ko-KR" spc="-68" dirty="0">
              <a:solidFill>
                <a:schemeClr val="tx1">
                  <a:lumMod val="65000"/>
                  <a:lumOff val="35000"/>
                </a:schemeClr>
              </a:solidFill>
              <a:latin typeface="DIGICO TTF Bold" panose="020B0600000101010101" pitchFamily="50" charset="-127"/>
              <a:ea typeface="DIGICO TTF Bold" panose="020B0600000101010101" pitchFamily="50" charset="-127"/>
            </a:endParaRPr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D49379E1-8472-3CE3-0D8A-597CF41E17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8552" y="465528"/>
            <a:ext cx="425057" cy="544461"/>
          </a:xfrm>
        </p:spPr>
        <p:txBody>
          <a:bodyPr/>
          <a:lstStyle/>
          <a:p>
            <a:r>
              <a:rPr lang="en-US" altLang="ko-KR" sz="1865" spc="-8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00B8A2"/>
                </a:solidFill>
                <a:cs typeface="+mj-cs"/>
              </a:rPr>
              <a:t>03</a:t>
            </a:r>
            <a:endParaRPr lang="ko-KR" altLang="en-US" sz="1865" spc="-8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rgbClr val="00B8A2"/>
              </a:solidFill>
              <a:cs typeface="+mj-cs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778C8FC-A4DA-FFEB-CF9E-EE38942B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16" y="465522"/>
            <a:ext cx="10262680" cy="479557"/>
          </a:xfrm>
        </p:spPr>
        <p:txBody>
          <a:bodyPr/>
          <a:lstStyle/>
          <a:p>
            <a:r>
              <a:rPr lang="ko-KR" altLang="en-US" sz="1865" spc="-133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분석 수행 결과 </a:t>
            </a:r>
            <a:r>
              <a:rPr lang="en-US" altLang="ko-KR" sz="1865" spc="-133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| 02) </a:t>
            </a:r>
            <a:r>
              <a:rPr lang="ko-KR" altLang="en-US" sz="1865" spc="-133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직무 별 주요 키워드 현황 분석</a:t>
            </a:r>
            <a:endParaRPr lang="ko-KR" altLang="en-US" sz="1600" spc="-133" dirty="0">
              <a:ln>
                <a:solidFill>
                  <a:schemeClr val="bg2">
                    <a:alpha val="0"/>
                  </a:schemeClr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230" name="사각형: 둥근 모서리 2">
            <a:extLst>
              <a:ext uri="{FF2B5EF4-FFF2-40B4-BE49-F238E27FC236}">
                <a16:creationId xmlns:a16="http://schemas.microsoft.com/office/drawing/2014/main" id="{9F783E03-C1DA-18FD-C7EB-513B76B80CAE}"/>
              </a:ext>
            </a:extLst>
          </p:cNvPr>
          <p:cNvSpPr/>
          <p:nvPr/>
        </p:nvSpPr>
        <p:spPr>
          <a:xfrm>
            <a:off x="1508342" y="1688907"/>
            <a:ext cx="3183495" cy="3504651"/>
          </a:xfrm>
          <a:prstGeom prst="roundRect">
            <a:avLst>
              <a:gd name="adj" fmla="val 7864"/>
            </a:avLst>
          </a:prstGeom>
          <a:noFill/>
          <a:ln w="28575" cap="flat" cmpd="sng" algn="ctr">
            <a:solidFill>
              <a:srgbClr val="19A3A3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sz="1100" kern="0" dirty="0">
              <a:solidFill>
                <a:prstClr val="white"/>
              </a:solidFill>
              <a:latin typeface="+mn-ea"/>
              <a:cs typeface="KoPubWorld돋움체 Medium" panose="00000600000000000000" pitchFamily="2" charset="-127"/>
            </a:endParaRPr>
          </a:p>
        </p:txBody>
      </p:sp>
      <p:sp>
        <p:nvSpPr>
          <p:cNvPr id="231" name="사각형: 둥근 모서리 21">
            <a:extLst>
              <a:ext uri="{FF2B5EF4-FFF2-40B4-BE49-F238E27FC236}">
                <a16:creationId xmlns:a16="http://schemas.microsoft.com/office/drawing/2014/main" id="{4EBA1C60-8C45-F4C4-B099-6DF6E71E6AE4}"/>
              </a:ext>
            </a:extLst>
          </p:cNvPr>
          <p:cNvSpPr/>
          <p:nvPr/>
        </p:nvSpPr>
        <p:spPr>
          <a:xfrm>
            <a:off x="2376247" y="1606893"/>
            <a:ext cx="1447684" cy="181117"/>
          </a:xfrm>
          <a:prstGeom prst="roundRect">
            <a:avLst/>
          </a:prstGeom>
          <a:solidFill>
            <a:srgbClr val="00B8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이력서 키워드 추출 프로세스</a:t>
            </a:r>
          </a:p>
        </p:txBody>
      </p:sp>
      <p:sp>
        <p:nvSpPr>
          <p:cNvPr id="243" name="사각형: 둥근 모서리 21">
            <a:extLst>
              <a:ext uri="{FF2B5EF4-FFF2-40B4-BE49-F238E27FC236}">
                <a16:creationId xmlns:a16="http://schemas.microsoft.com/office/drawing/2014/main" id="{31A81698-DACB-3DC1-1F9D-B31AF4BBDE10}"/>
              </a:ext>
            </a:extLst>
          </p:cNvPr>
          <p:cNvSpPr/>
          <p:nvPr/>
        </p:nvSpPr>
        <p:spPr>
          <a:xfrm>
            <a:off x="6350298" y="1638467"/>
            <a:ext cx="3734697" cy="2695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직무별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키워드 추출 모델 개요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1343BB10-3FA5-C710-E39B-E49F5DBFB41E}"/>
              </a:ext>
            </a:extLst>
          </p:cNvPr>
          <p:cNvSpPr txBox="1"/>
          <p:nvPr/>
        </p:nvSpPr>
        <p:spPr>
          <a:xfrm>
            <a:off x="7562029" y="2339869"/>
            <a:ext cx="2453574" cy="6065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900" spc="-60" dirty="0"/>
              <a:t>기본 활용 모델</a:t>
            </a:r>
            <a:r>
              <a:rPr kumimoji="1" lang="en-US" altLang="ko-KR" sz="900" spc="-60" dirty="0"/>
              <a:t>: </a:t>
            </a:r>
            <a:r>
              <a:rPr kumimoji="1" lang="en-US" altLang="ko-KR" sz="900" spc="-60" dirty="0" err="1"/>
              <a:t>KeyBERT</a:t>
            </a:r>
            <a:r>
              <a:rPr kumimoji="1" lang="en-US" altLang="ko-KR" sz="900" spc="-60" dirty="0"/>
              <a:t> (</a:t>
            </a:r>
            <a:r>
              <a:rPr kumimoji="1" lang="ko-KR" altLang="en-US" sz="900" spc="-60" dirty="0"/>
              <a:t>키워드 추출 모델</a:t>
            </a:r>
            <a:r>
              <a:rPr kumimoji="1" lang="en-US" altLang="ko-KR" sz="900" spc="-60" dirty="0"/>
              <a:t>)</a:t>
            </a:r>
            <a:br>
              <a:rPr kumimoji="1" lang="en-US" altLang="ko-KR" sz="900" spc="-60" dirty="0"/>
            </a:br>
            <a:r>
              <a:rPr kumimoji="1" lang="en-US" altLang="ko-KR" sz="900" spc="-60" dirty="0">
                <a:sym typeface="Wingdings" panose="05000000000000000000" pitchFamily="2" charset="2"/>
              </a:rPr>
              <a:t> Google</a:t>
            </a:r>
            <a:r>
              <a:rPr kumimoji="1" lang="ko-KR" altLang="en-US" sz="900" spc="-60" dirty="0">
                <a:sym typeface="Wingdings" panose="05000000000000000000" pitchFamily="2" charset="2"/>
              </a:rPr>
              <a:t>에서 개발한 언어모델인 </a:t>
            </a:r>
            <a:r>
              <a:rPr kumimoji="1" lang="en-US" altLang="ko-KR" sz="900" spc="-60" dirty="0">
                <a:sym typeface="Wingdings" panose="05000000000000000000" pitchFamily="2" charset="2"/>
              </a:rPr>
              <a:t>BERT </a:t>
            </a:r>
            <a:r>
              <a:rPr kumimoji="1" lang="ko-KR" altLang="en-US" sz="900" spc="-60" dirty="0">
                <a:sym typeface="Wingdings" panose="05000000000000000000" pitchFamily="2" charset="2"/>
              </a:rPr>
              <a:t>모델을 키워드 추출에 </a:t>
            </a:r>
            <a:r>
              <a:rPr kumimoji="1" lang="ko-KR" altLang="en-US" sz="900" spc="-60" dirty="0" err="1">
                <a:sym typeface="Wingdings" panose="05000000000000000000" pitchFamily="2" charset="2"/>
              </a:rPr>
              <a:t>특화시켜</a:t>
            </a:r>
            <a:r>
              <a:rPr kumimoji="1" lang="ko-KR" altLang="en-US" sz="900" spc="-60" dirty="0">
                <a:sym typeface="Wingdings" panose="05000000000000000000" pitchFamily="2" charset="2"/>
              </a:rPr>
              <a:t> 발전시킨 언어 모델</a:t>
            </a:r>
            <a:endParaRPr kumimoji="1" lang="en-US" altLang="ko-KR" sz="900" spc="-6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C69932-0B46-29DB-DC2C-6AC3EF5C6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749" y="2261463"/>
            <a:ext cx="667744" cy="667744"/>
          </a:xfrm>
          <a:prstGeom prst="rect">
            <a:avLst/>
          </a:prstGeom>
        </p:spPr>
      </p:pic>
      <p:sp>
        <p:nvSpPr>
          <p:cNvPr id="5" name="사각형: 둥근 모서리 21">
            <a:extLst>
              <a:ext uri="{FF2B5EF4-FFF2-40B4-BE49-F238E27FC236}">
                <a16:creationId xmlns:a16="http://schemas.microsoft.com/office/drawing/2014/main" id="{BD57EB7D-6B5B-71D2-6F1E-4DF284E76E04}"/>
              </a:ext>
            </a:extLst>
          </p:cNvPr>
          <p:cNvSpPr/>
          <p:nvPr/>
        </p:nvSpPr>
        <p:spPr>
          <a:xfrm>
            <a:off x="6535875" y="1961818"/>
            <a:ext cx="3374953" cy="2536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j-ea"/>
                <a:ea typeface="+mj-ea"/>
              </a:rPr>
              <a:t>KeyBERT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797B3CC-7C91-1DBA-545B-53828D549FB9}"/>
              </a:ext>
            </a:extLst>
          </p:cNvPr>
          <p:cNvSpPr/>
          <p:nvPr/>
        </p:nvSpPr>
        <p:spPr>
          <a:xfrm rot="5400000">
            <a:off x="7644645" y="3807292"/>
            <a:ext cx="1146001" cy="523806"/>
          </a:xfrm>
          <a:prstGeom prst="rightArrow">
            <a:avLst/>
          </a:prstGeom>
          <a:solidFill>
            <a:srgbClr val="F1DBC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484210-6C1C-E640-11A7-7B1CFF4A695E}"/>
              </a:ext>
            </a:extLst>
          </p:cNvPr>
          <p:cNvSpPr/>
          <p:nvPr/>
        </p:nvSpPr>
        <p:spPr>
          <a:xfrm>
            <a:off x="6578750" y="4158948"/>
            <a:ext cx="1376994" cy="400623"/>
          </a:xfrm>
          <a:prstGeom prst="roundRect">
            <a:avLst/>
          </a:prstGeom>
          <a:solidFill>
            <a:srgbClr val="E7F4D8"/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BERT Model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AE561B-AB85-7525-B1D7-BB3FCF674E35}"/>
              </a:ext>
            </a:extLst>
          </p:cNvPr>
          <p:cNvSpPr txBox="1"/>
          <p:nvPr/>
        </p:nvSpPr>
        <p:spPr>
          <a:xfrm>
            <a:off x="6990858" y="6073313"/>
            <a:ext cx="2453574" cy="2513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1200" b="1" spc="-60" dirty="0"/>
              <a:t>키워드</a:t>
            </a:r>
            <a:r>
              <a:rPr kumimoji="1" lang="en-US" altLang="ko-KR" sz="1200" b="1" spc="-60" dirty="0"/>
              <a:t> </a:t>
            </a:r>
            <a:r>
              <a:rPr kumimoji="1" lang="ko-KR" altLang="en-US" sz="1200" b="1" spc="-60" dirty="0"/>
              <a:t>추출 결과</a:t>
            </a:r>
            <a:endParaRPr kumimoji="1" lang="en-US" altLang="ko-KR" sz="1200" b="1" spc="-6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229A073-1FAD-BAA7-80DE-49277C2162E6}"/>
              </a:ext>
            </a:extLst>
          </p:cNvPr>
          <p:cNvSpPr txBox="1"/>
          <p:nvPr/>
        </p:nvSpPr>
        <p:spPr>
          <a:xfrm>
            <a:off x="7103256" y="2933348"/>
            <a:ext cx="2242396" cy="24849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ko-KR" sz="900" b="1" spc="-60" dirty="0">
                <a:latin typeface="+mn-ea"/>
              </a:rPr>
              <a:t>[</a:t>
            </a:r>
            <a:r>
              <a:rPr kumimoji="1" lang="ko-KR" altLang="en-US" sz="900" b="1" spc="-60" dirty="0">
                <a:latin typeface="+mn-ea"/>
              </a:rPr>
              <a:t>모델 구조 개요</a:t>
            </a:r>
            <a:r>
              <a:rPr kumimoji="1" lang="en-US" altLang="ko-KR" sz="900" b="1" spc="-60" dirty="0">
                <a:latin typeface="+mn-ea"/>
              </a:rPr>
              <a:t>]</a:t>
            </a:r>
            <a:endParaRPr kumimoji="1" lang="x-none" altLang="en-US" sz="900" b="1" spc="-6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양쪽 대괄호 8">
                <a:extLst>
                  <a:ext uri="{FF2B5EF4-FFF2-40B4-BE49-F238E27FC236}">
                    <a16:creationId xmlns:a16="http://schemas.microsoft.com/office/drawing/2014/main" id="{FD0355C6-13A7-254A-49E7-732E984B821A}"/>
                  </a:ext>
                </a:extLst>
              </p:cNvPr>
              <p:cNvSpPr/>
              <p:nvPr/>
            </p:nvSpPr>
            <p:spPr>
              <a:xfrm>
                <a:off x="1728420" y="2223925"/>
                <a:ext cx="2162646" cy="398801"/>
              </a:xfrm>
              <a:prstGeom prst="bracketPair">
                <a:avLst/>
              </a:prstGeom>
              <a:noFill/>
              <a:ln>
                <a:solidFill>
                  <a:srgbClr val="6EC4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ko-KR" altLang="en-US" sz="800" dirty="0"/>
                  <a:t>이력서 내용</a:t>
                </a:r>
                <a:endParaRPr lang="en-US" altLang="ko-KR" sz="800" dirty="0"/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ko-KR" altLang="en-US" sz="800" dirty="0"/>
                  <a:t>이력서별 직무 분류 예측 결과</a:t>
                </a:r>
                <a:endParaRPr lang="en-US" altLang="ko-KR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ko-KR" sz="800" dirty="0"/>
              </a:p>
            </p:txBody>
          </p:sp>
        </mc:Choice>
        <mc:Fallback xmlns="">
          <p:sp>
            <p:nvSpPr>
              <p:cNvPr id="9" name="양쪽 대괄호 8">
                <a:extLst>
                  <a:ext uri="{FF2B5EF4-FFF2-40B4-BE49-F238E27FC236}">
                    <a16:creationId xmlns:a16="http://schemas.microsoft.com/office/drawing/2014/main" id="{FD0355C6-13A7-254A-49E7-732E984B82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420" y="2223925"/>
                <a:ext cx="2162646" cy="398801"/>
              </a:xfrm>
              <a:prstGeom prst="bracketPair">
                <a:avLst/>
              </a:prstGeom>
              <a:blipFill>
                <a:blip r:embed="rId4"/>
                <a:stretch>
                  <a:fillRect b="-9091"/>
                </a:stretch>
              </a:blipFill>
              <a:ln>
                <a:solidFill>
                  <a:srgbClr val="6EC4BC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5DC963B-12D7-B588-C2A9-09ED73B4D4CF}"/>
              </a:ext>
            </a:extLst>
          </p:cNvPr>
          <p:cNvSpPr txBox="1"/>
          <p:nvPr/>
        </p:nvSpPr>
        <p:spPr>
          <a:xfrm>
            <a:off x="1647672" y="2019983"/>
            <a:ext cx="2243394" cy="253916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/>
            <a:r>
              <a:rPr lang="ko-KR" altLang="en-US" sz="1050" b="1" dirty="0">
                <a:solidFill>
                  <a:srgbClr val="41A198"/>
                </a:solidFill>
              </a:rPr>
              <a:t>직무 별 주요 </a:t>
            </a:r>
            <a:r>
              <a:rPr lang="ko-KR" altLang="en-US" sz="1050" b="1">
                <a:solidFill>
                  <a:srgbClr val="41A198"/>
                </a:solidFill>
              </a:rPr>
              <a:t>키워드 현황분석</a:t>
            </a:r>
            <a:endParaRPr lang="ko-KR" altLang="en-US" sz="1050" b="1" dirty="0">
              <a:solidFill>
                <a:srgbClr val="41A198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D0F963B-3E6E-02D8-8060-CC15038392D0}"/>
              </a:ext>
            </a:extLst>
          </p:cNvPr>
          <p:cNvGrpSpPr/>
          <p:nvPr/>
        </p:nvGrpSpPr>
        <p:grpSpPr>
          <a:xfrm>
            <a:off x="1549057" y="2841159"/>
            <a:ext cx="1027156" cy="642393"/>
            <a:chOff x="5426970" y="2743351"/>
            <a:chExt cx="1027156" cy="642393"/>
          </a:xfrm>
        </p:grpSpPr>
        <p:sp>
          <p:nvSpPr>
            <p:cNvPr id="196" name="사각형: 둥근 모서리 195">
              <a:extLst>
                <a:ext uri="{FF2B5EF4-FFF2-40B4-BE49-F238E27FC236}">
                  <a16:creationId xmlns:a16="http://schemas.microsoft.com/office/drawing/2014/main" id="{BCEAAC72-427E-F8EE-4B72-A6E075A4C103}"/>
                </a:ext>
              </a:extLst>
            </p:cNvPr>
            <p:cNvSpPr/>
            <p:nvPr/>
          </p:nvSpPr>
          <p:spPr>
            <a:xfrm>
              <a:off x="5476474" y="2891453"/>
              <a:ext cx="912426" cy="49429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C8DEE528-FE26-36A8-306C-F92A575684E2}"/>
                    </a:ext>
                  </a:extLst>
                </p:cNvPr>
                <p:cNvSpPr txBox="1"/>
                <p:nvPr/>
              </p:nvSpPr>
              <p:spPr>
                <a:xfrm>
                  <a:off x="5593345" y="3234351"/>
                  <a:ext cx="676819" cy="1364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6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sz="600" dirty="0"/>
                </a:p>
              </p:txBody>
            </p:sp>
          </mc:Choice>
          <mc:Fallback xmlns="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681AB2E3-5FEC-AE10-B23D-5C0F6D5EF1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3345" y="3234351"/>
                  <a:ext cx="676819" cy="13644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278B15C6-0F17-CBDB-C6B0-FB44DBFF7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617572" y="2949809"/>
              <a:ext cx="178575" cy="136441"/>
            </a:xfrm>
            <a:prstGeom prst="rect">
              <a:avLst/>
            </a:prstGeom>
          </p:spPr>
        </p:pic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5666ED07-35DB-5680-EEF2-47B0A22513A8}"/>
                </a:ext>
              </a:extLst>
            </p:cNvPr>
            <p:cNvSpPr txBox="1"/>
            <p:nvPr/>
          </p:nvSpPr>
          <p:spPr>
            <a:xfrm>
              <a:off x="5641509" y="2952975"/>
              <a:ext cx="676819" cy="1364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latinLnBrk="1"/>
              <a:r>
                <a:rPr lang="en-US" altLang="ko-KR" sz="600" dirty="0"/>
                <a:t>RE000001</a:t>
              </a:r>
              <a:endParaRPr lang="ko-KR" altLang="en-US" sz="600" dirty="0"/>
            </a:p>
          </p:txBody>
        </p:sp>
        <p:pic>
          <p:nvPicPr>
            <p:cNvPr id="201" name="그림 200">
              <a:extLst>
                <a:ext uri="{FF2B5EF4-FFF2-40B4-BE49-F238E27FC236}">
                  <a16:creationId xmlns:a16="http://schemas.microsoft.com/office/drawing/2014/main" id="{262CDC5A-01EB-26AB-F26A-6675EBC3C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5602291" y="3101696"/>
              <a:ext cx="172034" cy="136441"/>
            </a:xfrm>
            <a:prstGeom prst="rect">
              <a:avLst/>
            </a:prstGeom>
          </p:spPr>
        </p:pic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96DD9B1-9722-89CB-97C2-499586723C52}"/>
                </a:ext>
              </a:extLst>
            </p:cNvPr>
            <p:cNvSpPr txBox="1"/>
            <p:nvPr/>
          </p:nvSpPr>
          <p:spPr>
            <a:xfrm>
              <a:off x="5640974" y="3089415"/>
              <a:ext cx="676819" cy="1364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latinLnBrk="1"/>
              <a:r>
                <a:rPr lang="en-US" altLang="ko-KR" sz="600" dirty="0"/>
                <a:t>RE000002</a:t>
              </a:r>
              <a:endParaRPr lang="ko-KR" altLang="en-US" sz="6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075A3314-4751-9C31-F282-CFF2120DC279}"/>
                </a:ext>
              </a:extLst>
            </p:cNvPr>
            <p:cNvSpPr txBox="1"/>
            <p:nvPr/>
          </p:nvSpPr>
          <p:spPr>
            <a:xfrm>
              <a:off x="5426970" y="2743351"/>
              <a:ext cx="1027156" cy="1765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en-US" altLang="ko-KR" sz="700" b="1" spc="-60" dirty="0"/>
                <a:t>[</a:t>
              </a:r>
              <a:r>
                <a:rPr kumimoji="1" lang="ko-KR" altLang="en-US" sz="700" b="1" spc="-60" dirty="0" err="1"/>
                <a:t>프론트엔드</a:t>
              </a:r>
              <a:r>
                <a:rPr kumimoji="1" lang="ko-KR" altLang="en-US" sz="700" b="1" spc="-60" dirty="0"/>
                <a:t> 직무 분류 이력서</a:t>
              </a:r>
              <a:r>
                <a:rPr kumimoji="1" lang="en-US" altLang="ko-KR" sz="700" b="1" spc="-60" dirty="0"/>
                <a:t>]</a:t>
              </a:r>
              <a:endParaRPr kumimoji="1" lang="ko-Kore-KR" altLang="en-US" sz="700" b="1" spc="-60" dirty="0"/>
            </a:p>
          </p:txBody>
        </p:sp>
      </p:grp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411F453F-06E3-5A3B-10BF-0F79F727BF32}"/>
              </a:ext>
            </a:extLst>
          </p:cNvPr>
          <p:cNvGrpSpPr/>
          <p:nvPr/>
        </p:nvGrpSpPr>
        <p:grpSpPr>
          <a:xfrm>
            <a:off x="1549057" y="3568515"/>
            <a:ext cx="1027156" cy="642393"/>
            <a:chOff x="5426970" y="2743351"/>
            <a:chExt cx="1027156" cy="642393"/>
          </a:xfrm>
        </p:grpSpPr>
        <p:sp>
          <p:nvSpPr>
            <p:cNvPr id="233" name="사각형: 둥근 모서리 232">
              <a:extLst>
                <a:ext uri="{FF2B5EF4-FFF2-40B4-BE49-F238E27FC236}">
                  <a16:creationId xmlns:a16="http://schemas.microsoft.com/office/drawing/2014/main" id="{00D819A3-CE59-34C7-6753-9D5F890CB43F}"/>
                </a:ext>
              </a:extLst>
            </p:cNvPr>
            <p:cNvSpPr/>
            <p:nvPr/>
          </p:nvSpPr>
          <p:spPr>
            <a:xfrm>
              <a:off x="5476474" y="2891453"/>
              <a:ext cx="912426" cy="49429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5A5F3CC8-2973-9B03-8256-FC0D3C0A3042}"/>
                    </a:ext>
                  </a:extLst>
                </p:cNvPr>
                <p:cNvSpPr txBox="1"/>
                <p:nvPr/>
              </p:nvSpPr>
              <p:spPr>
                <a:xfrm>
                  <a:off x="5593345" y="3234351"/>
                  <a:ext cx="676819" cy="1364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6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sz="600" dirty="0"/>
                </a:p>
              </p:txBody>
            </p:sp>
          </mc:Choice>
          <mc:Fallback xmlns="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1710E381-9944-C235-3BD3-6C2F806B1D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3345" y="3234351"/>
                  <a:ext cx="676819" cy="13644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35" name="그림 234">
              <a:extLst>
                <a:ext uri="{FF2B5EF4-FFF2-40B4-BE49-F238E27FC236}">
                  <a16:creationId xmlns:a16="http://schemas.microsoft.com/office/drawing/2014/main" id="{108BFE7F-FCE6-0D25-BA61-FDC75AE72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617572" y="2949809"/>
              <a:ext cx="178575" cy="136441"/>
            </a:xfrm>
            <a:prstGeom prst="rect">
              <a:avLst/>
            </a:prstGeom>
          </p:spPr>
        </p:pic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67993FBB-66E8-8880-2B50-85B2D1ED80D8}"/>
                </a:ext>
              </a:extLst>
            </p:cNvPr>
            <p:cNvSpPr txBox="1"/>
            <p:nvPr/>
          </p:nvSpPr>
          <p:spPr>
            <a:xfrm>
              <a:off x="5641509" y="2952975"/>
              <a:ext cx="676819" cy="1364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latinLnBrk="1"/>
              <a:r>
                <a:rPr lang="en-US" altLang="ko-KR" sz="600" dirty="0"/>
                <a:t>RE000101</a:t>
              </a:r>
              <a:endParaRPr lang="ko-KR" altLang="en-US" sz="600" dirty="0"/>
            </a:p>
          </p:txBody>
        </p:sp>
        <p:pic>
          <p:nvPicPr>
            <p:cNvPr id="241" name="그림 240">
              <a:extLst>
                <a:ext uri="{FF2B5EF4-FFF2-40B4-BE49-F238E27FC236}">
                  <a16:creationId xmlns:a16="http://schemas.microsoft.com/office/drawing/2014/main" id="{3320A431-065E-CB7D-E0C9-A767879F4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5602291" y="3101696"/>
              <a:ext cx="172034" cy="136441"/>
            </a:xfrm>
            <a:prstGeom prst="rect">
              <a:avLst/>
            </a:prstGeom>
          </p:spPr>
        </p:pic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EEF704D1-FFE1-947F-126E-990AF6BBA154}"/>
                </a:ext>
              </a:extLst>
            </p:cNvPr>
            <p:cNvSpPr txBox="1"/>
            <p:nvPr/>
          </p:nvSpPr>
          <p:spPr>
            <a:xfrm>
              <a:off x="5640974" y="3089415"/>
              <a:ext cx="676819" cy="1364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latinLnBrk="1"/>
              <a:r>
                <a:rPr lang="en-US" altLang="ko-KR" sz="600" dirty="0"/>
                <a:t>RE000102</a:t>
              </a:r>
              <a:endParaRPr lang="ko-KR" altLang="en-US" sz="600" dirty="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413D7763-DA46-B4A7-A599-84325692F9B8}"/>
                </a:ext>
              </a:extLst>
            </p:cNvPr>
            <p:cNvSpPr txBox="1"/>
            <p:nvPr/>
          </p:nvSpPr>
          <p:spPr>
            <a:xfrm>
              <a:off x="5426970" y="2743351"/>
              <a:ext cx="1027156" cy="1765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en-US" altLang="ko-KR" sz="700" b="1" spc="-60" dirty="0"/>
                <a:t>[</a:t>
              </a:r>
              <a:r>
                <a:rPr kumimoji="1" lang="ko-KR" altLang="en-US" sz="700" b="1" spc="-60" dirty="0" err="1"/>
                <a:t>백엔드</a:t>
              </a:r>
              <a:r>
                <a:rPr kumimoji="1" lang="ko-KR" altLang="en-US" sz="700" b="1" spc="-60" dirty="0"/>
                <a:t> 직무 분류 이력서</a:t>
              </a:r>
              <a:r>
                <a:rPr kumimoji="1" lang="en-US" altLang="ko-KR" sz="700" b="1" spc="-60" dirty="0"/>
                <a:t>]</a:t>
              </a:r>
              <a:endParaRPr kumimoji="1" lang="ko-Kore-KR" altLang="en-US" sz="700" b="1" spc="-6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92EE062C-41EB-7114-4A1F-0A7F740EC9D2}"/>
                  </a:ext>
                </a:extLst>
              </p:cNvPr>
              <p:cNvSpPr txBox="1"/>
              <p:nvPr/>
            </p:nvSpPr>
            <p:spPr>
              <a:xfrm>
                <a:off x="1715432" y="4302786"/>
                <a:ext cx="676819" cy="13644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92EE062C-41EB-7114-4A1F-0A7F740EC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432" y="4302786"/>
                <a:ext cx="676819" cy="136440"/>
              </a:xfrm>
              <a:prstGeom prst="rect">
                <a:avLst/>
              </a:prstGeom>
              <a:blipFill>
                <a:blip r:embed="rId18"/>
                <a:stretch>
                  <a:fillRect t="-18182" b="-4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사각형: 잘린 위쪽 모서리 257">
            <a:extLst>
              <a:ext uri="{FF2B5EF4-FFF2-40B4-BE49-F238E27FC236}">
                <a16:creationId xmlns:a16="http://schemas.microsoft.com/office/drawing/2014/main" id="{02625A35-50B8-EF19-CDD7-BAE865099AAA}"/>
              </a:ext>
            </a:extLst>
          </p:cNvPr>
          <p:cNvSpPr/>
          <p:nvPr/>
        </p:nvSpPr>
        <p:spPr>
          <a:xfrm rot="5400000">
            <a:off x="2377783" y="3209848"/>
            <a:ext cx="1737238" cy="1289326"/>
          </a:xfrm>
          <a:prstGeom prst="snip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5">
                  <a:lumMod val="67000"/>
                  <a:alpha val="50000"/>
                </a:schemeClr>
              </a:gs>
              <a:gs pos="48000">
                <a:schemeClr val="accent5">
                  <a:lumMod val="97000"/>
                  <a:lumOff val="3000"/>
                  <a:alpha val="50000"/>
                </a:schemeClr>
              </a:gs>
              <a:gs pos="100000">
                <a:schemeClr val="accent5">
                  <a:lumMod val="60000"/>
                  <a:lumOff val="40000"/>
                  <a:alpha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EBA501F0-E275-304C-6835-A7567484E277}"/>
              </a:ext>
            </a:extLst>
          </p:cNvPr>
          <p:cNvSpPr txBox="1"/>
          <p:nvPr/>
        </p:nvSpPr>
        <p:spPr>
          <a:xfrm>
            <a:off x="3409844" y="4194346"/>
            <a:ext cx="1298691" cy="2484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1000" b="1" spc="-60" dirty="0"/>
              <a:t>주요 키워드 분석</a:t>
            </a:r>
            <a:endParaRPr kumimoji="1" lang="ko-Kore-KR" altLang="en-US" sz="1000" b="1" spc="-60" dirty="0"/>
          </a:p>
        </p:txBody>
      </p:sp>
      <p:pic>
        <p:nvPicPr>
          <p:cNvPr id="260" name="그림 259">
            <a:extLst>
              <a:ext uri="{FF2B5EF4-FFF2-40B4-BE49-F238E27FC236}">
                <a16:creationId xmlns:a16="http://schemas.microsoft.com/office/drawing/2014/main" id="{ACC6F0C0-CC2E-C823-EFB5-528CDE4F2E1F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/>
          <a:stretch/>
        </p:blipFill>
        <p:spPr>
          <a:xfrm>
            <a:off x="3689965" y="3528156"/>
            <a:ext cx="633206" cy="639181"/>
          </a:xfrm>
          <a:prstGeom prst="rect">
            <a:avLst/>
          </a:prstGeom>
        </p:spPr>
      </p:pic>
      <p:sp>
        <p:nvSpPr>
          <p:cNvPr id="268" name="사각형: 둥근 모서리 267">
            <a:extLst>
              <a:ext uri="{FF2B5EF4-FFF2-40B4-BE49-F238E27FC236}">
                <a16:creationId xmlns:a16="http://schemas.microsoft.com/office/drawing/2014/main" id="{429B9510-115A-6005-AA0E-04A706F7E7A3}"/>
              </a:ext>
            </a:extLst>
          </p:cNvPr>
          <p:cNvSpPr/>
          <p:nvPr/>
        </p:nvSpPr>
        <p:spPr>
          <a:xfrm>
            <a:off x="8514277" y="4158948"/>
            <a:ext cx="1376994" cy="400623"/>
          </a:xfrm>
          <a:prstGeom prst="roundRect">
            <a:avLst/>
          </a:prstGeom>
          <a:solidFill>
            <a:srgbClr val="E7F4D8"/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유사도 분석</a:t>
            </a:r>
          </a:p>
        </p:txBody>
      </p:sp>
      <p:sp>
        <p:nvSpPr>
          <p:cNvPr id="269" name="더하기 기호 268">
            <a:extLst>
              <a:ext uri="{FF2B5EF4-FFF2-40B4-BE49-F238E27FC236}">
                <a16:creationId xmlns:a16="http://schemas.microsoft.com/office/drawing/2014/main" id="{0057074B-6A70-BD76-EF4A-E542908D1FC6}"/>
              </a:ext>
            </a:extLst>
          </p:cNvPr>
          <p:cNvSpPr/>
          <p:nvPr/>
        </p:nvSpPr>
        <p:spPr>
          <a:xfrm>
            <a:off x="8039510" y="4179259"/>
            <a:ext cx="360000" cy="360000"/>
          </a:xfrm>
          <a:prstGeom prst="mathPlus">
            <a:avLst/>
          </a:prstGeom>
          <a:solidFill>
            <a:srgbClr val="E7F4D8"/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3CD4ECCA-AF50-9901-22A1-91A55ECEDD5A}"/>
              </a:ext>
            </a:extLst>
          </p:cNvPr>
          <p:cNvGrpSpPr/>
          <p:nvPr/>
        </p:nvGrpSpPr>
        <p:grpSpPr>
          <a:xfrm>
            <a:off x="7704067" y="3190797"/>
            <a:ext cx="1027156" cy="642393"/>
            <a:chOff x="5426970" y="2743351"/>
            <a:chExt cx="1027156" cy="642393"/>
          </a:xfrm>
        </p:grpSpPr>
        <p:sp>
          <p:nvSpPr>
            <p:cNvPr id="271" name="사각형: 둥근 모서리 270">
              <a:extLst>
                <a:ext uri="{FF2B5EF4-FFF2-40B4-BE49-F238E27FC236}">
                  <a16:creationId xmlns:a16="http://schemas.microsoft.com/office/drawing/2014/main" id="{1DC88EB4-2046-EB53-37E0-E1D0DB1AAFE9}"/>
                </a:ext>
              </a:extLst>
            </p:cNvPr>
            <p:cNvSpPr/>
            <p:nvPr/>
          </p:nvSpPr>
          <p:spPr>
            <a:xfrm>
              <a:off x="5476474" y="2891453"/>
              <a:ext cx="912426" cy="49429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38072CC5-693A-EFAC-620F-9559DAB03F13}"/>
                    </a:ext>
                  </a:extLst>
                </p:cNvPr>
                <p:cNvSpPr txBox="1"/>
                <p:nvPr/>
              </p:nvSpPr>
              <p:spPr>
                <a:xfrm>
                  <a:off x="5593345" y="3234351"/>
                  <a:ext cx="676819" cy="1364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6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sz="600" dirty="0"/>
                </a:p>
              </p:txBody>
            </p:sp>
          </mc:Choice>
          <mc:Fallback xmlns="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681AB2E3-5FEC-AE10-B23D-5C0F6D5EF1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3345" y="3234351"/>
                  <a:ext cx="676819" cy="13644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73" name="그림 272">
              <a:extLst>
                <a:ext uri="{FF2B5EF4-FFF2-40B4-BE49-F238E27FC236}">
                  <a16:creationId xmlns:a16="http://schemas.microsoft.com/office/drawing/2014/main" id="{67C42DD0-A00E-EB76-F8EF-6DC9EDC26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617572" y="2949809"/>
              <a:ext cx="178575" cy="136441"/>
            </a:xfrm>
            <a:prstGeom prst="rect">
              <a:avLst/>
            </a:prstGeom>
          </p:spPr>
        </p:pic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B02DF00D-970E-A822-07B8-0740473D852D}"/>
                </a:ext>
              </a:extLst>
            </p:cNvPr>
            <p:cNvSpPr txBox="1"/>
            <p:nvPr/>
          </p:nvSpPr>
          <p:spPr>
            <a:xfrm>
              <a:off x="5641509" y="2952975"/>
              <a:ext cx="676819" cy="1364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latinLnBrk="1"/>
              <a:r>
                <a:rPr lang="en-US" altLang="ko-KR" sz="600" dirty="0"/>
                <a:t>RE000001</a:t>
              </a:r>
              <a:endParaRPr lang="ko-KR" altLang="en-US" sz="600" dirty="0"/>
            </a:p>
          </p:txBody>
        </p:sp>
        <p:pic>
          <p:nvPicPr>
            <p:cNvPr id="275" name="그림 274">
              <a:extLst>
                <a:ext uri="{FF2B5EF4-FFF2-40B4-BE49-F238E27FC236}">
                  <a16:creationId xmlns:a16="http://schemas.microsoft.com/office/drawing/2014/main" id="{097100FA-8384-8F10-893C-ECC43D6C5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5602291" y="3101696"/>
              <a:ext cx="172034" cy="136441"/>
            </a:xfrm>
            <a:prstGeom prst="rect">
              <a:avLst/>
            </a:prstGeom>
          </p:spPr>
        </p:pic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337315BC-FFB9-B1B0-926F-9BFF8BF36B0D}"/>
                </a:ext>
              </a:extLst>
            </p:cNvPr>
            <p:cNvSpPr txBox="1"/>
            <p:nvPr/>
          </p:nvSpPr>
          <p:spPr>
            <a:xfrm>
              <a:off x="5640974" y="3089415"/>
              <a:ext cx="676819" cy="1364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latinLnBrk="1"/>
              <a:r>
                <a:rPr lang="en-US" altLang="ko-KR" sz="600" dirty="0"/>
                <a:t>RE000002</a:t>
              </a:r>
              <a:endParaRPr lang="ko-KR" altLang="en-US" sz="600" dirty="0"/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17E0E74-5C76-29A3-73A1-708BB7B6A1FF}"/>
                </a:ext>
              </a:extLst>
            </p:cNvPr>
            <p:cNvSpPr txBox="1"/>
            <p:nvPr/>
          </p:nvSpPr>
          <p:spPr>
            <a:xfrm>
              <a:off x="5426970" y="2743351"/>
              <a:ext cx="1027156" cy="1765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en-US" altLang="ko-KR" sz="700" b="1" spc="-60" dirty="0"/>
                <a:t>[</a:t>
              </a:r>
              <a:r>
                <a:rPr kumimoji="1" lang="ko-KR" altLang="en-US" sz="700" b="1" spc="-60" dirty="0" err="1"/>
                <a:t>프론트엔드</a:t>
              </a:r>
              <a:r>
                <a:rPr kumimoji="1" lang="ko-KR" altLang="en-US" sz="700" b="1" spc="-60" dirty="0"/>
                <a:t> 직무 분류 이력서</a:t>
              </a:r>
              <a:r>
                <a:rPr kumimoji="1" lang="en-US" altLang="ko-KR" sz="700" b="1" spc="-60" dirty="0"/>
                <a:t>]</a:t>
              </a:r>
              <a:endParaRPr kumimoji="1" lang="ko-Kore-KR" altLang="en-US" sz="700" b="1" spc="-6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2" name="표 136">
                <a:extLst>
                  <a:ext uri="{FF2B5EF4-FFF2-40B4-BE49-F238E27FC236}">
                    <a16:creationId xmlns:a16="http://schemas.microsoft.com/office/drawing/2014/main" id="{1BBC0385-7A98-2881-51B4-7F7D3DAEB9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056481"/>
                  </p:ext>
                </p:extLst>
              </p:nvPr>
            </p:nvGraphicFramePr>
            <p:xfrm>
              <a:off x="7704067" y="5076208"/>
              <a:ext cx="1147110" cy="9696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99544">
                      <a:extLst>
                        <a:ext uri="{9D8B030D-6E8A-4147-A177-3AD203B41FA5}">
                          <a16:colId xmlns:a16="http://schemas.microsoft.com/office/drawing/2014/main" val="3915531249"/>
                        </a:ext>
                      </a:extLst>
                    </a:gridCol>
                    <a:gridCol w="747566">
                      <a:extLst>
                        <a:ext uri="{9D8B030D-6E8A-4147-A177-3AD203B41FA5}">
                          <a16:colId xmlns:a16="http://schemas.microsoft.com/office/drawing/2014/main" val="4073060007"/>
                        </a:ext>
                      </a:extLst>
                    </a:gridCol>
                  </a:tblGrid>
                  <a:tr h="1289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dirty="0"/>
                            <a:t>순위</a:t>
                          </a:r>
                        </a:p>
                      </a:txBody>
                      <a:tcPr marL="72000" marR="72000" marT="36000" marB="36000" anchor="ctr">
                        <a:solidFill>
                          <a:srgbClr val="3157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dirty="0"/>
                            <a:t>키워드</a:t>
                          </a:r>
                        </a:p>
                      </a:txBody>
                      <a:tcPr marL="72000" marR="72000" marT="36000" marB="36000" anchor="ctr">
                        <a:solidFill>
                          <a:srgbClr val="31577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3884547"/>
                      </a:ext>
                    </a:extLst>
                  </a:tr>
                  <a:tr h="1723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Java</a:t>
                          </a: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1723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2</a:t>
                          </a:r>
                          <a:endParaRPr lang="ko-KR" altLang="en-US" sz="8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C++</a:t>
                          </a: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1723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3</a:t>
                          </a:r>
                          <a:endParaRPr lang="ko-KR" altLang="en-US" sz="8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Python</a:t>
                          </a: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195232831"/>
                      </a:ext>
                    </a:extLst>
                  </a:tr>
                  <a:tr h="12898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8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6570405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2" name="표 136">
                <a:extLst>
                  <a:ext uri="{FF2B5EF4-FFF2-40B4-BE49-F238E27FC236}">
                    <a16:creationId xmlns:a16="http://schemas.microsoft.com/office/drawing/2014/main" id="{1BBC0385-7A98-2881-51B4-7F7D3DAEB9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056481"/>
                  </p:ext>
                </p:extLst>
              </p:nvPr>
            </p:nvGraphicFramePr>
            <p:xfrm>
              <a:off x="7704067" y="5076208"/>
              <a:ext cx="1147110" cy="9696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99544">
                      <a:extLst>
                        <a:ext uri="{9D8B030D-6E8A-4147-A177-3AD203B41FA5}">
                          <a16:colId xmlns:a16="http://schemas.microsoft.com/office/drawing/2014/main" val="3915531249"/>
                        </a:ext>
                      </a:extLst>
                    </a:gridCol>
                    <a:gridCol w="747566">
                      <a:extLst>
                        <a:ext uri="{9D8B030D-6E8A-4147-A177-3AD203B41FA5}">
                          <a16:colId xmlns:a16="http://schemas.microsoft.com/office/drawing/2014/main" val="4073060007"/>
                        </a:ext>
                      </a:extLst>
                    </a:gridCol>
                  </a:tblGrid>
                  <a:tr h="193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dirty="0"/>
                            <a:t>순위</a:t>
                          </a:r>
                        </a:p>
                      </a:txBody>
                      <a:tcPr marL="72000" marR="72000" marT="36000" marB="36000" anchor="ctr">
                        <a:solidFill>
                          <a:srgbClr val="3157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dirty="0"/>
                            <a:t>키워드</a:t>
                          </a:r>
                        </a:p>
                      </a:txBody>
                      <a:tcPr marL="72000" marR="72000" marT="36000" marB="36000" anchor="ctr">
                        <a:solidFill>
                          <a:srgbClr val="31577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3884547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</a:t>
                          </a:r>
                          <a:endParaRPr lang="ko-KR" altLang="en-US" sz="8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Java</a:t>
                          </a: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2</a:t>
                          </a:r>
                          <a:endParaRPr lang="ko-KR" altLang="en-US" sz="8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C++</a:t>
                          </a: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3</a:t>
                          </a:r>
                          <a:endParaRPr lang="ko-KR" altLang="en-US" sz="8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Python</a:t>
                          </a: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195232831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72000" marT="36000" marB="36000" anchor="ctr">
                        <a:blipFill>
                          <a:blip r:embed="rId20"/>
                          <a:stretch>
                            <a:fillRect l="-1515" t="-403125" r="-193939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72000" marT="36000" marB="36000" anchor="ctr">
                        <a:blipFill>
                          <a:blip r:embed="rId20"/>
                          <a:stretch>
                            <a:fillRect l="-54472" t="-403125" r="-4065" b="-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70405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3" name="TextBox 282">
            <a:extLst>
              <a:ext uri="{FF2B5EF4-FFF2-40B4-BE49-F238E27FC236}">
                <a16:creationId xmlns:a16="http://schemas.microsoft.com/office/drawing/2014/main" id="{5CEED829-73FD-B15A-FC07-32A66F06224C}"/>
              </a:ext>
            </a:extLst>
          </p:cNvPr>
          <p:cNvSpPr txBox="1"/>
          <p:nvPr/>
        </p:nvSpPr>
        <p:spPr>
          <a:xfrm>
            <a:off x="7481311" y="4822194"/>
            <a:ext cx="1633646" cy="2540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ko-KR" sz="900" b="1" spc="-60" dirty="0"/>
              <a:t>[</a:t>
            </a:r>
            <a:r>
              <a:rPr kumimoji="1" lang="ko-KR" altLang="en-US" sz="900" b="1" spc="-60" dirty="0" err="1"/>
              <a:t>프론트엔드</a:t>
            </a:r>
            <a:r>
              <a:rPr kumimoji="1" lang="ko-KR" altLang="en-US" sz="900" b="1" spc="-60" dirty="0"/>
              <a:t> 직무 관련 키워드 </a:t>
            </a:r>
            <a:r>
              <a:rPr kumimoji="1" lang="en-US" altLang="ko-KR" sz="900" b="1" spc="-60" dirty="0"/>
              <a:t>Top5]</a:t>
            </a:r>
            <a:endParaRPr kumimoji="1" lang="ko-Kore-KR" altLang="en-US" sz="900" b="1" spc="-60" dirty="0"/>
          </a:p>
        </p:txBody>
      </p:sp>
      <p:pic>
        <p:nvPicPr>
          <p:cNvPr id="284" name="Picture 3" descr="C:\Users\mini\Desktop\그림2.png">
            <a:extLst>
              <a:ext uri="{FF2B5EF4-FFF2-40B4-BE49-F238E27FC236}">
                <a16:creationId xmlns:a16="http://schemas.microsoft.com/office/drawing/2014/main" id="{5E5D3029-9BD7-AF75-4648-891B981AD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99" y="4916650"/>
            <a:ext cx="417924" cy="3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5" name="사각형: 둥근 모서리 2">
            <a:extLst>
              <a:ext uri="{FF2B5EF4-FFF2-40B4-BE49-F238E27FC236}">
                <a16:creationId xmlns:a16="http://schemas.microsoft.com/office/drawing/2014/main" id="{9A6FC91F-5E87-4606-4974-A831FE3555C3}"/>
              </a:ext>
            </a:extLst>
          </p:cNvPr>
          <p:cNvSpPr/>
          <p:nvPr/>
        </p:nvSpPr>
        <p:spPr>
          <a:xfrm>
            <a:off x="6466939" y="3873857"/>
            <a:ext cx="3548663" cy="780620"/>
          </a:xfrm>
          <a:prstGeom prst="roundRect">
            <a:avLst>
              <a:gd name="adj" fmla="val 7864"/>
            </a:avLst>
          </a:prstGeom>
          <a:noFill/>
          <a:ln w="19050" cap="flat" cmpd="sng" algn="ctr">
            <a:solidFill>
              <a:srgbClr val="19A3A3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sz="1100" kern="0" dirty="0">
              <a:solidFill>
                <a:prstClr val="white"/>
              </a:solidFill>
              <a:latin typeface="+mn-ea"/>
              <a:cs typeface="KoPubWorld돋움체 Medium" panose="00000600000000000000" pitchFamily="2" charset="-127"/>
            </a:endParaRPr>
          </a:p>
        </p:txBody>
      </p:sp>
      <p:sp>
        <p:nvSpPr>
          <p:cNvPr id="286" name="사각형: 둥근 모서리 21">
            <a:extLst>
              <a:ext uri="{FF2B5EF4-FFF2-40B4-BE49-F238E27FC236}">
                <a16:creationId xmlns:a16="http://schemas.microsoft.com/office/drawing/2014/main" id="{28469261-427B-D531-EA64-2A5504ECBBF0}"/>
              </a:ext>
            </a:extLst>
          </p:cNvPr>
          <p:cNvSpPr/>
          <p:nvPr/>
        </p:nvSpPr>
        <p:spPr>
          <a:xfrm>
            <a:off x="6476367" y="3873874"/>
            <a:ext cx="898897" cy="219152"/>
          </a:xfrm>
          <a:prstGeom prst="roundRect">
            <a:avLst/>
          </a:prstGeom>
          <a:solidFill>
            <a:srgbClr val="00B8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err="1">
                <a:solidFill>
                  <a:schemeClr val="bg1"/>
                </a:solidFill>
                <a:latin typeface="+mj-ea"/>
                <a:ea typeface="+mj-ea"/>
              </a:rPr>
              <a:t>KeyBERT</a:t>
            </a:r>
            <a:endParaRPr lang="ko-KR" altLang="en-US" sz="11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EFDD64-DAEF-ABD9-7DC1-330AB408EA0D}"/>
              </a:ext>
            </a:extLst>
          </p:cNvPr>
          <p:cNvSpPr txBox="1"/>
          <p:nvPr/>
        </p:nvSpPr>
        <p:spPr>
          <a:xfrm>
            <a:off x="963676" y="1089188"/>
            <a:ext cx="10669000" cy="4001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kumimoji="1" lang="ko-KR" altLang="en-US" sz="1100" spc="-60" dirty="0"/>
              <a:t>텍스트 분석을 위한 </a:t>
            </a:r>
            <a:r>
              <a:rPr kumimoji="1" lang="en-US" altLang="ko-KR" sz="1100" spc="-60" dirty="0"/>
              <a:t>AI </a:t>
            </a:r>
            <a:r>
              <a:rPr kumimoji="1" lang="ko-KR" altLang="en-US" sz="1100" spc="-60" dirty="0"/>
              <a:t>모델 설계 방안</a:t>
            </a:r>
            <a:endParaRPr kumimoji="1" lang="en-US" altLang="ko-KR" sz="1100" spc="-6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01ED0E-4415-4CB3-D8F8-8B6ACFFE9671}"/>
              </a:ext>
            </a:extLst>
          </p:cNvPr>
          <p:cNvGrpSpPr/>
          <p:nvPr/>
        </p:nvGrpSpPr>
        <p:grpSpPr>
          <a:xfrm>
            <a:off x="2638943" y="3437236"/>
            <a:ext cx="906040" cy="739917"/>
            <a:chOff x="4090828" y="2485783"/>
            <a:chExt cx="906040" cy="739917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4CDB7D09-7CEA-EBD2-7B90-53241F3538A0}"/>
                </a:ext>
              </a:extLst>
            </p:cNvPr>
            <p:cNvSpPr/>
            <p:nvPr/>
          </p:nvSpPr>
          <p:spPr>
            <a:xfrm>
              <a:off x="4165800" y="2671219"/>
              <a:ext cx="756000" cy="1634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불용어</a:t>
              </a:r>
              <a:r>
                <a:rPr lang="ko-KR" altLang="en-US" sz="800" dirty="0">
                  <a:solidFill>
                    <a:schemeClr val="tx1"/>
                  </a:solidFill>
                </a:rPr>
                <a:t> 제거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52F8D49-372E-A3C0-E1FE-A0855440049D}"/>
                </a:ext>
              </a:extLst>
            </p:cNvPr>
            <p:cNvSpPr/>
            <p:nvPr/>
          </p:nvSpPr>
          <p:spPr>
            <a:xfrm>
              <a:off x="4165800" y="2860061"/>
              <a:ext cx="756000" cy="1634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형태소 분석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FB8825B-1994-AF35-1ADE-45ED87410B52}"/>
                </a:ext>
              </a:extLst>
            </p:cNvPr>
            <p:cNvSpPr/>
            <p:nvPr/>
          </p:nvSpPr>
          <p:spPr>
            <a:xfrm>
              <a:off x="4165800" y="3047816"/>
              <a:ext cx="756000" cy="1634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토큰화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89A8948-9FB9-978C-F5D9-C18FD37E86F6}"/>
                </a:ext>
              </a:extLst>
            </p:cNvPr>
            <p:cNvSpPr/>
            <p:nvPr/>
          </p:nvSpPr>
          <p:spPr>
            <a:xfrm>
              <a:off x="4090828" y="2568587"/>
              <a:ext cx="906040" cy="657113"/>
            </a:xfrm>
            <a:prstGeom prst="roundRect">
              <a:avLst>
                <a:gd name="adj" fmla="val 8791"/>
              </a:avLst>
            </a:prstGeom>
            <a:noFill/>
            <a:ln w="19050">
              <a:solidFill>
                <a:srgbClr val="32789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21">
              <a:extLst>
                <a:ext uri="{FF2B5EF4-FFF2-40B4-BE49-F238E27FC236}">
                  <a16:creationId xmlns:a16="http://schemas.microsoft.com/office/drawing/2014/main" id="{95AFB7D3-D08B-35B6-F82C-BFC40B129A43}"/>
                </a:ext>
              </a:extLst>
            </p:cNvPr>
            <p:cNvSpPr/>
            <p:nvPr/>
          </p:nvSpPr>
          <p:spPr>
            <a:xfrm>
              <a:off x="4140250" y="2485783"/>
              <a:ext cx="799556" cy="160072"/>
            </a:xfrm>
            <a:prstGeom prst="roundRect">
              <a:avLst/>
            </a:prstGeom>
            <a:solidFill>
              <a:srgbClr val="32789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+mj-ea"/>
                  <a:ea typeface="+mj-ea"/>
                </a:rPr>
                <a:t>텍스트 </a:t>
              </a:r>
              <a:r>
                <a:rPr lang="ko-KR" altLang="en-US" sz="800" dirty="0" err="1">
                  <a:solidFill>
                    <a:schemeClr val="bg1"/>
                  </a:solidFill>
                  <a:latin typeface="+mj-ea"/>
                  <a:ea typeface="+mj-ea"/>
                </a:rPr>
                <a:t>전처리</a:t>
              </a:r>
              <a:endParaRPr lang="ko-KR" altLang="en-US" sz="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4998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27A2D462-A74E-1213-0C0C-ECA12C89EF3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3584" y="772169"/>
            <a:ext cx="10260576" cy="272953"/>
          </a:xfrm>
        </p:spPr>
        <p:txBody>
          <a:bodyPr/>
          <a:lstStyle/>
          <a:p>
            <a:r>
              <a:rPr lang="ko-KR" altLang="en-US" spc="-68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IGICO TTF Bold" panose="020B0600000101010101" pitchFamily="50" charset="-127"/>
                <a:ea typeface="DIGICO TTF Bold" panose="020B0600000101010101" pitchFamily="50" charset="-127"/>
              </a:rPr>
              <a:t>직무별</a:t>
            </a:r>
            <a:r>
              <a:rPr lang="ko-KR" altLang="en-US" spc="-68" dirty="0">
                <a:solidFill>
                  <a:schemeClr val="tx1">
                    <a:lumMod val="65000"/>
                    <a:lumOff val="35000"/>
                  </a:schemeClr>
                </a:solidFill>
                <a:latin typeface="DIGICO TTF Bold" panose="020B0600000101010101" pitchFamily="50" charset="-127"/>
                <a:ea typeface="DIGICO TTF Bold" panose="020B0600000101010101" pitchFamily="50" charset="-127"/>
              </a:rPr>
              <a:t> 키워드 분석 결과</a:t>
            </a:r>
            <a:endParaRPr lang="en-US" altLang="ko-KR" spc="-68" dirty="0">
              <a:solidFill>
                <a:schemeClr val="tx1">
                  <a:lumMod val="65000"/>
                  <a:lumOff val="35000"/>
                </a:schemeClr>
              </a:solidFill>
              <a:latin typeface="DIGICO TTF Bold" panose="020B0600000101010101" pitchFamily="50" charset="-127"/>
              <a:ea typeface="DIGICO TTF Bold" panose="020B0600000101010101" pitchFamily="50" charset="-127"/>
            </a:endParaRPr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D49379E1-8472-3CE3-0D8A-597CF41E17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8552" y="465528"/>
            <a:ext cx="425057" cy="544461"/>
          </a:xfrm>
        </p:spPr>
        <p:txBody>
          <a:bodyPr/>
          <a:lstStyle/>
          <a:p>
            <a:r>
              <a:rPr lang="en-US" altLang="ko-KR" sz="1865" spc="-8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00B8A2"/>
                </a:solidFill>
                <a:cs typeface="+mj-cs"/>
              </a:rPr>
              <a:t>03</a:t>
            </a:r>
            <a:endParaRPr lang="ko-KR" altLang="en-US" sz="1865" spc="-8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rgbClr val="00B8A2"/>
              </a:solidFill>
              <a:cs typeface="+mj-cs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778C8FC-A4DA-FFEB-CF9E-EE38942B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16" y="465522"/>
            <a:ext cx="10262680" cy="479557"/>
          </a:xfrm>
        </p:spPr>
        <p:txBody>
          <a:bodyPr/>
          <a:lstStyle/>
          <a:p>
            <a:r>
              <a:rPr lang="ko-KR" altLang="en-US" sz="1865" spc="-133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분석 수행 결과 </a:t>
            </a:r>
            <a:r>
              <a:rPr lang="en-US" altLang="ko-KR" sz="1865" spc="-133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| 02) </a:t>
            </a:r>
            <a:r>
              <a:rPr lang="ko-KR" altLang="en-US" sz="1865" spc="-133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직무 별 주요 키워드 현황 분석</a:t>
            </a:r>
            <a:endParaRPr lang="ko-KR" altLang="en-US" sz="1600" spc="-133" dirty="0">
              <a:ln>
                <a:solidFill>
                  <a:schemeClr val="bg2">
                    <a:alpha val="0"/>
                  </a:schemeClr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EFDD64-DAEF-ABD9-7DC1-330AB408EA0D}"/>
              </a:ext>
            </a:extLst>
          </p:cNvPr>
          <p:cNvSpPr txBox="1"/>
          <p:nvPr/>
        </p:nvSpPr>
        <p:spPr>
          <a:xfrm>
            <a:off x="963676" y="1089188"/>
            <a:ext cx="10669000" cy="4001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kumimoji="1" lang="ko-KR" altLang="en-US" sz="1100" spc="-60" dirty="0"/>
              <a:t>예측된 </a:t>
            </a:r>
            <a:r>
              <a:rPr kumimoji="1" lang="ko-KR" altLang="en-US" sz="1100" spc="-60" dirty="0" err="1"/>
              <a:t>직무별</a:t>
            </a:r>
            <a:r>
              <a:rPr kumimoji="1" lang="ko-KR" altLang="en-US" sz="1100" spc="-60" dirty="0"/>
              <a:t> 주요 키워드 분석 결과</a:t>
            </a:r>
            <a:endParaRPr kumimoji="1" lang="en-US" altLang="ko-KR" sz="1100" spc="-6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C7B7B0B-47B1-3739-A665-90C4B5D6FC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59327" y="2771795"/>
            <a:ext cx="2060542" cy="103027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E03B69B-0789-1A9D-458C-C9454BE3CAF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183673" y="2771795"/>
            <a:ext cx="2060542" cy="103027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62C47C18-54D7-3F22-E094-63A587F3429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459327" y="4569426"/>
            <a:ext cx="2060542" cy="103027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8879D6F-9962-26EA-1A0A-8F7198E9DDD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183673" y="4569426"/>
            <a:ext cx="2060542" cy="10302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9" name="표 136">
                <a:extLst>
                  <a:ext uri="{FF2B5EF4-FFF2-40B4-BE49-F238E27FC236}">
                    <a16:creationId xmlns:a16="http://schemas.microsoft.com/office/drawing/2014/main" id="{34D40E4F-7949-FF00-465F-00BF964EA6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9261623"/>
                  </p:ext>
                </p:extLst>
              </p:nvPr>
            </p:nvGraphicFramePr>
            <p:xfrm>
              <a:off x="419177" y="2267972"/>
              <a:ext cx="5676823" cy="2677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7443">
                      <a:extLst>
                        <a:ext uri="{9D8B030D-6E8A-4147-A177-3AD203B41FA5}">
                          <a16:colId xmlns:a16="http://schemas.microsoft.com/office/drawing/2014/main" val="3915531249"/>
                        </a:ext>
                      </a:extLst>
                    </a:gridCol>
                    <a:gridCol w="833230">
                      <a:extLst>
                        <a:ext uri="{9D8B030D-6E8A-4147-A177-3AD203B41FA5}">
                          <a16:colId xmlns:a16="http://schemas.microsoft.com/office/drawing/2014/main" val="4073060007"/>
                        </a:ext>
                      </a:extLst>
                    </a:gridCol>
                    <a:gridCol w="833230">
                      <a:extLst>
                        <a:ext uri="{9D8B030D-6E8A-4147-A177-3AD203B41FA5}">
                          <a16:colId xmlns:a16="http://schemas.microsoft.com/office/drawing/2014/main" val="658313262"/>
                        </a:ext>
                      </a:extLst>
                    </a:gridCol>
                    <a:gridCol w="492799">
                      <a:extLst>
                        <a:ext uri="{9D8B030D-6E8A-4147-A177-3AD203B41FA5}">
                          <a16:colId xmlns:a16="http://schemas.microsoft.com/office/drawing/2014/main" val="2473495495"/>
                        </a:ext>
                      </a:extLst>
                    </a:gridCol>
                    <a:gridCol w="1173661">
                      <a:extLst>
                        <a:ext uri="{9D8B030D-6E8A-4147-A177-3AD203B41FA5}">
                          <a16:colId xmlns:a16="http://schemas.microsoft.com/office/drawing/2014/main" val="2502492794"/>
                        </a:ext>
                      </a:extLst>
                    </a:gridCol>
                    <a:gridCol w="398251">
                      <a:extLst>
                        <a:ext uri="{9D8B030D-6E8A-4147-A177-3AD203B41FA5}">
                          <a16:colId xmlns:a16="http://schemas.microsoft.com/office/drawing/2014/main" val="2398872886"/>
                        </a:ext>
                      </a:extLst>
                    </a:gridCol>
                    <a:gridCol w="1268209">
                      <a:extLst>
                        <a:ext uri="{9D8B030D-6E8A-4147-A177-3AD203B41FA5}">
                          <a16:colId xmlns:a16="http://schemas.microsoft.com/office/drawing/2014/main" val="3179758155"/>
                        </a:ext>
                      </a:extLst>
                    </a:gridCol>
                  </a:tblGrid>
                  <a:tr h="128981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순위</a:t>
                          </a:r>
                        </a:p>
                      </a:txBody>
                      <a:tcPr marL="72000" marR="72000" marT="36000" marB="3600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 </a:t>
                          </a:r>
                          <a:r>
                            <a:rPr lang="ko-KR" altLang="en-US" sz="9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경영</a:t>
                          </a:r>
                          <a:r>
                            <a:rPr lang="en-US" altLang="ko-KR" sz="9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STAFF</a:t>
                          </a:r>
                          <a:endParaRPr lang="ko-KR" altLang="en-US" sz="9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>
                        <a:solidFill>
                          <a:srgbClr val="31577E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9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ko-KR" altLang="en-US" sz="9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 </a:t>
                          </a:r>
                          <a:r>
                            <a:rPr lang="ko-KR" altLang="en-US" sz="9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구매</a:t>
                          </a:r>
                          <a:r>
                            <a:rPr lang="en-US" altLang="ko-KR" sz="9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ko-KR" altLang="en-US" sz="9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물류</a:t>
                          </a:r>
                        </a:p>
                      </a:txBody>
                      <a:tcPr marL="72000" marR="72000" marT="36000" marB="3600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9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ko-KR" altLang="en-US" sz="9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8.IT-SW </a:t>
                          </a:r>
                          <a:r>
                            <a:rPr lang="ko-KR" altLang="en-US" sz="9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개발및</a:t>
                          </a:r>
                          <a:r>
                            <a:rPr lang="ko-KR" altLang="en-US" sz="9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운영</a:t>
                          </a:r>
                        </a:p>
                      </a:txBody>
                      <a:tcPr marL="72000" marR="72000" marT="36000" marB="3600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3884547"/>
                      </a:ext>
                    </a:extLst>
                  </a:tr>
                  <a:tr h="128981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marL="72000" marR="72000" marT="36000" marB="36000" anchor="ctr">
                        <a:solidFill>
                          <a:srgbClr val="3157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</a:t>
                          </a:r>
                          <a:r>
                            <a:rPr lang="ko-KR" altLang="en-US" sz="10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인사</a:t>
                          </a:r>
                        </a:p>
                      </a:txBody>
                      <a:tcPr marL="72000" marR="72000" marT="36000" marB="3600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 </a:t>
                          </a:r>
                          <a:r>
                            <a:rPr lang="ko-KR" altLang="en-US" sz="9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회계</a:t>
                          </a:r>
                        </a:p>
                      </a:txBody>
                      <a:tcPr marL="72000" marR="72000" marT="36000" marB="3600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marL="72000" marR="72000" marT="36000" marB="36000" anchor="ctr">
                        <a:solidFill>
                          <a:srgbClr val="3157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</a:t>
                          </a:r>
                          <a:r>
                            <a:rPr lang="ko-KR" altLang="en-US" sz="9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구매</a:t>
                          </a:r>
                          <a:r>
                            <a:rPr lang="en-US" altLang="ko-KR" sz="9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</a:t>
                          </a:r>
                          <a:r>
                            <a:rPr lang="ko-KR" altLang="en-US" sz="9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자제</a:t>
                          </a:r>
                          <a:r>
                            <a:rPr lang="en-US" altLang="ko-KR" sz="9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</a:t>
                          </a:r>
                          <a:r>
                            <a:rPr lang="ko-KR" altLang="en-US" sz="9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조달</a:t>
                          </a:r>
                        </a:p>
                      </a:txBody>
                      <a:tcPr marL="72000" marR="72000" marT="36000" marB="3600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marL="72000" marR="72000" marT="36000" marB="36000" anchor="ctr">
                        <a:solidFill>
                          <a:srgbClr val="3157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</a:t>
                          </a:r>
                          <a:r>
                            <a:rPr lang="ko-KR" altLang="en-US" sz="9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프론트엔드</a:t>
                          </a:r>
                          <a:endParaRPr lang="ko-KR" altLang="en-US" sz="9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577872"/>
                      </a:ext>
                    </a:extLst>
                  </a:tr>
                  <a:tr h="1723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관리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신고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 rowSpan="10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관리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 rowSpan="10"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개발자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1723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임직원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>
                              <a:solidFill>
                                <a:schemeClr val="dk1"/>
                              </a:solidFill>
                            </a:rPr>
                            <a:t>자료</a:t>
                          </a:r>
                          <a:endParaRPr lang="ko-KR" altLang="en-US" sz="10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>
                              <a:solidFill>
                                <a:schemeClr val="dk1"/>
                              </a:solidFill>
                            </a:rPr>
                            <a:t>협력사</a:t>
                          </a:r>
                          <a:endParaRPr lang="ko-KR" altLang="en-US" sz="10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>
                              <a:solidFill>
                                <a:schemeClr val="dk1"/>
                              </a:solidFill>
                            </a:rPr>
                            <a:t>프로젝트</a:t>
                          </a:r>
                          <a:endParaRPr lang="ko-KR" altLang="en-US" sz="10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1723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3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임원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관리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자료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>
                              <a:solidFill>
                                <a:schemeClr val="dk1"/>
                              </a:solidFill>
                            </a:rPr>
                            <a:t>소프트웨어</a:t>
                          </a:r>
                          <a:endParaRPr lang="ko-KR" altLang="en-US" sz="10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95232831"/>
                      </a:ext>
                    </a:extLst>
                  </a:tr>
                  <a:tr h="1723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4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직원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재무회계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대한상공회의소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기술</a:t>
                          </a:r>
                          <a:endParaRPr 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205665535"/>
                      </a:ext>
                    </a:extLst>
                  </a:tr>
                  <a:tr h="1723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5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관리자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법인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고객사</a:t>
                          </a:r>
                          <a:endParaRPr 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프로그래밍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921369622"/>
                      </a:ext>
                    </a:extLst>
                  </a:tr>
                  <a:tr h="1723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6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경영진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한국세무사회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원가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kern="1200" dirty="0" err="1">
                              <a:solidFill>
                                <a:schemeClr val="dk1"/>
                              </a:solidFill>
                            </a:rPr>
                            <a:t>jsp</a:t>
                          </a:r>
                          <a:endParaRPr 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01753159"/>
                      </a:ext>
                    </a:extLst>
                  </a:tr>
                  <a:tr h="1723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7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신고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경영</a:t>
                          </a:r>
                        </a:p>
                      </a:txBody>
                      <a:tcPr marL="9525" marR="9525" marT="9525" marB="0"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scm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kern="1200" dirty="0">
                              <a:solidFill>
                                <a:schemeClr val="dk1"/>
                              </a:solidFill>
                            </a:rPr>
                            <a:t>framework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371580976"/>
                      </a:ext>
                    </a:extLst>
                  </a:tr>
                  <a:tr h="1723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8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경영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본사</a:t>
                          </a:r>
                        </a:p>
                      </a:txBody>
                      <a:tcPr marL="9525" marR="9525" marT="9525" marB="0"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경영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프로그램</a:t>
                          </a:r>
                          <a:endParaRPr 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745135"/>
                      </a:ext>
                    </a:extLst>
                  </a:tr>
                  <a:tr h="1723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9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채용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관리사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보유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kern="1200" dirty="0">
                              <a:solidFill>
                                <a:schemeClr val="dk1"/>
                              </a:solidFill>
                            </a:rPr>
                            <a:t>android</a:t>
                          </a:r>
                          <a:endParaRPr 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96210257"/>
                      </a:ext>
                    </a:extLst>
                  </a:tr>
                  <a:tr h="1289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10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자료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900" kern="1200" dirty="0">
                              <a:solidFill>
                                <a:schemeClr val="dk1"/>
                              </a:solidFill>
                            </a:rPr>
                            <a:t>대한상공회의소</a:t>
                          </a:r>
                          <a:endParaRPr lang="ko-KR" altLang="en-US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800" kern="1200" noProof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국제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800" kern="1200" noProof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모바일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570405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9" name="표 136">
                <a:extLst>
                  <a:ext uri="{FF2B5EF4-FFF2-40B4-BE49-F238E27FC236}">
                    <a16:creationId xmlns:a16="http://schemas.microsoft.com/office/drawing/2014/main" id="{34D40E4F-7949-FF00-465F-00BF964EA6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9261623"/>
                  </p:ext>
                </p:extLst>
              </p:nvPr>
            </p:nvGraphicFramePr>
            <p:xfrm>
              <a:off x="419177" y="2267972"/>
              <a:ext cx="5676823" cy="2677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7443">
                      <a:extLst>
                        <a:ext uri="{9D8B030D-6E8A-4147-A177-3AD203B41FA5}">
                          <a16:colId xmlns:a16="http://schemas.microsoft.com/office/drawing/2014/main" val="3915531249"/>
                        </a:ext>
                      </a:extLst>
                    </a:gridCol>
                    <a:gridCol w="833230">
                      <a:extLst>
                        <a:ext uri="{9D8B030D-6E8A-4147-A177-3AD203B41FA5}">
                          <a16:colId xmlns:a16="http://schemas.microsoft.com/office/drawing/2014/main" val="4073060007"/>
                        </a:ext>
                      </a:extLst>
                    </a:gridCol>
                    <a:gridCol w="833230">
                      <a:extLst>
                        <a:ext uri="{9D8B030D-6E8A-4147-A177-3AD203B41FA5}">
                          <a16:colId xmlns:a16="http://schemas.microsoft.com/office/drawing/2014/main" val="658313262"/>
                        </a:ext>
                      </a:extLst>
                    </a:gridCol>
                    <a:gridCol w="492799">
                      <a:extLst>
                        <a:ext uri="{9D8B030D-6E8A-4147-A177-3AD203B41FA5}">
                          <a16:colId xmlns:a16="http://schemas.microsoft.com/office/drawing/2014/main" val="2473495495"/>
                        </a:ext>
                      </a:extLst>
                    </a:gridCol>
                    <a:gridCol w="1173661">
                      <a:extLst>
                        <a:ext uri="{9D8B030D-6E8A-4147-A177-3AD203B41FA5}">
                          <a16:colId xmlns:a16="http://schemas.microsoft.com/office/drawing/2014/main" val="2502492794"/>
                        </a:ext>
                      </a:extLst>
                    </a:gridCol>
                    <a:gridCol w="398251">
                      <a:extLst>
                        <a:ext uri="{9D8B030D-6E8A-4147-A177-3AD203B41FA5}">
                          <a16:colId xmlns:a16="http://schemas.microsoft.com/office/drawing/2014/main" val="2398872886"/>
                        </a:ext>
                      </a:extLst>
                    </a:gridCol>
                    <a:gridCol w="1268209">
                      <a:extLst>
                        <a:ext uri="{9D8B030D-6E8A-4147-A177-3AD203B41FA5}">
                          <a16:colId xmlns:a16="http://schemas.microsoft.com/office/drawing/2014/main" val="3179758155"/>
                        </a:ext>
                      </a:extLst>
                    </a:gridCol>
                  </a:tblGrid>
                  <a:tr h="20916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b="1" dirty="0"/>
                            <a:t>순위</a:t>
                          </a:r>
                        </a:p>
                      </a:txBody>
                      <a:tcPr marL="72000" marR="72000" marT="36000" marB="3600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 </a:t>
                          </a:r>
                          <a:r>
                            <a:rPr lang="ko-KR" altLang="en-US" sz="9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경영</a:t>
                          </a:r>
                          <a:r>
                            <a:rPr lang="en-US" altLang="ko-KR" sz="9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STAFF</a:t>
                          </a:r>
                          <a:endParaRPr lang="ko-KR" altLang="en-US" sz="9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>
                        <a:solidFill>
                          <a:srgbClr val="31577E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72000" marT="36000" marB="36000" anchor="ctr">
                        <a:blipFill>
                          <a:blip r:embed="rId7"/>
                          <a:stretch>
                            <a:fillRect l="-489474" r="-594737" b="-5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 </a:t>
                          </a:r>
                          <a:r>
                            <a:rPr lang="ko-KR" altLang="en-US" sz="9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구매</a:t>
                          </a:r>
                          <a:r>
                            <a:rPr lang="en-US" altLang="ko-KR" sz="9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ko-KR" altLang="en-US" sz="9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물류</a:t>
                          </a:r>
                        </a:p>
                      </a:txBody>
                      <a:tcPr marL="72000" marR="72000" marT="36000" marB="3600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72000" marT="36000" marB="36000" anchor="ctr">
                        <a:blipFill>
                          <a:blip r:embed="rId7"/>
                          <a:stretch>
                            <a:fillRect l="-1022581" r="-329032" b="-5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8.IT-SW </a:t>
                          </a:r>
                          <a:r>
                            <a:rPr lang="ko-KR" altLang="en-US" sz="9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개발및</a:t>
                          </a:r>
                          <a:r>
                            <a:rPr lang="ko-KR" altLang="en-US" sz="9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운영</a:t>
                          </a:r>
                        </a:p>
                      </a:txBody>
                      <a:tcPr marL="72000" marR="72000" marT="36000" marB="3600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3884547"/>
                      </a:ext>
                    </a:extLst>
                  </a:tr>
                  <a:tr h="22440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marL="72000" marR="72000" marT="36000" marB="36000" anchor="ctr">
                        <a:solidFill>
                          <a:srgbClr val="3157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</a:t>
                          </a:r>
                          <a:r>
                            <a:rPr lang="ko-KR" altLang="en-US" sz="10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인사</a:t>
                          </a:r>
                        </a:p>
                      </a:txBody>
                      <a:tcPr marL="72000" marR="72000" marT="36000" marB="3600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 </a:t>
                          </a:r>
                          <a:r>
                            <a:rPr lang="ko-KR" altLang="en-US" sz="9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회계</a:t>
                          </a:r>
                        </a:p>
                      </a:txBody>
                      <a:tcPr marL="72000" marR="72000" marT="36000" marB="3600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marL="72000" marR="72000" marT="36000" marB="36000" anchor="ctr">
                        <a:solidFill>
                          <a:srgbClr val="3157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</a:t>
                          </a:r>
                          <a:r>
                            <a:rPr lang="ko-KR" altLang="en-US" sz="9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구매</a:t>
                          </a:r>
                          <a:r>
                            <a:rPr lang="en-US" altLang="ko-KR" sz="9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</a:t>
                          </a:r>
                          <a:r>
                            <a:rPr lang="ko-KR" altLang="en-US" sz="9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자제</a:t>
                          </a:r>
                          <a:r>
                            <a:rPr lang="en-US" altLang="ko-KR" sz="9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</a:t>
                          </a:r>
                          <a:r>
                            <a:rPr lang="ko-KR" altLang="en-US" sz="9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조달</a:t>
                          </a:r>
                        </a:p>
                      </a:txBody>
                      <a:tcPr marL="72000" marR="72000" marT="36000" marB="3600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marL="72000" marR="72000" marT="36000" marB="36000" anchor="ctr">
                        <a:solidFill>
                          <a:srgbClr val="3157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</a:t>
                          </a:r>
                          <a:r>
                            <a:rPr lang="ko-KR" altLang="en-US" sz="9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프론트엔드</a:t>
                          </a:r>
                          <a:endParaRPr lang="ko-KR" altLang="en-US" sz="9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577872"/>
                      </a:ext>
                    </a:extLst>
                  </a:tr>
                  <a:tr h="2244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관리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신고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 rowSpan="10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72000" marT="36000" marB="36000" anchor="ctr">
                        <a:blipFill>
                          <a:blip r:embed="rId7"/>
                          <a:stretch>
                            <a:fillRect l="-489474" t="-19101" r="-594737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관리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 rowSpan="10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72000" marT="36000" marB="36000" anchor="ctr">
                        <a:blipFill>
                          <a:blip r:embed="rId7"/>
                          <a:stretch>
                            <a:fillRect l="-1022581" t="-19101" r="-329032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개발자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2244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임직원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>
                              <a:solidFill>
                                <a:schemeClr val="dk1"/>
                              </a:solidFill>
                            </a:rPr>
                            <a:t>자료</a:t>
                          </a:r>
                          <a:endParaRPr lang="ko-KR" altLang="en-US" sz="10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>
                              <a:solidFill>
                                <a:schemeClr val="dk1"/>
                              </a:solidFill>
                            </a:rPr>
                            <a:t>협력사</a:t>
                          </a:r>
                          <a:endParaRPr lang="ko-KR" altLang="en-US" sz="10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>
                              <a:solidFill>
                                <a:schemeClr val="dk1"/>
                              </a:solidFill>
                            </a:rPr>
                            <a:t>프로젝트</a:t>
                          </a:r>
                          <a:endParaRPr lang="ko-KR" altLang="en-US" sz="10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2244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3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임원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관리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자료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>
                              <a:solidFill>
                                <a:schemeClr val="dk1"/>
                              </a:solidFill>
                            </a:rPr>
                            <a:t>소프트웨어</a:t>
                          </a:r>
                          <a:endParaRPr lang="ko-KR" altLang="en-US" sz="10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95232831"/>
                      </a:ext>
                    </a:extLst>
                  </a:tr>
                  <a:tr h="2244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4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직원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재무회계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대한상공회의소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기술</a:t>
                          </a:r>
                          <a:endParaRPr 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205665535"/>
                      </a:ext>
                    </a:extLst>
                  </a:tr>
                  <a:tr h="2244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5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관리자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법인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고객사</a:t>
                          </a:r>
                          <a:endParaRPr 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프로그래밍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921369622"/>
                      </a:ext>
                    </a:extLst>
                  </a:tr>
                  <a:tr h="2244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6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경영진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한국세무사회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원가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kern="1200" dirty="0" err="1">
                              <a:solidFill>
                                <a:schemeClr val="dk1"/>
                              </a:solidFill>
                            </a:rPr>
                            <a:t>jsp</a:t>
                          </a:r>
                          <a:endParaRPr 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01753159"/>
                      </a:ext>
                    </a:extLst>
                  </a:tr>
                  <a:tr h="2244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7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신고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경영</a:t>
                          </a:r>
                        </a:p>
                      </a:txBody>
                      <a:tcPr marL="9525" marR="9525" marT="9525" marB="0"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scm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000" kern="1200" dirty="0">
                              <a:solidFill>
                                <a:schemeClr val="dk1"/>
                              </a:solidFill>
                            </a:rPr>
                            <a:t>framework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371580976"/>
                      </a:ext>
                    </a:extLst>
                  </a:tr>
                  <a:tr h="2244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8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경영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본사</a:t>
                          </a:r>
                        </a:p>
                      </a:txBody>
                      <a:tcPr marL="9525" marR="9525" marT="9525" marB="0"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경영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프로그램</a:t>
                          </a:r>
                          <a:endParaRPr 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745135"/>
                      </a:ext>
                    </a:extLst>
                  </a:tr>
                  <a:tr h="2244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9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채용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관리사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보유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000" kern="1200" dirty="0">
                              <a:solidFill>
                                <a:schemeClr val="dk1"/>
                              </a:solidFill>
                            </a:rPr>
                            <a:t>android</a:t>
                          </a:r>
                          <a:endParaRPr 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96210257"/>
                      </a:ext>
                    </a:extLst>
                  </a:tr>
                  <a:tr h="2244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10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자료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900" kern="1200" dirty="0">
                              <a:solidFill>
                                <a:schemeClr val="dk1"/>
                              </a:solidFill>
                            </a:rPr>
                            <a:t>대한상공회의소</a:t>
                          </a:r>
                          <a:endParaRPr lang="ko-KR" altLang="en-US" sz="9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800" kern="1200" noProof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</a:rPr>
                            <a:t>국제</a:t>
                          </a:r>
                          <a:endParaRPr lang="ko-KR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800" kern="1200" noProof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모바일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570405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1" name="사각형: 둥근 모서리 2">
            <a:extLst>
              <a:ext uri="{FF2B5EF4-FFF2-40B4-BE49-F238E27FC236}">
                <a16:creationId xmlns:a16="http://schemas.microsoft.com/office/drawing/2014/main" id="{9845F96F-2EA8-6983-BE9B-984D01A2117A}"/>
              </a:ext>
            </a:extLst>
          </p:cNvPr>
          <p:cNvSpPr/>
          <p:nvPr/>
        </p:nvSpPr>
        <p:spPr>
          <a:xfrm>
            <a:off x="6234270" y="1913640"/>
            <a:ext cx="5398405" cy="3855171"/>
          </a:xfrm>
          <a:prstGeom prst="roundRect">
            <a:avLst>
              <a:gd name="adj" fmla="val 7864"/>
            </a:avLst>
          </a:prstGeom>
          <a:noFill/>
          <a:ln w="28575" cap="flat" cmpd="sng" algn="ctr">
            <a:solidFill>
              <a:srgbClr val="19A3A3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sz="1100" kern="0" dirty="0">
              <a:solidFill>
                <a:prstClr val="white"/>
              </a:solidFill>
              <a:latin typeface="+mn-ea"/>
              <a:cs typeface="KoPubWorld돋움체 Medium" panose="00000600000000000000" pitchFamily="2" charset="-127"/>
            </a:endParaRPr>
          </a:p>
        </p:txBody>
      </p:sp>
      <p:sp>
        <p:nvSpPr>
          <p:cNvPr id="40" name="사각형: 둥근 모서리 21">
            <a:extLst>
              <a:ext uri="{FF2B5EF4-FFF2-40B4-BE49-F238E27FC236}">
                <a16:creationId xmlns:a16="http://schemas.microsoft.com/office/drawing/2014/main" id="{BC22A9D8-1C57-7FDF-CD04-599CE78F8A99}"/>
              </a:ext>
            </a:extLst>
          </p:cNvPr>
          <p:cNvSpPr/>
          <p:nvPr/>
        </p:nvSpPr>
        <p:spPr>
          <a:xfrm>
            <a:off x="8215423" y="1712304"/>
            <a:ext cx="1447684" cy="399838"/>
          </a:xfrm>
          <a:prstGeom prst="roundRect">
            <a:avLst/>
          </a:prstGeom>
          <a:solidFill>
            <a:srgbClr val="00B8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결과 시각화</a:t>
            </a:r>
          </a:p>
        </p:txBody>
      </p:sp>
      <p:sp>
        <p:nvSpPr>
          <p:cNvPr id="42" name="사각형: 둥근 모서리 21">
            <a:extLst>
              <a:ext uri="{FF2B5EF4-FFF2-40B4-BE49-F238E27FC236}">
                <a16:creationId xmlns:a16="http://schemas.microsoft.com/office/drawing/2014/main" id="{94252C88-4262-D9FF-DD32-DBF118C9B937}"/>
              </a:ext>
            </a:extLst>
          </p:cNvPr>
          <p:cNvSpPr/>
          <p:nvPr/>
        </p:nvSpPr>
        <p:spPr>
          <a:xfrm>
            <a:off x="1669799" y="1712304"/>
            <a:ext cx="3175578" cy="399838"/>
          </a:xfrm>
          <a:prstGeom prst="roundRect">
            <a:avLst/>
          </a:prstGeom>
          <a:solidFill>
            <a:srgbClr val="00B8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예측 </a:t>
            </a:r>
            <a:r>
              <a:rPr lang="ko-KR" altLang="en-US" sz="1600" dirty="0" err="1">
                <a:solidFill>
                  <a:schemeClr val="bg1"/>
                </a:solidFill>
                <a:latin typeface="+mj-ea"/>
                <a:ea typeface="+mj-ea"/>
              </a:rPr>
              <a:t>직무별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주요 키워드 분석 결과</a:t>
            </a:r>
          </a:p>
        </p:txBody>
      </p:sp>
      <p:sp>
        <p:nvSpPr>
          <p:cNvPr id="43" name="사각형: 둥근 모서리 21">
            <a:extLst>
              <a:ext uri="{FF2B5EF4-FFF2-40B4-BE49-F238E27FC236}">
                <a16:creationId xmlns:a16="http://schemas.microsoft.com/office/drawing/2014/main" id="{B599E3F4-E122-AB7E-1405-2A88F72C8C19}"/>
              </a:ext>
            </a:extLst>
          </p:cNvPr>
          <p:cNvSpPr/>
          <p:nvPr/>
        </p:nvSpPr>
        <p:spPr>
          <a:xfrm>
            <a:off x="6459327" y="2398737"/>
            <a:ext cx="2060542" cy="203944"/>
          </a:xfrm>
          <a:prstGeom prst="roundRect">
            <a:avLst/>
          </a:prstGeom>
          <a:solidFill>
            <a:srgbClr val="32789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ko-KR" altLang="en-US" sz="1000" dirty="0">
                <a:solidFill>
                  <a:schemeClr val="bg1"/>
                </a:solidFill>
                <a:latin typeface="+mj-ea"/>
                <a:ea typeface="+mj-ea"/>
              </a:rPr>
              <a:t>경영</a:t>
            </a:r>
            <a:r>
              <a:rPr lang="en-US" altLang="ko-KR" sz="1000" dirty="0">
                <a:solidFill>
                  <a:schemeClr val="bg1"/>
                </a:solidFill>
                <a:latin typeface="+mj-ea"/>
                <a:ea typeface="+mj-ea"/>
              </a:rPr>
              <a:t>STAFF &gt; 1.</a:t>
            </a:r>
            <a:r>
              <a:rPr lang="ko-KR" altLang="en-US" sz="1000" dirty="0">
                <a:solidFill>
                  <a:schemeClr val="bg1"/>
                </a:solidFill>
                <a:latin typeface="+mj-ea"/>
                <a:ea typeface="+mj-ea"/>
              </a:rPr>
              <a:t>인사</a:t>
            </a:r>
          </a:p>
        </p:txBody>
      </p:sp>
      <p:sp>
        <p:nvSpPr>
          <p:cNvPr id="44" name="사각형: 둥근 모서리 21">
            <a:extLst>
              <a:ext uri="{FF2B5EF4-FFF2-40B4-BE49-F238E27FC236}">
                <a16:creationId xmlns:a16="http://schemas.microsoft.com/office/drawing/2014/main" id="{12C44DE1-2266-0C6E-5124-1AC22F38FFB4}"/>
              </a:ext>
            </a:extLst>
          </p:cNvPr>
          <p:cNvSpPr/>
          <p:nvPr/>
        </p:nvSpPr>
        <p:spPr>
          <a:xfrm>
            <a:off x="9183673" y="2398737"/>
            <a:ext cx="2060542" cy="203944"/>
          </a:xfrm>
          <a:prstGeom prst="roundRect">
            <a:avLst/>
          </a:prstGeom>
          <a:solidFill>
            <a:srgbClr val="32789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ko-KR" altLang="en-US" sz="1000" dirty="0">
                <a:solidFill>
                  <a:schemeClr val="bg1"/>
                </a:solidFill>
                <a:latin typeface="+mj-ea"/>
                <a:ea typeface="+mj-ea"/>
              </a:rPr>
              <a:t>경영</a:t>
            </a:r>
            <a:r>
              <a:rPr lang="en-US" altLang="ko-KR" sz="1000" dirty="0">
                <a:solidFill>
                  <a:schemeClr val="bg1"/>
                </a:solidFill>
                <a:latin typeface="+mj-ea"/>
                <a:ea typeface="+mj-ea"/>
              </a:rPr>
              <a:t>STAFF &gt; 5.</a:t>
            </a:r>
            <a:r>
              <a:rPr lang="ko-KR" altLang="en-US" sz="1000" dirty="0">
                <a:solidFill>
                  <a:schemeClr val="bg1"/>
                </a:solidFill>
                <a:latin typeface="+mj-ea"/>
                <a:ea typeface="+mj-ea"/>
              </a:rPr>
              <a:t>회계</a:t>
            </a:r>
          </a:p>
        </p:txBody>
      </p:sp>
      <p:sp>
        <p:nvSpPr>
          <p:cNvPr id="46" name="사각형: 둥근 모서리 21">
            <a:extLst>
              <a:ext uri="{FF2B5EF4-FFF2-40B4-BE49-F238E27FC236}">
                <a16:creationId xmlns:a16="http://schemas.microsoft.com/office/drawing/2014/main" id="{261A899F-3FDC-95D9-8640-001CB0BDEF14}"/>
              </a:ext>
            </a:extLst>
          </p:cNvPr>
          <p:cNvSpPr/>
          <p:nvPr/>
        </p:nvSpPr>
        <p:spPr>
          <a:xfrm>
            <a:off x="6459327" y="4226406"/>
            <a:ext cx="2060542" cy="203944"/>
          </a:xfrm>
          <a:prstGeom prst="roundRect">
            <a:avLst/>
          </a:prstGeom>
          <a:solidFill>
            <a:srgbClr val="32789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+mj-ea"/>
                <a:ea typeface="+mj-ea"/>
              </a:rPr>
              <a:t>8.IT-SW</a:t>
            </a:r>
            <a:r>
              <a:rPr lang="ko-KR" altLang="en-US" sz="1000" dirty="0" err="1">
                <a:solidFill>
                  <a:schemeClr val="bg1"/>
                </a:solidFill>
                <a:latin typeface="+mj-ea"/>
                <a:ea typeface="+mj-ea"/>
              </a:rPr>
              <a:t>개발및운영</a:t>
            </a:r>
            <a:r>
              <a:rPr lang="ko-KR" altLang="en-US" sz="10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+mj-ea"/>
                <a:ea typeface="+mj-ea"/>
              </a:rPr>
              <a:t>&gt; 1.</a:t>
            </a:r>
            <a:r>
              <a:rPr lang="ko-KR" altLang="en-US" sz="1000" dirty="0" err="1">
                <a:solidFill>
                  <a:schemeClr val="bg1"/>
                </a:solidFill>
                <a:latin typeface="+mj-ea"/>
                <a:ea typeface="+mj-ea"/>
              </a:rPr>
              <a:t>프론트엔드</a:t>
            </a:r>
            <a:endParaRPr lang="ko-KR" altLang="en-US" sz="1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7" name="사각형: 둥근 모서리 21">
            <a:extLst>
              <a:ext uri="{FF2B5EF4-FFF2-40B4-BE49-F238E27FC236}">
                <a16:creationId xmlns:a16="http://schemas.microsoft.com/office/drawing/2014/main" id="{34302A22-21C7-24F8-5B21-AFAC1C423BBA}"/>
              </a:ext>
            </a:extLst>
          </p:cNvPr>
          <p:cNvSpPr/>
          <p:nvPr/>
        </p:nvSpPr>
        <p:spPr>
          <a:xfrm>
            <a:off x="9183673" y="4226406"/>
            <a:ext cx="2060542" cy="203944"/>
          </a:xfrm>
          <a:prstGeom prst="roundRect">
            <a:avLst/>
          </a:prstGeom>
          <a:solidFill>
            <a:srgbClr val="32789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+mj-ea"/>
                <a:ea typeface="+mj-ea"/>
              </a:rPr>
              <a:t>8.IT-SW</a:t>
            </a:r>
            <a:r>
              <a:rPr lang="ko-KR" altLang="en-US" sz="1000" dirty="0" err="1">
                <a:solidFill>
                  <a:schemeClr val="bg1"/>
                </a:solidFill>
                <a:latin typeface="+mj-ea"/>
                <a:ea typeface="+mj-ea"/>
              </a:rPr>
              <a:t>개발및운영</a:t>
            </a:r>
            <a:r>
              <a:rPr lang="ko-KR" altLang="en-US" sz="10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+mj-ea"/>
                <a:ea typeface="+mj-ea"/>
              </a:rPr>
              <a:t>&gt; 2.</a:t>
            </a:r>
            <a:r>
              <a:rPr lang="ko-KR" altLang="en-US" sz="1000" dirty="0" err="1">
                <a:solidFill>
                  <a:schemeClr val="bg1"/>
                </a:solidFill>
                <a:latin typeface="+mj-ea"/>
                <a:ea typeface="+mj-ea"/>
              </a:rPr>
              <a:t>백엔드</a:t>
            </a:r>
            <a:endParaRPr lang="ko-KR" altLang="en-US" sz="1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964609B-F328-4097-CC85-D474D22A8E64}"/>
              </a:ext>
            </a:extLst>
          </p:cNvPr>
          <p:cNvCxnSpPr/>
          <p:nvPr/>
        </p:nvCxnSpPr>
        <p:spPr>
          <a:xfrm>
            <a:off x="8804635" y="2267972"/>
            <a:ext cx="0" cy="33317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09A665E-DDFF-9479-619F-C6398E499D0C}"/>
              </a:ext>
            </a:extLst>
          </p:cNvPr>
          <p:cNvCxnSpPr>
            <a:cxnSpLocks/>
          </p:cNvCxnSpPr>
          <p:nvPr/>
        </p:nvCxnSpPr>
        <p:spPr>
          <a:xfrm>
            <a:off x="6427902" y="3933834"/>
            <a:ext cx="509165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06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7153" y="5"/>
            <a:ext cx="12246309" cy="6858003"/>
          </a:xfrm>
          <a:prstGeom prst="rect">
            <a:avLst/>
          </a:prstGeom>
          <a:solidFill>
            <a:srgbClr val="4C4C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DIGICO TTF Light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FAF9A2D-DFC3-456D-A5D5-653FA144277B}"/>
              </a:ext>
            </a:extLst>
          </p:cNvPr>
          <p:cNvSpPr txBox="1">
            <a:spLocks/>
          </p:cNvSpPr>
          <p:nvPr/>
        </p:nvSpPr>
        <p:spPr>
          <a:xfrm>
            <a:off x="481429" y="736809"/>
            <a:ext cx="10273255" cy="579431"/>
          </a:xfrm>
          <a:prstGeom prst="rect">
            <a:avLst/>
          </a:prstGeom>
        </p:spPr>
        <p:txBody>
          <a:bodyPr vert="horz" lIns="0" tIns="60904" rIns="121807" bIns="60904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-KR" sz="3996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prstClr val="white"/>
                </a:solidFill>
                <a:latin typeface="DIGICO TTF Bold" panose="020B0600000101010101" pitchFamily="50" charset="-127"/>
                <a:ea typeface="DIGICO TTF Bold" panose="020B0600000101010101" pitchFamily="50" charset="-127"/>
              </a:rPr>
              <a:t>Contents</a:t>
            </a:r>
            <a:endParaRPr lang="ko-KR" altLang="en-US" sz="3996" dirty="0">
              <a:ln>
                <a:solidFill>
                  <a:schemeClr val="bg2">
                    <a:alpha val="0"/>
                  </a:schemeClr>
                </a:solidFill>
              </a:ln>
              <a:solidFill>
                <a:prstClr val="white"/>
              </a:solidFill>
              <a:latin typeface="DIGICO TTF Bold" panose="020B0600000101010101" pitchFamily="50" charset="-127"/>
              <a:ea typeface="DIGICO TTF Bold" panose="020B0600000101010101" pitchFamily="50" charset="-127"/>
            </a:endParaRP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4FA8234F-0C1D-589C-EB36-951A09A76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074808"/>
              </p:ext>
            </p:extLst>
          </p:nvPr>
        </p:nvGraphicFramePr>
        <p:xfrm>
          <a:off x="6884543" y="2858605"/>
          <a:ext cx="4547868" cy="1693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8949">
                  <a:extLst>
                    <a:ext uri="{9D8B030D-6E8A-4147-A177-3AD203B41FA5}">
                      <a16:colId xmlns:a16="http://schemas.microsoft.com/office/drawing/2014/main" val="3697933854"/>
                    </a:ext>
                  </a:extLst>
                </a:gridCol>
              </a:tblGrid>
              <a:tr h="423435"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4C4C4E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01</a:t>
                      </a:r>
                      <a:endParaRPr lang="ko-KR" altLang="en-US" sz="1500" b="0" kern="1200" spc="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4C4C4E"/>
                        </a:solidFill>
                        <a:latin typeface="DIGICO TTF Bold" panose="020B0600000101010101" pitchFamily="50" charset="-127"/>
                        <a:ea typeface="DIGICO TTF Bold" panose="020B0600000101010101" pitchFamily="50" charset="-127"/>
                        <a:cs typeface="+mn-cs"/>
                      </a:endParaRP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4C4C4E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과제 수행 개요</a:t>
                      </a: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02056"/>
                  </a:ext>
                </a:extLst>
              </a:tr>
              <a:tr h="423435"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02</a:t>
                      </a:r>
                      <a:endParaRPr lang="ko-KR" altLang="en-US" sz="1500" b="0" kern="1200" spc="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DIGICO TTF Bold" panose="020B0600000101010101" pitchFamily="50" charset="-127"/>
                        <a:ea typeface="DIGICO TTF Bold" panose="020B0600000101010101" pitchFamily="50" charset="-127"/>
                        <a:cs typeface="+mn-cs"/>
                      </a:endParaRP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분석 요건 소개</a:t>
                      </a: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435"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03</a:t>
                      </a:r>
                      <a:endParaRPr lang="ko-KR" altLang="en-US" sz="1500" b="0" kern="1200" spc="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DIGICO TTF Bold" panose="020B0600000101010101" pitchFamily="50" charset="-127"/>
                        <a:ea typeface="DIGICO TTF Bold" panose="020B0600000101010101" pitchFamily="50" charset="-127"/>
                        <a:cs typeface="+mn-cs"/>
                      </a:endParaRP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분석 수행 결과</a:t>
                      </a: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435"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04</a:t>
                      </a:r>
                      <a:endParaRPr lang="ko-KR" altLang="en-US" sz="1500" b="0" kern="1200" spc="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DIGICO TTF Bold" panose="020B0600000101010101" pitchFamily="50" charset="-127"/>
                        <a:ea typeface="DIGICO TTF Bold" panose="020B0600000101010101" pitchFamily="50" charset="-127"/>
                        <a:cs typeface="+mn-cs"/>
                      </a:endParaRP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결과 활용 방안 제언</a:t>
                      </a:r>
                      <a:endParaRPr lang="ko-KR" altLang="en-US" sz="1500" b="0" kern="1200" spc="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DIGICO TTF Bold" panose="020B0600000101010101" pitchFamily="50" charset="-127"/>
                        <a:ea typeface="DIGICO TTF Bold" panose="020B0600000101010101" pitchFamily="50" charset="-127"/>
                        <a:cs typeface="+mn-cs"/>
                      </a:endParaRP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331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811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7153" y="5"/>
            <a:ext cx="12246309" cy="6858003"/>
          </a:xfrm>
          <a:prstGeom prst="rect">
            <a:avLst/>
          </a:prstGeom>
          <a:solidFill>
            <a:srgbClr val="4C4C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DIGICO TTF Light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FAF9A2D-DFC3-456D-A5D5-653FA144277B}"/>
              </a:ext>
            </a:extLst>
          </p:cNvPr>
          <p:cNvSpPr txBox="1">
            <a:spLocks/>
          </p:cNvSpPr>
          <p:nvPr/>
        </p:nvSpPr>
        <p:spPr>
          <a:xfrm>
            <a:off x="481429" y="736809"/>
            <a:ext cx="10273255" cy="579431"/>
          </a:xfrm>
          <a:prstGeom prst="rect">
            <a:avLst/>
          </a:prstGeom>
        </p:spPr>
        <p:txBody>
          <a:bodyPr vert="horz" lIns="0" tIns="60904" rIns="121807" bIns="60904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-KR" sz="3996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prstClr val="white"/>
                </a:solidFill>
                <a:latin typeface="DIGICO TTF Bold" panose="020B0600000101010101" pitchFamily="50" charset="-127"/>
                <a:ea typeface="DIGICO TTF Bold" panose="020B0600000101010101" pitchFamily="50" charset="-127"/>
              </a:rPr>
              <a:t>Contents</a:t>
            </a:r>
            <a:endParaRPr lang="ko-KR" altLang="en-US" sz="3996" dirty="0">
              <a:ln>
                <a:solidFill>
                  <a:schemeClr val="bg2">
                    <a:alpha val="0"/>
                  </a:schemeClr>
                </a:solidFill>
              </a:ln>
              <a:solidFill>
                <a:prstClr val="white"/>
              </a:solidFill>
              <a:latin typeface="DIGICO TTF Bold" panose="020B0600000101010101" pitchFamily="50" charset="-127"/>
              <a:ea typeface="DIGICO TTF Bold" panose="020B0600000101010101" pitchFamily="50" charset="-127"/>
            </a:endParaRP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4FA8234F-0C1D-589C-EB36-951A09A76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156921"/>
              </p:ext>
            </p:extLst>
          </p:nvPr>
        </p:nvGraphicFramePr>
        <p:xfrm>
          <a:off x="6884543" y="2858605"/>
          <a:ext cx="4547868" cy="1693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8949">
                  <a:extLst>
                    <a:ext uri="{9D8B030D-6E8A-4147-A177-3AD203B41FA5}">
                      <a16:colId xmlns:a16="http://schemas.microsoft.com/office/drawing/2014/main" val="3697933854"/>
                    </a:ext>
                  </a:extLst>
                </a:gridCol>
              </a:tblGrid>
              <a:tr h="423435"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01</a:t>
                      </a:r>
                      <a:endParaRPr lang="ko-KR" altLang="en-US" sz="1500" b="0" kern="1200" spc="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DIGICO TTF Bold" panose="020B0600000101010101" pitchFamily="50" charset="-127"/>
                        <a:ea typeface="DIGICO TTF Bold" panose="020B0600000101010101" pitchFamily="50" charset="-127"/>
                        <a:cs typeface="+mn-cs"/>
                      </a:endParaRP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과제 개요</a:t>
                      </a: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02056"/>
                  </a:ext>
                </a:extLst>
              </a:tr>
              <a:tr h="423435"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02</a:t>
                      </a:r>
                      <a:endParaRPr lang="ko-KR" altLang="en-US" sz="1500" b="0" kern="1200" spc="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DIGICO TTF Bold" panose="020B0600000101010101" pitchFamily="50" charset="-127"/>
                        <a:ea typeface="DIGICO TTF Bold" panose="020B0600000101010101" pitchFamily="50" charset="-127"/>
                        <a:cs typeface="+mn-cs"/>
                      </a:endParaRP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분석 요건 소개</a:t>
                      </a: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435"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03</a:t>
                      </a:r>
                      <a:endParaRPr lang="ko-KR" altLang="en-US" sz="1500" b="0" kern="1200" spc="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DIGICO TTF Bold" panose="020B0600000101010101" pitchFamily="50" charset="-127"/>
                        <a:ea typeface="DIGICO TTF Bold" panose="020B0600000101010101" pitchFamily="50" charset="-127"/>
                        <a:cs typeface="+mn-cs"/>
                      </a:endParaRP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분석 수행 결과</a:t>
                      </a: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435"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4C4C4E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04</a:t>
                      </a:r>
                      <a:endParaRPr lang="ko-KR" altLang="en-US" sz="1500" b="0" kern="1200" spc="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4C4C4E"/>
                        </a:solidFill>
                        <a:latin typeface="DIGICO TTF Bold" panose="020B0600000101010101" pitchFamily="50" charset="-127"/>
                        <a:ea typeface="DIGICO TTF Bold" panose="020B0600000101010101" pitchFamily="50" charset="-127"/>
                        <a:cs typeface="+mn-cs"/>
                      </a:endParaRP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4C4C4E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결과 활용 방안 제언</a:t>
                      </a: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331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793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75DE1DD4-6AE3-F426-2E14-A2BB63ED3FED}"/>
              </a:ext>
            </a:extLst>
          </p:cNvPr>
          <p:cNvSpPr/>
          <p:nvPr/>
        </p:nvSpPr>
        <p:spPr>
          <a:xfrm>
            <a:off x="1415397" y="4368534"/>
            <a:ext cx="10446408" cy="209925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26" name="말풍선: 모서리가 둥근 사각형 25">
            <a:extLst>
              <a:ext uri="{FF2B5EF4-FFF2-40B4-BE49-F238E27FC236}">
                <a16:creationId xmlns:a16="http://schemas.microsoft.com/office/drawing/2014/main" id="{A1CED6DC-154A-48F1-1121-11B9957CED2C}"/>
              </a:ext>
            </a:extLst>
          </p:cNvPr>
          <p:cNvSpPr/>
          <p:nvPr/>
        </p:nvSpPr>
        <p:spPr>
          <a:xfrm>
            <a:off x="8219444" y="4472172"/>
            <a:ext cx="3642361" cy="1159634"/>
          </a:xfrm>
          <a:prstGeom prst="wedgeRoundRectCallout">
            <a:avLst>
              <a:gd name="adj1" fmla="val -62203"/>
              <a:gd name="adj2" fmla="val -797"/>
              <a:gd name="adj3" fmla="val 16667"/>
            </a:avLst>
          </a:prstGeom>
          <a:solidFill>
            <a:srgbClr val="E1F7F3"/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0C9D16E2-043C-C6C7-1313-B21E9A545D9C}"/>
              </a:ext>
            </a:extLst>
          </p:cNvPr>
          <p:cNvSpPr/>
          <p:nvPr/>
        </p:nvSpPr>
        <p:spPr>
          <a:xfrm>
            <a:off x="1415397" y="1316628"/>
            <a:ext cx="10446408" cy="292933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34" name="텍스트 개체 틀 3">
            <a:extLst>
              <a:ext uri="{FF2B5EF4-FFF2-40B4-BE49-F238E27FC236}">
                <a16:creationId xmlns:a16="http://schemas.microsoft.com/office/drawing/2014/main" id="{28777FD4-494E-78C9-F6F5-FD7B65A115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8552" y="465528"/>
            <a:ext cx="425057" cy="544461"/>
          </a:xfrm>
        </p:spPr>
        <p:txBody>
          <a:bodyPr/>
          <a:lstStyle/>
          <a:p>
            <a:r>
              <a:rPr lang="en-US" altLang="ko-KR" sz="1865" spc="-8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00B8A2"/>
                </a:solidFill>
                <a:cs typeface="+mj-cs"/>
              </a:rPr>
              <a:t>04</a:t>
            </a:r>
            <a:endParaRPr lang="ko-KR" altLang="en-US" sz="1865" spc="-8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rgbClr val="00B8A2"/>
              </a:solidFill>
              <a:cs typeface="+mj-cs"/>
            </a:endParaRPr>
          </a:p>
        </p:txBody>
      </p:sp>
      <p:sp>
        <p:nvSpPr>
          <p:cNvPr id="149" name="제목 1">
            <a:extLst>
              <a:ext uri="{FF2B5EF4-FFF2-40B4-BE49-F238E27FC236}">
                <a16:creationId xmlns:a16="http://schemas.microsoft.com/office/drawing/2014/main" id="{B7400136-BC66-00CD-C49E-04274B7E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16" y="465522"/>
            <a:ext cx="10262680" cy="479557"/>
          </a:xfrm>
        </p:spPr>
        <p:txBody>
          <a:bodyPr/>
          <a:lstStyle/>
          <a:p>
            <a:r>
              <a:rPr lang="ko-KR" altLang="en-US" sz="1865" spc="-133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결과 활용 방안 제언 </a:t>
            </a:r>
            <a:r>
              <a:rPr lang="en-US" altLang="ko-KR" sz="1600" spc="-133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- </a:t>
            </a:r>
            <a:r>
              <a:rPr lang="ko-KR" altLang="en-US" sz="1600" spc="-133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분석 요건 별 결과 및 활용 예시</a:t>
            </a:r>
            <a:endParaRPr lang="ko-KR" altLang="en-US" sz="1200" spc="-133" dirty="0">
              <a:ln>
                <a:solidFill>
                  <a:schemeClr val="bg2">
                    <a:alpha val="0"/>
                  </a:schemeClr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27A2D462-A74E-1213-0C0C-ECA12C89EF3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3584" y="772169"/>
            <a:ext cx="10260576" cy="630475"/>
          </a:xfrm>
        </p:spPr>
        <p:txBody>
          <a:bodyPr/>
          <a:lstStyle/>
          <a:p>
            <a:r>
              <a:rPr lang="ko-KR" altLang="en-US" spc="-68" dirty="0">
                <a:solidFill>
                  <a:schemeClr val="tx1">
                    <a:lumMod val="65000"/>
                    <a:lumOff val="35000"/>
                  </a:schemeClr>
                </a:solidFill>
                <a:latin typeface="DIGICO TTF Bold" panose="020B0600000101010101" pitchFamily="50" charset="-127"/>
                <a:ea typeface="DIGICO TTF Bold" panose="020B0600000101010101" pitchFamily="50" charset="-127"/>
              </a:rPr>
              <a:t>분석 요건 별 결과 마트 및 활용 예시</a:t>
            </a:r>
            <a:endParaRPr lang="en-US" altLang="ko-KR" spc="-68" dirty="0">
              <a:solidFill>
                <a:schemeClr val="tx1">
                  <a:lumMod val="65000"/>
                  <a:lumOff val="35000"/>
                </a:schemeClr>
              </a:solidFill>
              <a:latin typeface="DIGICO TTF Bold" panose="020B0600000101010101" pitchFamily="50" charset="-127"/>
              <a:ea typeface="DIGICO TTF 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420E966-5026-8151-0AEF-0E6A7216694E}"/>
              </a:ext>
            </a:extLst>
          </p:cNvPr>
          <p:cNvSpPr/>
          <p:nvPr/>
        </p:nvSpPr>
        <p:spPr>
          <a:xfrm>
            <a:off x="690242" y="1316629"/>
            <a:ext cx="774573" cy="2925117"/>
          </a:xfrm>
          <a:prstGeom prst="rect">
            <a:avLst/>
          </a:prstGeom>
          <a:solidFill>
            <a:srgbClr val="6EC4BC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400" b="1" dirty="0"/>
              <a:t>이력서직무 분류 모델 구축</a:t>
            </a:r>
            <a:endParaRPr kumimoji="1" lang="ko-Kore-KR" altLang="en-US" sz="14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81F790-1D9A-92B0-7E8B-F38B7C016AC3}"/>
              </a:ext>
            </a:extLst>
          </p:cNvPr>
          <p:cNvSpPr/>
          <p:nvPr/>
        </p:nvSpPr>
        <p:spPr>
          <a:xfrm>
            <a:off x="690242" y="4367942"/>
            <a:ext cx="774573" cy="2096231"/>
          </a:xfrm>
          <a:prstGeom prst="rect">
            <a:avLst/>
          </a:prstGeom>
          <a:solidFill>
            <a:srgbClr val="009C96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400" b="1" dirty="0"/>
              <a:t>직무 별 주요 키워드 분석</a:t>
            </a:r>
            <a:endParaRPr kumimoji="1" lang="ko-Kore-KR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표 136">
                <a:extLst>
                  <a:ext uri="{FF2B5EF4-FFF2-40B4-BE49-F238E27FC236}">
                    <a16:creationId xmlns:a16="http://schemas.microsoft.com/office/drawing/2014/main" id="{D6326174-FCBE-2A9C-0498-A095AB1450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6383570"/>
                  </p:ext>
                </p:extLst>
              </p:nvPr>
            </p:nvGraphicFramePr>
            <p:xfrm>
              <a:off x="1650627" y="2417108"/>
              <a:ext cx="3645860" cy="11829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730645">
                      <a:extLst>
                        <a:ext uri="{9D8B030D-6E8A-4147-A177-3AD203B41FA5}">
                          <a16:colId xmlns:a16="http://schemas.microsoft.com/office/drawing/2014/main" val="3915531249"/>
                        </a:ext>
                      </a:extLst>
                    </a:gridCol>
                    <a:gridCol w="715223">
                      <a:extLst>
                        <a:ext uri="{9D8B030D-6E8A-4147-A177-3AD203B41FA5}">
                          <a16:colId xmlns:a16="http://schemas.microsoft.com/office/drawing/2014/main" val="1685704129"/>
                        </a:ext>
                      </a:extLst>
                    </a:gridCol>
                    <a:gridCol w="1367074">
                      <a:extLst>
                        <a:ext uri="{9D8B030D-6E8A-4147-A177-3AD203B41FA5}">
                          <a16:colId xmlns:a16="http://schemas.microsoft.com/office/drawing/2014/main" val="4073060007"/>
                        </a:ext>
                      </a:extLst>
                    </a:gridCol>
                    <a:gridCol w="832918">
                      <a:extLst>
                        <a:ext uri="{9D8B030D-6E8A-4147-A177-3AD203B41FA5}">
                          <a16:colId xmlns:a16="http://schemas.microsoft.com/office/drawing/2014/main" val="4092813144"/>
                        </a:ext>
                      </a:extLst>
                    </a:gridCol>
                  </a:tblGrid>
                  <a:tr h="2623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dirty="0"/>
                            <a:t>이력서 </a:t>
                          </a:r>
                          <a:r>
                            <a:rPr lang="en-US" altLang="ko-KR" sz="900" dirty="0"/>
                            <a:t>ID</a:t>
                          </a:r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dirty="0"/>
                            <a:t>이력서 제목</a:t>
                          </a: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dirty="0"/>
                            <a:t>적합 직무 리스트</a:t>
                          </a: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dirty="0"/>
                            <a:t>등록 일자</a:t>
                          </a: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4023884547"/>
                      </a:ext>
                    </a:extLst>
                  </a:tr>
                  <a:tr h="1883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RE000001</a:t>
                          </a:r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dirty="0"/>
                            <a:t>이력서 </a:t>
                          </a:r>
                          <a:r>
                            <a:rPr lang="en-US" altLang="ko-KR" sz="900" dirty="0"/>
                            <a:t>A</a:t>
                          </a: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indent="0" algn="ctr" latinLnBrk="1">
                            <a:buNone/>
                          </a:pPr>
                          <a:r>
                            <a:rPr lang="ko-KR" altLang="en-US" sz="900" dirty="0" err="1"/>
                            <a:t>프론트엔드</a:t>
                          </a:r>
                          <a:endParaRPr lang="en-US" altLang="ko-KR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2023-06-02</a:t>
                          </a:r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1883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RE000002</a:t>
                          </a:r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dirty="0"/>
                            <a:t>이력서 </a:t>
                          </a:r>
                          <a:r>
                            <a:rPr lang="en-US" altLang="ko-KR" sz="900" dirty="0"/>
                            <a:t>B</a:t>
                          </a: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dirty="0" err="1"/>
                            <a:t>백엔드</a:t>
                          </a:r>
                          <a:endParaRPr lang="en-US" altLang="ko-KR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2023-06-18</a:t>
                          </a:r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1883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RE000003</a:t>
                          </a:r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dirty="0"/>
                            <a:t>이력서 </a:t>
                          </a:r>
                          <a:r>
                            <a:rPr lang="en-US" altLang="ko-KR" sz="900" dirty="0"/>
                            <a:t>C</a:t>
                          </a: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dirty="0"/>
                            <a:t>인사</a:t>
                          </a:r>
                          <a:endParaRPr lang="en-US" altLang="ko-KR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2023-07-02</a:t>
                          </a:r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195232831"/>
                      </a:ext>
                    </a:extLst>
                  </a:tr>
                  <a:tr h="18834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9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6570405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표 136">
                <a:extLst>
                  <a:ext uri="{FF2B5EF4-FFF2-40B4-BE49-F238E27FC236}">
                    <a16:creationId xmlns:a16="http://schemas.microsoft.com/office/drawing/2014/main" id="{D6326174-FCBE-2A9C-0498-A095AB1450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6383570"/>
                  </p:ext>
                </p:extLst>
              </p:nvPr>
            </p:nvGraphicFramePr>
            <p:xfrm>
              <a:off x="1650627" y="2417108"/>
              <a:ext cx="3645860" cy="1098992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730645">
                      <a:extLst>
                        <a:ext uri="{9D8B030D-6E8A-4147-A177-3AD203B41FA5}">
                          <a16:colId xmlns:a16="http://schemas.microsoft.com/office/drawing/2014/main" val="3915531249"/>
                        </a:ext>
                      </a:extLst>
                    </a:gridCol>
                    <a:gridCol w="715223">
                      <a:extLst>
                        <a:ext uri="{9D8B030D-6E8A-4147-A177-3AD203B41FA5}">
                          <a16:colId xmlns:a16="http://schemas.microsoft.com/office/drawing/2014/main" val="1685704129"/>
                        </a:ext>
                      </a:extLst>
                    </a:gridCol>
                    <a:gridCol w="1367074">
                      <a:extLst>
                        <a:ext uri="{9D8B030D-6E8A-4147-A177-3AD203B41FA5}">
                          <a16:colId xmlns:a16="http://schemas.microsoft.com/office/drawing/2014/main" val="4073060007"/>
                        </a:ext>
                      </a:extLst>
                    </a:gridCol>
                    <a:gridCol w="832918">
                      <a:extLst>
                        <a:ext uri="{9D8B030D-6E8A-4147-A177-3AD203B41FA5}">
                          <a16:colId xmlns:a16="http://schemas.microsoft.com/office/drawing/2014/main" val="4092813144"/>
                        </a:ext>
                      </a:extLst>
                    </a:gridCol>
                  </a:tblGrid>
                  <a:tr h="2623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dirty="0"/>
                            <a:t>이력서 </a:t>
                          </a:r>
                          <a:r>
                            <a:rPr lang="en-US" altLang="ko-KR" sz="900" dirty="0"/>
                            <a:t>ID</a:t>
                          </a:r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dirty="0"/>
                            <a:t>이력서 제목</a:t>
                          </a: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dirty="0"/>
                            <a:t>적합 직무 리스트</a:t>
                          </a: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dirty="0"/>
                            <a:t>등록 일자</a:t>
                          </a: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4023884547"/>
                      </a:ext>
                    </a:extLst>
                  </a:tr>
                  <a:tr h="209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RE000001</a:t>
                          </a:r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dirty="0"/>
                            <a:t>이력서 </a:t>
                          </a:r>
                          <a:r>
                            <a:rPr lang="en-US" altLang="ko-KR" sz="900" dirty="0"/>
                            <a:t>A</a:t>
                          </a: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indent="0" algn="ctr" latinLnBrk="1">
                            <a:buNone/>
                          </a:pPr>
                          <a:r>
                            <a:rPr lang="ko-KR" altLang="en-US" sz="900" dirty="0" err="1"/>
                            <a:t>프론트엔드</a:t>
                          </a:r>
                          <a:endParaRPr lang="en-US" altLang="ko-KR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2023-06-02</a:t>
                          </a:r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209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RE000002</a:t>
                          </a:r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dirty="0"/>
                            <a:t>이력서 </a:t>
                          </a:r>
                          <a:r>
                            <a:rPr lang="en-US" altLang="ko-KR" sz="900" dirty="0"/>
                            <a:t>B</a:t>
                          </a: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dirty="0" err="1"/>
                            <a:t>백엔드</a:t>
                          </a:r>
                          <a:endParaRPr lang="en-US" altLang="ko-KR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2023-06-18</a:t>
                          </a:r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209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RE000003</a:t>
                          </a:r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dirty="0"/>
                            <a:t>이력서 </a:t>
                          </a:r>
                          <a:r>
                            <a:rPr lang="en-US" altLang="ko-KR" sz="900" dirty="0"/>
                            <a:t>C</a:t>
                          </a: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dirty="0"/>
                            <a:t>인사</a:t>
                          </a:r>
                          <a:endParaRPr lang="en-US" altLang="ko-KR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2023-07-02</a:t>
                          </a:r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195232831"/>
                      </a:ext>
                    </a:extLst>
                  </a:tr>
                  <a:tr h="209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72000" marT="36000" marB="36000" anchor="ctr">
                        <a:blipFill>
                          <a:blip r:embed="rId3"/>
                          <a:stretch>
                            <a:fillRect l="-833" t="-435294" r="-403333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72000" marT="36000" marB="36000" anchor="ctr">
                        <a:blipFill>
                          <a:blip r:embed="rId3"/>
                          <a:stretch>
                            <a:fillRect l="-102542" t="-435294" r="-310169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72000" marT="36000" marB="36000" anchor="ctr">
                        <a:blipFill>
                          <a:blip r:embed="rId3"/>
                          <a:stretch>
                            <a:fillRect l="-106696" t="-435294" r="-63393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72000" marT="36000" marB="36000" anchor="ctr">
                        <a:blipFill>
                          <a:blip r:embed="rId3"/>
                          <a:stretch>
                            <a:fillRect l="-337956" t="-435294" r="-3650" b="-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70405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7" name="TextBox 136">
            <a:extLst>
              <a:ext uri="{FF2B5EF4-FFF2-40B4-BE49-F238E27FC236}">
                <a16:creationId xmlns:a16="http://schemas.microsoft.com/office/drawing/2014/main" id="{A7BE363D-084A-2E66-DBD2-CB98131B5815}"/>
              </a:ext>
            </a:extLst>
          </p:cNvPr>
          <p:cNvSpPr txBox="1"/>
          <p:nvPr/>
        </p:nvSpPr>
        <p:spPr>
          <a:xfrm>
            <a:off x="2843057" y="2169619"/>
            <a:ext cx="1163768" cy="1894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ko-KR" sz="1000" b="1" spc="-60" dirty="0"/>
              <a:t>[</a:t>
            </a:r>
            <a:r>
              <a:rPr kumimoji="1" lang="ko-KR" altLang="en-US" sz="1000" b="1" spc="-60" dirty="0"/>
              <a:t>이력서</a:t>
            </a:r>
            <a:r>
              <a:rPr kumimoji="1" lang="en-US" altLang="en-US" sz="1000" b="1" spc="-60" dirty="0"/>
              <a:t> </a:t>
            </a:r>
            <a:r>
              <a:rPr kumimoji="1" lang="ko-KR" altLang="en-US" sz="1000" b="1" spc="-60" dirty="0"/>
              <a:t>직무 분류 결과</a:t>
            </a:r>
            <a:r>
              <a:rPr kumimoji="1" lang="en-US" altLang="ko-KR" sz="1000" b="1" spc="-60" dirty="0"/>
              <a:t>]</a:t>
            </a:r>
            <a:endParaRPr kumimoji="1" lang="ko-Kore-KR" altLang="en-US" sz="1000" b="1" spc="-6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709CC13-65C1-8D20-8DF7-AB5C55A71F19}"/>
              </a:ext>
            </a:extLst>
          </p:cNvPr>
          <p:cNvSpPr txBox="1"/>
          <p:nvPr/>
        </p:nvSpPr>
        <p:spPr>
          <a:xfrm>
            <a:off x="9735534" y="3516100"/>
            <a:ext cx="2262874" cy="42242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900" b="1" spc="-60" dirty="0">
                <a:solidFill>
                  <a:schemeClr val="accent1"/>
                </a:solidFill>
              </a:rPr>
              <a:t>포지션 직무 적합도 기반</a:t>
            </a:r>
            <a:br>
              <a:rPr kumimoji="1" lang="en-US" altLang="ko-KR" sz="900" b="1" spc="-60" dirty="0">
                <a:solidFill>
                  <a:schemeClr val="accent1"/>
                </a:solidFill>
              </a:rPr>
            </a:br>
            <a:r>
              <a:rPr kumimoji="1" lang="ko-KR" altLang="en-US" sz="900" b="1" spc="-60" dirty="0">
                <a:solidFill>
                  <a:schemeClr val="accent1"/>
                </a:solidFill>
              </a:rPr>
              <a:t>후보 이력서 등록 시스템 구축 시 활용</a:t>
            </a:r>
            <a:endParaRPr kumimoji="1" lang="ko-Kore-KR" altLang="en-US" sz="900" b="1" spc="-60" dirty="0">
              <a:solidFill>
                <a:schemeClr val="accent1"/>
              </a:solidFill>
            </a:endParaRPr>
          </a:p>
        </p:txBody>
      </p:sp>
      <p:pic>
        <p:nvPicPr>
          <p:cNvPr id="141" name="그림 140">
            <a:extLst>
              <a:ext uri="{FF2B5EF4-FFF2-40B4-BE49-F238E27FC236}">
                <a16:creationId xmlns:a16="http://schemas.microsoft.com/office/drawing/2014/main" id="{7FAD8526-66F2-BF7E-D781-C424E7015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2914" y="2544321"/>
            <a:ext cx="584507" cy="584507"/>
          </a:xfrm>
          <a:prstGeom prst="rect">
            <a:avLst/>
          </a:prstGeom>
        </p:spPr>
      </p:pic>
      <p:pic>
        <p:nvPicPr>
          <p:cNvPr id="144" name="Picture 6">
            <a:extLst>
              <a:ext uri="{FF2B5EF4-FFF2-40B4-BE49-F238E27FC236}">
                <a16:creationId xmlns:a16="http://schemas.microsoft.com/office/drawing/2014/main" id="{E2D64599-A9B2-3611-8FB0-7F0BFBFA1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5382559" y="1708305"/>
            <a:ext cx="754042" cy="91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E36CBA9F-1A8F-0477-F8C0-F5DF1D853FC7}"/>
              </a:ext>
            </a:extLst>
          </p:cNvPr>
          <p:cNvSpPr txBox="1"/>
          <p:nvPr/>
        </p:nvSpPr>
        <p:spPr>
          <a:xfrm>
            <a:off x="4969190" y="1316628"/>
            <a:ext cx="1558220" cy="4575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1000" b="1" spc="-60" dirty="0"/>
              <a:t>새로운 포지션 </a:t>
            </a:r>
            <a:r>
              <a:rPr kumimoji="1" lang="en-US" altLang="ko-KR" sz="1000" b="1" spc="-60" dirty="0"/>
              <a:t>PO20001</a:t>
            </a:r>
            <a:r>
              <a:rPr kumimoji="1" lang="ko-KR" altLang="en-US" sz="1000" b="1" spc="-60" dirty="0"/>
              <a:t> 등록</a:t>
            </a:r>
            <a:br>
              <a:rPr kumimoji="1" lang="en-US" altLang="ko-KR" sz="1000" b="1" spc="-60" dirty="0"/>
            </a:br>
            <a:r>
              <a:rPr kumimoji="1" lang="en-US" altLang="ko-KR" sz="1000" b="1" spc="-60" dirty="0"/>
              <a:t>(</a:t>
            </a:r>
            <a:r>
              <a:rPr kumimoji="1" lang="ko-KR" altLang="en-US" sz="1000" b="1" spc="-60" dirty="0"/>
              <a:t>직무</a:t>
            </a:r>
            <a:r>
              <a:rPr kumimoji="1" lang="en-US" altLang="ko-KR" sz="1000" b="1" spc="-60" dirty="0"/>
              <a:t>: </a:t>
            </a:r>
            <a:r>
              <a:rPr kumimoji="1" lang="ko-KR" altLang="en-US" sz="1000" b="1" spc="-60" dirty="0" err="1">
                <a:highlight>
                  <a:srgbClr val="FFFF00"/>
                </a:highlight>
              </a:rPr>
              <a:t>프론트엔드</a:t>
            </a:r>
            <a:r>
              <a:rPr kumimoji="1" lang="en-US" altLang="ko-KR" sz="1000" b="1" spc="-60" dirty="0"/>
              <a:t>, </a:t>
            </a:r>
            <a:r>
              <a:rPr kumimoji="1" lang="ko-KR" altLang="en-US" sz="1000" b="1" spc="-60" dirty="0" err="1">
                <a:highlight>
                  <a:srgbClr val="FFFF00"/>
                </a:highlight>
              </a:rPr>
              <a:t>백엔드</a:t>
            </a:r>
            <a:r>
              <a:rPr kumimoji="1" lang="en-US" altLang="ko-KR" sz="1000" b="1" spc="-60" dirty="0"/>
              <a:t>)</a:t>
            </a:r>
            <a:endParaRPr kumimoji="1" lang="ko-Kore-KR" altLang="en-US" sz="1000" b="1" spc="-60" dirty="0"/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A8F5F544-C9F5-3A2A-5859-9AFCC0719269}"/>
              </a:ext>
            </a:extLst>
          </p:cNvPr>
          <p:cNvSpPr/>
          <p:nvPr/>
        </p:nvSpPr>
        <p:spPr>
          <a:xfrm>
            <a:off x="5008813" y="2591006"/>
            <a:ext cx="1544606" cy="422426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>
                <a:solidFill>
                  <a:srgbClr val="31577E"/>
                </a:solidFill>
              </a:rPr>
              <a:t>포지션 직무에 대한</a:t>
            </a:r>
            <a:br>
              <a:rPr lang="en-US" altLang="ko-KR" sz="900" b="1" dirty="0">
                <a:solidFill>
                  <a:srgbClr val="31577E"/>
                </a:solidFill>
              </a:rPr>
            </a:br>
            <a:r>
              <a:rPr lang="ko-KR" altLang="en-US" sz="900" b="1" dirty="0">
                <a:solidFill>
                  <a:srgbClr val="31577E"/>
                </a:solidFill>
              </a:rPr>
              <a:t>적합 직무 매칭</a:t>
            </a:r>
          </a:p>
        </p:txBody>
      </p:sp>
      <p:sp>
        <p:nvSpPr>
          <p:cNvPr id="153" name="화살표: 아래쪽 152">
            <a:extLst>
              <a:ext uri="{FF2B5EF4-FFF2-40B4-BE49-F238E27FC236}">
                <a16:creationId xmlns:a16="http://schemas.microsoft.com/office/drawing/2014/main" id="{B6B680EB-26FD-A4CB-70C4-C09B42E1EF3A}"/>
              </a:ext>
            </a:extLst>
          </p:cNvPr>
          <p:cNvSpPr/>
          <p:nvPr/>
        </p:nvSpPr>
        <p:spPr>
          <a:xfrm rot="16200000">
            <a:off x="5594100" y="2348031"/>
            <a:ext cx="422425" cy="899884"/>
          </a:xfrm>
          <a:prstGeom prst="downArrow">
            <a:avLst/>
          </a:prstGeom>
          <a:solidFill>
            <a:srgbClr val="31577E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6" name="표 136">
                <a:extLst>
                  <a:ext uri="{FF2B5EF4-FFF2-40B4-BE49-F238E27FC236}">
                    <a16:creationId xmlns:a16="http://schemas.microsoft.com/office/drawing/2014/main" id="{C63616CC-C288-284D-9678-384B7E5244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0819373"/>
                  </p:ext>
                </p:extLst>
              </p:nvPr>
            </p:nvGraphicFramePr>
            <p:xfrm>
              <a:off x="6282444" y="2408370"/>
              <a:ext cx="3070470" cy="1098992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806639">
                      <a:extLst>
                        <a:ext uri="{9D8B030D-6E8A-4147-A177-3AD203B41FA5}">
                          <a16:colId xmlns:a16="http://schemas.microsoft.com/office/drawing/2014/main" val="3915531249"/>
                        </a:ext>
                      </a:extLst>
                    </a:gridCol>
                    <a:gridCol w="1384961">
                      <a:extLst>
                        <a:ext uri="{9D8B030D-6E8A-4147-A177-3AD203B41FA5}">
                          <a16:colId xmlns:a16="http://schemas.microsoft.com/office/drawing/2014/main" val="724868378"/>
                        </a:ext>
                      </a:extLst>
                    </a:gridCol>
                    <a:gridCol w="878870">
                      <a:extLst>
                        <a:ext uri="{9D8B030D-6E8A-4147-A177-3AD203B41FA5}">
                          <a16:colId xmlns:a16="http://schemas.microsoft.com/office/drawing/2014/main" val="4073060007"/>
                        </a:ext>
                      </a:extLst>
                    </a:gridCol>
                  </a:tblGrid>
                  <a:tr h="2623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dirty="0"/>
                            <a:t>이력서 </a:t>
                          </a:r>
                          <a:r>
                            <a:rPr lang="en-US" altLang="ko-KR" sz="900" dirty="0"/>
                            <a:t>ID</a:t>
                          </a:r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/>
                            <a:t>적합 직무 리스트</a:t>
                          </a:r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/>
                            <a:t>포지션 적합도</a:t>
                          </a:r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4023884547"/>
                      </a:ext>
                    </a:extLst>
                  </a:tr>
                  <a:tr h="1883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RE000001</a:t>
                          </a:r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kern="1200">
                              <a:solidFill>
                                <a:srgbClr val="31577E"/>
                              </a:solidFill>
                              <a:highlight>
                                <a:srgbClr val="FFFF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프론트엔드</a:t>
                          </a:r>
                          <a:endParaRPr lang="en-US" altLang="ko-KR" sz="900" b="0" strike="sngStrike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>
                              <a:solidFill>
                                <a:srgbClr val="54A117"/>
                              </a:solidFill>
                            </a:rPr>
                            <a:t>O</a:t>
                          </a:r>
                          <a:endParaRPr lang="en-US" altLang="ko-KR" sz="900" b="1" dirty="0">
                            <a:solidFill>
                              <a:srgbClr val="54A117"/>
                            </a:solidFill>
                          </a:endParaRP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1883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RE000002</a:t>
                          </a:r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 err="1">
                              <a:solidFill>
                                <a:srgbClr val="31577E"/>
                              </a:solidFill>
                              <a:highlight>
                                <a:srgbClr val="FFFF00"/>
                              </a:highlight>
                            </a:rPr>
                            <a:t>백엔드</a:t>
                          </a:r>
                          <a:endParaRPr lang="en-US" altLang="ko-KR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b="1" dirty="0">
                              <a:solidFill>
                                <a:srgbClr val="54A117"/>
                              </a:solidFill>
                            </a:rPr>
                            <a:t>O</a:t>
                          </a: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1883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/>
                            <a:t>RE000003</a:t>
                          </a:r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0" strike="sngStrike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인사</a:t>
                          </a:r>
                          <a:endParaRPr lang="en-US" altLang="ko-KR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chemeClr val="accent1"/>
                              </a:solidFill>
                            </a:rPr>
                            <a:t>X</a:t>
                          </a: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195232831"/>
                      </a:ext>
                    </a:extLst>
                  </a:tr>
                  <a:tr h="18834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9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6570405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6" name="표 136">
                <a:extLst>
                  <a:ext uri="{FF2B5EF4-FFF2-40B4-BE49-F238E27FC236}">
                    <a16:creationId xmlns:a16="http://schemas.microsoft.com/office/drawing/2014/main" id="{C63616CC-C288-284D-9678-384B7E5244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0819373"/>
                  </p:ext>
                </p:extLst>
              </p:nvPr>
            </p:nvGraphicFramePr>
            <p:xfrm>
              <a:off x="6282444" y="2408370"/>
              <a:ext cx="3070470" cy="1098992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806639">
                      <a:extLst>
                        <a:ext uri="{9D8B030D-6E8A-4147-A177-3AD203B41FA5}">
                          <a16:colId xmlns:a16="http://schemas.microsoft.com/office/drawing/2014/main" val="3915531249"/>
                        </a:ext>
                      </a:extLst>
                    </a:gridCol>
                    <a:gridCol w="1384961">
                      <a:extLst>
                        <a:ext uri="{9D8B030D-6E8A-4147-A177-3AD203B41FA5}">
                          <a16:colId xmlns:a16="http://schemas.microsoft.com/office/drawing/2014/main" val="724868378"/>
                        </a:ext>
                      </a:extLst>
                    </a:gridCol>
                    <a:gridCol w="878870">
                      <a:extLst>
                        <a:ext uri="{9D8B030D-6E8A-4147-A177-3AD203B41FA5}">
                          <a16:colId xmlns:a16="http://schemas.microsoft.com/office/drawing/2014/main" val="4073060007"/>
                        </a:ext>
                      </a:extLst>
                    </a:gridCol>
                  </a:tblGrid>
                  <a:tr h="2623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dirty="0"/>
                            <a:t>이력서 </a:t>
                          </a:r>
                          <a:r>
                            <a:rPr lang="en-US" altLang="ko-KR" sz="900" dirty="0"/>
                            <a:t>ID</a:t>
                          </a:r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/>
                            <a:t>적합 직무 리스트</a:t>
                          </a:r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/>
                            <a:t>포지션 적합도</a:t>
                          </a:r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4023884547"/>
                      </a:ext>
                    </a:extLst>
                  </a:tr>
                  <a:tr h="209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RE000001</a:t>
                          </a:r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kern="1200">
                              <a:solidFill>
                                <a:srgbClr val="31577E"/>
                              </a:solidFill>
                              <a:highlight>
                                <a:srgbClr val="FFFF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프론트엔드</a:t>
                          </a:r>
                          <a:endParaRPr lang="en-US" altLang="ko-KR" sz="900" b="0" strike="sngStrike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>
                              <a:solidFill>
                                <a:srgbClr val="54A117"/>
                              </a:solidFill>
                            </a:rPr>
                            <a:t>O</a:t>
                          </a:r>
                          <a:endParaRPr lang="en-US" altLang="ko-KR" sz="900" b="1" dirty="0">
                            <a:solidFill>
                              <a:srgbClr val="54A117"/>
                            </a:solidFill>
                          </a:endParaRP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209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RE000002</a:t>
                          </a:r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 err="1">
                              <a:solidFill>
                                <a:srgbClr val="31577E"/>
                              </a:solidFill>
                              <a:highlight>
                                <a:srgbClr val="FFFF00"/>
                              </a:highlight>
                            </a:rPr>
                            <a:t>백엔드</a:t>
                          </a:r>
                          <a:endParaRPr lang="en-US" altLang="ko-KR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b="1" dirty="0">
                              <a:solidFill>
                                <a:srgbClr val="54A117"/>
                              </a:solidFill>
                            </a:rPr>
                            <a:t>O</a:t>
                          </a: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209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/>
                            <a:t>RE000003</a:t>
                          </a:r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0" strike="sngStrike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인사</a:t>
                          </a:r>
                          <a:endParaRPr lang="en-US" altLang="ko-KR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chemeClr val="accent1"/>
                              </a:solidFill>
                            </a:rPr>
                            <a:t>X</a:t>
                          </a: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195232831"/>
                      </a:ext>
                    </a:extLst>
                  </a:tr>
                  <a:tr h="209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72000" marT="36000" marB="36000" anchor="ctr">
                        <a:blipFill>
                          <a:blip r:embed="rId6"/>
                          <a:stretch>
                            <a:fillRect l="-752" t="-435294" r="-282707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72000" marT="36000" marB="36000" anchor="ctr">
                        <a:blipFill>
                          <a:blip r:embed="rId6"/>
                          <a:stretch>
                            <a:fillRect l="-59031" t="-435294" r="-65639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72000" marT="36000" marB="36000" anchor="ctr">
                        <a:blipFill>
                          <a:blip r:embed="rId6"/>
                          <a:stretch>
                            <a:fillRect l="-248966" t="-435294" r="-2759" b="-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70405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9" name="표 136">
                <a:extLst>
                  <a:ext uri="{FF2B5EF4-FFF2-40B4-BE49-F238E27FC236}">
                    <a16:creationId xmlns:a16="http://schemas.microsoft.com/office/drawing/2014/main" id="{4BB7C579-1D31-C456-3418-6737AF47789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942354" y="2417108"/>
              <a:ext cx="1835679" cy="1098992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19905">
                      <a:extLst>
                        <a:ext uri="{9D8B030D-6E8A-4147-A177-3AD203B41FA5}">
                          <a16:colId xmlns:a16="http://schemas.microsoft.com/office/drawing/2014/main" val="2778329304"/>
                        </a:ext>
                      </a:extLst>
                    </a:gridCol>
                    <a:gridCol w="753137">
                      <a:extLst>
                        <a:ext uri="{9D8B030D-6E8A-4147-A177-3AD203B41FA5}">
                          <a16:colId xmlns:a16="http://schemas.microsoft.com/office/drawing/2014/main" val="3915531249"/>
                        </a:ext>
                      </a:extLst>
                    </a:gridCol>
                    <a:gridCol w="562637">
                      <a:extLst>
                        <a:ext uri="{9D8B030D-6E8A-4147-A177-3AD203B41FA5}">
                          <a16:colId xmlns:a16="http://schemas.microsoft.com/office/drawing/2014/main" val="4073060007"/>
                        </a:ext>
                      </a:extLst>
                    </a:gridCol>
                  </a:tblGrid>
                  <a:tr h="2623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No</a:t>
                          </a:r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dirty="0"/>
                            <a:t>이력서 </a:t>
                          </a:r>
                          <a:r>
                            <a:rPr lang="en-US" altLang="ko-KR" sz="900" dirty="0"/>
                            <a:t>ID</a:t>
                          </a:r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dirty="0"/>
                            <a:t>파일</a:t>
                          </a: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4023884547"/>
                      </a:ext>
                    </a:extLst>
                  </a:tr>
                  <a:tr h="1883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RE000002</a:t>
                          </a:r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900" b="1" dirty="0">
                            <a:solidFill>
                              <a:srgbClr val="54A117"/>
                            </a:solidFill>
                          </a:endParaRP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1883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RE000001</a:t>
                          </a:r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900" b="1" dirty="0">
                            <a:solidFill>
                              <a:srgbClr val="327891"/>
                            </a:solidFill>
                          </a:endParaRP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1883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3</a:t>
                          </a:r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RE000005</a:t>
                          </a:r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900" b="1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195232831"/>
                      </a:ext>
                    </a:extLst>
                  </a:tr>
                  <a:tr h="18834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9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9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ko-KR" altLang="en-US" sz="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6570405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9" name="표 136">
                <a:extLst>
                  <a:ext uri="{FF2B5EF4-FFF2-40B4-BE49-F238E27FC236}">
                    <a16:creationId xmlns:a16="http://schemas.microsoft.com/office/drawing/2014/main" id="{4BB7C579-1D31-C456-3418-6737AF4778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5156215"/>
                  </p:ext>
                </p:extLst>
              </p:nvPr>
            </p:nvGraphicFramePr>
            <p:xfrm>
              <a:off x="9942354" y="2417108"/>
              <a:ext cx="1835679" cy="1098992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19905">
                      <a:extLst>
                        <a:ext uri="{9D8B030D-6E8A-4147-A177-3AD203B41FA5}">
                          <a16:colId xmlns:a16="http://schemas.microsoft.com/office/drawing/2014/main" val="2778329304"/>
                        </a:ext>
                      </a:extLst>
                    </a:gridCol>
                    <a:gridCol w="753137">
                      <a:extLst>
                        <a:ext uri="{9D8B030D-6E8A-4147-A177-3AD203B41FA5}">
                          <a16:colId xmlns:a16="http://schemas.microsoft.com/office/drawing/2014/main" val="3915531249"/>
                        </a:ext>
                      </a:extLst>
                    </a:gridCol>
                    <a:gridCol w="562637">
                      <a:extLst>
                        <a:ext uri="{9D8B030D-6E8A-4147-A177-3AD203B41FA5}">
                          <a16:colId xmlns:a16="http://schemas.microsoft.com/office/drawing/2014/main" val="4073060007"/>
                        </a:ext>
                      </a:extLst>
                    </a:gridCol>
                  </a:tblGrid>
                  <a:tr h="26235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No</a:t>
                          </a:r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dirty="0"/>
                            <a:t>이력서 </a:t>
                          </a:r>
                          <a:r>
                            <a:rPr lang="en-US" altLang="ko-KR" sz="900" dirty="0"/>
                            <a:t>ID</a:t>
                          </a:r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dirty="0"/>
                            <a:t>파일</a:t>
                          </a: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4023884547"/>
                      </a:ext>
                    </a:extLst>
                  </a:tr>
                  <a:tr h="209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1</a:t>
                          </a:r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RE000002</a:t>
                          </a:r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900" b="1" dirty="0">
                            <a:solidFill>
                              <a:srgbClr val="54A117"/>
                            </a:solidFill>
                          </a:endParaRP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209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2</a:t>
                          </a:r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RE000001</a:t>
                          </a:r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900" b="1" dirty="0">
                            <a:solidFill>
                              <a:srgbClr val="327891"/>
                            </a:solidFill>
                          </a:endParaRP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209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3</a:t>
                          </a:r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RE000005</a:t>
                          </a:r>
                          <a:endParaRPr lang="ko-KR" altLang="en-US" sz="9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900" b="1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195232831"/>
                      </a:ext>
                    </a:extLst>
                  </a:tr>
                  <a:tr h="209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72000" marT="36000" marB="36000" anchor="ctr">
                        <a:blipFill>
                          <a:blip r:embed="rId7"/>
                          <a:stretch>
                            <a:fillRect l="-1163" t="-435294" r="-256977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72000" marT="36000" marB="36000" anchor="ctr">
                        <a:blipFill>
                          <a:blip r:embed="rId7"/>
                          <a:stretch>
                            <a:fillRect l="-70161" t="-435294" r="-78226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ko-KR" altLang="en-US" sz="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65704053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66" name="그림 165">
            <a:extLst>
              <a:ext uri="{FF2B5EF4-FFF2-40B4-BE49-F238E27FC236}">
                <a16:creationId xmlns:a16="http://schemas.microsoft.com/office/drawing/2014/main" id="{52C07FC3-18DF-C427-48D2-050906AB52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12470" y="2917138"/>
            <a:ext cx="178575" cy="136441"/>
          </a:xfrm>
          <a:prstGeom prst="rect">
            <a:avLst/>
          </a:prstGeom>
        </p:spPr>
      </p:pic>
      <p:pic>
        <p:nvPicPr>
          <p:cNvPr id="168" name="그림 167">
            <a:extLst>
              <a:ext uri="{FF2B5EF4-FFF2-40B4-BE49-F238E27FC236}">
                <a16:creationId xmlns:a16="http://schemas.microsoft.com/office/drawing/2014/main" id="{2B17B0F7-A9F0-5F35-2EBA-1FF771B8298B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1412470" y="2705964"/>
            <a:ext cx="178575" cy="136441"/>
          </a:xfrm>
          <a:prstGeom prst="rect">
            <a:avLst/>
          </a:prstGeom>
        </p:spPr>
      </p:pic>
      <p:pic>
        <p:nvPicPr>
          <p:cNvPr id="170" name="그림 169">
            <a:extLst>
              <a:ext uri="{FF2B5EF4-FFF2-40B4-BE49-F238E27FC236}">
                <a16:creationId xmlns:a16="http://schemas.microsoft.com/office/drawing/2014/main" id="{0C78A69C-68DF-B030-387F-07D659321A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12469" y="3128828"/>
            <a:ext cx="178575" cy="136441"/>
          </a:xfrm>
          <a:prstGeom prst="rect">
            <a:avLst/>
          </a:prstGeom>
        </p:spPr>
      </p:pic>
      <p:pic>
        <p:nvPicPr>
          <p:cNvPr id="173" name="Picture 6">
            <a:extLst>
              <a:ext uri="{FF2B5EF4-FFF2-40B4-BE49-F238E27FC236}">
                <a16:creationId xmlns:a16="http://schemas.microsoft.com/office/drawing/2014/main" id="{32923008-089C-2793-B53D-A5F9FF660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10806385" y="1398219"/>
            <a:ext cx="754042" cy="91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" name="화살표: 아래쪽 173">
            <a:extLst>
              <a:ext uri="{FF2B5EF4-FFF2-40B4-BE49-F238E27FC236}">
                <a16:creationId xmlns:a16="http://schemas.microsoft.com/office/drawing/2014/main" id="{682BC287-CB6D-C4A9-8C36-FA3E70C6E00E}"/>
              </a:ext>
            </a:extLst>
          </p:cNvPr>
          <p:cNvSpPr/>
          <p:nvPr/>
        </p:nvSpPr>
        <p:spPr>
          <a:xfrm rot="16200000">
            <a:off x="9436422" y="2538315"/>
            <a:ext cx="422425" cy="589440"/>
          </a:xfrm>
          <a:prstGeom prst="downArrow">
            <a:avLst/>
          </a:prstGeom>
          <a:solidFill>
            <a:srgbClr val="31577E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8" name="표 136">
                <a:extLst>
                  <a:ext uri="{FF2B5EF4-FFF2-40B4-BE49-F238E27FC236}">
                    <a16:creationId xmlns:a16="http://schemas.microsoft.com/office/drawing/2014/main" id="{F7BE9A5A-5E7C-4458-4B62-5BE5DBD598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5434457"/>
                  </p:ext>
                </p:extLst>
              </p:nvPr>
            </p:nvGraphicFramePr>
            <p:xfrm>
              <a:off x="1741060" y="4930223"/>
              <a:ext cx="3687212" cy="941733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255637">
                      <a:extLst>
                        <a:ext uri="{9D8B030D-6E8A-4147-A177-3AD203B41FA5}">
                          <a16:colId xmlns:a16="http://schemas.microsoft.com/office/drawing/2014/main" val="3599988648"/>
                        </a:ext>
                      </a:extLst>
                    </a:gridCol>
                    <a:gridCol w="733331">
                      <a:extLst>
                        <a:ext uri="{9D8B030D-6E8A-4147-A177-3AD203B41FA5}">
                          <a16:colId xmlns:a16="http://schemas.microsoft.com/office/drawing/2014/main" val="4092813144"/>
                        </a:ext>
                      </a:extLst>
                    </a:gridCol>
                    <a:gridCol w="707963">
                      <a:extLst>
                        <a:ext uri="{9D8B030D-6E8A-4147-A177-3AD203B41FA5}">
                          <a16:colId xmlns:a16="http://schemas.microsoft.com/office/drawing/2014/main" val="730230362"/>
                        </a:ext>
                      </a:extLst>
                    </a:gridCol>
                    <a:gridCol w="990281">
                      <a:extLst>
                        <a:ext uri="{9D8B030D-6E8A-4147-A177-3AD203B41FA5}">
                          <a16:colId xmlns:a16="http://schemas.microsoft.com/office/drawing/2014/main" val="3709266183"/>
                        </a:ext>
                      </a:extLst>
                    </a:gridCol>
                  </a:tblGrid>
                  <a:tr h="2685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직무 코드</a:t>
                          </a:r>
                          <a:r>
                            <a:rPr lang="en-US" altLang="ko-KR" sz="1000" dirty="0"/>
                            <a:t>(</a:t>
                          </a:r>
                          <a:r>
                            <a:rPr lang="ko-KR" altLang="en-US" sz="1000" dirty="0"/>
                            <a:t>소분류</a:t>
                          </a:r>
                          <a:r>
                            <a:rPr lang="en-US" altLang="ko-KR" sz="1000" dirty="0"/>
                            <a:t>)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순위</a:t>
                          </a: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키워드</a:t>
                          </a: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빈도 수</a:t>
                          </a: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4023884547"/>
                      </a:ext>
                    </a:extLst>
                  </a:tr>
                  <a:tr h="19277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 err="1"/>
                            <a:t>프론트엔드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Java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102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19277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 err="1"/>
                            <a:t>프론트엔드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C++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99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192779"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6570405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8" name="표 136">
                <a:extLst>
                  <a:ext uri="{FF2B5EF4-FFF2-40B4-BE49-F238E27FC236}">
                    <a16:creationId xmlns:a16="http://schemas.microsoft.com/office/drawing/2014/main" id="{F7BE9A5A-5E7C-4458-4B62-5BE5DBD598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5434457"/>
                  </p:ext>
                </p:extLst>
              </p:nvPr>
            </p:nvGraphicFramePr>
            <p:xfrm>
              <a:off x="1741060" y="4930223"/>
              <a:ext cx="3687212" cy="941733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255637">
                      <a:extLst>
                        <a:ext uri="{9D8B030D-6E8A-4147-A177-3AD203B41FA5}">
                          <a16:colId xmlns:a16="http://schemas.microsoft.com/office/drawing/2014/main" val="3599988648"/>
                        </a:ext>
                      </a:extLst>
                    </a:gridCol>
                    <a:gridCol w="733331">
                      <a:extLst>
                        <a:ext uri="{9D8B030D-6E8A-4147-A177-3AD203B41FA5}">
                          <a16:colId xmlns:a16="http://schemas.microsoft.com/office/drawing/2014/main" val="4092813144"/>
                        </a:ext>
                      </a:extLst>
                    </a:gridCol>
                    <a:gridCol w="707963">
                      <a:extLst>
                        <a:ext uri="{9D8B030D-6E8A-4147-A177-3AD203B41FA5}">
                          <a16:colId xmlns:a16="http://schemas.microsoft.com/office/drawing/2014/main" val="730230362"/>
                        </a:ext>
                      </a:extLst>
                    </a:gridCol>
                    <a:gridCol w="990281">
                      <a:extLst>
                        <a:ext uri="{9D8B030D-6E8A-4147-A177-3AD203B41FA5}">
                          <a16:colId xmlns:a16="http://schemas.microsoft.com/office/drawing/2014/main" val="3709266183"/>
                        </a:ext>
                      </a:extLst>
                    </a:gridCol>
                  </a:tblGrid>
                  <a:tr h="2685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직무 코드</a:t>
                          </a:r>
                          <a:r>
                            <a:rPr lang="en-US" altLang="ko-KR" sz="1000" dirty="0"/>
                            <a:t>(</a:t>
                          </a:r>
                          <a:r>
                            <a:rPr lang="ko-KR" altLang="en-US" sz="1000" dirty="0"/>
                            <a:t>소분류</a:t>
                          </a:r>
                          <a:r>
                            <a:rPr lang="en-US" altLang="ko-KR" sz="1000" dirty="0"/>
                            <a:t>)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순위</a:t>
                          </a: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키워드</a:t>
                          </a: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빈도 수</a:t>
                          </a: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4023884547"/>
                      </a:ext>
                    </a:extLst>
                  </a:tr>
                  <a:tr h="2244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 err="1"/>
                            <a:t>프론트엔드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Java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102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2244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 err="1"/>
                            <a:t>프론트엔드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C++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99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2244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72000" marT="36000" marB="36000" anchor="ctr">
                        <a:blipFill>
                          <a:blip r:embed="rId10"/>
                          <a:stretch>
                            <a:fillRect l="-485" t="-324324" r="-196117" b="-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72000" marT="36000" marB="36000" anchor="ctr">
                        <a:blipFill>
                          <a:blip r:embed="rId10"/>
                          <a:stretch>
                            <a:fillRect l="-171074" t="-324324" r="-233884" b="-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72000" marT="36000" marB="36000" anchor="ctr">
                        <a:blipFill>
                          <a:blip r:embed="rId10"/>
                          <a:stretch>
                            <a:fillRect l="-282759" t="-324324" r="-143966" b="-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72000" marT="36000" marB="36000" anchor="ctr">
                        <a:blipFill>
                          <a:blip r:embed="rId10"/>
                          <a:stretch>
                            <a:fillRect l="-272393" t="-324324" r="-2454" b="-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70405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2" name="TextBox 181">
            <a:extLst>
              <a:ext uri="{FF2B5EF4-FFF2-40B4-BE49-F238E27FC236}">
                <a16:creationId xmlns:a16="http://schemas.microsoft.com/office/drawing/2014/main" id="{5DCC63D4-FCAF-5736-3313-B4777EA64873}"/>
              </a:ext>
            </a:extLst>
          </p:cNvPr>
          <p:cNvSpPr txBox="1"/>
          <p:nvPr/>
        </p:nvSpPr>
        <p:spPr>
          <a:xfrm>
            <a:off x="2369591" y="4705271"/>
            <a:ext cx="2110700" cy="2362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ko-KR" sz="1000" b="1" spc="-60" dirty="0"/>
              <a:t>[</a:t>
            </a:r>
            <a:r>
              <a:rPr kumimoji="1" lang="ko-KR" altLang="en-US" sz="1000" b="1" spc="-60" dirty="0" err="1"/>
              <a:t>직무별</a:t>
            </a:r>
            <a:r>
              <a:rPr kumimoji="1" lang="ko-KR" altLang="en-US" sz="1000" b="1" spc="-60" dirty="0"/>
              <a:t> 주요 키워드 분석 결과</a:t>
            </a:r>
            <a:r>
              <a:rPr kumimoji="1" lang="en-US" altLang="ko-KR" sz="1000" b="1" spc="-60" dirty="0"/>
              <a:t>]</a:t>
            </a:r>
            <a:endParaRPr kumimoji="1" lang="ko-Kore-KR" altLang="en-US" sz="1000" b="1" spc="-6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09B371-9A09-2426-000C-FAF382B6AB4A}"/>
              </a:ext>
            </a:extLst>
          </p:cNvPr>
          <p:cNvSpPr txBox="1"/>
          <p:nvPr/>
        </p:nvSpPr>
        <p:spPr>
          <a:xfrm>
            <a:off x="8338890" y="4789776"/>
            <a:ext cx="3560993" cy="7624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spc="-60" dirty="0"/>
              <a:t>헤드헌팅 플랫폼에 등록된 이력서 내용을 분석한 결과</a:t>
            </a:r>
            <a:r>
              <a:rPr lang="en-US" altLang="ko-KR" sz="900" spc="-60" dirty="0"/>
              <a:t>,</a:t>
            </a:r>
            <a:br>
              <a:rPr lang="en-US" altLang="ko-KR" sz="900" spc="-60" dirty="0"/>
            </a:br>
            <a:r>
              <a:rPr lang="ko-KR" altLang="en-US" sz="900" spc="-60" dirty="0" err="1"/>
              <a:t>프론트엔드</a:t>
            </a:r>
            <a:r>
              <a:rPr lang="en-US" altLang="ko-KR" sz="900" spc="-60" dirty="0"/>
              <a:t> </a:t>
            </a:r>
            <a:r>
              <a:rPr lang="ko-KR" altLang="en-US" sz="900" spc="-60" dirty="0"/>
              <a:t>직무에서는 </a:t>
            </a:r>
            <a:r>
              <a:rPr lang="en-US" altLang="ko-KR" sz="900" spc="-60" dirty="0"/>
              <a:t>Java, C++ </a:t>
            </a:r>
            <a:r>
              <a:rPr lang="ko-KR" altLang="en-US" sz="900" spc="-60" dirty="0"/>
              <a:t>와 같은 키워드 키워드가 주로 </a:t>
            </a:r>
            <a:r>
              <a:rPr lang="ko-KR" altLang="en-US" sz="900" spc="-60" dirty="0" err="1"/>
              <a:t>나타나는군</a:t>
            </a:r>
            <a:br>
              <a:rPr lang="en-US" altLang="ko-KR" sz="900" spc="-60" dirty="0"/>
            </a:br>
            <a:r>
              <a:rPr lang="ko-KR" altLang="en-US" sz="900" spc="-60" dirty="0"/>
              <a:t>추후 기업 대상으로 한 </a:t>
            </a:r>
            <a:r>
              <a:rPr lang="ko-KR" altLang="en-US" sz="900" b="1" spc="-60" dirty="0"/>
              <a:t>직무 별 트렌드 정보 제공 서비스</a:t>
            </a:r>
            <a:r>
              <a:rPr lang="ko-KR" altLang="en-US" sz="900" spc="-60" dirty="0"/>
              <a:t>나 개인회원 대상의</a:t>
            </a:r>
            <a:br>
              <a:rPr lang="en-US" altLang="ko-KR" sz="900" spc="-60" dirty="0"/>
            </a:br>
            <a:r>
              <a:rPr lang="ko-KR" altLang="en-US" sz="900" b="1" spc="-60" dirty="0"/>
              <a:t>이력서 작성 가이드 서비스 개발 </a:t>
            </a:r>
            <a:r>
              <a:rPr lang="ko-KR" altLang="en-US" sz="900" spc="-60" dirty="0"/>
              <a:t>등의 추가 사업 기획 시 근거 자료로 </a:t>
            </a:r>
            <a:r>
              <a:rPr lang="ko-KR" altLang="en-US" sz="900" spc="-60" dirty="0" err="1"/>
              <a:t>활용해야겠어</a:t>
            </a:r>
            <a:endParaRPr lang="ko-KR" altLang="en-US" sz="900" spc="-6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D023A0-CD37-49EF-1CAC-6F59051F3DBA}"/>
              </a:ext>
            </a:extLst>
          </p:cNvPr>
          <p:cNvSpPr txBox="1"/>
          <p:nvPr/>
        </p:nvSpPr>
        <p:spPr>
          <a:xfrm>
            <a:off x="7936426" y="4569668"/>
            <a:ext cx="3476044" cy="2520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1000" b="1" spc="-60" dirty="0">
                <a:solidFill>
                  <a:schemeClr val="accent1"/>
                </a:solidFill>
              </a:rPr>
              <a:t>직무 별 주요 키워드 결과를 통한 추가 사업 기회 창출</a:t>
            </a:r>
            <a:endParaRPr kumimoji="1" lang="ko-Kore-KR" altLang="en-US" sz="1000" b="1" spc="-60" dirty="0">
              <a:solidFill>
                <a:schemeClr val="accent1"/>
              </a:solidFill>
            </a:endParaRPr>
          </a:p>
        </p:txBody>
      </p:sp>
      <p:sp>
        <p:nvSpPr>
          <p:cNvPr id="15" name="설명선: 선 14">
            <a:extLst>
              <a:ext uri="{FF2B5EF4-FFF2-40B4-BE49-F238E27FC236}">
                <a16:creationId xmlns:a16="http://schemas.microsoft.com/office/drawing/2014/main" id="{695A3203-C502-BCAA-5D3A-B14857851834}"/>
              </a:ext>
            </a:extLst>
          </p:cNvPr>
          <p:cNvSpPr/>
          <p:nvPr/>
        </p:nvSpPr>
        <p:spPr>
          <a:xfrm>
            <a:off x="6255255" y="3587906"/>
            <a:ext cx="3070470" cy="335269"/>
          </a:xfrm>
          <a:prstGeom prst="borderCallout1">
            <a:avLst>
              <a:gd name="adj1" fmla="val 2615"/>
              <a:gd name="adj2" fmla="val 58115"/>
              <a:gd name="adj3" fmla="val -25802"/>
              <a:gd name="adj4" fmla="val 58442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BC15DC-E736-95AC-4ACD-BCED38ABEF91}"/>
              </a:ext>
            </a:extLst>
          </p:cNvPr>
          <p:cNvSpPr txBox="1"/>
          <p:nvPr/>
        </p:nvSpPr>
        <p:spPr>
          <a:xfrm>
            <a:off x="6341787" y="3619630"/>
            <a:ext cx="3000699" cy="3831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sz="700" spc="-60" dirty="0"/>
              <a:t>1. </a:t>
            </a:r>
            <a:r>
              <a:rPr kumimoji="1" lang="ko-KR" altLang="en-US" sz="700" spc="-60" dirty="0"/>
              <a:t>적합 직무 리스트</a:t>
            </a:r>
            <a:r>
              <a:rPr kumimoji="1" lang="en-US" altLang="ko-KR" sz="700" spc="-60" dirty="0"/>
              <a:t>: </a:t>
            </a:r>
            <a:r>
              <a:rPr kumimoji="1" lang="ko-KR" altLang="en-US" sz="700" spc="-60" dirty="0"/>
              <a:t>포지션에서 요구하는 직무에 대한 이력서별 적합 직무 포함여부</a:t>
            </a:r>
            <a:endParaRPr kumimoji="1" lang="en-US" altLang="ko-KR" sz="700" spc="-60" dirty="0"/>
          </a:p>
          <a:p>
            <a:pPr>
              <a:lnSpc>
                <a:spcPct val="130000"/>
              </a:lnSpc>
            </a:pPr>
            <a:r>
              <a:rPr kumimoji="1" lang="en-US" altLang="ko-KR" sz="700" spc="-60" dirty="0"/>
              <a:t>2. </a:t>
            </a:r>
            <a:r>
              <a:rPr kumimoji="1" lang="ko-KR" altLang="en-US" sz="700" spc="-60" dirty="0"/>
              <a:t>포지션 적합도</a:t>
            </a:r>
            <a:r>
              <a:rPr kumimoji="1" lang="en-US" altLang="ko-KR" sz="700" spc="-60" dirty="0"/>
              <a:t>: </a:t>
            </a:r>
            <a:r>
              <a:rPr kumimoji="1" lang="ko-KR" altLang="en-US" sz="700" spc="-60" dirty="0"/>
              <a:t>이력서 별 적합 직무 수</a:t>
            </a:r>
            <a:r>
              <a:rPr kumimoji="1" lang="en-US" altLang="ko-KR" sz="700" spc="-60" dirty="0"/>
              <a:t> / </a:t>
            </a:r>
            <a:r>
              <a:rPr kumimoji="1" lang="ko-KR" altLang="en-US" sz="700" spc="-60" dirty="0"/>
              <a:t>포지션에서 요구하는 직무 수</a:t>
            </a:r>
            <a:endParaRPr kumimoji="1" lang="en-US" altLang="ko-KR" sz="700" spc="-6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1CEA57-0DC8-B81B-6B82-267FB95F40C3}"/>
              </a:ext>
            </a:extLst>
          </p:cNvPr>
          <p:cNvSpPr txBox="1"/>
          <p:nvPr/>
        </p:nvSpPr>
        <p:spPr>
          <a:xfrm>
            <a:off x="6604414" y="2169619"/>
            <a:ext cx="2371343" cy="3860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ko-KR" sz="900" b="1" spc="-60" dirty="0"/>
              <a:t>[</a:t>
            </a:r>
            <a:r>
              <a:rPr kumimoji="1" lang="ko-KR" altLang="en-US" sz="900" b="1" spc="-60" dirty="0"/>
              <a:t>포지션 </a:t>
            </a:r>
            <a:r>
              <a:rPr kumimoji="1" lang="en-US" altLang="ko-KR" sz="900" b="1" spc="-60" dirty="0"/>
              <a:t>PO20001</a:t>
            </a:r>
            <a:r>
              <a:rPr kumimoji="1" lang="ko-KR" altLang="en-US" sz="900" b="1" spc="-60" dirty="0"/>
              <a:t>에 대한 포지션 적합도 결과</a:t>
            </a:r>
            <a:r>
              <a:rPr kumimoji="1" lang="en-US" altLang="ko-KR" sz="900" b="1" spc="-60" dirty="0"/>
              <a:t>]</a:t>
            </a:r>
            <a:endParaRPr kumimoji="1" lang="ko-Kore-KR" altLang="en-US" sz="900" b="1" spc="-60" dirty="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BE8BD9E1-1012-1609-64CB-A5F20D7B4841}"/>
              </a:ext>
            </a:extLst>
          </p:cNvPr>
          <p:cNvSpPr/>
          <p:nvPr/>
        </p:nvSpPr>
        <p:spPr>
          <a:xfrm rot="16200000">
            <a:off x="5888819" y="5035439"/>
            <a:ext cx="422425" cy="589440"/>
          </a:xfrm>
          <a:prstGeom prst="downArrow">
            <a:avLst/>
          </a:prstGeom>
          <a:solidFill>
            <a:srgbClr val="31577E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Picture 3" descr="C:\Users\mini\Desktop\그림2.png">
            <a:extLst>
              <a:ext uri="{FF2B5EF4-FFF2-40B4-BE49-F238E27FC236}">
                <a16:creationId xmlns:a16="http://schemas.microsoft.com/office/drawing/2014/main" id="{1C5A14EF-1257-3666-94B1-D5FC0FE97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90" y="4775233"/>
            <a:ext cx="417924" cy="3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mini\Desktop\그림2.png">
            <a:extLst>
              <a:ext uri="{FF2B5EF4-FFF2-40B4-BE49-F238E27FC236}">
                <a16:creationId xmlns:a16="http://schemas.microsoft.com/office/drawing/2014/main" id="{BBE293BF-CC32-AB12-9D36-502FBF0FE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90" y="2211950"/>
            <a:ext cx="417924" cy="3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64EB52C-4BC1-01D9-5F15-DB7BF745F4A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26467" y="4672806"/>
            <a:ext cx="1130400" cy="1130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B65C6D6-79B7-A4C1-EF68-E885F599D3A4}"/>
              </a:ext>
            </a:extLst>
          </p:cNvPr>
          <p:cNvSpPr txBox="1"/>
          <p:nvPr/>
        </p:nvSpPr>
        <p:spPr>
          <a:xfrm>
            <a:off x="6334858" y="5997592"/>
            <a:ext cx="1921322" cy="2615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ko-KR" sz="1100" b="1" spc="-60" dirty="0"/>
              <a:t>[ </a:t>
            </a:r>
            <a:r>
              <a:rPr kumimoji="1" lang="ko-KR" altLang="en-US" sz="1100" b="1" spc="-60" dirty="0"/>
              <a:t>추가 사업 기획 활용 </a:t>
            </a:r>
            <a:r>
              <a:rPr kumimoji="1" lang="en-US" altLang="ko-KR" sz="1100" b="1" spc="-60" dirty="0"/>
              <a:t>]</a:t>
            </a:r>
            <a:endParaRPr kumimoji="1" lang="x-none" altLang="en-US" sz="1100" b="1" spc="-60" dirty="0"/>
          </a:p>
        </p:txBody>
      </p:sp>
    </p:spTree>
    <p:extLst>
      <p:ext uri="{BB962C8B-B14F-4D97-AF65-F5344CB8AC3E}">
        <p14:creationId xmlns:p14="http://schemas.microsoft.com/office/powerpoint/2010/main" val="1190859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7153" y="5"/>
            <a:ext cx="12246309" cy="6858003"/>
          </a:xfrm>
          <a:prstGeom prst="rect">
            <a:avLst/>
          </a:prstGeom>
          <a:solidFill>
            <a:srgbClr val="4C4C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DIGICO TTF Light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FAF9A2D-DFC3-456D-A5D5-653FA144277B}"/>
              </a:ext>
            </a:extLst>
          </p:cNvPr>
          <p:cNvSpPr txBox="1">
            <a:spLocks/>
          </p:cNvSpPr>
          <p:nvPr/>
        </p:nvSpPr>
        <p:spPr>
          <a:xfrm>
            <a:off x="4884432" y="3139285"/>
            <a:ext cx="2423136" cy="579431"/>
          </a:xfrm>
          <a:prstGeom prst="rect">
            <a:avLst/>
          </a:prstGeom>
        </p:spPr>
        <p:txBody>
          <a:bodyPr vert="horz" lIns="0" tIns="60904" rIns="121807" bIns="60904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3996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prstClr val="white"/>
                </a:solidFill>
                <a:latin typeface="DIGICO TTF Bold" panose="020B0600000101010101" pitchFamily="50" charset="-127"/>
                <a:ea typeface="DIGICO TTF Bold" panose="020B0600000101010101" pitchFamily="50" charset="-127"/>
              </a:rPr>
              <a:t>감사합니다</a:t>
            </a:r>
            <a:r>
              <a:rPr lang="en-US" altLang="ko-KR" sz="3996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prstClr val="white"/>
                </a:solidFill>
                <a:latin typeface="DIGICO TTF Bold" panose="020B0600000101010101" pitchFamily="50" charset="-127"/>
                <a:ea typeface="DIGICO TTF Bold" panose="020B0600000101010101" pitchFamily="50" charset="-127"/>
              </a:rPr>
              <a:t>.</a:t>
            </a:r>
            <a:endParaRPr lang="ko-KR" altLang="en-US" sz="3996" dirty="0">
              <a:ln>
                <a:solidFill>
                  <a:schemeClr val="bg2">
                    <a:alpha val="0"/>
                  </a:schemeClr>
                </a:solidFill>
              </a:ln>
              <a:solidFill>
                <a:prstClr val="white"/>
              </a:solidFill>
              <a:latin typeface="DIGICO TTF Bold" panose="020B0600000101010101" pitchFamily="50" charset="-127"/>
              <a:ea typeface="DIGICO TTF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930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텍스트 개체 틀 3">
            <a:extLst>
              <a:ext uri="{FF2B5EF4-FFF2-40B4-BE49-F238E27FC236}">
                <a16:creationId xmlns:a16="http://schemas.microsoft.com/office/drawing/2014/main" id="{28777FD4-494E-78C9-F6F5-FD7B65A115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8552" y="465528"/>
            <a:ext cx="425057" cy="544461"/>
          </a:xfrm>
        </p:spPr>
        <p:txBody>
          <a:bodyPr/>
          <a:lstStyle/>
          <a:p>
            <a:r>
              <a:rPr lang="en-US" altLang="ko-KR" sz="1865" spc="-8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00B8A2"/>
                </a:solidFill>
                <a:cs typeface="+mj-cs"/>
              </a:rPr>
              <a:t>01</a:t>
            </a:r>
            <a:endParaRPr lang="ko-KR" altLang="en-US" sz="1865" spc="-8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rgbClr val="00B8A2"/>
              </a:solidFill>
              <a:cs typeface="+mj-cs"/>
            </a:endParaRPr>
          </a:p>
        </p:txBody>
      </p:sp>
      <p:sp>
        <p:nvSpPr>
          <p:cNvPr id="149" name="제목 1">
            <a:extLst>
              <a:ext uri="{FF2B5EF4-FFF2-40B4-BE49-F238E27FC236}">
                <a16:creationId xmlns:a16="http://schemas.microsoft.com/office/drawing/2014/main" id="{B7400136-BC66-00CD-C49E-04274B7E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16" y="465522"/>
            <a:ext cx="10262680" cy="479557"/>
          </a:xfrm>
        </p:spPr>
        <p:txBody>
          <a:bodyPr/>
          <a:lstStyle/>
          <a:p>
            <a:r>
              <a:rPr lang="ko-KR" altLang="en-US" sz="1865" spc="-133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과제 개요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27A2D462-A74E-1213-0C0C-ECA12C89EF3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3584" y="772169"/>
            <a:ext cx="10260576" cy="630475"/>
          </a:xfrm>
        </p:spPr>
        <p:txBody>
          <a:bodyPr/>
          <a:lstStyle/>
          <a:p>
            <a:r>
              <a:rPr lang="ko-KR" altLang="en-US" spc="-68" dirty="0">
                <a:solidFill>
                  <a:schemeClr val="tx1">
                    <a:lumMod val="65000"/>
                    <a:lumOff val="35000"/>
                  </a:schemeClr>
                </a:solidFill>
                <a:latin typeface="DIGICO TTF Bold" panose="020B0600000101010101" pitchFamily="50" charset="-127"/>
                <a:ea typeface="DIGICO TTF Bold" panose="020B0600000101010101" pitchFamily="50" charset="-127"/>
              </a:rPr>
              <a:t>구인기업의 포지션 공고 직무에 적합한 인재 풀 형성을 위한 </a:t>
            </a:r>
            <a:r>
              <a:rPr lang="en-US" altLang="ko-KR" spc="-68" dirty="0">
                <a:solidFill>
                  <a:schemeClr val="tx1">
                    <a:lumMod val="65000"/>
                    <a:lumOff val="35000"/>
                  </a:schemeClr>
                </a:solidFill>
                <a:latin typeface="DIGICO TTF Bold" panose="020B0600000101010101" pitchFamily="50" charset="-127"/>
                <a:ea typeface="DIGICO TTF Bold" panose="020B0600000101010101" pitchFamily="50" charset="-127"/>
              </a:rPr>
              <a:t>AI </a:t>
            </a:r>
            <a:r>
              <a:rPr lang="ko-KR" altLang="en-US" spc="-68" dirty="0">
                <a:solidFill>
                  <a:schemeClr val="tx1">
                    <a:lumMod val="65000"/>
                    <a:lumOff val="35000"/>
                  </a:schemeClr>
                </a:solidFill>
                <a:latin typeface="DIGICO TTF Bold" panose="020B0600000101010101" pitchFamily="50" charset="-127"/>
                <a:ea typeface="DIGICO TTF Bold" panose="020B0600000101010101" pitchFamily="50" charset="-127"/>
              </a:rPr>
              <a:t>헤드헌팅 프로세스 구축</a:t>
            </a:r>
            <a:endParaRPr lang="en-US" altLang="ko-KR" spc="-68" dirty="0">
              <a:solidFill>
                <a:schemeClr val="tx1">
                  <a:lumMod val="65000"/>
                  <a:lumOff val="35000"/>
                </a:schemeClr>
              </a:solidFill>
              <a:latin typeface="DIGICO TTF Bold" panose="020B0600000101010101" pitchFamily="50" charset="-127"/>
              <a:ea typeface="DIGICO TTF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B025D8-0871-0151-35AE-B2BCB696A80B}"/>
              </a:ext>
            </a:extLst>
          </p:cNvPr>
          <p:cNvSpPr/>
          <p:nvPr/>
        </p:nvSpPr>
        <p:spPr>
          <a:xfrm>
            <a:off x="1066068" y="1631566"/>
            <a:ext cx="10612901" cy="45316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5A6DC71-84E5-EF85-01AC-EC3A833E22D8}"/>
              </a:ext>
            </a:extLst>
          </p:cNvPr>
          <p:cNvSpPr/>
          <p:nvPr/>
        </p:nvSpPr>
        <p:spPr bwMode="auto">
          <a:xfrm>
            <a:off x="1066069" y="1631566"/>
            <a:ext cx="550224" cy="4531626"/>
          </a:xfrm>
          <a:prstGeom prst="rect">
            <a:avLst/>
          </a:prstGeom>
          <a:solidFill>
            <a:srgbClr val="6EC4BC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1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  <a:latin typeface="+mn-ea"/>
                <a:cs typeface="KoPubWorld돋움체 Medium" panose="00000600000000000000" pitchFamily="2" charset="-127"/>
              </a:rPr>
              <a:t>추진 배경</a:t>
            </a:r>
            <a:endParaRPr lang="en-US" altLang="ko-KR" sz="1100" b="1" dirty="0">
              <a:solidFill>
                <a:prstClr val="white"/>
              </a:solidFill>
              <a:latin typeface="+mn-ea"/>
              <a:cs typeface="KoPubWorld돋움체 Medium" panose="00000600000000000000" pitchFamily="2" charset="-127"/>
            </a:endParaRP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C3C268C2-161B-6DAF-B2A9-310ED4DBCF18}"/>
              </a:ext>
            </a:extLst>
          </p:cNvPr>
          <p:cNvSpPr/>
          <p:nvPr/>
        </p:nvSpPr>
        <p:spPr>
          <a:xfrm rot="5400000">
            <a:off x="6349181" y="3657923"/>
            <a:ext cx="360000" cy="3600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1643333-A2FB-1852-442F-A753B32B3110}"/>
              </a:ext>
            </a:extLst>
          </p:cNvPr>
          <p:cNvSpPr/>
          <p:nvPr/>
        </p:nvSpPr>
        <p:spPr>
          <a:xfrm>
            <a:off x="1798623" y="1804465"/>
            <a:ext cx="4134028" cy="425513"/>
          </a:xfrm>
          <a:prstGeom prst="roundRect">
            <a:avLst/>
          </a:prstGeom>
          <a:solidFill>
            <a:srgbClr val="6EC4B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  <a:latin typeface="+mn-ea"/>
              </a:rPr>
              <a:t>AS-IS</a:t>
            </a:r>
            <a:endParaRPr lang="ko-KR" altLang="en-US" sz="1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FCD135B-8603-6906-DEDB-9030C572C3AA}"/>
              </a:ext>
            </a:extLst>
          </p:cNvPr>
          <p:cNvSpPr/>
          <p:nvPr/>
        </p:nvSpPr>
        <p:spPr>
          <a:xfrm>
            <a:off x="7092268" y="1804465"/>
            <a:ext cx="4134028" cy="425513"/>
          </a:xfrm>
          <a:prstGeom prst="roundRect">
            <a:avLst/>
          </a:prstGeom>
          <a:solidFill>
            <a:srgbClr val="32789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TO-BE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DCBC8-EA00-A33D-ED2B-503D6106E41D}"/>
              </a:ext>
            </a:extLst>
          </p:cNvPr>
          <p:cNvSpPr txBox="1"/>
          <p:nvPr/>
        </p:nvSpPr>
        <p:spPr>
          <a:xfrm>
            <a:off x="1784604" y="5444689"/>
            <a:ext cx="4130995" cy="3744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00" spc="-60" dirty="0"/>
              <a:t>경력직 포지션 공고가 등록되면</a:t>
            </a:r>
            <a:r>
              <a:rPr lang="en-US" altLang="ko-KR" sz="1000" spc="-60" dirty="0"/>
              <a:t>, </a:t>
            </a:r>
            <a:r>
              <a:rPr lang="ko-KR" altLang="en-US" sz="1000" spc="-60" dirty="0" err="1"/>
              <a:t>헤드헌터가</a:t>
            </a:r>
            <a:r>
              <a:rPr lang="ko-KR" altLang="en-US" sz="1000" spc="-60" dirty="0"/>
              <a:t> 적합하다고 생각하는 구직자의 이력서를 직접 등록하는 과정을 거침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0696DE-8D34-7720-F9B9-4FC89F3A04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5" t="2837"/>
          <a:stretch/>
        </p:blipFill>
        <p:spPr>
          <a:xfrm>
            <a:off x="1798623" y="2583925"/>
            <a:ext cx="1499040" cy="17844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DEBE1-9A81-4619-B772-2FE135CFFBC8}"/>
              </a:ext>
            </a:extLst>
          </p:cNvPr>
          <p:cNvSpPr txBox="1"/>
          <p:nvPr/>
        </p:nvSpPr>
        <p:spPr>
          <a:xfrm>
            <a:off x="2021137" y="2392253"/>
            <a:ext cx="1054013" cy="16027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[</a:t>
            </a:r>
            <a:r>
              <a:rPr lang="ko-KR" altLang="en-US" sz="900" b="1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포지션 공고</a:t>
            </a:r>
            <a:r>
              <a:rPr lang="en-US" altLang="ko-KR" sz="900" b="1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]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6C3E438-E84D-DBA4-B78A-111CB718A9E7}"/>
              </a:ext>
            </a:extLst>
          </p:cNvPr>
          <p:cNvGrpSpPr/>
          <p:nvPr/>
        </p:nvGrpSpPr>
        <p:grpSpPr>
          <a:xfrm>
            <a:off x="3622557" y="2475252"/>
            <a:ext cx="540000" cy="540000"/>
            <a:chOff x="1879828" y="2577150"/>
            <a:chExt cx="540000" cy="54000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3902BCCA-8478-C546-0CB2-F79C5FF66A18}"/>
                </a:ext>
              </a:extLst>
            </p:cNvPr>
            <p:cNvSpPr/>
            <p:nvPr/>
          </p:nvSpPr>
          <p:spPr>
            <a:xfrm>
              <a:off x="1879828" y="2577150"/>
              <a:ext cx="540000" cy="540000"/>
            </a:xfrm>
            <a:prstGeom prst="ellipse">
              <a:avLst/>
            </a:prstGeom>
            <a:solidFill>
              <a:srgbClr val="009C9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F9C4590-D138-6DFB-BC94-EC0F78F40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78402" y="2667186"/>
              <a:ext cx="359928" cy="359928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1567255-D68D-CD0C-A082-63C2A9C12CCF}"/>
              </a:ext>
            </a:extLst>
          </p:cNvPr>
          <p:cNvSpPr txBox="1"/>
          <p:nvPr/>
        </p:nvSpPr>
        <p:spPr>
          <a:xfrm>
            <a:off x="3358603" y="3734504"/>
            <a:ext cx="1054013" cy="16027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000" b="1" dirty="0" err="1">
                <a:latin typeface="+mn-ea"/>
                <a:cs typeface="KoPubWorld돋움체 Medium" panose="00000600000000000000" pitchFamily="2" charset="-127"/>
              </a:rPr>
              <a:t>헤드헌터</a:t>
            </a:r>
            <a:endParaRPr lang="en-US" altLang="ko-KR" sz="1000" b="1" dirty="0">
              <a:latin typeface="+mn-ea"/>
              <a:cs typeface="KoPubWorld돋움체 Medium" panose="00000600000000000000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44DFDAA-43C4-66D1-6B9B-BC2DE78D8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5965" y="2979448"/>
            <a:ext cx="717501" cy="71750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F3CC86-7887-DA45-1B27-6573B40F6589}"/>
              </a:ext>
            </a:extLst>
          </p:cNvPr>
          <p:cNvSpPr/>
          <p:nvPr/>
        </p:nvSpPr>
        <p:spPr>
          <a:xfrm>
            <a:off x="4052676" y="3944976"/>
            <a:ext cx="1938922" cy="10521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94AD12-FA47-FF23-877F-AAC3F16F0EEE}"/>
              </a:ext>
            </a:extLst>
          </p:cNvPr>
          <p:cNvSpPr txBox="1"/>
          <p:nvPr/>
        </p:nvSpPr>
        <p:spPr>
          <a:xfrm>
            <a:off x="4105161" y="3966022"/>
            <a:ext cx="1054013" cy="16027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altLang="ko-KR" sz="900" b="1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[</a:t>
            </a:r>
            <a:r>
              <a:rPr lang="ko-KR" altLang="en-US" sz="900" b="1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매칭 이력서 리스트</a:t>
            </a:r>
            <a:r>
              <a:rPr lang="en-US" altLang="ko-KR" sz="900" b="1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표 136">
                <a:extLst>
                  <a:ext uri="{FF2B5EF4-FFF2-40B4-BE49-F238E27FC236}">
                    <a16:creationId xmlns:a16="http://schemas.microsoft.com/office/drawing/2014/main" id="{0808FE39-7D7D-9B94-D532-46572A4B0C6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106212" y="4171922"/>
              <a:ext cx="1831849" cy="7147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07280">
                      <a:extLst>
                        <a:ext uri="{9D8B030D-6E8A-4147-A177-3AD203B41FA5}">
                          <a16:colId xmlns:a16="http://schemas.microsoft.com/office/drawing/2014/main" val="3915531249"/>
                        </a:ext>
                      </a:extLst>
                    </a:gridCol>
                    <a:gridCol w="706171">
                      <a:extLst>
                        <a:ext uri="{9D8B030D-6E8A-4147-A177-3AD203B41FA5}">
                          <a16:colId xmlns:a16="http://schemas.microsoft.com/office/drawing/2014/main" val="4092813144"/>
                        </a:ext>
                      </a:extLst>
                    </a:gridCol>
                    <a:gridCol w="518398">
                      <a:extLst>
                        <a:ext uri="{9D8B030D-6E8A-4147-A177-3AD203B41FA5}">
                          <a16:colId xmlns:a16="http://schemas.microsoft.com/office/drawing/2014/main" val="1538409450"/>
                        </a:ext>
                      </a:extLst>
                    </a:gridCol>
                  </a:tblGrid>
                  <a:tr h="16403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700" dirty="0"/>
                            <a:t>이력서 </a:t>
                          </a:r>
                          <a:r>
                            <a:rPr lang="en-US" altLang="ko-KR" sz="700" dirty="0"/>
                            <a:t>ID</a:t>
                          </a:r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700" dirty="0"/>
                            <a:t>등록 일자</a:t>
                          </a: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700" dirty="0"/>
                            <a:t>첨부 파일</a:t>
                          </a: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4023884547"/>
                      </a:ext>
                    </a:extLst>
                  </a:tr>
                  <a:tr h="16403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RE000001</a:t>
                          </a:r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2023-06-02</a:t>
                          </a:r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16403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RE000002</a:t>
                          </a:r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2023-06-18</a:t>
                          </a:r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16403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7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ko-KR" altLang="en-US" sz="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6570405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표 136">
                <a:extLst>
                  <a:ext uri="{FF2B5EF4-FFF2-40B4-BE49-F238E27FC236}">
                    <a16:creationId xmlns:a16="http://schemas.microsoft.com/office/drawing/2014/main" id="{0808FE39-7D7D-9B94-D532-46572A4B0C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9963642"/>
                  </p:ext>
                </p:extLst>
              </p:nvPr>
            </p:nvGraphicFramePr>
            <p:xfrm>
              <a:off x="4106212" y="4171922"/>
              <a:ext cx="1831849" cy="7147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07280">
                      <a:extLst>
                        <a:ext uri="{9D8B030D-6E8A-4147-A177-3AD203B41FA5}">
                          <a16:colId xmlns:a16="http://schemas.microsoft.com/office/drawing/2014/main" val="3915531249"/>
                        </a:ext>
                      </a:extLst>
                    </a:gridCol>
                    <a:gridCol w="706171">
                      <a:extLst>
                        <a:ext uri="{9D8B030D-6E8A-4147-A177-3AD203B41FA5}">
                          <a16:colId xmlns:a16="http://schemas.microsoft.com/office/drawing/2014/main" val="4092813144"/>
                        </a:ext>
                      </a:extLst>
                    </a:gridCol>
                    <a:gridCol w="518398">
                      <a:extLst>
                        <a:ext uri="{9D8B030D-6E8A-4147-A177-3AD203B41FA5}">
                          <a16:colId xmlns:a16="http://schemas.microsoft.com/office/drawing/2014/main" val="1538409450"/>
                        </a:ext>
                      </a:extLst>
                    </a:gridCol>
                  </a:tblGrid>
                  <a:tr h="1786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700" dirty="0"/>
                            <a:t>이력서 </a:t>
                          </a:r>
                          <a:r>
                            <a:rPr lang="en-US" altLang="ko-KR" sz="700" dirty="0"/>
                            <a:t>ID</a:t>
                          </a:r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700" dirty="0"/>
                            <a:t>등록 일자</a:t>
                          </a: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700" dirty="0"/>
                            <a:t>첨부 파일</a:t>
                          </a: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4023884547"/>
                      </a:ext>
                    </a:extLst>
                  </a:tr>
                  <a:tr h="1786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RE000001</a:t>
                          </a:r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2023-06-02</a:t>
                          </a:r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1786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RE000002</a:t>
                          </a:r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2023-06-18</a:t>
                          </a:r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1786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72000" marT="36000" marB="36000" anchor="ctr">
                        <a:blipFill>
                          <a:blip r:embed="rId6"/>
                          <a:stretch>
                            <a:fillRect l="-1000" t="-310345" r="-206000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72000" marT="36000" marB="36000" anchor="ctr">
                        <a:blipFill>
                          <a:blip r:embed="rId6"/>
                          <a:stretch>
                            <a:fillRect l="-86325" t="-310345" r="-7606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ko-KR" altLang="en-US" sz="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65704053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1" name="그림 30">
            <a:extLst>
              <a:ext uri="{FF2B5EF4-FFF2-40B4-BE49-F238E27FC236}">
                <a16:creationId xmlns:a16="http://schemas.microsoft.com/office/drawing/2014/main" id="{3CFFF8ED-CB52-CC1E-4148-43D47CCA55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7800" y="4373953"/>
            <a:ext cx="178575" cy="13644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4EBA61B-BD97-9C16-0FDD-76B8FE1B1EC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5597800" y="4551490"/>
            <a:ext cx="178575" cy="136441"/>
          </a:xfrm>
          <a:prstGeom prst="rect">
            <a:avLst/>
          </a:prstGeom>
        </p:spPr>
      </p:pic>
      <p:sp>
        <p:nvSpPr>
          <p:cNvPr id="33" name="화살표: 굽음 32">
            <a:extLst>
              <a:ext uri="{FF2B5EF4-FFF2-40B4-BE49-F238E27FC236}">
                <a16:creationId xmlns:a16="http://schemas.microsoft.com/office/drawing/2014/main" id="{F66FCEA4-664A-B32E-84AE-CDEC699D58F3}"/>
              </a:ext>
            </a:extLst>
          </p:cNvPr>
          <p:cNvSpPr/>
          <p:nvPr/>
        </p:nvSpPr>
        <p:spPr>
          <a:xfrm rot="5400000">
            <a:off x="3798595" y="2730616"/>
            <a:ext cx="784030" cy="1595697"/>
          </a:xfrm>
          <a:prstGeom prst="bentArrow">
            <a:avLst/>
          </a:prstGeom>
          <a:solidFill>
            <a:srgbClr val="327891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2A00764E-6258-F878-3AAD-C41B123E26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5" t="2837"/>
          <a:stretch/>
        </p:blipFill>
        <p:spPr>
          <a:xfrm>
            <a:off x="7078205" y="2583926"/>
            <a:ext cx="1499040" cy="17844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5E0D2DC-08E7-8AD4-C688-5F633B8E0002}"/>
              </a:ext>
            </a:extLst>
          </p:cNvPr>
          <p:cNvSpPr txBox="1"/>
          <p:nvPr/>
        </p:nvSpPr>
        <p:spPr>
          <a:xfrm>
            <a:off x="7300719" y="2392254"/>
            <a:ext cx="1054013" cy="16027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[</a:t>
            </a:r>
            <a:r>
              <a:rPr lang="ko-KR" altLang="en-US" sz="900" b="1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포지션 공고</a:t>
            </a:r>
            <a:r>
              <a:rPr lang="en-US" altLang="ko-KR" sz="900" b="1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47B820-B248-996B-953E-99196931EC60}"/>
              </a:ext>
            </a:extLst>
          </p:cNvPr>
          <p:cNvSpPr txBox="1"/>
          <p:nvPr/>
        </p:nvSpPr>
        <p:spPr>
          <a:xfrm>
            <a:off x="8435542" y="3743536"/>
            <a:ext cx="1556974" cy="14221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+mn-ea"/>
                <a:cs typeface="KoPubWorld돋움체 Medium" panose="00000600000000000000" pitchFamily="2" charset="-127"/>
              </a:rPr>
              <a:t>AI 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  <a:cs typeface="KoPubWorld돋움체 Medium" panose="00000600000000000000" pitchFamily="2" charset="-127"/>
              </a:rPr>
              <a:t>헤드헌터</a:t>
            </a:r>
            <a:endParaRPr lang="en-US" altLang="ko-KR" sz="1000" b="1" dirty="0">
              <a:solidFill>
                <a:srgbClr val="FF0000"/>
              </a:solidFill>
              <a:latin typeface="+mn-ea"/>
              <a:cs typeface="KoPubWorld돋움체 Medium" panose="00000600000000000000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DFA3043-97FB-54F3-0634-A9E56DB9F439}"/>
              </a:ext>
            </a:extLst>
          </p:cNvPr>
          <p:cNvSpPr/>
          <p:nvPr/>
        </p:nvSpPr>
        <p:spPr>
          <a:xfrm>
            <a:off x="9332258" y="3944977"/>
            <a:ext cx="1938922" cy="10521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49D8E0-47C0-E694-BCD7-71AA14302B27}"/>
              </a:ext>
            </a:extLst>
          </p:cNvPr>
          <p:cNvSpPr txBox="1"/>
          <p:nvPr/>
        </p:nvSpPr>
        <p:spPr>
          <a:xfrm>
            <a:off x="9384743" y="3966023"/>
            <a:ext cx="1054013" cy="16027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altLang="ko-KR" sz="900" b="1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[</a:t>
            </a:r>
            <a:r>
              <a:rPr lang="ko-KR" altLang="en-US" sz="900" b="1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매칭 이력서 리스트</a:t>
            </a:r>
            <a:r>
              <a:rPr lang="en-US" altLang="ko-KR" sz="900" b="1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표 136">
                <a:extLst>
                  <a:ext uri="{FF2B5EF4-FFF2-40B4-BE49-F238E27FC236}">
                    <a16:creationId xmlns:a16="http://schemas.microsoft.com/office/drawing/2014/main" id="{E9C24AD1-064A-BD69-E37D-856FEEE829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385794" y="4171923"/>
              <a:ext cx="1831849" cy="7147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07280">
                      <a:extLst>
                        <a:ext uri="{9D8B030D-6E8A-4147-A177-3AD203B41FA5}">
                          <a16:colId xmlns:a16="http://schemas.microsoft.com/office/drawing/2014/main" val="3915531249"/>
                        </a:ext>
                      </a:extLst>
                    </a:gridCol>
                    <a:gridCol w="706171">
                      <a:extLst>
                        <a:ext uri="{9D8B030D-6E8A-4147-A177-3AD203B41FA5}">
                          <a16:colId xmlns:a16="http://schemas.microsoft.com/office/drawing/2014/main" val="4092813144"/>
                        </a:ext>
                      </a:extLst>
                    </a:gridCol>
                    <a:gridCol w="518398">
                      <a:extLst>
                        <a:ext uri="{9D8B030D-6E8A-4147-A177-3AD203B41FA5}">
                          <a16:colId xmlns:a16="http://schemas.microsoft.com/office/drawing/2014/main" val="1538409450"/>
                        </a:ext>
                      </a:extLst>
                    </a:gridCol>
                  </a:tblGrid>
                  <a:tr h="16403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700" dirty="0"/>
                            <a:t>이력서 </a:t>
                          </a:r>
                          <a:r>
                            <a:rPr lang="en-US" altLang="ko-KR" sz="700" dirty="0"/>
                            <a:t>ID</a:t>
                          </a:r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700" dirty="0"/>
                            <a:t>등록 일자</a:t>
                          </a: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700" dirty="0"/>
                            <a:t>첨부 파일</a:t>
                          </a: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4023884547"/>
                      </a:ext>
                    </a:extLst>
                  </a:tr>
                  <a:tr h="16403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RE000001</a:t>
                          </a:r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2023-06-02</a:t>
                          </a:r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16403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RE000002</a:t>
                          </a:r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2023-06-18</a:t>
                          </a:r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16403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7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ko-KR" altLang="en-US" sz="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6570405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표 136">
                <a:extLst>
                  <a:ext uri="{FF2B5EF4-FFF2-40B4-BE49-F238E27FC236}">
                    <a16:creationId xmlns:a16="http://schemas.microsoft.com/office/drawing/2014/main" id="{E9C24AD1-064A-BD69-E37D-856FEEE829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1730171"/>
                  </p:ext>
                </p:extLst>
              </p:nvPr>
            </p:nvGraphicFramePr>
            <p:xfrm>
              <a:off x="9385794" y="4171923"/>
              <a:ext cx="1831849" cy="7147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07280">
                      <a:extLst>
                        <a:ext uri="{9D8B030D-6E8A-4147-A177-3AD203B41FA5}">
                          <a16:colId xmlns:a16="http://schemas.microsoft.com/office/drawing/2014/main" val="3915531249"/>
                        </a:ext>
                      </a:extLst>
                    </a:gridCol>
                    <a:gridCol w="706171">
                      <a:extLst>
                        <a:ext uri="{9D8B030D-6E8A-4147-A177-3AD203B41FA5}">
                          <a16:colId xmlns:a16="http://schemas.microsoft.com/office/drawing/2014/main" val="4092813144"/>
                        </a:ext>
                      </a:extLst>
                    </a:gridCol>
                    <a:gridCol w="518398">
                      <a:extLst>
                        <a:ext uri="{9D8B030D-6E8A-4147-A177-3AD203B41FA5}">
                          <a16:colId xmlns:a16="http://schemas.microsoft.com/office/drawing/2014/main" val="1538409450"/>
                        </a:ext>
                      </a:extLst>
                    </a:gridCol>
                  </a:tblGrid>
                  <a:tr h="1786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700" dirty="0"/>
                            <a:t>이력서 </a:t>
                          </a:r>
                          <a:r>
                            <a:rPr lang="en-US" altLang="ko-KR" sz="700" dirty="0"/>
                            <a:t>ID</a:t>
                          </a:r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700" dirty="0"/>
                            <a:t>등록 일자</a:t>
                          </a: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700" dirty="0"/>
                            <a:t>첨부 파일</a:t>
                          </a: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4023884547"/>
                      </a:ext>
                    </a:extLst>
                  </a:tr>
                  <a:tr h="1786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RE000001</a:t>
                          </a:r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2023-06-02</a:t>
                          </a:r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1786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RE000002</a:t>
                          </a:r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2023-06-18</a:t>
                          </a:r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1786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72000" marT="36000" marB="36000" anchor="ctr">
                        <a:blipFill>
                          <a:blip r:embed="rId9"/>
                          <a:stretch>
                            <a:fillRect l="-1000" t="-310345" r="-206000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72000" marT="36000" marB="36000" anchor="ctr">
                        <a:blipFill>
                          <a:blip r:embed="rId9"/>
                          <a:stretch>
                            <a:fillRect l="-86325" t="-310345" r="-7606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ko-KR" altLang="en-US" sz="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65704053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0" name="그림 49">
            <a:extLst>
              <a:ext uri="{FF2B5EF4-FFF2-40B4-BE49-F238E27FC236}">
                <a16:creationId xmlns:a16="http://schemas.microsoft.com/office/drawing/2014/main" id="{CBF3B30B-79DF-21C6-1709-41A00A8E5A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77382" y="4373954"/>
            <a:ext cx="178575" cy="136441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56C5200F-2AB8-5F3B-C48D-01998C3BE3B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0877382" y="4551491"/>
            <a:ext cx="178575" cy="13644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26536C0-F3FF-FA3C-7805-60821BA67AD8}"/>
              </a:ext>
            </a:extLst>
          </p:cNvPr>
          <p:cNvSpPr txBox="1"/>
          <p:nvPr/>
        </p:nvSpPr>
        <p:spPr>
          <a:xfrm>
            <a:off x="7134694" y="5444689"/>
            <a:ext cx="4130995" cy="3744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00" spc="-60" dirty="0"/>
              <a:t>새로운 포지션이 등록되었을 때</a:t>
            </a:r>
            <a:r>
              <a:rPr lang="en-US" altLang="ko-KR" sz="1000" spc="-60" dirty="0"/>
              <a:t>, </a:t>
            </a:r>
            <a:r>
              <a:rPr lang="ko-KR" altLang="en-US" sz="1000" spc="-60" dirty="0"/>
              <a:t>적합하다고 생각하는 구직자의 이력서를 자동으로 등록하는 </a:t>
            </a:r>
            <a:r>
              <a:rPr lang="en-US" altLang="ko-KR" sz="1000" b="1" spc="-60" dirty="0"/>
              <a:t>AI </a:t>
            </a:r>
            <a:r>
              <a:rPr lang="ko-KR" altLang="en-US" sz="1000" b="1" spc="-60" dirty="0"/>
              <a:t>헤드헌팅 </a:t>
            </a:r>
            <a:r>
              <a:rPr lang="ko-KR" altLang="en-US" sz="1000" spc="-60" dirty="0"/>
              <a:t> 프로세스를 구축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9A2CD58-9F17-F82B-38BD-DA9915E3A52C}"/>
              </a:ext>
            </a:extLst>
          </p:cNvPr>
          <p:cNvSpPr/>
          <p:nvPr/>
        </p:nvSpPr>
        <p:spPr>
          <a:xfrm>
            <a:off x="8798927" y="2947648"/>
            <a:ext cx="825901" cy="778176"/>
          </a:xfrm>
          <a:prstGeom prst="roundRect">
            <a:avLst/>
          </a:prstGeom>
          <a:solidFill>
            <a:srgbClr val="6EC4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535B8A81-2DCA-2B96-293D-6058E9F127F9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8855547" y="2979449"/>
            <a:ext cx="717501" cy="717501"/>
          </a:xfrm>
          <a:prstGeom prst="rect">
            <a:avLst/>
          </a:prstGeom>
          <a:noFill/>
        </p:spPr>
      </p:pic>
      <p:sp>
        <p:nvSpPr>
          <p:cNvPr id="52" name="화살표: 굽음 51">
            <a:extLst>
              <a:ext uri="{FF2B5EF4-FFF2-40B4-BE49-F238E27FC236}">
                <a16:creationId xmlns:a16="http://schemas.microsoft.com/office/drawing/2014/main" id="{DDCAF6D7-A1FC-CCE9-A7AE-E2028E6D88FC}"/>
              </a:ext>
            </a:extLst>
          </p:cNvPr>
          <p:cNvSpPr/>
          <p:nvPr/>
        </p:nvSpPr>
        <p:spPr>
          <a:xfrm rot="5400000">
            <a:off x="9078177" y="2730617"/>
            <a:ext cx="784030" cy="1595697"/>
          </a:xfrm>
          <a:prstGeom prst="bentArrow">
            <a:avLst/>
          </a:prstGeom>
          <a:solidFill>
            <a:srgbClr val="327891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39A6013-7D1F-7EDA-9FB5-F962D029EB6A}"/>
              </a:ext>
            </a:extLst>
          </p:cNvPr>
          <p:cNvGrpSpPr/>
          <p:nvPr/>
        </p:nvGrpSpPr>
        <p:grpSpPr>
          <a:xfrm>
            <a:off x="8930192" y="2480667"/>
            <a:ext cx="540000" cy="540000"/>
            <a:chOff x="1879828" y="2577150"/>
            <a:chExt cx="540000" cy="540000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7A198CC-4751-6122-48A9-262F0C7C477B}"/>
                </a:ext>
              </a:extLst>
            </p:cNvPr>
            <p:cNvSpPr/>
            <p:nvPr/>
          </p:nvSpPr>
          <p:spPr>
            <a:xfrm>
              <a:off x="1879828" y="2577150"/>
              <a:ext cx="540000" cy="540000"/>
            </a:xfrm>
            <a:prstGeom prst="ellipse">
              <a:avLst/>
            </a:prstGeom>
            <a:solidFill>
              <a:srgbClr val="009C9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F022D5CE-56D5-4A93-1169-C78F7738F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78402" y="2667186"/>
              <a:ext cx="359928" cy="3599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016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7153" y="5"/>
            <a:ext cx="12246309" cy="6858003"/>
          </a:xfrm>
          <a:prstGeom prst="rect">
            <a:avLst/>
          </a:prstGeom>
          <a:solidFill>
            <a:srgbClr val="4C4C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DIGICO TTF Light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FAF9A2D-DFC3-456D-A5D5-653FA144277B}"/>
              </a:ext>
            </a:extLst>
          </p:cNvPr>
          <p:cNvSpPr txBox="1">
            <a:spLocks/>
          </p:cNvSpPr>
          <p:nvPr/>
        </p:nvSpPr>
        <p:spPr>
          <a:xfrm>
            <a:off x="481429" y="736809"/>
            <a:ext cx="10273255" cy="579431"/>
          </a:xfrm>
          <a:prstGeom prst="rect">
            <a:avLst/>
          </a:prstGeom>
        </p:spPr>
        <p:txBody>
          <a:bodyPr vert="horz" lIns="0" tIns="60904" rIns="121807" bIns="60904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-KR" sz="3996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prstClr val="white"/>
                </a:solidFill>
                <a:latin typeface="DIGICO TTF Bold" panose="020B0600000101010101" pitchFamily="50" charset="-127"/>
                <a:ea typeface="DIGICO TTF Bold" panose="020B0600000101010101" pitchFamily="50" charset="-127"/>
              </a:rPr>
              <a:t>Contents</a:t>
            </a:r>
            <a:endParaRPr lang="ko-KR" altLang="en-US" sz="3996" dirty="0">
              <a:ln>
                <a:solidFill>
                  <a:schemeClr val="bg2">
                    <a:alpha val="0"/>
                  </a:schemeClr>
                </a:solidFill>
              </a:ln>
              <a:solidFill>
                <a:prstClr val="white"/>
              </a:solidFill>
              <a:latin typeface="DIGICO TTF Bold" panose="020B0600000101010101" pitchFamily="50" charset="-127"/>
              <a:ea typeface="DIGICO TTF Bold" panose="020B0600000101010101" pitchFamily="50" charset="-127"/>
            </a:endParaRP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4FA8234F-0C1D-589C-EB36-951A09A76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152808"/>
              </p:ext>
            </p:extLst>
          </p:nvPr>
        </p:nvGraphicFramePr>
        <p:xfrm>
          <a:off x="6884543" y="2858605"/>
          <a:ext cx="4547868" cy="1693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8949">
                  <a:extLst>
                    <a:ext uri="{9D8B030D-6E8A-4147-A177-3AD203B41FA5}">
                      <a16:colId xmlns:a16="http://schemas.microsoft.com/office/drawing/2014/main" val="3697933854"/>
                    </a:ext>
                  </a:extLst>
                </a:gridCol>
              </a:tblGrid>
              <a:tr h="423435"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01</a:t>
                      </a:r>
                      <a:endParaRPr lang="ko-KR" altLang="en-US" sz="1500" b="0" kern="1200" spc="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DIGICO TTF Bold" panose="020B0600000101010101" pitchFamily="50" charset="-127"/>
                        <a:ea typeface="DIGICO TTF Bold" panose="020B0600000101010101" pitchFamily="50" charset="-127"/>
                        <a:cs typeface="+mn-cs"/>
                      </a:endParaRP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과제 개요</a:t>
                      </a: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02056"/>
                  </a:ext>
                </a:extLst>
              </a:tr>
              <a:tr h="423435"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4C4C4E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02</a:t>
                      </a:r>
                      <a:endParaRPr lang="ko-KR" altLang="en-US" sz="1500" b="0" kern="1200" spc="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4C4C4E"/>
                        </a:solidFill>
                        <a:latin typeface="DIGICO TTF Bold" panose="020B0600000101010101" pitchFamily="50" charset="-127"/>
                        <a:ea typeface="DIGICO TTF Bold" panose="020B0600000101010101" pitchFamily="50" charset="-127"/>
                        <a:cs typeface="+mn-cs"/>
                      </a:endParaRP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4C4C4E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분석 요건 소개</a:t>
                      </a: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435"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03</a:t>
                      </a:r>
                      <a:endParaRPr lang="ko-KR" altLang="en-US" sz="1500" b="0" kern="1200" spc="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DIGICO TTF Bold" panose="020B0600000101010101" pitchFamily="50" charset="-127"/>
                        <a:ea typeface="DIGICO TTF Bold" panose="020B0600000101010101" pitchFamily="50" charset="-127"/>
                        <a:cs typeface="+mn-cs"/>
                      </a:endParaRP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분석 수행 결과</a:t>
                      </a: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435"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04</a:t>
                      </a:r>
                      <a:endParaRPr lang="ko-KR" altLang="en-US" sz="1500" b="0" kern="1200" spc="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DIGICO TTF Bold" panose="020B0600000101010101" pitchFamily="50" charset="-127"/>
                        <a:ea typeface="DIGICO TTF Bold" panose="020B0600000101010101" pitchFamily="50" charset="-127"/>
                        <a:cs typeface="+mn-cs"/>
                      </a:endParaRP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결과 활용 방안 제언</a:t>
                      </a:r>
                      <a:endParaRPr lang="ko-KR" altLang="en-US" sz="1500" b="0" kern="1200" spc="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DIGICO TTF Bold" panose="020B0600000101010101" pitchFamily="50" charset="-127"/>
                        <a:ea typeface="DIGICO TTF Bold" panose="020B0600000101010101" pitchFamily="50" charset="-127"/>
                        <a:cs typeface="+mn-cs"/>
                      </a:endParaRP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331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2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B025D8-0871-0151-35AE-B2BCB696A80B}"/>
              </a:ext>
            </a:extLst>
          </p:cNvPr>
          <p:cNvSpPr/>
          <p:nvPr/>
        </p:nvSpPr>
        <p:spPr>
          <a:xfrm>
            <a:off x="1066069" y="2190764"/>
            <a:ext cx="9680394" cy="404707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8D1122DA-D77E-CFCA-AC22-7F321434F042}"/>
              </a:ext>
            </a:extLst>
          </p:cNvPr>
          <p:cNvSpPr/>
          <p:nvPr/>
        </p:nvSpPr>
        <p:spPr>
          <a:xfrm>
            <a:off x="7257069" y="2776434"/>
            <a:ext cx="2580238" cy="31893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5A6DC71-84E5-EF85-01AC-EC3A833E22D8}"/>
              </a:ext>
            </a:extLst>
          </p:cNvPr>
          <p:cNvSpPr/>
          <p:nvPr/>
        </p:nvSpPr>
        <p:spPr bwMode="auto">
          <a:xfrm>
            <a:off x="1066069" y="2190764"/>
            <a:ext cx="550224" cy="4047074"/>
          </a:xfrm>
          <a:prstGeom prst="rect">
            <a:avLst/>
          </a:prstGeom>
          <a:solidFill>
            <a:srgbClr val="6EC4BC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1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  <a:latin typeface="+mn-ea"/>
                <a:cs typeface="KoPubWorld돋움체 Medium" panose="00000600000000000000" pitchFamily="2" charset="-127"/>
              </a:rPr>
              <a:t>분석 개요 그림</a:t>
            </a:r>
            <a:endParaRPr lang="en-US" altLang="ko-KR" sz="1100" b="1" dirty="0">
              <a:solidFill>
                <a:prstClr val="white"/>
              </a:solidFill>
              <a:latin typeface="+mn-ea"/>
              <a:cs typeface="KoPubWorld돋움체 Medium" panose="00000600000000000000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01905CB-DE7C-3717-E000-586986C75FCC}"/>
              </a:ext>
            </a:extLst>
          </p:cNvPr>
          <p:cNvSpPr/>
          <p:nvPr/>
        </p:nvSpPr>
        <p:spPr>
          <a:xfrm>
            <a:off x="1066069" y="1402984"/>
            <a:ext cx="9680394" cy="69005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61CCC9-53DC-7008-468D-5BB89E263D80}"/>
              </a:ext>
            </a:extLst>
          </p:cNvPr>
          <p:cNvSpPr/>
          <p:nvPr/>
        </p:nvSpPr>
        <p:spPr bwMode="auto">
          <a:xfrm>
            <a:off x="1066069" y="1402985"/>
            <a:ext cx="550224" cy="690053"/>
          </a:xfrm>
          <a:prstGeom prst="rect">
            <a:avLst/>
          </a:prstGeom>
          <a:solidFill>
            <a:srgbClr val="00B8A2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1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  <a:latin typeface="+mn-ea"/>
                <a:cs typeface="KoPubWorld돋움체 Medium" panose="00000600000000000000" pitchFamily="2" charset="-127"/>
              </a:rPr>
              <a:t>분석 목적</a:t>
            </a:r>
            <a:endParaRPr lang="en-US" altLang="ko-KR" sz="1100" b="1" dirty="0">
              <a:solidFill>
                <a:prstClr val="white"/>
              </a:solidFill>
              <a:latin typeface="+mn-ea"/>
              <a:cs typeface="KoPubWorld돋움체 Medium" panose="000006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02AB1E-6F11-9875-7CB4-1DC8BDEDDAB0}"/>
              </a:ext>
            </a:extLst>
          </p:cNvPr>
          <p:cNvSpPr txBox="1"/>
          <p:nvPr/>
        </p:nvSpPr>
        <p:spPr>
          <a:xfrm>
            <a:off x="1711105" y="1465773"/>
            <a:ext cx="8917663" cy="5541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b="1" spc="-60" dirty="0"/>
              <a:t>AI </a:t>
            </a:r>
            <a:r>
              <a:rPr lang="ko-KR" altLang="en-US" sz="1400" b="1" spc="-60" dirty="0"/>
              <a:t>헤드헌팅 프로세스 구축에 기반이 되는 이력서 별 직무 분류 모델 구축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9A9DD123-D837-6B25-4EA9-0C4B2E5E42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8552" y="465528"/>
            <a:ext cx="425057" cy="544461"/>
          </a:xfrm>
        </p:spPr>
        <p:txBody>
          <a:bodyPr/>
          <a:lstStyle/>
          <a:p>
            <a:r>
              <a:rPr lang="en-US" altLang="ko-KR" sz="1865" spc="-8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00B8A2"/>
                </a:solidFill>
                <a:cs typeface="+mj-cs"/>
              </a:rPr>
              <a:t>02</a:t>
            </a:r>
            <a:endParaRPr lang="ko-KR" altLang="en-US" sz="1865" spc="-8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rgbClr val="00B8A2"/>
              </a:solidFill>
              <a:cs typeface="+mj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D0343060-D564-29CF-99A1-99960831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16" y="465522"/>
            <a:ext cx="10262680" cy="479557"/>
          </a:xfrm>
        </p:spPr>
        <p:txBody>
          <a:bodyPr/>
          <a:lstStyle/>
          <a:p>
            <a:r>
              <a:rPr lang="ko-KR" altLang="en-US" sz="1865" spc="-133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분석 요건 소개 </a:t>
            </a:r>
            <a:r>
              <a:rPr lang="en-US" altLang="ko-KR" sz="1865" spc="-133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|  1) </a:t>
            </a:r>
            <a:r>
              <a:rPr lang="ko-KR" altLang="en-US" sz="1865" spc="-133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이력서 직무 분류 모델 구축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83C6DD9D-CA60-7386-6E4E-7DF375F986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3583" y="772169"/>
            <a:ext cx="10878349" cy="630475"/>
          </a:xfrm>
        </p:spPr>
        <p:txBody>
          <a:bodyPr/>
          <a:lstStyle/>
          <a:p>
            <a:r>
              <a:rPr lang="en-US" altLang="ko-KR" spc="-68" dirty="0">
                <a:solidFill>
                  <a:schemeClr val="tx1">
                    <a:lumMod val="65000"/>
                    <a:lumOff val="35000"/>
                  </a:schemeClr>
                </a:solidFill>
                <a:latin typeface="DIGICO TTF Bold" panose="020B0600000101010101" pitchFamily="50" charset="-127"/>
                <a:ea typeface="DIGICO TTF Bold" panose="020B0600000101010101" pitchFamily="50" charset="-127"/>
              </a:rPr>
              <a:t>AI </a:t>
            </a:r>
            <a:r>
              <a:rPr lang="ko-KR" altLang="en-US" spc="-68" dirty="0">
                <a:solidFill>
                  <a:schemeClr val="tx1">
                    <a:lumMod val="65000"/>
                    <a:lumOff val="35000"/>
                  </a:schemeClr>
                </a:solidFill>
                <a:latin typeface="DIGICO TTF Bold" panose="020B0600000101010101" pitchFamily="50" charset="-127"/>
                <a:ea typeface="DIGICO TTF Bold" panose="020B0600000101010101" pitchFamily="50" charset="-127"/>
              </a:rPr>
              <a:t>헤드헌팅 프로세스 구축을 위한 과거 포지션 별 이력서 매칭 이력 및 이력서 작성 내용 기반의 이력서 직무 분류 모델 구축</a:t>
            </a:r>
            <a:endParaRPr lang="en-US" altLang="ko-KR" spc="-68" dirty="0">
              <a:solidFill>
                <a:schemeClr val="tx1">
                  <a:lumMod val="65000"/>
                  <a:lumOff val="35000"/>
                </a:schemeClr>
              </a:solidFill>
              <a:latin typeface="DIGICO TTF Bold" panose="020B0600000101010101" pitchFamily="50" charset="-127"/>
              <a:ea typeface="DIGICO TTF 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2D40BE5-7AB1-9FDE-331E-3578C0C49D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5" t="2837"/>
          <a:stretch/>
        </p:blipFill>
        <p:spPr>
          <a:xfrm>
            <a:off x="2221738" y="3172141"/>
            <a:ext cx="1499040" cy="17844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F16CA50-5522-707D-8982-E4C85BC8E850}"/>
              </a:ext>
            </a:extLst>
          </p:cNvPr>
          <p:cNvSpPr txBox="1"/>
          <p:nvPr/>
        </p:nvSpPr>
        <p:spPr>
          <a:xfrm>
            <a:off x="2444252" y="2980469"/>
            <a:ext cx="1054013" cy="16027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800" b="1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[</a:t>
            </a:r>
            <a:r>
              <a:rPr lang="ko-KR" altLang="en-US" sz="800" b="1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포지션 공고</a:t>
            </a:r>
            <a:r>
              <a:rPr lang="en-US" altLang="ko-KR" sz="800" b="1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1957D6-62EF-4604-A51D-C5FD3CEA04A8}"/>
              </a:ext>
            </a:extLst>
          </p:cNvPr>
          <p:cNvSpPr txBox="1"/>
          <p:nvPr/>
        </p:nvSpPr>
        <p:spPr>
          <a:xfrm>
            <a:off x="3579075" y="4331751"/>
            <a:ext cx="1556974" cy="14221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+mn-ea"/>
                <a:cs typeface="KoPubWorld돋움체 Medium" panose="00000600000000000000" pitchFamily="2" charset="-127"/>
              </a:rPr>
              <a:t>AI 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  <a:cs typeface="KoPubWorld돋움체 Medium" panose="00000600000000000000" pitchFamily="2" charset="-127"/>
              </a:rPr>
              <a:t>헤드헌터</a:t>
            </a:r>
            <a:endParaRPr lang="en-US" altLang="ko-KR" sz="1000" b="1" dirty="0">
              <a:solidFill>
                <a:srgbClr val="FF0000"/>
              </a:solidFill>
              <a:latin typeface="+mn-ea"/>
              <a:cs typeface="KoPubWorld돋움체 Medium" panose="000006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1E50CD-83B2-8BE2-D1D1-130477A0B77E}"/>
              </a:ext>
            </a:extLst>
          </p:cNvPr>
          <p:cNvSpPr/>
          <p:nvPr/>
        </p:nvSpPr>
        <p:spPr>
          <a:xfrm>
            <a:off x="4475791" y="4533192"/>
            <a:ext cx="1938922" cy="10521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2391A2-0045-6259-30ED-75AADBD84D85}"/>
              </a:ext>
            </a:extLst>
          </p:cNvPr>
          <p:cNvSpPr txBox="1"/>
          <p:nvPr/>
        </p:nvSpPr>
        <p:spPr>
          <a:xfrm>
            <a:off x="4528276" y="4554238"/>
            <a:ext cx="1054013" cy="16027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altLang="ko-KR" sz="800" b="1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[</a:t>
            </a:r>
            <a:r>
              <a:rPr lang="ko-KR" altLang="en-US" sz="800" b="1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매칭 이력서 리스트</a:t>
            </a:r>
            <a:r>
              <a:rPr lang="en-US" altLang="ko-KR" sz="800" b="1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136">
                <a:extLst>
                  <a:ext uri="{FF2B5EF4-FFF2-40B4-BE49-F238E27FC236}">
                    <a16:creationId xmlns:a16="http://schemas.microsoft.com/office/drawing/2014/main" id="{8023991E-BF23-3222-FA0A-7B3C448A866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29327" y="4760138"/>
              <a:ext cx="1831849" cy="7147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07280">
                      <a:extLst>
                        <a:ext uri="{9D8B030D-6E8A-4147-A177-3AD203B41FA5}">
                          <a16:colId xmlns:a16="http://schemas.microsoft.com/office/drawing/2014/main" val="3915531249"/>
                        </a:ext>
                      </a:extLst>
                    </a:gridCol>
                    <a:gridCol w="706171">
                      <a:extLst>
                        <a:ext uri="{9D8B030D-6E8A-4147-A177-3AD203B41FA5}">
                          <a16:colId xmlns:a16="http://schemas.microsoft.com/office/drawing/2014/main" val="4092813144"/>
                        </a:ext>
                      </a:extLst>
                    </a:gridCol>
                    <a:gridCol w="518398">
                      <a:extLst>
                        <a:ext uri="{9D8B030D-6E8A-4147-A177-3AD203B41FA5}">
                          <a16:colId xmlns:a16="http://schemas.microsoft.com/office/drawing/2014/main" val="1538409450"/>
                        </a:ext>
                      </a:extLst>
                    </a:gridCol>
                  </a:tblGrid>
                  <a:tr h="16403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700" dirty="0"/>
                            <a:t>이력서 </a:t>
                          </a:r>
                          <a:r>
                            <a:rPr lang="en-US" altLang="ko-KR" sz="700" dirty="0"/>
                            <a:t>ID</a:t>
                          </a:r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700" dirty="0"/>
                            <a:t>등록 일자</a:t>
                          </a: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700" dirty="0"/>
                            <a:t>첨부 파일</a:t>
                          </a: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4023884547"/>
                      </a:ext>
                    </a:extLst>
                  </a:tr>
                  <a:tr h="16403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RE000001</a:t>
                          </a:r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2023-06-02</a:t>
                          </a:r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16403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RE000002</a:t>
                          </a:r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2023-06-18</a:t>
                          </a:r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16403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7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ko-KR" altLang="en-US" sz="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6570405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136">
                <a:extLst>
                  <a:ext uri="{FF2B5EF4-FFF2-40B4-BE49-F238E27FC236}">
                    <a16:creationId xmlns:a16="http://schemas.microsoft.com/office/drawing/2014/main" id="{8023991E-BF23-3222-FA0A-7B3C448A86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1314437"/>
                  </p:ext>
                </p:extLst>
              </p:nvPr>
            </p:nvGraphicFramePr>
            <p:xfrm>
              <a:off x="4529327" y="4760138"/>
              <a:ext cx="1831849" cy="7147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07280">
                      <a:extLst>
                        <a:ext uri="{9D8B030D-6E8A-4147-A177-3AD203B41FA5}">
                          <a16:colId xmlns:a16="http://schemas.microsoft.com/office/drawing/2014/main" val="3915531249"/>
                        </a:ext>
                      </a:extLst>
                    </a:gridCol>
                    <a:gridCol w="706171">
                      <a:extLst>
                        <a:ext uri="{9D8B030D-6E8A-4147-A177-3AD203B41FA5}">
                          <a16:colId xmlns:a16="http://schemas.microsoft.com/office/drawing/2014/main" val="4092813144"/>
                        </a:ext>
                      </a:extLst>
                    </a:gridCol>
                    <a:gridCol w="518398">
                      <a:extLst>
                        <a:ext uri="{9D8B030D-6E8A-4147-A177-3AD203B41FA5}">
                          <a16:colId xmlns:a16="http://schemas.microsoft.com/office/drawing/2014/main" val="1538409450"/>
                        </a:ext>
                      </a:extLst>
                    </a:gridCol>
                  </a:tblGrid>
                  <a:tr h="1786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700" dirty="0"/>
                            <a:t>이력서 </a:t>
                          </a:r>
                          <a:r>
                            <a:rPr lang="en-US" altLang="ko-KR" sz="700" dirty="0"/>
                            <a:t>ID</a:t>
                          </a:r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700" dirty="0"/>
                            <a:t>등록 일자</a:t>
                          </a: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700" dirty="0"/>
                            <a:t>첨부 파일</a:t>
                          </a: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4023884547"/>
                      </a:ext>
                    </a:extLst>
                  </a:tr>
                  <a:tr h="1786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RE000001</a:t>
                          </a:r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2023-06-02</a:t>
                          </a:r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1786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RE000002</a:t>
                          </a:r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2023-06-18</a:t>
                          </a:r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1786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72000" marT="36000" marB="36000" anchor="ctr">
                        <a:blipFill>
                          <a:blip r:embed="rId4"/>
                          <a:stretch>
                            <a:fillRect l="-1000" t="-300000" r="-206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72000" marT="36000" marB="36000" anchor="ctr">
                        <a:blipFill>
                          <a:blip r:embed="rId4"/>
                          <a:stretch>
                            <a:fillRect l="-86325" t="-300000" r="-76068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ko-KR" altLang="en-US" sz="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65704053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6" name="그림 25">
            <a:extLst>
              <a:ext uri="{FF2B5EF4-FFF2-40B4-BE49-F238E27FC236}">
                <a16:creationId xmlns:a16="http://schemas.microsoft.com/office/drawing/2014/main" id="{32BAC8C1-16FF-AECF-B0E3-6C69DB69B1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915" y="4962169"/>
            <a:ext cx="178575" cy="13644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54C2420-78E0-3DFD-9559-64AB67347A4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020915" y="5139706"/>
            <a:ext cx="178575" cy="136441"/>
          </a:xfrm>
          <a:prstGeom prst="rect">
            <a:avLst/>
          </a:prstGeom>
        </p:spPr>
      </p:pic>
      <p:sp>
        <p:nvSpPr>
          <p:cNvPr id="31" name="화살표: 굽음 30">
            <a:extLst>
              <a:ext uri="{FF2B5EF4-FFF2-40B4-BE49-F238E27FC236}">
                <a16:creationId xmlns:a16="http://schemas.microsoft.com/office/drawing/2014/main" id="{C38CBA9C-8953-DE89-F7F4-D07B2CEA560A}"/>
              </a:ext>
            </a:extLst>
          </p:cNvPr>
          <p:cNvSpPr/>
          <p:nvPr/>
        </p:nvSpPr>
        <p:spPr>
          <a:xfrm rot="5400000">
            <a:off x="4221710" y="3318832"/>
            <a:ext cx="784030" cy="1595697"/>
          </a:xfrm>
          <a:prstGeom prst="bentArrow">
            <a:avLst/>
          </a:prstGeom>
          <a:solidFill>
            <a:srgbClr val="327891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FAE834B-7ED0-57F6-9A0C-DE4290ED283F}"/>
              </a:ext>
            </a:extLst>
          </p:cNvPr>
          <p:cNvGrpSpPr/>
          <p:nvPr/>
        </p:nvGrpSpPr>
        <p:grpSpPr>
          <a:xfrm>
            <a:off x="4073725" y="3068882"/>
            <a:ext cx="540000" cy="540000"/>
            <a:chOff x="1879828" y="2577150"/>
            <a:chExt cx="540000" cy="540000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6F808CA-86F4-079D-92B8-4B079BFB0F87}"/>
                </a:ext>
              </a:extLst>
            </p:cNvPr>
            <p:cNvSpPr/>
            <p:nvPr/>
          </p:nvSpPr>
          <p:spPr>
            <a:xfrm>
              <a:off x="1879828" y="2577150"/>
              <a:ext cx="540000" cy="540000"/>
            </a:xfrm>
            <a:prstGeom prst="ellipse">
              <a:avLst/>
            </a:prstGeom>
            <a:solidFill>
              <a:srgbClr val="009C9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8EC028E-C10E-56CF-BFCA-8011689E2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78402" y="2667186"/>
              <a:ext cx="359928" cy="359928"/>
            </a:xfrm>
            <a:prstGeom prst="rect">
              <a:avLst/>
            </a:prstGeom>
          </p:spPr>
        </p:pic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48452BF-2CF2-92FB-D444-2D4F5D456545}"/>
              </a:ext>
            </a:extLst>
          </p:cNvPr>
          <p:cNvSpPr/>
          <p:nvPr/>
        </p:nvSpPr>
        <p:spPr>
          <a:xfrm>
            <a:off x="3942460" y="3535863"/>
            <a:ext cx="825901" cy="778176"/>
          </a:xfrm>
          <a:prstGeom prst="roundRect">
            <a:avLst/>
          </a:prstGeom>
          <a:solidFill>
            <a:srgbClr val="6EC4BC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033E0E9-197D-D080-0644-C0BF3B3B50A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999080" y="3567664"/>
            <a:ext cx="717501" cy="717501"/>
          </a:xfrm>
          <a:prstGeom prst="rect">
            <a:avLst/>
          </a:prstGeom>
          <a:noFill/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3A5FBA6-1BD7-758C-89C8-26EC9B4BF0F3}"/>
              </a:ext>
            </a:extLst>
          </p:cNvPr>
          <p:cNvCxnSpPr>
            <a:cxnSpLocks/>
          </p:cNvCxnSpPr>
          <p:nvPr/>
        </p:nvCxnSpPr>
        <p:spPr>
          <a:xfrm flipH="1">
            <a:off x="4768361" y="3608882"/>
            <a:ext cx="2488708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표 136">
                <a:extLst>
                  <a:ext uri="{FF2B5EF4-FFF2-40B4-BE49-F238E27FC236}">
                    <a16:creationId xmlns:a16="http://schemas.microsoft.com/office/drawing/2014/main" id="{9D7E2D9A-23F7-E923-574E-3A6ADC56E5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1842418"/>
                  </p:ext>
                </p:extLst>
              </p:nvPr>
            </p:nvGraphicFramePr>
            <p:xfrm>
              <a:off x="7536563" y="4800920"/>
              <a:ext cx="1980318" cy="10915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89754">
                      <a:extLst>
                        <a:ext uri="{9D8B030D-6E8A-4147-A177-3AD203B41FA5}">
                          <a16:colId xmlns:a16="http://schemas.microsoft.com/office/drawing/2014/main" val="3915531249"/>
                        </a:ext>
                      </a:extLst>
                    </a:gridCol>
                    <a:gridCol w="1290564">
                      <a:extLst>
                        <a:ext uri="{9D8B030D-6E8A-4147-A177-3AD203B41FA5}">
                          <a16:colId xmlns:a16="http://schemas.microsoft.com/office/drawing/2014/main" val="4073060007"/>
                        </a:ext>
                      </a:extLst>
                    </a:gridCol>
                  </a:tblGrid>
                  <a:tr h="1289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dirty="0"/>
                            <a:t>이력서 </a:t>
                          </a:r>
                          <a:r>
                            <a:rPr lang="en-US" altLang="ko-KR" sz="800" dirty="0"/>
                            <a:t>ID</a:t>
                          </a:r>
                          <a:endParaRPr lang="ko-KR" altLang="en-US" sz="800" dirty="0"/>
                        </a:p>
                      </a:txBody>
                      <a:tcPr marL="72000" marR="72000" marT="36000" marB="36000" anchor="ctr">
                        <a:solidFill>
                          <a:srgbClr val="3157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dirty="0"/>
                            <a:t>적합 직무 리스트</a:t>
                          </a:r>
                        </a:p>
                      </a:txBody>
                      <a:tcPr marL="72000" marR="72000" marT="36000" marB="36000" anchor="ctr">
                        <a:solidFill>
                          <a:srgbClr val="31577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3884547"/>
                      </a:ext>
                    </a:extLst>
                  </a:tr>
                  <a:tr h="1723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RE000001</a:t>
                          </a:r>
                          <a:endParaRPr lang="ko-KR" altLang="en-US" sz="8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1. </a:t>
                          </a:r>
                          <a:r>
                            <a:rPr lang="ko-KR" altLang="en-US" sz="800" dirty="0"/>
                            <a:t>경영</a:t>
                          </a:r>
                          <a:r>
                            <a:rPr lang="en-US" altLang="ko-KR" sz="800" dirty="0"/>
                            <a:t>STAFF &gt; 1. </a:t>
                          </a:r>
                          <a:r>
                            <a:rPr lang="ko-KR" altLang="en-US" sz="800" dirty="0"/>
                            <a:t>인사</a:t>
                          </a:r>
                          <a:endParaRPr lang="en-US" altLang="ko-KR" sz="8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1723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RE000002</a:t>
                          </a:r>
                          <a:endParaRPr lang="ko-KR" altLang="en-US" sz="8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1. </a:t>
                          </a:r>
                          <a:r>
                            <a:rPr lang="ko-KR" altLang="en-US" sz="800" dirty="0"/>
                            <a:t>경영</a:t>
                          </a:r>
                          <a:r>
                            <a:rPr lang="en-US" altLang="ko-KR" sz="800" dirty="0"/>
                            <a:t>STAFF &gt; 3. </a:t>
                          </a:r>
                          <a:r>
                            <a:rPr lang="ko-KR" altLang="en-US" sz="800" dirty="0"/>
                            <a:t>총무</a:t>
                          </a:r>
                          <a:endParaRPr lang="en-US" altLang="ko-KR" sz="8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1723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RE000003</a:t>
                          </a:r>
                          <a:endParaRPr lang="ko-KR" altLang="en-US" sz="8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8. IT/SW </a:t>
                          </a:r>
                          <a:r>
                            <a:rPr lang="ko-KR" altLang="en-US" sz="800" dirty="0"/>
                            <a:t>개발 및 운영</a:t>
                          </a:r>
                          <a:br>
                            <a:rPr lang="en-US" altLang="ko-KR" sz="800" dirty="0"/>
                          </a:br>
                          <a:r>
                            <a:rPr lang="en-US" altLang="ko-KR" sz="800" dirty="0"/>
                            <a:t>&gt; 1. </a:t>
                          </a:r>
                          <a:r>
                            <a:rPr lang="ko-KR" altLang="en-US" sz="800" dirty="0" err="1"/>
                            <a:t>프론트엔드</a:t>
                          </a:r>
                          <a:endParaRPr lang="en-US" altLang="ko-KR" sz="8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195232831"/>
                      </a:ext>
                    </a:extLst>
                  </a:tr>
                  <a:tr h="12898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8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6570405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표 136">
                <a:extLst>
                  <a:ext uri="{FF2B5EF4-FFF2-40B4-BE49-F238E27FC236}">
                    <a16:creationId xmlns:a16="http://schemas.microsoft.com/office/drawing/2014/main" id="{9D7E2D9A-23F7-E923-574E-3A6ADC56E5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1842418"/>
                  </p:ext>
                </p:extLst>
              </p:nvPr>
            </p:nvGraphicFramePr>
            <p:xfrm>
              <a:off x="7536563" y="4800920"/>
              <a:ext cx="1980318" cy="10915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89754">
                      <a:extLst>
                        <a:ext uri="{9D8B030D-6E8A-4147-A177-3AD203B41FA5}">
                          <a16:colId xmlns:a16="http://schemas.microsoft.com/office/drawing/2014/main" val="3915531249"/>
                        </a:ext>
                      </a:extLst>
                    </a:gridCol>
                    <a:gridCol w="1290564">
                      <a:extLst>
                        <a:ext uri="{9D8B030D-6E8A-4147-A177-3AD203B41FA5}">
                          <a16:colId xmlns:a16="http://schemas.microsoft.com/office/drawing/2014/main" val="4073060007"/>
                        </a:ext>
                      </a:extLst>
                    </a:gridCol>
                  </a:tblGrid>
                  <a:tr h="193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dirty="0"/>
                            <a:t>이력서 </a:t>
                          </a:r>
                          <a:r>
                            <a:rPr lang="en-US" altLang="ko-KR" sz="800" dirty="0"/>
                            <a:t>ID</a:t>
                          </a:r>
                          <a:endParaRPr lang="ko-KR" altLang="en-US" sz="800" dirty="0"/>
                        </a:p>
                      </a:txBody>
                      <a:tcPr marL="72000" marR="72000" marT="36000" marB="36000" anchor="ctr">
                        <a:solidFill>
                          <a:srgbClr val="3157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dirty="0"/>
                            <a:t>적합 직무 리스트</a:t>
                          </a:r>
                        </a:p>
                      </a:txBody>
                      <a:tcPr marL="72000" marR="72000" marT="36000" marB="36000" anchor="ctr">
                        <a:solidFill>
                          <a:srgbClr val="31577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3884547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RE000001</a:t>
                          </a:r>
                          <a:endParaRPr lang="ko-KR" altLang="en-US" sz="8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1. </a:t>
                          </a:r>
                          <a:r>
                            <a:rPr lang="ko-KR" altLang="en-US" sz="800" dirty="0"/>
                            <a:t>경영</a:t>
                          </a:r>
                          <a:r>
                            <a:rPr lang="en-US" altLang="ko-KR" sz="800" dirty="0"/>
                            <a:t>STAFF &gt; 1. </a:t>
                          </a:r>
                          <a:r>
                            <a:rPr lang="ko-KR" altLang="en-US" sz="800" dirty="0"/>
                            <a:t>인사</a:t>
                          </a:r>
                          <a:endParaRPr lang="en-US" altLang="ko-KR" sz="8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RE000002</a:t>
                          </a:r>
                          <a:endParaRPr lang="ko-KR" altLang="en-US" sz="8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1. </a:t>
                          </a:r>
                          <a:r>
                            <a:rPr lang="ko-KR" altLang="en-US" sz="800" dirty="0"/>
                            <a:t>경영</a:t>
                          </a:r>
                          <a:r>
                            <a:rPr lang="en-US" altLang="ko-KR" sz="800" dirty="0"/>
                            <a:t>STAFF &gt; 3. </a:t>
                          </a:r>
                          <a:r>
                            <a:rPr lang="ko-KR" altLang="en-US" sz="800" dirty="0"/>
                            <a:t>총무</a:t>
                          </a:r>
                          <a:endParaRPr lang="en-US" altLang="ko-KR" sz="8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315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RE000003</a:t>
                          </a:r>
                          <a:endParaRPr lang="ko-KR" altLang="en-US" sz="8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8. IT/SW </a:t>
                          </a:r>
                          <a:r>
                            <a:rPr lang="ko-KR" altLang="en-US" sz="800" dirty="0"/>
                            <a:t>개발 및 운영</a:t>
                          </a:r>
                          <a:br>
                            <a:rPr lang="en-US" altLang="ko-KR" sz="800" dirty="0"/>
                          </a:br>
                          <a:r>
                            <a:rPr lang="en-US" altLang="ko-KR" sz="800" dirty="0"/>
                            <a:t>&gt; 1. </a:t>
                          </a:r>
                          <a:r>
                            <a:rPr lang="ko-KR" altLang="en-US" sz="800" dirty="0" err="1"/>
                            <a:t>프론트엔드</a:t>
                          </a:r>
                          <a:endParaRPr lang="en-US" altLang="ko-KR" sz="8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195232831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72000" marT="36000" marB="36000" anchor="ctr">
                        <a:blipFill>
                          <a:blip r:embed="rId9"/>
                          <a:stretch>
                            <a:fillRect l="-877" t="-465625" r="-189474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72000" marT="36000" marB="36000" anchor="ctr">
                        <a:blipFill>
                          <a:blip r:embed="rId9"/>
                          <a:stretch>
                            <a:fillRect l="-54245" t="-465625" r="-1887" b="-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704053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8" name="그룹 47">
            <a:extLst>
              <a:ext uri="{FF2B5EF4-FFF2-40B4-BE49-F238E27FC236}">
                <a16:creationId xmlns:a16="http://schemas.microsoft.com/office/drawing/2014/main" id="{E909F870-1178-4399-31FD-41900D1F3ADD}"/>
              </a:ext>
            </a:extLst>
          </p:cNvPr>
          <p:cNvGrpSpPr/>
          <p:nvPr/>
        </p:nvGrpSpPr>
        <p:grpSpPr>
          <a:xfrm>
            <a:off x="8158673" y="2937995"/>
            <a:ext cx="874356" cy="801127"/>
            <a:chOff x="9800116" y="1926401"/>
            <a:chExt cx="874356" cy="801127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C3AF410-45ED-CE34-11B6-CE38DEC5E91D}"/>
                </a:ext>
              </a:extLst>
            </p:cNvPr>
            <p:cNvGrpSpPr/>
            <p:nvPr/>
          </p:nvGrpSpPr>
          <p:grpSpPr>
            <a:xfrm>
              <a:off x="9850721" y="1926401"/>
              <a:ext cx="724983" cy="611671"/>
              <a:chOff x="1867700" y="1414137"/>
              <a:chExt cx="724983" cy="61167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96D6CE1-8C0F-A4AE-B722-213E6A2A1E30}"/>
                      </a:ext>
                    </a:extLst>
                  </p:cNvPr>
                  <p:cNvSpPr txBox="1"/>
                  <p:nvPr/>
                </p:nvSpPr>
                <p:spPr>
                  <a:xfrm>
                    <a:off x="1867700" y="1889368"/>
                    <a:ext cx="676819" cy="13644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 latinLnBrk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600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sz="6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96D6CE1-8C0F-A4AE-B722-213E6A2A1E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7700" y="1889368"/>
                    <a:ext cx="676819" cy="13644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6BBC603D-14F0-1FF8-C6D0-88531FEC5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1927" y="1414137"/>
                <a:ext cx="178575" cy="136441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43AD09C-9C94-3F1B-9415-AF2CA3CBBE39}"/>
                  </a:ext>
                </a:extLst>
              </p:cNvPr>
              <p:cNvSpPr txBox="1"/>
              <p:nvPr/>
            </p:nvSpPr>
            <p:spPr>
              <a:xfrm>
                <a:off x="1915864" y="1417303"/>
                <a:ext cx="676819" cy="13644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latinLnBrk="1"/>
                <a:r>
                  <a:rPr lang="en-US" altLang="ko-KR" sz="600" dirty="0"/>
                  <a:t>RE000001</a:t>
                </a:r>
                <a:endParaRPr lang="ko-KR" altLang="en-US" sz="600" dirty="0"/>
              </a:p>
            </p:txBody>
          </p:sp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4A86850D-30CE-8991-B09A-2C45DA9827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/>
              <a:stretch/>
            </p:blipFill>
            <p:spPr>
              <a:xfrm>
                <a:off x="1891927" y="1566024"/>
                <a:ext cx="178575" cy="136441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23A7190-8972-18AF-3833-6781AD1959D9}"/>
                  </a:ext>
                </a:extLst>
              </p:cNvPr>
              <p:cNvSpPr txBox="1"/>
              <p:nvPr/>
            </p:nvSpPr>
            <p:spPr>
              <a:xfrm>
                <a:off x="1915864" y="1563300"/>
                <a:ext cx="676819" cy="13644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latinLnBrk="1"/>
                <a:r>
                  <a:rPr lang="en-US" altLang="ko-KR" sz="600" dirty="0"/>
                  <a:t>RE000002</a:t>
                </a:r>
                <a:endParaRPr lang="ko-KR" altLang="en-US" sz="600" dirty="0"/>
              </a:p>
            </p:txBody>
          </p:sp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F1EFAA00-CA8F-8D15-52D9-9475B3EA2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1927" y="1749762"/>
                <a:ext cx="178575" cy="136441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710AB93-366D-3053-DC8B-ADC344D0E21F}"/>
                  </a:ext>
                </a:extLst>
              </p:cNvPr>
              <p:cNvSpPr txBox="1"/>
              <p:nvPr/>
            </p:nvSpPr>
            <p:spPr>
              <a:xfrm>
                <a:off x="1915864" y="1752928"/>
                <a:ext cx="676819" cy="13644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latinLnBrk="1"/>
                <a:r>
                  <a:rPr lang="en-US" altLang="ko-KR" sz="600" dirty="0"/>
                  <a:t>RE000003</a:t>
                </a:r>
                <a:endParaRPr lang="ko-KR" altLang="en-US" sz="600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C1285D-F021-2942-683F-58BA95FA59B6}"/>
                </a:ext>
              </a:extLst>
            </p:cNvPr>
            <p:cNvSpPr txBox="1"/>
            <p:nvPr/>
          </p:nvSpPr>
          <p:spPr>
            <a:xfrm>
              <a:off x="9800116" y="2538072"/>
              <a:ext cx="874356" cy="1894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ko-KR" altLang="en-US" sz="800" b="1" spc="-60" dirty="0"/>
                <a:t>플랫폼 내 이력서 </a:t>
              </a:r>
              <a:r>
                <a:rPr kumimoji="1" lang="en-US" altLang="ko-KR" sz="800" b="1" spc="-60" dirty="0"/>
                <a:t>DB</a:t>
              </a:r>
              <a:endParaRPr kumimoji="1" lang="ko-Kore-KR" altLang="en-US" sz="800" b="1" spc="-60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C73AF7B-1A57-BC4E-8FDB-B01DC9551DCB}"/>
              </a:ext>
            </a:extLst>
          </p:cNvPr>
          <p:cNvSpPr txBox="1"/>
          <p:nvPr/>
        </p:nvSpPr>
        <p:spPr>
          <a:xfrm>
            <a:off x="7965350" y="4579185"/>
            <a:ext cx="1163768" cy="1894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ko-KR" sz="900" b="1" spc="-60" dirty="0"/>
              <a:t>[</a:t>
            </a:r>
            <a:r>
              <a:rPr kumimoji="1" lang="ko-KR" altLang="en-US" sz="900" b="1" spc="-60" dirty="0"/>
              <a:t>이력서</a:t>
            </a:r>
            <a:r>
              <a:rPr kumimoji="1" lang="en-US" altLang="en-US" sz="900" b="1" spc="-60" dirty="0"/>
              <a:t> </a:t>
            </a:r>
            <a:r>
              <a:rPr kumimoji="1" lang="ko-KR" altLang="en-US" sz="900" b="1" spc="-60" dirty="0"/>
              <a:t>직무 분류 결과</a:t>
            </a:r>
            <a:r>
              <a:rPr kumimoji="1" lang="en-US" altLang="ko-KR" sz="900" b="1" spc="-60" dirty="0"/>
              <a:t>]</a:t>
            </a:r>
            <a:endParaRPr kumimoji="1" lang="ko-Kore-KR" altLang="en-US" sz="900" b="1" spc="-60" dirty="0"/>
          </a:p>
        </p:txBody>
      </p: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CB7A6797-C855-240F-05EC-D2BF39FE716F}"/>
              </a:ext>
            </a:extLst>
          </p:cNvPr>
          <p:cNvSpPr/>
          <p:nvPr/>
        </p:nvSpPr>
        <p:spPr>
          <a:xfrm>
            <a:off x="8384813" y="3739122"/>
            <a:ext cx="422425" cy="840063"/>
          </a:xfrm>
          <a:prstGeom prst="downArrow">
            <a:avLst/>
          </a:prstGeom>
          <a:solidFill>
            <a:srgbClr val="31577E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78A7DBD-058E-E03E-C447-4B8C663DA8C1}"/>
              </a:ext>
            </a:extLst>
          </p:cNvPr>
          <p:cNvSpPr txBox="1"/>
          <p:nvPr/>
        </p:nvSpPr>
        <p:spPr>
          <a:xfrm>
            <a:off x="7618586" y="2518672"/>
            <a:ext cx="1756994" cy="1894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1000" b="1" spc="-60" dirty="0">
                <a:solidFill>
                  <a:srgbClr val="FF0000"/>
                </a:solidFill>
              </a:rPr>
              <a:t>이력서 직무 분류 프로세스</a:t>
            </a:r>
            <a:endParaRPr kumimoji="1" lang="ko-Kore-KR" altLang="en-US" sz="1000" b="1" spc="-60" dirty="0">
              <a:solidFill>
                <a:srgbClr val="FF0000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1D158E5-C2EC-778D-E858-FCBA9E66C29A}"/>
              </a:ext>
            </a:extLst>
          </p:cNvPr>
          <p:cNvGrpSpPr/>
          <p:nvPr/>
        </p:nvGrpSpPr>
        <p:grpSpPr>
          <a:xfrm>
            <a:off x="8231117" y="3799153"/>
            <a:ext cx="1999328" cy="720000"/>
            <a:chOff x="8257442" y="3799153"/>
            <a:chExt cx="1999328" cy="720000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EB357CD-DD78-49AE-9603-C800BA908288}"/>
                </a:ext>
              </a:extLst>
            </p:cNvPr>
            <p:cNvSpPr/>
            <p:nvPr/>
          </p:nvSpPr>
          <p:spPr>
            <a:xfrm>
              <a:off x="8257442" y="3799153"/>
              <a:ext cx="720000" cy="720000"/>
            </a:xfrm>
            <a:prstGeom prst="ellipse">
              <a:avLst/>
            </a:prstGeom>
            <a:solidFill>
              <a:srgbClr val="E1F7F3"/>
            </a:solidFill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67576F63-2B6E-EA04-D9BE-D5763C9AB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380068" y="3897131"/>
              <a:ext cx="492598" cy="492598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37A4145-DB30-15E5-1B0F-4D71BDF6D3F3}"/>
                </a:ext>
              </a:extLst>
            </p:cNvPr>
            <p:cNvSpPr txBox="1"/>
            <p:nvPr/>
          </p:nvSpPr>
          <p:spPr>
            <a:xfrm>
              <a:off x="9009705" y="4064356"/>
              <a:ext cx="1247065" cy="2374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ko-KR" altLang="en-US" sz="1050" b="1" spc="-60" dirty="0">
                  <a:solidFill>
                    <a:srgbClr val="FF0000"/>
                  </a:solidFill>
                </a:rPr>
                <a:t>이력서</a:t>
              </a:r>
              <a:r>
                <a:rPr kumimoji="1" lang="en-US" altLang="en-US" sz="1050" b="1" spc="-60" dirty="0">
                  <a:solidFill>
                    <a:srgbClr val="FF0000"/>
                  </a:solidFill>
                </a:rPr>
                <a:t> </a:t>
              </a:r>
              <a:r>
                <a:rPr kumimoji="1" lang="ko-KR" altLang="en-US" sz="1050" b="1" spc="-60" dirty="0">
                  <a:solidFill>
                    <a:srgbClr val="FF0000"/>
                  </a:solidFill>
                </a:rPr>
                <a:t>직무 분류 모델</a:t>
              </a:r>
              <a:endParaRPr kumimoji="1" lang="ko-Kore-KR" altLang="en-US" sz="1050" b="1" spc="-6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307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텍스트 개체 틀 3">
            <a:extLst>
              <a:ext uri="{FF2B5EF4-FFF2-40B4-BE49-F238E27FC236}">
                <a16:creationId xmlns:a16="http://schemas.microsoft.com/office/drawing/2014/main" id="{28777FD4-494E-78C9-F6F5-FD7B65A115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8552" y="465528"/>
            <a:ext cx="425057" cy="544461"/>
          </a:xfrm>
        </p:spPr>
        <p:txBody>
          <a:bodyPr/>
          <a:lstStyle/>
          <a:p>
            <a:r>
              <a:rPr lang="en-US" altLang="ko-KR" sz="1865" spc="-8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00B8A2"/>
                </a:solidFill>
                <a:cs typeface="+mj-cs"/>
              </a:rPr>
              <a:t>02</a:t>
            </a:r>
            <a:endParaRPr lang="ko-KR" altLang="en-US" sz="1865" spc="-8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rgbClr val="00B8A2"/>
              </a:solidFill>
              <a:cs typeface="+mj-cs"/>
            </a:endParaRPr>
          </a:p>
        </p:txBody>
      </p:sp>
      <p:sp>
        <p:nvSpPr>
          <p:cNvPr id="149" name="제목 1">
            <a:extLst>
              <a:ext uri="{FF2B5EF4-FFF2-40B4-BE49-F238E27FC236}">
                <a16:creationId xmlns:a16="http://schemas.microsoft.com/office/drawing/2014/main" id="{B7400136-BC66-00CD-C49E-04274B7E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16" y="465522"/>
            <a:ext cx="10262680" cy="479557"/>
          </a:xfrm>
        </p:spPr>
        <p:txBody>
          <a:bodyPr/>
          <a:lstStyle/>
          <a:p>
            <a:r>
              <a:rPr lang="ko-KR" altLang="en-US" sz="1865" spc="-133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분석 요건 소개 </a:t>
            </a:r>
            <a:r>
              <a:rPr lang="en-US" altLang="ko-KR" sz="1865" spc="-133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|  2) </a:t>
            </a:r>
            <a:r>
              <a:rPr lang="ko-KR" altLang="en-US" sz="1865" spc="-133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직무 별 주요 키워드 현황 분석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27A2D462-A74E-1213-0C0C-ECA12C89EF3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3584" y="772169"/>
            <a:ext cx="10260576" cy="630475"/>
          </a:xfrm>
        </p:spPr>
        <p:txBody>
          <a:bodyPr/>
          <a:lstStyle/>
          <a:p>
            <a:r>
              <a:rPr lang="ko-KR" altLang="en-US" spc="-68" dirty="0">
                <a:solidFill>
                  <a:schemeClr val="tx1">
                    <a:lumMod val="65000"/>
                    <a:lumOff val="35000"/>
                  </a:schemeClr>
                </a:solidFill>
                <a:latin typeface="DIGICO TTF Bold" panose="020B0600000101010101" pitchFamily="50" charset="-127"/>
                <a:ea typeface="DIGICO TTF Bold" panose="020B0600000101010101" pitchFamily="50" charset="-127"/>
              </a:rPr>
              <a:t>직무 별 이력서 내용을 분석한 직무 별 주요 키워드 현황 분석</a:t>
            </a:r>
            <a:endParaRPr lang="en-US" altLang="ko-KR" spc="-68" dirty="0">
              <a:solidFill>
                <a:schemeClr val="tx1">
                  <a:lumMod val="65000"/>
                  <a:lumOff val="35000"/>
                </a:schemeClr>
              </a:solidFill>
              <a:latin typeface="DIGICO TTF Bold" panose="020B0600000101010101" pitchFamily="50" charset="-127"/>
              <a:ea typeface="DIGICO TTF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4239B7-4F4E-2054-C9FC-FA7BC7B91173}"/>
              </a:ext>
            </a:extLst>
          </p:cNvPr>
          <p:cNvSpPr/>
          <p:nvPr/>
        </p:nvSpPr>
        <p:spPr>
          <a:xfrm>
            <a:off x="1066069" y="2190764"/>
            <a:ext cx="9680394" cy="404707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79E2357-DD80-B7F0-CB0F-0F0B69222AD1}"/>
              </a:ext>
            </a:extLst>
          </p:cNvPr>
          <p:cNvSpPr/>
          <p:nvPr/>
        </p:nvSpPr>
        <p:spPr>
          <a:xfrm>
            <a:off x="7264956" y="3052625"/>
            <a:ext cx="2435121" cy="20713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8441AD-643E-500B-A141-B57813A43E83}"/>
              </a:ext>
            </a:extLst>
          </p:cNvPr>
          <p:cNvSpPr/>
          <p:nvPr/>
        </p:nvSpPr>
        <p:spPr bwMode="auto">
          <a:xfrm>
            <a:off x="1066069" y="2190764"/>
            <a:ext cx="550224" cy="4047074"/>
          </a:xfrm>
          <a:prstGeom prst="rect">
            <a:avLst/>
          </a:prstGeom>
          <a:solidFill>
            <a:srgbClr val="6EC4BC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1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  <a:latin typeface="+mn-ea"/>
                <a:cs typeface="KoPubWorld돋움체 Medium" panose="00000600000000000000" pitchFamily="2" charset="-127"/>
              </a:rPr>
              <a:t>분석 개요 그림</a:t>
            </a:r>
            <a:endParaRPr lang="en-US" altLang="ko-KR" sz="1100" b="1" dirty="0">
              <a:solidFill>
                <a:prstClr val="white"/>
              </a:solidFill>
              <a:latin typeface="+mn-ea"/>
              <a:cs typeface="KoPubWorld돋움체 Medium" panose="000006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083F36-6538-47D7-E1B8-D841A2C5A6AA}"/>
              </a:ext>
            </a:extLst>
          </p:cNvPr>
          <p:cNvSpPr/>
          <p:nvPr/>
        </p:nvSpPr>
        <p:spPr>
          <a:xfrm>
            <a:off x="1066069" y="1402984"/>
            <a:ext cx="9680394" cy="69005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FE4271-A973-1A47-A932-F8494417B39C}"/>
              </a:ext>
            </a:extLst>
          </p:cNvPr>
          <p:cNvSpPr/>
          <p:nvPr/>
        </p:nvSpPr>
        <p:spPr bwMode="auto">
          <a:xfrm>
            <a:off x="1066069" y="1402985"/>
            <a:ext cx="550224" cy="690053"/>
          </a:xfrm>
          <a:prstGeom prst="rect">
            <a:avLst/>
          </a:prstGeom>
          <a:solidFill>
            <a:srgbClr val="00B8A2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1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  <a:latin typeface="+mn-ea"/>
                <a:cs typeface="KoPubWorld돋움체 Medium" panose="00000600000000000000" pitchFamily="2" charset="-127"/>
              </a:rPr>
              <a:t>분석 목적</a:t>
            </a:r>
            <a:endParaRPr lang="en-US" altLang="ko-KR" sz="1100" b="1" dirty="0">
              <a:solidFill>
                <a:prstClr val="white"/>
              </a:solidFill>
              <a:latin typeface="+mn-ea"/>
              <a:cs typeface="KoPubWorld돋움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07FEBD-72A0-539A-DEC7-7C91C3030AAD}"/>
              </a:ext>
            </a:extLst>
          </p:cNvPr>
          <p:cNvSpPr txBox="1"/>
          <p:nvPr/>
        </p:nvSpPr>
        <p:spPr>
          <a:xfrm>
            <a:off x="1711105" y="1465773"/>
            <a:ext cx="8917663" cy="5541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b="1" spc="-60" dirty="0"/>
              <a:t>이력서 내용 분석을 통한 직무 별 주요 키워드 파악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92B0D2-660C-221D-B6A9-91D2503124A4}"/>
              </a:ext>
            </a:extLst>
          </p:cNvPr>
          <p:cNvSpPr txBox="1"/>
          <p:nvPr/>
        </p:nvSpPr>
        <p:spPr>
          <a:xfrm>
            <a:off x="7512323" y="2765848"/>
            <a:ext cx="1756994" cy="1894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1000" b="1" spc="-60" dirty="0">
                <a:solidFill>
                  <a:srgbClr val="FF0000"/>
                </a:solidFill>
              </a:rPr>
              <a:t>직무 별 주요 키워드 현황 파악</a:t>
            </a:r>
            <a:endParaRPr kumimoji="1" lang="ko-Kore-KR" altLang="en-US" sz="1000" b="1" spc="-6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표 136">
                <a:extLst>
                  <a:ext uri="{FF2B5EF4-FFF2-40B4-BE49-F238E27FC236}">
                    <a16:creationId xmlns:a16="http://schemas.microsoft.com/office/drawing/2014/main" id="{D95CDD30-C184-F7C4-7DB4-9960062A21B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512323" y="3521310"/>
              <a:ext cx="1856402" cy="121557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46594">
                      <a:extLst>
                        <a:ext uri="{9D8B030D-6E8A-4147-A177-3AD203B41FA5}">
                          <a16:colId xmlns:a16="http://schemas.microsoft.com/office/drawing/2014/main" val="3915531249"/>
                        </a:ext>
                      </a:extLst>
                    </a:gridCol>
                    <a:gridCol w="1209808">
                      <a:extLst>
                        <a:ext uri="{9D8B030D-6E8A-4147-A177-3AD203B41FA5}">
                          <a16:colId xmlns:a16="http://schemas.microsoft.com/office/drawing/2014/main" val="4073060007"/>
                        </a:ext>
                      </a:extLst>
                    </a:gridCol>
                  </a:tblGrid>
                  <a:tr h="24311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순위</a:t>
                          </a:r>
                        </a:p>
                      </a:txBody>
                      <a:tcPr marL="72000" marR="72000" marT="36000" marB="36000" anchor="ctr">
                        <a:solidFill>
                          <a:srgbClr val="3157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키워드</a:t>
                          </a:r>
                        </a:p>
                      </a:txBody>
                      <a:tcPr marL="72000" marR="72000" marT="36000" marB="36000" anchor="ctr">
                        <a:solidFill>
                          <a:srgbClr val="31577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3884547"/>
                      </a:ext>
                    </a:extLst>
                  </a:tr>
                  <a:tr h="24311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Java</a:t>
                          </a: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24311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C++</a:t>
                          </a: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24311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3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Python</a:t>
                          </a: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195232831"/>
                      </a:ext>
                    </a:extLst>
                  </a:tr>
                  <a:tr h="24311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6570405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표 136">
                <a:extLst>
                  <a:ext uri="{FF2B5EF4-FFF2-40B4-BE49-F238E27FC236}">
                    <a16:creationId xmlns:a16="http://schemas.microsoft.com/office/drawing/2014/main" id="{D95CDD30-C184-F7C4-7DB4-9960062A21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5117731"/>
                  </p:ext>
                </p:extLst>
              </p:nvPr>
            </p:nvGraphicFramePr>
            <p:xfrm>
              <a:off x="7512323" y="3521310"/>
              <a:ext cx="1856402" cy="121557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46594">
                      <a:extLst>
                        <a:ext uri="{9D8B030D-6E8A-4147-A177-3AD203B41FA5}">
                          <a16:colId xmlns:a16="http://schemas.microsoft.com/office/drawing/2014/main" val="3915531249"/>
                        </a:ext>
                      </a:extLst>
                    </a:gridCol>
                    <a:gridCol w="1209808">
                      <a:extLst>
                        <a:ext uri="{9D8B030D-6E8A-4147-A177-3AD203B41FA5}">
                          <a16:colId xmlns:a16="http://schemas.microsoft.com/office/drawing/2014/main" val="4073060007"/>
                        </a:ext>
                      </a:extLst>
                    </a:gridCol>
                  </a:tblGrid>
                  <a:tr h="24311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순위</a:t>
                          </a:r>
                        </a:p>
                      </a:txBody>
                      <a:tcPr marL="72000" marR="72000" marT="36000" marB="36000" anchor="ctr">
                        <a:solidFill>
                          <a:srgbClr val="3157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키워드</a:t>
                          </a:r>
                        </a:p>
                      </a:txBody>
                      <a:tcPr marL="72000" marR="72000" marT="36000" marB="36000" anchor="ctr">
                        <a:solidFill>
                          <a:srgbClr val="31577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3884547"/>
                      </a:ext>
                    </a:extLst>
                  </a:tr>
                  <a:tr h="24311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Java</a:t>
                          </a: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24311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C++</a:t>
                          </a: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24311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3</a:t>
                          </a:r>
                          <a:endParaRPr lang="ko-KR" altLang="en-US" sz="10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Python</a:t>
                          </a: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195232831"/>
                      </a:ext>
                    </a:extLst>
                  </a:tr>
                  <a:tr h="24311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72000" marT="36000" marB="36000" anchor="ctr">
                        <a:blipFill>
                          <a:blip r:embed="rId3"/>
                          <a:stretch>
                            <a:fillRect l="-943" t="-405000" r="-192453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72000" marT="36000" marB="36000" anchor="ctr">
                        <a:blipFill>
                          <a:blip r:embed="rId3"/>
                          <a:stretch>
                            <a:fillRect l="-53769" t="-405000" r="-2513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70405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A8E5672F-09F8-9B9B-BAD8-FC19B3CE4C48}"/>
              </a:ext>
            </a:extLst>
          </p:cNvPr>
          <p:cNvSpPr txBox="1"/>
          <p:nvPr/>
        </p:nvSpPr>
        <p:spPr>
          <a:xfrm>
            <a:off x="7430178" y="3189646"/>
            <a:ext cx="2037672" cy="2540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ko-KR" sz="1000" b="1" spc="-60"/>
              <a:t>[</a:t>
            </a:r>
            <a:r>
              <a:rPr kumimoji="1" lang="ko-KR" altLang="en-US" sz="1000" b="1" spc="-60" dirty="0" err="1"/>
              <a:t>프론트엔드</a:t>
            </a:r>
            <a:r>
              <a:rPr kumimoji="1" lang="ko-KR" altLang="en-US" sz="1000" b="1" spc="-60" dirty="0"/>
              <a:t> 직무 관련 키워드 </a:t>
            </a:r>
            <a:r>
              <a:rPr kumimoji="1" lang="en-US" altLang="ko-KR" sz="1000" b="1" spc="-60" dirty="0"/>
              <a:t>Top5]</a:t>
            </a:r>
            <a:endParaRPr kumimoji="1" lang="ko-Kore-KR" altLang="en-US" sz="1000" b="1" spc="-60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033B502-DD66-750F-A524-9DED67AB0319}"/>
              </a:ext>
            </a:extLst>
          </p:cNvPr>
          <p:cNvGrpSpPr/>
          <p:nvPr/>
        </p:nvGrpSpPr>
        <p:grpSpPr>
          <a:xfrm>
            <a:off x="2111923" y="3557625"/>
            <a:ext cx="1756994" cy="1587843"/>
            <a:chOff x="9800116" y="1926401"/>
            <a:chExt cx="874356" cy="801127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2D826B1-5188-8549-2D24-D821FB36B605}"/>
                </a:ext>
              </a:extLst>
            </p:cNvPr>
            <p:cNvGrpSpPr/>
            <p:nvPr/>
          </p:nvGrpSpPr>
          <p:grpSpPr>
            <a:xfrm>
              <a:off x="9850721" y="1926401"/>
              <a:ext cx="729151" cy="611671"/>
              <a:chOff x="1867700" y="1414137"/>
              <a:chExt cx="729151" cy="61167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EFE3CC9D-C3F5-D1F3-52AB-B967DC819AF5}"/>
                      </a:ext>
                    </a:extLst>
                  </p:cNvPr>
                  <p:cNvSpPr txBox="1"/>
                  <p:nvPr/>
                </p:nvSpPr>
                <p:spPr>
                  <a:xfrm>
                    <a:off x="1867700" y="1889368"/>
                    <a:ext cx="676819" cy="13644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 latinLnBrk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sz="900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EFE3CC9D-C3F5-D1F3-52AB-B967DC819A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7700" y="1889368"/>
                    <a:ext cx="676819" cy="13644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E8FDC53C-9791-C74E-85B0-EDE24AED8C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91927" y="1414137"/>
                <a:ext cx="178575" cy="136441"/>
              </a:xfrm>
              <a:prstGeom prst="rect">
                <a:avLst/>
              </a:prstGeom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E9699EE-0913-25C5-D544-2ABFE5DE6021}"/>
                  </a:ext>
                </a:extLst>
              </p:cNvPr>
              <p:cNvSpPr txBox="1"/>
              <p:nvPr/>
            </p:nvSpPr>
            <p:spPr>
              <a:xfrm>
                <a:off x="1915864" y="1417303"/>
                <a:ext cx="676819" cy="13644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latinLnBrk="1"/>
                <a:r>
                  <a:rPr lang="en-US" altLang="ko-KR" sz="900" dirty="0"/>
                  <a:t>RE000001</a:t>
                </a:r>
                <a:endParaRPr lang="ko-KR" altLang="en-US" sz="900" dirty="0"/>
              </a:p>
            </p:txBody>
          </p:sp>
          <p:pic>
            <p:nvPicPr>
              <p:cNvPr id="128" name="그림 127">
                <a:extLst>
                  <a:ext uri="{FF2B5EF4-FFF2-40B4-BE49-F238E27FC236}">
                    <a16:creationId xmlns:a16="http://schemas.microsoft.com/office/drawing/2014/main" id="{4BA99E2A-49C6-D76A-420D-495517161C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1872440" y="1566024"/>
                <a:ext cx="178575" cy="136441"/>
              </a:xfrm>
              <a:prstGeom prst="rect">
                <a:avLst/>
              </a:prstGeom>
            </p:spPr>
          </p:pic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728A562-0850-D435-61DB-F3736E92441E}"/>
                  </a:ext>
                </a:extLst>
              </p:cNvPr>
              <p:cNvSpPr txBox="1"/>
              <p:nvPr/>
            </p:nvSpPr>
            <p:spPr>
              <a:xfrm>
                <a:off x="1920032" y="1563300"/>
                <a:ext cx="676819" cy="13644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latinLnBrk="1"/>
                <a:r>
                  <a:rPr lang="en-US" altLang="ko-KR" sz="900" dirty="0"/>
                  <a:t>RE000002</a:t>
                </a:r>
                <a:endParaRPr lang="ko-KR" altLang="en-US" sz="900" dirty="0"/>
              </a:p>
            </p:txBody>
          </p:sp>
          <p:pic>
            <p:nvPicPr>
              <p:cNvPr id="130" name="그림 129">
                <a:extLst>
                  <a:ext uri="{FF2B5EF4-FFF2-40B4-BE49-F238E27FC236}">
                    <a16:creationId xmlns:a16="http://schemas.microsoft.com/office/drawing/2014/main" id="{B20742D4-4261-8612-8139-62A114CB02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91927" y="1749762"/>
                <a:ext cx="178575" cy="136441"/>
              </a:xfrm>
              <a:prstGeom prst="rect">
                <a:avLst/>
              </a:prstGeom>
            </p:spPr>
          </p:pic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4415060-CBEA-BEAE-A777-B5CA3F58D21E}"/>
                  </a:ext>
                </a:extLst>
              </p:cNvPr>
              <p:cNvSpPr txBox="1"/>
              <p:nvPr/>
            </p:nvSpPr>
            <p:spPr>
              <a:xfrm>
                <a:off x="1915864" y="1752928"/>
                <a:ext cx="676819" cy="13644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latinLnBrk="1"/>
                <a:r>
                  <a:rPr lang="en-US" altLang="ko-KR" sz="900" dirty="0"/>
                  <a:t>RE000003</a:t>
                </a:r>
                <a:endParaRPr lang="ko-KR" altLang="en-US" sz="900" dirty="0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4DB6FD2-DF75-40C5-C012-9ECB5A69A338}"/>
                </a:ext>
              </a:extLst>
            </p:cNvPr>
            <p:cNvSpPr txBox="1"/>
            <p:nvPr/>
          </p:nvSpPr>
          <p:spPr>
            <a:xfrm>
              <a:off x="9800116" y="2538072"/>
              <a:ext cx="874356" cy="1894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ko-KR" altLang="en-US" sz="1050" b="1" spc="-60" dirty="0"/>
                <a:t>플랫폼 내 이력서 </a:t>
              </a:r>
              <a:r>
                <a:rPr kumimoji="1" lang="en-US" altLang="ko-KR" sz="1050" b="1" spc="-60" dirty="0"/>
                <a:t>DB</a:t>
              </a:r>
              <a:endParaRPr kumimoji="1" lang="ko-Kore-KR" altLang="en-US" sz="1050" b="1" spc="-60" dirty="0"/>
            </a:p>
          </p:txBody>
        </p:sp>
      </p:grpSp>
      <p:pic>
        <p:nvPicPr>
          <p:cNvPr id="133" name="그림 132">
            <a:extLst>
              <a:ext uri="{FF2B5EF4-FFF2-40B4-BE49-F238E27FC236}">
                <a16:creationId xmlns:a16="http://schemas.microsoft.com/office/drawing/2014/main" id="{6E112B3A-4C80-933F-F36E-0F33913048A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5473184" y="4574642"/>
            <a:ext cx="543283" cy="549319"/>
          </a:xfrm>
          <a:prstGeom prst="rect">
            <a:avLst/>
          </a:prstGeom>
        </p:spPr>
      </p:pic>
      <p:sp>
        <p:nvSpPr>
          <p:cNvPr id="135" name="화살표: 아래쪽 134">
            <a:extLst>
              <a:ext uri="{FF2B5EF4-FFF2-40B4-BE49-F238E27FC236}">
                <a16:creationId xmlns:a16="http://schemas.microsoft.com/office/drawing/2014/main" id="{4ADC779B-C243-887F-7D83-8C6239599E76}"/>
              </a:ext>
            </a:extLst>
          </p:cNvPr>
          <p:cNvSpPr/>
          <p:nvPr/>
        </p:nvSpPr>
        <p:spPr>
          <a:xfrm rot="16200000" flipH="1">
            <a:off x="5108391" y="3076722"/>
            <a:ext cx="648574" cy="2141269"/>
          </a:xfrm>
          <a:prstGeom prst="downArrow">
            <a:avLst/>
          </a:prstGeom>
          <a:solidFill>
            <a:srgbClr val="327891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8" name="그림 137">
            <a:extLst>
              <a:ext uri="{FF2B5EF4-FFF2-40B4-BE49-F238E27FC236}">
                <a16:creationId xmlns:a16="http://schemas.microsoft.com/office/drawing/2014/main" id="{CDDA3CEF-E8D3-0593-EC4F-55DD3B1F14AF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466860" y="3289240"/>
            <a:ext cx="549319" cy="549319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C65585B8-92F3-53CD-79FF-B14BE4B921D8}"/>
              </a:ext>
            </a:extLst>
          </p:cNvPr>
          <p:cNvSpPr txBox="1"/>
          <p:nvPr/>
        </p:nvSpPr>
        <p:spPr>
          <a:xfrm>
            <a:off x="3848473" y="3052625"/>
            <a:ext cx="1756994" cy="2313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900" b="1" spc="-60" dirty="0"/>
              <a:t>텍스트 </a:t>
            </a:r>
            <a:r>
              <a:rPr kumimoji="1" lang="ko-KR" altLang="en-US" sz="900" b="1" spc="-60" dirty="0" err="1"/>
              <a:t>전처리</a:t>
            </a:r>
            <a:endParaRPr kumimoji="1" lang="ko-Kore-KR" altLang="en-US" sz="900" b="1" spc="-6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17D39D3-AD32-2A92-6C91-2877B9E08D5B}"/>
              </a:ext>
            </a:extLst>
          </p:cNvPr>
          <p:cNvSpPr txBox="1"/>
          <p:nvPr/>
        </p:nvSpPr>
        <p:spPr>
          <a:xfrm>
            <a:off x="4866328" y="4338027"/>
            <a:ext cx="1756994" cy="2313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900" b="1" spc="-60" dirty="0"/>
              <a:t>주요 키워드 분석</a:t>
            </a:r>
            <a:endParaRPr kumimoji="1" lang="ko-Kore-KR" altLang="en-US" sz="900" b="1" spc="-60" dirty="0"/>
          </a:p>
        </p:txBody>
      </p:sp>
    </p:spTree>
    <p:extLst>
      <p:ext uri="{BB962C8B-B14F-4D97-AF65-F5344CB8AC3E}">
        <p14:creationId xmlns:p14="http://schemas.microsoft.com/office/powerpoint/2010/main" val="183522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7153" y="5"/>
            <a:ext cx="12246309" cy="6858003"/>
          </a:xfrm>
          <a:prstGeom prst="rect">
            <a:avLst/>
          </a:prstGeom>
          <a:solidFill>
            <a:srgbClr val="4C4C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DIGICO TTF Light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FAF9A2D-DFC3-456D-A5D5-653FA144277B}"/>
              </a:ext>
            </a:extLst>
          </p:cNvPr>
          <p:cNvSpPr txBox="1">
            <a:spLocks/>
          </p:cNvSpPr>
          <p:nvPr/>
        </p:nvSpPr>
        <p:spPr>
          <a:xfrm>
            <a:off x="481429" y="736809"/>
            <a:ext cx="10273255" cy="579431"/>
          </a:xfrm>
          <a:prstGeom prst="rect">
            <a:avLst/>
          </a:prstGeom>
        </p:spPr>
        <p:txBody>
          <a:bodyPr vert="horz" lIns="0" tIns="60904" rIns="121807" bIns="60904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-KR" sz="3996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prstClr val="white"/>
                </a:solidFill>
                <a:latin typeface="DIGICO TTF Bold" panose="020B0600000101010101" pitchFamily="50" charset="-127"/>
                <a:ea typeface="DIGICO TTF Bold" panose="020B0600000101010101" pitchFamily="50" charset="-127"/>
              </a:rPr>
              <a:t>Contents</a:t>
            </a:r>
            <a:endParaRPr lang="ko-KR" altLang="en-US" sz="3996" dirty="0">
              <a:ln>
                <a:solidFill>
                  <a:schemeClr val="bg2">
                    <a:alpha val="0"/>
                  </a:schemeClr>
                </a:solidFill>
              </a:ln>
              <a:solidFill>
                <a:prstClr val="white"/>
              </a:solidFill>
              <a:latin typeface="DIGICO TTF Bold" panose="020B0600000101010101" pitchFamily="50" charset="-127"/>
              <a:ea typeface="DIGICO TTF Bold" panose="020B0600000101010101" pitchFamily="50" charset="-127"/>
            </a:endParaRP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4FA8234F-0C1D-589C-EB36-951A09A76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889454"/>
              </p:ext>
            </p:extLst>
          </p:nvPr>
        </p:nvGraphicFramePr>
        <p:xfrm>
          <a:off x="6884543" y="2858605"/>
          <a:ext cx="4547868" cy="254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8949">
                  <a:extLst>
                    <a:ext uri="{9D8B030D-6E8A-4147-A177-3AD203B41FA5}">
                      <a16:colId xmlns:a16="http://schemas.microsoft.com/office/drawing/2014/main" val="3697933854"/>
                    </a:ext>
                  </a:extLst>
                </a:gridCol>
              </a:tblGrid>
              <a:tr h="423435"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01</a:t>
                      </a:r>
                      <a:endParaRPr lang="ko-KR" altLang="en-US" sz="1500" b="0" kern="1200" spc="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DIGICO TTF Bold" panose="020B0600000101010101" pitchFamily="50" charset="-127"/>
                        <a:ea typeface="DIGICO TTF Bold" panose="020B0600000101010101" pitchFamily="50" charset="-127"/>
                        <a:cs typeface="+mn-cs"/>
                      </a:endParaRP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과제 개요</a:t>
                      </a: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02056"/>
                  </a:ext>
                </a:extLst>
              </a:tr>
              <a:tr h="423435"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02</a:t>
                      </a:r>
                      <a:endParaRPr lang="ko-KR" altLang="en-US" sz="1500" b="0" kern="1200" spc="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DIGICO TTF Bold" panose="020B0600000101010101" pitchFamily="50" charset="-127"/>
                        <a:ea typeface="DIGICO TTF Bold" panose="020B0600000101010101" pitchFamily="50" charset="-127"/>
                        <a:cs typeface="+mn-cs"/>
                      </a:endParaRP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분석 요건 소개</a:t>
                      </a: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435"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4C4C4E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03</a:t>
                      </a:r>
                      <a:endParaRPr lang="ko-KR" altLang="en-US" sz="1500" b="0" kern="1200" spc="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4C4C4E"/>
                        </a:solidFill>
                        <a:latin typeface="DIGICO TTF Bold" panose="020B0600000101010101" pitchFamily="50" charset="-127"/>
                        <a:ea typeface="DIGICO TTF Bold" panose="020B0600000101010101" pitchFamily="50" charset="-127"/>
                        <a:cs typeface="+mn-cs"/>
                      </a:endParaRP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4C4C4E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분석 수행 결과</a:t>
                      </a: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435"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1500" b="0" kern="1200" spc="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rgbClr val="4C4C4E"/>
                        </a:solidFill>
                        <a:latin typeface="DIGICO TTF Bold" panose="020B0600000101010101" pitchFamily="50" charset="-127"/>
                        <a:ea typeface="DIGICO TTF Bold" panose="020B0600000101010101" pitchFamily="50" charset="-127"/>
                        <a:cs typeface="+mn-cs"/>
                      </a:endParaRP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4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4C4C4E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01) </a:t>
                      </a:r>
                      <a:r>
                        <a:rPr lang="ko-KR" altLang="en-US" sz="14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4C4C4E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이력서 직무 분류 모델 구축</a:t>
                      </a: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027265"/>
                  </a:ext>
                </a:extLst>
              </a:tr>
              <a:tr h="423435"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lang="ko-KR" altLang="en-US" sz="1400" b="0" kern="1200" spc="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DIGICO TTF Bold" panose="020B0600000101010101" pitchFamily="50" charset="-127"/>
                        <a:ea typeface="DIGICO TTF Bold" panose="020B0600000101010101" pitchFamily="50" charset="-127"/>
                        <a:cs typeface="+mn-cs"/>
                      </a:endParaRP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4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02) </a:t>
                      </a:r>
                      <a:r>
                        <a:rPr lang="ko-KR" altLang="en-US" sz="14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직무 별 주요 키워드 현황 분석</a:t>
                      </a: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393701"/>
                  </a:ext>
                </a:extLst>
              </a:tr>
              <a:tr h="423435"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04</a:t>
                      </a:r>
                      <a:endParaRPr lang="ko-KR" altLang="en-US" sz="1500" b="0" kern="1200" spc="0" baseline="0" dirty="0">
                        <a:ln>
                          <a:solidFill>
                            <a:schemeClr val="bg2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DIGICO TTF Bold" panose="020B0600000101010101" pitchFamily="50" charset="-127"/>
                        <a:ea typeface="DIGICO TTF Bold" panose="020B0600000101010101" pitchFamily="50" charset="-127"/>
                        <a:cs typeface="+mn-cs"/>
                      </a:endParaRP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ko-KR" altLang="en-US" sz="1500" b="0" kern="1200" spc="0" baseline="0" dirty="0">
                          <a:ln>
                            <a:solidFill>
                              <a:schemeClr val="bg2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DIGICO TTF Bold" panose="020B0600000101010101" pitchFamily="50" charset="-127"/>
                          <a:ea typeface="DIGICO TTF Bold" panose="020B0600000101010101" pitchFamily="50" charset="-127"/>
                          <a:cs typeface="+mn-cs"/>
                        </a:rPr>
                        <a:t>결과 활용 방안 제언</a:t>
                      </a:r>
                    </a:p>
                  </a:txBody>
                  <a:tcPr marL="287999" marR="9000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331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94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27A2D462-A74E-1213-0C0C-ECA12C89EF3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3584" y="772169"/>
            <a:ext cx="10260576" cy="630475"/>
          </a:xfrm>
        </p:spPr>
        <p:txBody>
          <a:bodyPr/>
          <a:lstStyle/>
          <a:p>
            <a:r>
              <a:rPr lang="ko-KR" altLang="en-US" spc="-68" dirty="0">
                <a:solidFill>
                  <a:schemeClr val="tx1">
                    <a:lumMod val="65000"/>
                    <a:lumOff val="35000"/>
                  </a:schemeClr>
                </a:solidFill>
                <a:latin typeface="DIGICO TTF Bold" panose="020B0600000101010101" pitchFamily="50" charset="-127"/>
                <a:ea typeface="DIGICO TTF Bold" panose="020B0600000101010101" pitchFamily="50" charset="-127"/>
              </a:rPr>
              <a:t>활용 데이터 소개</a:t>
            </a:r>
            <a:endParaRPr lang="en-US" altLang="ko-KR" spc="-68" dirty="0">
              <a:solidFill>
                <a:schemeClr val="tx1">
                  <a:lumMod val="65000"/>
                  <a:lumOff val="35000"/>
                </a:schemeClr>
              </a:solidFill>
              <a:latin typeface="DIGICO TTF Bold" panose="020B0600000101010101" pitchFamily="50" charset="-127"/>
              <a:ea typeface="DIGICO TTF Bold" panose="020B0600000101010101" pitchFamily="50" charset="-127"/>
            </a:endParaRPr>
          </a:p>
        </p:txBody>
      </p:sp>
      <p:sp>
        <p:nvSpPr>
          <p:cNvPr id="28" name="원통 648">
            <a:extLst>
              <a:ext uri="{FF2B5EF4-FFF2-40B4-BE49-F238E27FC236}">
                <a16:creationId xmlns:a16="http://schemas.microsoft.com/office/drawing/2014/main" id="{B3861A7E-812F-64F9-4EC4-188FAA61BEDE}"/>
              </a:ext>
            </a:extLst>
          </p:cNvPr>
          <p:cNvSpPr/>
          <p:nvPr/>
        </p:nvSpPr>
        <p:spPr bwMode="auto">
          <a:xfrm>
            <a:off x="967840" y="1384632"/>
            <a:ext cx="899394" cy="781860"/>
          </a:xfrm>
          <a:prstGeom prst="can">
            <a:avLst/>
          </a:prstGeom>
          <a:solidFill>
            <a:srgbClr val="00B8A2"/>
          </a:solidFill>
          <a:ln w="12700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defTabSz="979488" eaLnBrk="0" hangingPunct="0">
              <a:buClr>
                <a:prstClr val="black"/>
              </a:buClr>
              <a:buSzPct val="60000"/>
            </a:pPr>
            <a:r>
              <a:rPr lang="ko-KR" altLang="en-US" sz="900" b="1" dirty="0" err="1">
                <a:solidFill>
                  <a:schemeClr val="bg1"/>
                </a:solidFill>
                <a:latin typeface="+mn-ea"/>
                <a:cs typeface="KoPubWorld돋움체 Medium" panose="00000600000000000000" pitchFamily="2" charset="-127"/>
              </a:rPr>
              <a:t>직무별</a:t>
            </a:r>
            <a:r>
              <a:rPr lang="ko-KR" altLang="en-US" sz="900" b="1" dirty="0">
                <a:solidFill>
                  <a:schemeClr val="bg1"/>
                </a:solidFill>
                <a:latin typeface="+mn-ea"/>
                <a:cs typeface="KoPubWorld돋움체 Medium" panose="00000600000000000000" pitchFamily="2" charset="-127"/>
              </a:rPr>
              <a:t> 매칭 이력서</a:t>
            </a:r>
          </a:p>
        </p:txBody>
      </p:sp>
      <p:sp>
        <p:nvSpPr>
          <p:cNvPr id="32" name="사각형: 둥근 모서리 86">
            <a:extLst>
              <a:ext uri="{FF2B5EF4-FFF2-40B4-BE49-F238E27FC236}">
                <a16:creationId xmlns:a16="http://schemas.microsoft.com/office/drawing/2014/main" id="{436F5982-F5F5-0E8D-DDEE-7E17CF360102}"/>
              </a:ext>
            </a:extLst>
          </p:cNvPr>
          <p:cNvSpPr/>
          <p:nvPr/>
        </p:nvSpPr>
        <p:spPr>
          <a:xfrm>
            <a:off x="2163778" y="1433134"/>
            <a:ext cx="3742078" cy="712326"/>
          </a:xfrm>
          <a:prstGeom prst="roundRect">
            <a:avLst>
              <a:gd name="adj" fmla="val 19894"/>
            </a:avLst>
          </a:prstGeom>
          <a:solidFill>
            <a:schemeClr val="bg1"/>
          </a:solidFill>
          <a:ln w="15875">
            <a:solidFill>
              <a:srgbClr val="00B8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b="1" dirty="0">
              <a:solidFill>
                <a:prstClr val="black"/>
              </a:solidFill>
              <a:latin typeface="+mn-ea"/>
              <a:cs typeface="KoPubWorld돋움체 Medium" panose="00000600000000000000" pitchFamily="2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537EC3F-7DDD-6A9D-24F7-CBE12DCAB4B4}"/>
              </a:ext>
            </a:extLst>
          </p:cNvPr>
          <p:cNvSpPr txBox="1"/>
          <p:nvPr/>
        </p:nvSpPr>
        <p:spPr>
          <a:xfrm>
            <a:off x="2269462" y="1482816"/>
            <a:ext cx="3513157" cy="62965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이력서 내용과 과거 </a:t>
            </a:r>
            <a:r>
              <a:rPr lang="ko-KR" altLang="en-US" sz="1000" b="1" dirty="0" err="1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헤드헌터에</a:t>
            </a:r>
            <a:r>
              <a:rPr lang="ko-KR" altLang="en-US" sz="1000" b="1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 의한 직무 매칭 이력을 기반으로 직무 구분 별 폴더에 분류된 이력서 파일</a:t>
            </a:r>
            <a:endParaRPr lang="en-US" altLang="ko-KR" sz="1000" b="1" dirty="0">
              <a:solidFill>
                <a:prstClr val="black"/>
              </a:solidFill>
              <a:latin typeface="+mn-ea"/>
              <a:cs typeface="KoPubWorld돋움체 Medium" panose="00000600000000000000" pitchFamily="2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D665D31-3FD7-2A6A-DE1A-E8AA0C9C08A1}"/>
              </a:ext>
            </a:extLst>
          </p:cNvPr>
          <p:cNvSpPr/>
          <p:nvPr/>
        </p:nvSpPr>
        <p:spPr>
          <a:xfrm>
            <a:off x="9967504" y="1043995"/>
            <a:ext cx="591879" cy="172910"/>
          </a:xfrm>
          <a:prstGeom prst="roundRect">
            <a:avLst/>
          </a:prstGeom>
          <a:solidFill>
            <a:srgbClr val="00B8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FE4C4-73B9-F709-A49D-5A5D16A96D0A}"/>
              </a:ext>
            </a:extLst>
          </p:cNvPr>
          <p:cNvSpPr txBox="1"/>
          <p:nvPr/>
        </p:nvSpPr>
        <p:spPr>
          <a:xfrm>
            <a:off x="10628768" y="938656"/>
            <a:ext cx="759940" cy="31199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b="1" spc="-60" dirty="0"/>
              <a:t>수요기업 데이터</a:t>
            </a:r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D49379E1-8472-3CE3-0D8A-597CF41E17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8552" y="465528"/>
            <a:ext cx="425057" cy="544461"/>
          </a:xfrm>
        </p:spPr>
        <p:txBody>
          <a:bodyPr/>
          <a:lstStyle/>
          <a:p>
            <a:r>
              <a:rPr lang="en-US" altLang="ko-KR" sz="1865" spc="-8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00B8A2"/>
                </a:solidFill>
                <a:cs typeface="+mj-cs"/>
              </a:rPr>
              <a:t>03</a:t>
            </a:r>
            <a:endParaRPr lang="ko-KR" altLang="en-US" sz="1865" spc="-8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rgbClr val="00B8A2"/>
              </a:solidFill>
              <a:cs typeface="+mj-cs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778C8FC-A4DA-FFEB-CF9E-EE38942B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16" y="465522"/>
            <a:ext cx="10262680" cy="479557"/>
          </a:xfrm>
        </p:spPr>
        <p:txBody>
          <a:bodyPr/>
          <a:lstStyle/>
          <a:p>
            <a:r>
              <a:rPr lang="ko-KR" altLang="en-US" sz="1865" spc="-133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분석 수행 결과 </a:t>
            </a:r>
            <a:r>
              <a:rPr lang="en-US" altLang="ko-KR" sz="1865" spc="-133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|  1) </a:t>
            </a:r>
            <a:r>
              <a:rPr lang="ko-KR" altLang="en-US" sz="1865" spc="-133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이력서 직무 분류 모델 구축</a:t>
            </a:r>
            <a:endParaRPr lang="ko-KR" altLang="en-US" sz="1600" spc="-133" dirty="0">
              <a:ln>
                <a:solidFill>
                  <a:schemeClr val="bg2">
                    <a:alpha val="0"/>
                  </a:schemeClr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064F98-E596-B39E-E125-45366276F2E8}"/>
              </a:ext>
            </a:extLst>
          </p:cNvPr>
          <p:cNvSpPr txBox="1"/>
          <p:nvPr/>
        </p:nvSpPr>
        <p:spPr>
          <a:xfrm>
            <a:off x="882807" y="2437087"/>
            <a:ext cx="1298691" cy="2484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sz="1050" b="1" spc="-60" dirty="0">
                <a:latin typeface="+mn-ea"/>
              </a:rPr>
              <a:t>[</a:t>
            </a:r>
            <a:r>
              <a:rPr kumimoji="1" lang="ko-KR" altLang="en-US" sz="1050" b="1" spc="-60" dirty="0">
                <a:latin typeface="+mn-ea"/>
              </a:rPr>
              <a:t>데이터 설명</a:t>
            </a:r>
            <a:r>
              <a:rPr kumimoji="1" lang="en-US" altLang="ko-KR" sz="1050" b="1" spc="-60" dirty="0">
                <a:latin typeface="+mn-ea"/>
              </a:rPr>
              <a:t>]</a:t>
            </a:r>
            <a:endParaRPr kumimoji="1" lang="x-none" altLang="en-US" sz="1050" b="1" spc="-60" dirty="0">
              <a:latin typeface="+mn-ea"/>
            </a:endParaRPr>
          </a:p>
        </p:txBody>
      </p:sp>
      <p:sp>
        <p:nvSpPr>
          <p:cNvPr id="8" name="사각형: 둥근 모서리 86">
            <a:extLst>
              <a:ext uri="{FF2B5EF4-FFF2-40B4-BE49-F238E27FC236}">
                <a16:creationId xmlns:a16="http://schemas.microsoft.com/office/drawing/2014/main" id="{2C4CBFB2-AFB9-68D0-E2F7-731C7305E9B8}"/>
              </a:ext>
            </a:extLst>
          </p:cNvPr>
          <p:cNvSpPr/>
          <p:nvPr/>
        </p:nvSpPr>
        <p:spPr>
          <a:xfrm>
            <a:off x="6769090" y="1849326"/>
            <a:ext cx="4326258" cy="3700983"/>
          </a:xfrm>
          <a:prstGeom prst="roundRect">
            <a:avLst>
              <a:gd name="adj" fmla="val 4634"/>
            </a:avLst>
          </a:prstGeom>
          <a:solidFill>
            <a:srgbClr val="E7EFED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b="1" dirty="0">
              <a:solidFill>
                <a:prstClr val="black"/>
              </a:solidFill>
              <a:latin typeface="+mn-ea"/>
              <a:cs typeface="KoPubWorld돋움체 Medium" panose="00000600000000000000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408B09A-4CCF-28D0-3752-19AAE28B1BDC}"/>
              </a:ext>
            </a:extLst>
          </p:cNvPr>
          <p:cNvCxnSpPr>
            <a:cxnSpLocks/>
          </p:cNvCxnSpPr>
          <p:nvPr/>
        </p:nvCxnSpPr>
        <p:spPr>
          <a:xfrm>
            <a:off x="7448974" y="2640584"/>
            <a:ext cx="0" cy="1818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3D625019-AE9F-3497-8CF0-ABF8BD8B3655}"/>
              </a:ext>
            </a:extLst>
          </p:cNvPr>
          <p:cNvGrpSpPr/>
          <p:nvPr/>
        </p:nvGrpSpPr>
        <p:grpSpPr>
          <a:xfrm>
            <a:off x="6990745" y="2402468"/>
            <a:ext cx="1429827" cy="252540"/>
            <a:chOff x="6990745" y="2890528"/>
            <a:chExt cx="1429827" cy="25254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DFEBB63-C85F-F3C5-D95E-DE23625B5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05339" y="2926994"/>
              <a:ext cx="252000" cy="17867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C25464-3289-24F2-4C53-31274F3AB62D}"/>
                </a:ext>
              </a:extLst>
            </p:cNvPr>
            <p:cNvSpPr txBox="1"/>
            <p:nvPr/>
          </p:nvSpPr>
          <p:spPr>
            <a:xfrm>
              <a:off x="7596621" y="2890528"/>
              <a:ext cx="823951" cy="2525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latinLnBrk="1"/>
              <a:r>
                <a:rPr lang="en-US" altLang="ko-KR" sz="900" dirty="0"/>
                <a:t>1. </a:t>
              </a:r>
              <a:r>
                <a:rPr lang="ko-KR" altLang="en-US" sz="900" dirty="0"/>
                <a:t>경영</a:t>
              </a:r>
              <a:r>
                <a:rPr lang="en-US" altLang="ko-KR" sz="900" dirty="0"/>
                <a:t>STAFF</a:t>
              </a:r>
              <a:endParaRPr lang="ko-KR" altLang="en-US" sz="900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8B56901-E1BA-E1BB-3379-A62B998B3B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0745" y="3023319"/>
              <a:ext cx="3145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7BBF080-8CCD-8E9A-B2E9-81D71B441FCE}"/>
              </a:ext>
            </a:extLst>
          </p:cNvPr>
          <p:cNvCxnSpPr>
            <a:cxnSpLocks/>
          </p:cNvCxnSpPr>
          <p:nvPr/>
        </p:nvCxnSpPr>
        <p:spPr>
          <a:xfrm>
            <a:off x="6990745" y="2323717"/>
            <a:ext cx="0" cy="3107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사각형: 둥근 모서리 151">
            <a:extLst>
              <a:ext uri="{FF2B5EF4-FFF2-40B4-BE49-F238E27FC236}">
                <a16:creationId xmlns:a16="http://schemas.microsoft.com/office/drawing/2014/main" id="{7731DEC1-39D7-1071-FB79-0D7E7DCC4684}"/>
              </a:ext>
            </a:extLst>
          </p:cNvPr>
          <p:cNvSpPr/>
          <p:nvPr/>
        </p:nvSpPr>
        <p:spPr>
          <a:xfrm>
            <a:off x="6769090" y="1849326"/>
            <a:ext cx="4326257" cy="350289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79488" eaLnBrk="0" hangingPunct="0">
              <a:buClr>
                <a:srgbClr val="000000"/>
              </a:buClr>
              <a:buSzPct val="60000"/>
            </a:pPr>
            <a:r>
              <a:rPr lang="ko-KR" altLang="en-US" sz="1050" b="1" spc="-40" dirty="0">
                <a:solidFill>
                  <a:prstClr val="white"/>
                </a:solidFill>
                <a:latin typeface="+mn-ea"/>
                <a:cs typeface="KoPubWorld돋움체 Bold" panose="00000800000000000000" pitchFamily="2" charset="-127"/>
              </a:rPr>
              <a:t>파일 데이터 구조도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200BCF-A321-D40A-E6A5-1BA5C343D6B7}"/>
              </a:ext>
            </a:extLst>
          </p:cNvPr>
          <p:cNvSpPr txBox="1"/>
          <p:nvPr/>
        </p:nvSpPr>
        <p:spPr>
          <a:xfrm>
            <a:off x="963584" y="2717275"/>
            <a:ext cx="4942272" cy="115987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파일 경로 구조 형식</a:t>
            </a:r>
            <a:r>
              <a:rPr lang="en-US" altLang="ko-KR" sz="10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: (</a:t>
            </a:r>
            <a:r>
              <a:rPr lang="ko-KR" altLang="en-US" sz="10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대분류 직무 폴더</a:t>
            </a:r>
            <a:r>
              <a:rPr lang="en-US" altLang="ko-KR" sz="10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) - (</a:t>
            </a:r>
            <a:r>
              <a:rPr lang="ko-KR" altLang="en-US" sz="10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중분류 직무 폴더</a:t>
            </a:r>
            <a:r>
              <a:rPr lang="en-US" altLang="ko-KR" sz="10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) - (</a:t>
            </a:r>
            <a:r>
              <a:rPr lang="ko-KR" altLang="en-US" sz="10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이력서 파일</a:t>
            </a:r>
            <a:r>
              <a:rPr lang="en-US" altLang="ko-KR" sz="10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이력서 파일 수</a:t>
            </a:r>
            <a:r>
              <a:rPr lang="en-US" altLang="ko-KR" sz="10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: 25,130 </a:t>
            </a:r>
            <a:r>
              <a:rPr lang="ko-KR" altLang="en-US" sz="10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개 </a:t>
            </a:r>
            <a:r>
              <a:rPr lang="en-US" altLang="ko-KR" sz="10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현재 기준 분석 대상 이력서</a:t>
            </a:r>
            <a:r>
              <a:rPr lang="en-US" altLang="ko-KR" sz="10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이력서 분류 직무 수</a:t>
            </a:r>
            <a:r>
              <a:rPr lang="en-US" altLang="ko-KR" sz="10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: (</a:t>
            </a:r>
            <a:r>
              <a:rPr lang="ko-KR" altLang="en-US" sz="10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대분류 직무</a:t>
            </a:r>
            <a:r>
              <a:rPr lang="en-US" altLang="ko-KR" sz="10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) 17</a:t>
            </a:r>
            <a:r>
              <a:rPr lang="ko-KR" altLang="en-US" sz="10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개 </a:t>
            </a:r>
            <a:r>
              <a:rPr lang="en-US" altLang="ko-KR" sz="10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/ (</a:t>
            </a:r>
            <a:r>
              <a:rPr lang="ko-KR" altLang="en-US" sz="10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중분류 직무</a:t>
            </a:r>
            <a:r>
              <a:rPr lang="en-US" altLang="ko-KR" sz="10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) 84</a:t>
            </a:r>
            <a:r>
              <a:rPr lang="ko-KR" altLang="en-US" sz="1000" dirty="0">
                <a:solidFill>
                  <a:prstClr val="black"/>
                </a:solidFill>
                <a:latin typeface="+mn-ea"/>
                <a:cs typeface="KoPubWorld돋움체 Medium" panose="00000600000000000000" pitchFamily="2" charset="-127"/>
              </a:rPr>
              <a:t>개</a:t>
            </a:r>
            <a:endParaRPr lang="en-US" altLang="ko-KR" sz="1000" dirty="0">
              <a:solidFill>
                <a:prstClr val="black"/>
              </a:solidFill>
              <a:latin typeface="+mn-ea"/>
              <a:cs typeface="KoPubWorld돋움체 Medium" panose="00000600000000000000" pitchFamily="2" charset="-127"/>
            </a:endParaRP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C7747555-34FA-B5C1-8E1B-1F7252B908F7}"/>
              </a:ext>
            </a:extLst>
          </p:cNvPr>
          <p:cNvGrpSpPr/>
          <p:nvPr/>
        </p:nvGrpSpPr>
        <p:grpSpPr>
          <a:xfrm>
            <a:off x="7457826" y="2717275"/>
            <a:ext cx="1304674" cy="252540"/>
            <a:chOff x="7515477" y="3252172"/>
            <a:chExt cx="1304674" cy="25254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D809A7C-53DE-B86B-1D53-A0DF9F090E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5477" y="3379225"/>
              <a:ext cx="3145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5603A5DE-8D74-BDDA-D224-219E501AF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30072" y="3288765"/>
              <a:ext cx="252000" cy="17867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0E0735D-E17D-FA06-E342-8898CD9809F5}"/>
                </a:ext>
              </a:extLst>
            </p:cNvPr>
            <p:cNvSpPr txBox="1"/>
            <p:nvPr/>
          </p:nvSpPr>
          <p:spPr>
            <a:xfrm>
              <a:off x="8110163" y="3252172"/>
              <a:ext cx="709988" cy="2525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latinLnBrk="1"/>
              <a:r>
                <a:rPr lang="en-US" altLang="ko-KR" sz="900" dirty="0"/>
                <a:t>1. </a:t>
              </a:r>
              <a:r>
                <a:rPr lang="ko-KR" altLang="en-US" sz="900" dirty="0"/>
                <a:t>인사</a:t>
              </a:r>
            </a:p>
          </p:txBody>
        </p:sp>
      </p:grp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6F436982-7A53-B4C8-9DFC-A7B32E082AA3}"/>
              </a:ext>
            </a:extLst>
          </p:cNvPr>
          <p:cNvCxnSpPr>
            <a:cxnSpLocks/>
          </p:cNvCxnSpPr>
          <p:nvPr/>
        </p:nvCxnSpPr>
        <p:spPr>
          <a:xfrm flipH="1">
            <a:off x="7457826" y="4031098"/>
            <a:ext cx="3145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0" name="그림 139">
            <a:extLst>
              <a:ext uri="{FF2B5EF4-FFF2-40B4-BE49-F238E27FC236}">
                <a16:creationId xmlns:a16="http://schemas.microsoft.com/office/drawing/2014/main" id="{AC080EE5-6DE4-F914-D03E-F516B6F86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21" y="3940638"/>
            <a:ext cx="252000" cy="17867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02C797F7-D8FF-DC33-8A48-64F9EDAC7E2C}"/>
              </a:ext>
            </a:extLst>
          </p:cNvPr>
          <p:cNvSpPr txBox="1"/>
          <p:nvPr/>
        </p:nvSpPr>
        <p:spPr>
          <a:xfrm>
            <a:off x="8052512" y="3904045"/>
            <a:ext cx="709988" cy="25254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latinLnBrk="1"/>
            <a:r>
              <a:rPr lang="en-US" altLang="ko-KR" sz="900" dirty="0"/>
              <a:t>2. </a:t>
            </a:r>
            <a:r>
              <a:rPr lang="ko-KR" altLang="en-US" sz="900" dirty="0"/>
              <a:t>노무</a:t>
            </a:r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BA336C7E-1056-2E58-B06A-6D305950CA33}"/>
              </a:ext>
            </a:extLst>
          </p:cNvPr>
          <p:cNvCxnSpPr>
            <a:cxnSpLocks/>
          </p:cNvCxnSpPr>
          <p:nvPr/>
        </p:nvCxnSpPr>
        <p:spPr>
          <a:xfrm flipH="1">
            <a:off x="7457826" y="4245090"/>
            <a:ext cx="3145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C5DDE0C6-2126-4CC6-39A8-93DF1588B63B}"/>
              </a:ext>
            </a:extLst>
          </p:cNvPr>
          <p:cNvCxnSpPr>
            <a:cxnSpLocks/>
          </p:cNvCxnSpPr>
          <p:nvPr/>
        </p:nvCxnSpPr>
        <p:spPr>
          <a:xfrm flipH="1">
            <a:off x="7457826" y="4459081"/>
            <a:ext cx="3145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1" name="그림 150">
            <a:extLst>
              <a:ext uri="{FF2B5EF4-FFF2-40B4-BE49-F238E27FC236}">
                <a16:creationId xmlns:a16="http://schemas.microsoft.com/office/drawing/2014/main" id="{52CFA122-8D0A-27AA-5D94-94FFFD1C6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21" y="4368621"/>
            <a:ext cx="252000" cy="178670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95C9A571-683D-9DFA-FB5B-D2A153E111D0}"/>
              </a:ext>
            </a:extLst>
          </p:cNvPr>
          <p:cNvSpPr txBox="1"/>
          <p:nvPr/>
        </p:nvSpPr>
        <p:spPr>
          <a:xfrm>
            <a:off x="8052512" y="4332028"/>
            <a:ext cx="709988" cy="25254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latinLnBrk="1"/>
            <a:r>
              <a:rPr lang="en-US" altLang="ko-KR" sz="900" dirty="0"/>
              <a:t>9. </a:t>
            </a:r>
            <a:r>
              <a:rPr lang="ko-KR" altLang="en-US" sz="900" dirty="0"/>
              <a:t>감사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A853081-0432-D606-620E-4B6A2E3266A1}"/>
                  </a:ext>
                </a:extLst>
              </p:cNvPr>
              <p:cNvSpPr txBox="1"/>
              <p:nvPr/>
            </p:nvSpPr>
            <p:spPr>
              <a:xfrm>
                <a:off x="8147298" y="3424593"/>
                <a:ext cx="1350001" cy="25254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A853081-0432-D606-620E-4B6A2E326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298" y="3424593"/>
                <a:ext cx="1350001" cy="252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697C986E-F43B-2C81-EC71-5096A6408DBA}"/>
              </a:ext>
            </a:extLst>
          </p:cNvPr>
          <p:cNvCxnSpPr>
            <a:cxnSpLocks/>
          </p:cNvCxnSpPr>
          <p:nvPr/>
        </p:nvCxnSpPr>
        <p:spPr>
          <a:xfrm>
            <a:off x="7914169" y="2943442"/>
            <a:ext cx="0" cy="856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BE9421F1-8799-6B15-1D0B-0BA96926EB69}"/>
              </a:ext>
            </a:extLst>
          </p:cNvPr>
          <p:cNvGrpSpPr/>
          <p:nvPr/>
        </p:nvGrpSpPr>
        <p:grpSpPr>
          <a:xfrm>
            <a:off x="7914169" y="2981711"/>
            <a:ext cx="1819878" cy="252540"/>
            <a:chOff x="7971820" y="3516608"/>
            <a:chExt cx="1819878" cy="252540"/>
          </a:xfrm>
        </p:grpSpPr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725B86E8-E3E6-0A46-65D9-3B0B54DBBF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1820" y="3643661"/>
              <a:ext cx="3145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61" name="그림 160">
              <a:extLst>
                <a:ext uri="{FF2B5EF4-FFF2-40B4-BE49-F238E27FC236}">
                  <a16:creationId xmlns:a16="http://schemas.microsoft.com/office/drawing/2014/main" id="{EE5CF744-2B4B-3CDB-4C0B-CF2528543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8286415" y="3554977"/>
              <a:ext cx="252000" cy="175118"/>
            </a:xfrm>
            <a:prstGeom prst="rect">
              <a:avLst/>
            </a:prstGeom>
          </p:spPr>
        </p:pic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62A7D19-FC54-5A5A-D373-782417CD987F}"/>
                </a:ext>
              </a:extLst>
            </p:cNvPr>
            <p:cNvSpPr txBox="1"/>
            <p:nvPr/>
          </p:nvSpPr>
          <p:spPr>
            <a:xfrm>
              <a:off x="8566505" y="3516608"/>
              <a:ext cx="1225193" cy="2525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latinLnBrk="1"/>
              <a:r>
                <a:rPr lang="en-US" altLang="ko-KR" sz="900" dirty="0"/>
                <a:t>RE000001.docx</a:t>
              </a:r>
              <a:endParaRPr lang="ko-KR" altLang="en-US" sz="900" dirty="0"/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E3A5CBED-08BC-2B7C-059D-2C5F52883C05}"/>
              </a:ext>
            </a:extLst>
          </p:cNvPr>
          <p:cNvGrpSpPr/>
          <p:nvPr/>
        </p:nvGrpSpPr>
        <p:grpSpPr>
          <a:xfrm>
            <a:off x="7914169" y="3200821"/>
            <a:ext cx="1819878" cy="252540"/>
            <a:chOff x="7971820" y="3516608"/>
            <a:chExt cx="1819878" cy="252540"/>
          </a:xfrm>
        </p:grpSpPr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15A281B6-3061-0EE9-0205-3EF0042641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1820" y="3643661"/>
              <a:ext cx="3145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66" name="그림 165">
              <a:extLst>
                <a:ext uri="{FF2B5EF4-FFF2-40B4-BE49-F238E27FC236}">
                  <a16:creationId xmlns:a16="http://schemas.microsoft.com/office/drawing/2014/main" id="{7B7111C4-F920-ED4D-13B7-A1022E372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8290687" y="3554977"/>
              <a:ext cx="243456" cy="175118"/>
            </a:xfrm>
            <a:prstGeom prst="rect">
              <a:avLst/>
            </a:prstGeom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8A12C02-693D-1E71-264C-B494EBA59B16}"/>
                </a:ext>
              </a:extLst>
            </p:cNvPr>
            <p:cNvSpPr txBox="1"/>
            <p:nvPr/>
          </p:nvSpPr>
          <p:spPr>
            <a:xfrm>
              <a:off x="8566505" y="3516608"/>
              <a:ext cx="1225193" cy="2525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latinLnBrk="1"/>
              <a:r>
                <a:rPr lang="en-US" altLang="ko-KR" sz="900" dirty="0"/>
                <a:t>RE000002.pdf</a:t>
              </a:r>
              <a:endParaRPr lang="ko-KR" altLang="en-US" sz="900" dirty="0"/>
            </a:p>
          </p:txBody>
        </p:sp>
      </p:grp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0A7999BA-BC2D-BF2B-11BE-A05AE0D270EF}"/>
              </a:ext>
            </a:extLst>
          </p:cNvPr>
          <p:cNvCxnSpPr>
            <a:cxnSpLocks/>
          </p:cNvCxnSpPr>
          <p:nvPr/>
        </p:nvCxnSpPr>
        <p:spPr>
          <a:xfrm flipH="1">
            <a:off x="7914169" y="3546985"/>
            <a:ext cx="3145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CABEF90F-EDA9-8AC9-3A29-7361A252C29D}"/>
              </a:ext>
            </a:extLst>
          </p:cNvPr>
          <p:cNvGrpSpPr/>
          <p:nvPr/>
        </p:nvGrpSpPr>
        <p:grpSpPr>
          <a:xfrm>
            <a:off x="6990745" y="4717687"/>
            <a:ext cx="1429827" cy="252540"/>
            <a:chOff x="6990745" y="2890528"/>
            <a:chExt cx="1429827" cy="252540"/>
          </a:xfrm>
        </p:grpSpPr>
        <p:pic>
          <p:nvPicPr>
            <p:cNvPr id="179" name="그림 178">
              <a:extLst>
                <a:ext uri="{FF2B5EF4-FFF2-40B4-BE49-F238E27FC236}">
                  <a16:creationId xmlns:a16="http://schemas.microsoft.com/office/drawing/2014/main" id="{0239C705-B974-6167-84C9-4D40DCA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05339" y="2926994"/>
              <a:ext cx="252000" cy="178670"/>
            </a:xfrm>
            <a:prstGeom prst="rect">
              <a:avLst/>
            </a:prstGeom>
          </p:spPr>
        </p:pic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32A0B9D-4ECD-124E-C6F7-682E2339E9A4}"/>
                </a:ext>
              </a:extLst>
            </p:cNvPr>
            <p:cNvSpPr txBox="1"/>
            <p:nvPr/>
          </p:nvSpPr>
          <p:spPr>
            <a:xfrm>
              <a:off x="7596621" y="2890528"/>
              <a:ext cx="823951" cy="2525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latinLnBrk="1"/>
              <a:r>
                <a:rPr lang="en-US" altLang="ko-KR" sz="900" dirty="0"/>
                <a:t>2. </a:t>
              </a:r>
              <a:r>
                <a:rPr lang="ko-KR" altLang="en-US" sz="900" dirty="0"/>
                <a:t>기획 분야</a:t>
              </a:r>
            </a:p>
          </p:txBody>
        </p: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36C75E22-DB2B-D30F-54D9-B7848EEA2A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0745" y="3023319"/>
              <a:ext cx="3145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D7DBD04B-47DD-C423-9F39-B7EE22F74907}"/>
              </a:ext>
            </a:extLst>
          </p:cNvPr>
          <p:cNvCxnSpPr>
            <a:cxnSpLocks/>
          </p:cNvCxnSpPr>
          <p:nvPr/>
        </p:nvCxnSpPr>
        <p:spPr>
          <a:xfrm flipH="1">
            <a:off x="6990745" y="5140768"/>
            <a:ext cx="3145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D00B1E17-C894-8FB6-5051-C3564F5942E6}"/>
              </a:ext>
            </a:extLst>
          </p:cNvPr>
          <p:cNvGrpSpPr/>
          <p:nvPr/>
        </p:nvGrpSpPr>
        <p:grpSpPr>
          <a:xfrm>
            <a:off x="6990745" y="5298267"/>
            <a:ext cx="1429827" cy="252540"/>
            <a:chOff x="6990745" y="2890528"/>
            <a:chExt cx="1429827" cy="252540"/>
          </a:xfrm>
        </p:grpSpPr>
        <p:pic>
          <p:nvPicPr>
            <p:cNvPr id="187" name="그림 186">
              <a:extLst>
                <a:ext uri="{FF2B5EF4-FFF2-40B4-BE49-F238E27FC236}">
                  <a16:creationId xmlns:a16="http://schemas.microsoft.com/office/drawing/2014/main" id="{B7B5DD80-C10B-9CF6-B45B-A7F4DA031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05339" y="2926994"/>
              <a:ext cx="252000" cy="178670"/>
            </a:xfrm>
            <a:prstGeom prst="rect">
              <a:avLst/>
            </a:prstGeom>
          </p:spPr>
        </p:pic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2B144B2A-5E52-7DEF-6562-3D29AF54D96F}"/>
                </a:ext>
              </a:extLst>
            </p:cNvPr>
            <p:cNvSpPr txBox="1"/>
            <p:nvPr/>
          </p:nvSpPr>
          <p:spPr>
            <a:xfrm>
              <a:off x="7596621" y="2890528"/>
              <a:ext cx="823951" cy="2525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latinLnBrk="1"/>
              <a:r>
                <a:rPr lang="en-US" altLang="ko-KR" sz="900" dirty="0"/>
                <a:t>17. </a:t>
              </a:r>
              <a:r>
                <a:rPr lang="ko-KR" altLang="en-US" sz="900" dirty="0"/>
                <a:t>임원</a:t>
              </a:r>
            </a:p>
          </p:txBody>
        </p: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BA425615-5F0A-BFBF-CE37-63D110202F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0745" y="3023319"/>
              <a:ext cx="3145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9668E8BE-82A3-85EA-386E-639A21E07051}"/>
                  </a:ext>
                </a:extLst>
              </p:cNvPr>
              <p:cNvSpPr txBox="1"/>
              <p:nvPr/>
            </p:nvSpPr>
            <p:spPr>
              <a:xfrm>
                <a:off x="7541191" y="4126157"/>
                <a:ext cx="1350001" cy="25254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9668E8BE-82A3-85EA-386E-639A21E07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191" y="4126157"/>
                <a:ext cx="1350001" cy="252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9AE95F70-6E93-9D18-0CEA-DBDEE4164770}"/>
                  </a:ext>
                </a:extLst>
              </p:cNvPr>
              <p:cNvSpPr txBox="1"/>
              <p:nvPr/>
            </p:nvSpPr>
            <p:spPr>
              <a:xfrm>
                <a:off x="7125859" y="5014498"/>
                <a:ext cx="1350001" cy="25254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9AE95F70-6E93-9D18-0CEA-DBDEE4164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859" y="5014498"/>
                <a:ext cx="1350001" cy="2525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TextBox 192">
            <a:extLst>
              <a:ext uri="{FF2B5EF4-FFF2-40B4-BE49-F238E27FC236}">
                <a16:creationId xmlns:a16="http://schemas.microsoft.com/office/drawing/2014/main" id="{F10A2A4F-D04E-BA71-BA83-5FD8E9286881}"/>
              </a:ext>
            </a:extLst>
          </p:cNvPr>
          <p:cNvSpPr txBox="1"/>
          <p:nvPr/>
        </p:nvSpPr>
        <p:spPr>
          <a:xfrm>
            <a:off x="6808480" y="1569131"/>
            <a:ext cx="1298691" cy="2484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sz="1050" b="1" spc="-60" dirty="0">
                <a:latin typeface="+mn-ea"/>
              </a:rPr>
              <a:t>[</a:t>
            </a:r>
            <a:r>
              <a:rPr kumimoji="1" lang="ko-KR" altLang="en-US" sz="1050" b="1" spc="-60" dirty="0">
                <a:latin typeface="+mn-ea"/>
              </a:rPr>
              <a:t>데이터 예시</a:t>
            </a:r>
            <a:r>
              <a:rPr kumimoji="1" lang="en-US" altLang="ko-KR" sz="1050" b="1" spc="-60" dirty="0">
                <a:latin typeface="+mn-ea"/>
              </a:rPr>
              <a:t>]</a:t>
            </a:r>
            <a:endParaRPr kumimoji="1" lang="x-none" altLang="en-US" sz="1050" b="1" spc="-6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6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91656AC-A2FE-EF97-A241-B845E6438272}"/>
              </a:ext>
            </a:extLst>
          </p:cNvPr>
          <p:cNvSpPr/>
          <p:nvPr/>
        </p:nvSpPr>
        <p:spPr>
          <a:xfrm>
            <a:off x="6909905" y="1850491"/>
            <a:ext cx="2498548" cy="312554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E73D8F8-2076-44A2-778A-9D2F2B4CC98C}"/>
              </a:ext>
            </a:extLst>
          </p:cNvPr>
          <p:cNvSpPr/>
          <p:nvPr/>
        </p:nvSpPr>
        <p:spPr>
          <a:xfrm>
            <a:off x="3876359" y="1850491"/>
            <a:ext cx="2914100" cy="312554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C3BE8B31-0F1B-8E81-9850-E7EDFB5D14A3}"/>
              </a:ext>
            </a:extLst>
          </p:cNvPr>
          <p:cNvSpPr/>
          <p:nvPr/>
        </p:nvSpPr>
        <p:spPr>
          <a:xfrm>
            <a:off x="5036033" y="2877866"/>
            <a:ext cx="633168" cy="40779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EC4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" name="텍스트 개체 틀 3">
            <a:extLst>
              <a:ext uri="{FF2B5EF4-FFF2-40B4-BE49-F238E27FC236}">
                <a16:creationId xmlns:a16="http://schemas.microsoft.com/office/drawing/2014/main" id="{28777FD4-494E-78C9-F6F5-FD7B65A115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8552" y="465528"/>
            <a:ext cx="425057" cy="544461"/>
          </a:xfrm>
        </p:spPr>
        <p:txBody>
          <a:bodyPr/>
          <a:lstStyle/>
          <a:p>
            <a:r>
              <a:rPr lang="en-US" altLang="ko-KR" sz="1865" spc="-8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00B8A2"/>
                </a:solidFill>
                <a:cs typeface="+mj-cs"/>
              </a:rPr>
              <a:t>03</a:t>
            </a:r>
            <a:endParaRPr lang="ko-KR" altLang="en-US" sz="1865" spc="-80" dirty="0">
              <a:ln>
                <a:solidFill>
                  <a:sysClr val="window" lastClr="FFFFFF">
                    <a:alpha val="0"/>
                  </a:sysClr>
                </a:solidFill>
              </a:ln>
              <a:solidFill>
                <a:srgbClr val="00B8A2"/>
              </a:solidFill>
              <a:cs typeface="+mj-cs"/>
            </a:endParaRPr>
          </a:p>
        </p:txBody>
      </p:sp>
      <p:sp>
        <p:nvSpPr>
          <p:cNvPr id="149" name="제목 1">
            <a:extLst>
              <a:ext uri="{FF2B5EF4-FFF2-40B4-BE49-F238E27FC236}">
                <a16:creationId xmlns:a16="http://schemas.microsoft.com/office/drawing/2014/main" id="{B7400136-BC66-00CD-C49E-04274B7E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16" y="465522"/>
            <a:ext cx="10262680" cy="479557"/>
          </a:xfrm>
        </p:spPr>
        <p:txBody>
          <a:bodyPr/>
          <a:lstStyle/>
          <a:p>
            <a:r>
              <a:rPr lang="ko-KR" altLang="en-US" sz="1865" spc="-133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분석 수행 결과 </a:t>
            </a:r>
            <a:r>
              <a:rPr lang="en-US" altLang="ko-KR" sz="1865" spc="-133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|  1) </a:t>
            </a:r>
            <a:r>
              <a:rPr lang="ko-KR" altLang="en-US" sz="1865" spc="-133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이력서 직무 분류 모델 구축</a:t>
            </a:r>
            <a:endParaRPr lang="ko-KR" altLang="en-US" sz="1600" spc="-133" dirty="0">
              <a:ln>
                <a:solidFill>
                  <a:schemeClr val="bg2">
                    <a:alpha val="0"/>
                  </a:schemeClr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27A2D462-A74E-1213-0C0C-ECA12C89EF3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3584" y="772169"/>
            <a:ext cx="10260576" cy="630475"/>
          </a:xfrm>
        </p:spPr>
        <p:txBody>
          <a:bodyPr/>
          <a:lstStyle/>
          <a:p>
            <a:r>
              <a:rPr lang="ko-KR" altLang="en-US" spc="-68" dirty="0">
                <a:solidFill>
                  <a:schemeClr val="tx1">
                    <a:lumMod val="65000"/>
                    <a:lumOff val="35000"/>
                  </a:schemeClr>
                </a:solidFill>
                <a:latin typeface="DIGICO TTF Bold" panose="020B0600000101010101" pitchFamily="50" charset="-127"/>
                <a:ea typeface="DIGICO TTF Bold" panose="020B0600000101010101" pitchFamily="50" charset="-127"/>
              </a:rPr>
              <a:t>이력서 직무 분류 모델 구축을 위한 프로세스 개요</a:t>
            </a:r>
            <a:endParaRPr lang="en-US" altLang="ko-KR" spc="-68" dirty="0">
              <a:solidFill>
                <a:schemeClr val="tx1">
                  <a:lumMod val="65000"/>
                  <a:lumOff val="35000"/>
                </a:schemeClr>
              </a:solidFill>
              <a:latin typeface="DIGICO TTF Bold" panose="020B0600000101010101" pitchFamily="50" charset="-127"/>
              <a:ea typeface="DIGICO TTF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3B7343-D5A1-FB2E-7478-0A58C8BDB07D}"/>
              </a:ext>
            </a:extLst>
          </p:cNvPr>
          <p:cNvSpPr/>
          <p:nvPr/>
        </p:nvSpPr>
        <p:spPr>
          <a:xfrm>
            <a:off x="690242" y="1316630"/>
            <a:ext cx="774573" cy="4950548"/>
          </a:xfrm>
          <a:prstGeom prst="rect">
            <a:avLst/>
          </a:prstGeom>
          <a:solidFill>
            <a:srgbClr val="6EC4BC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400" b="1" dirty="0"/>
              <a:t>이력서직무 분류 모델 구축</a:t>
            </a:r>
            <a:endParaRPr kumimoji="1" lang="ko-Kore-KR" altLang="en-US" sz="1400" b="1" dirty="0"/>
          </a:p>
        </p:txBody>
      </p:sp>
      <p:sp>
        <p:nvSpPr>
          <p:cNvPr id="11" name="오각형[P] 73">
            <a:extLst>
              <a:ext uri="{FF2B5EF4-FFF2-40B4-BE49-F238E27FC236}">
                <a16:creationId xmlns:a16="http://schemas.microsoft.com/office/drawing/2014/main" id="{FCA67002-3E0B-DA2E-1C32-11BED9406C61}"/>
              </a:ext>
            </a:extLst>
          </p:cNvPr>
          <p:cNvSpPr/>
          <p:nvPr/>
        </p:nvSpPr>
        <p:spPr>
          <a:xfrm>
            <a:off x="1738157" y="1320865"/>
            <a:ext cx="2169941" cy="454177"/>
          </a:xfrm>
          <a:prstGeom prst="homePlate">
            <a:avLst/>
          </a:prstGeom>
          <a:solidFill>
            <a:srgbClr val="6EC4B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ore-KR" sz="1400" b="1" dirty="0"/>
              <a:t>QC/EDA</a:t>
            </a:r>
            <a:br>
              <a:rPr kumimoji="1" lang="en-US" altLang="ko-Kore-KR" sz="1400" b="1" dirty="0"/>
            </a:br>
            <a:r>
              <a:rPr kumimoji="1" lang="en-US" altLang="ko-Kore-KR" sz="1400" b="1" dirty="0"/>
              <a:t>+ </a:t>
            </a:r>
            <a:r>
              <a:rPr kumimoji="1" lang="ko-KR" altLang="en-US" sz="1400" b="1" dirty="0"/>
              <a:t>분류 대상 직무 협의</a:t>
            </a:r>
            <a:endParaRPr kumimoji="1" lang="ko-Kore-KR" altLang="en-US" sz="1400" b="1" dirty="0"/>
          </a:p>
        </p:txBody>
      </p:sp>
      <p:sp>
        <p:nvSpPr>
          <p:cNvPr id="12" name="갈매기형 수장[C] 74">
            <a:extLst>
              <a:ext uri="{FF2B5EF4-FFF2-40B4-BE49-F238E27FC236}">
                <a16:creationId xmlns:a16="http://schemas.microsoft.com/office/drawing/2014/main" id="{2F463236-421F-CE0B-B8E0-3CAA3B71EB3C}"/>
              </a:ext>
            </a:extLst>
          </p:cNvPr>
          <p:cNvSpPr/>
          <p:nvPr/>
        </p:nvSpPr>
        <p:spPr>
          <a:xfrm>
            <a:off x="3835089" y="1320865"/>
            <a:ext cx="3169249" cy="457200"/>
          </a:xfrm>
          <a:prstGeom prst="chevron">
            <a:avLst/>
          </a:prstGeom>
          <a:solidFill>
            <a:srgbClr val="00B8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ore-KR" altLang="en-US" sz="1400" b="1" spc="-120" dirty="0">
                <a:solidFill>
                  <a:schemeClr val="bg1">
                    <a:lumMod val="95000"/>
                  </a:schemeClr>
                </a:solidFill>
              </a:rPr>
              <a:t>분석</a:t>
            </a:r>
            <a:r>
              <a:rPr kumimoji="1" lang="ko-KR" altLang="en-US" sz="1400" b="1" spc="-120" dirty="0">
                <a:solidFill>
                  <a:schemeClr val="bg1">
                    <a:lumMod val="95000"/>
                  </a:schemeClr>
                </a:solidFill>
              </a:rPr>
              <a:t> 마트 구축</a:t>
            </a:r>
            <a:endParaRPr kumimoji="1" lang="ko-Kore-KR" altLang="en-US" sz="1400" b="1" spc="-12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갈매기형 수장[C] 76">
            <a:extLst>
              <a:ext uri="{FF2B5EF4-FFF2-40B4-BE49-F238E27FC236}">
                <a16:creationId xmlns:a16="http://schemas.microsoft.com/office/drawing/2014/main" id="{4C1D1D2F-E2AE-1A27-4132-585EA415BDC0}"/>
              </a:ext>
            </a:extLst>
          </p:cNvPr>
          <p:cNvSpPr/>
          <p:nvPr/>
        </p:nvSpPr>
        <p:spPr>
          <a:xfrm>
            <a:off x="6982691" y="1320865"/>
            <a:ext cx="2639217" cy="457200"/>
          </a:xfrm>
          <a:prstGeom prst="chevron">
            <a:avLst/>
          </a:prstGeom>
          <a:solidFill>
            <a:srgbClr val="009C9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400" b="1" dirty="0">
                <a:solidFill>
                  <a:schemeClr val="bg1">
                    <a:lumMod val="95000"/>
                  </a:schemeClr>
                </a:solidFill>
              </a:rPr>
              <a:t>데이터 분석 및 모델링</a:t>
            </a:r>
            <a:endParaRPr kumimoji="1" lang="ko-Kore-KR" alt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13A6457-13A7-B9C5-15A3-9D192A12F74D}"/>
              </a:ext>
            </a:extLst>
          </p:cNvPr>
          <p:cNvSpPr/>
          <p:nvPr/>
        </p:nvSpPr>
        <p:spPr>
          <a:xfrm>
            <a:off x="1739068" y="5135849"/>
            <a:ext cx="1934018" cy="113225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382E96-45AB-DE7E-D8C6-DD6A1C4D935D}"/>
              </a:ext>
            </a:extLst>
          </p:cNvPr>
          <p:cNvSpPr txBox="1"/>
          <p:nvPr/>
        </p:nvSpPr>
        <p:spPr>
          <a:xfrm>
            <a:off x="1785482" y="5217676"/>
            <a:ext cx="1865297" cy="7751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900" spc="-60" dirty="0" err="1"/>
              <a:t>결측치</a:t>
            </a:r>
            <a:r>
              <a:rPr kumimoji="1" lang="en-US" altLang="ko-KR" sz="900" spc="-60" dirty="0"/>
              <a:t>,</a:t>
            </a:r>
            <a:r>
              <a:rPr kumimoji="1" lang="ko-KR" altLang="en-US" sz="900" spc="-60" dirty="0"/>
              <a:t> </a:t>
            </a:r>
            <a:r>
              <a:rPr kumimoji="1" lang="ko-KR" altLang="en-US" sz="900" spc="-60" dirty="0" err="1"/>
              <a:t>중복값</a:t>
            </a:r>
            <a:r>
              <a:rPr kumimoji="1" lang="en-US" altLang="ko-KR" sz="900" spc="-60" dirty="0"/>
              <a:t>, </a:t>
            </a:r>
            <a:r>
              <a:rPr kumimoji="1" lang="ko-KR" altLang="en-US" sz="900" spc="-60" dirty="0" err="1"/>
              <a:t>이상값</a:t>
            </a:r>
            <a:r>
              <a:rPr kumimoji="1" lang="ko-KR" altLang="en-US" sz="900" spc="-60" dirty="0"/>
              <a:t> 처리 등</a:t>
            </a:r>
            <a:endParaRPr kumimoji="1" lang="en-US" altLang="ko-KR" sz="900" spc="-60" dirty="0"/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900" spc="-60" dirty="0"/>
              <a:t>기초 통계량</a:t>
            </a:r>
            <a:r>
              <a:rPr kumimoji="1" lang="en-US" altLang="ko-KR" sz="900" spc="-60" dirty="0"/>
              <a:t>,</a:t>
            </a:r>
            <a:r>
              <a:rPr kumimoji="1" lang="ko-KR" altLang="en-US" sz="900" spc="-60" dirty="0"/>
              <a:t> 분포 등 확인</a:t>
            </a:r>
            <a:endParaRPr kumimoji="1" lang="en-US" altLang="ko-KR" sz="900" spc="-60" dirty="0"/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900" spc="-60" dirty="0"/>
              <a:t>연속형</a:t>
            </a:r>
            <a:r>
              <a:rPr kumimoji="1" lang="en-US" altLang="ko-KR" sz="900" spc="-60" dirty="0"/>
              <a:t>,</a:t>
            </a:r>
            <a:r>
              <a:rPr kumimoji="1" lang="ko-KR" altLang="en-US" sz="900" spc="-60" dirty="0"/>
              <a:t> 범주형 변수 특성 파악</a:t>
            </a:r>
            <a:endParaRPr kumimoji="1" lang="en-US" altLang="ko-KR" sz="900" spc="-6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5E2EA1-7A12-1323-9505-054A45DE9FFB}"/>
              </a:ext>
            </a:extLst>
          </p:cNvPr>
          <p:cNvSpPr/>
          <p:nvPr/>
        </p:nvSpPr>
        <p:spPr>
          <a:xfrm>
            <a:off x="3893668" y="5135849"/>
            <a:ext cx="2876847" cy="11279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6E9AA2-38F3-98B7-7789-5A5B347BA5B6}"/>
              </a:ext>
            </a:extLst>
          </p:cNvPr>
          <p:cNvSpPr txBox="1"/>
          <p:nvPr/>
        </p:nvSpPr>
        <p:spPr>
          <a:xfrm>
            <a:off x="3925630" y="5217676"/>
            <a:ext cx="2829752" cy="7751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900" spc="-60" dirty="0"/>
              <a:t>이력서 파일 내 내용 텍스트 추출</a:t>
            </a:r>
            <a:endParaRPr kumimoji="1" lang="en-US" altLang="ko-KR" sz="900" spc="-60" dirty="0"/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900" spc="-60" dirty="0"/>
              <a:t>이력서 내용 텍스트 </a:t>
            </a:r>
            <a:r>
              <a:rPr kumimoji="1" lang="ko-KR" altLang="en-US" sz="900" spc="-60" dirty="0" err="1"/>
              <a:t>전처리</a:t>
            </a:r>
            <a:endParaRPr kumimoji="1" lang="ko-KR" altLang="en-US" sz="900" spc="-60" dirty="0"/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900" spc="-60" dirty="0"/>
              <a:t>모델 구축용 분석 마트 구축</a:t>
            </a:r>
            <a:endParaRPr kumimoji="1" lang="ko-Kore-KR" altLang="en-US" sz="900" spc="-60" dirty="0"/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E10AE7E7-027A-6CD0-2CD7-4062A27F1119}"/>
              </a:ext>
            </a:extLst>
          </p:cNvPr>
          <p:cNvGrpSpPr/>
          <p:nvPr/>
        </p:nvGrpSpPr>
        <p:grpSpPr>
          <a:xfrm>
            <a:off x="4909958" y="3005241"/>
            <a:ext cx="854564" cy="599121"/>
            <a:chOff x="4126079" y="4364747"/>
            <a:chExt cx="854564" cy="599121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72267F3-A0A6-FAC3-C5D7-EF90362D3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3361" y="4364747"/>
              <a:ext cx="360000" cy="360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2748C7-4441-0FB5-0B57-37718C76370F}"/>
                </a:ext>
              </a:extLst>
            </p:cNvPr>
            <p:cNvSpPr txBox="1"/>
            <p:nvPr/>
          </p:nvSpPr>
          <p:spPr>
            <a:xfrm>
              <a:off x="4126079" y="4671768"/>
              <a:ext cx="854564" cy="29210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ko-KR" altLang="en-US" sz="1050" b="1" spc="-60" dirty="0"/>
                <a:t>분석 마트 구축</a:t>
              </a:r>
              <a:endParaRPr kumimoji="1" lang="ko-Kore-KR" altLang="en-US" sz="1050" b="1" spc="-60" dirty="0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C550EDD-3998-0AE8-7D77-280FF9A89CA3}"/>
              </a:ext>
            </a:extLst>
          </p:cNvPr>
          <p:cNvSpPr/>
          <p:nvPr/>
        </p:nvSpPr>
        <p:spPr>
          <a:xfrm>
            <a:off x="6908363" y="5135849"/>
            <a:ext cx="2500091" cy="11279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8183D7-D338-6FC8-C909-34D0BDF002B4}"/>
              </a:ext>
            </a:extLst>
          </p:cNvPr>
          <p:cNvSpPr txBox="1"/>
          <p:nvPr/>
        </p:nvSpPr>
        <p:spPr>
          <a:xfrm>
            <a:off x="6948980" y="5217676"/>
            <a:ext cx="2392984" cy="7751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900" spc="-60" dirty="0"/>
              <a:t>적합 직무 분류를 위한 데이터 분리</a:t>
            </a:r>
            <a:endParaRPr kumimoji="1" lang="en-US" altLang="ko-KR" sz="900" spc="-60" dirty="0"/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900" spc="-60" dirty="0"/>
              <a:t>이력서별 포지션 직무 매칭 정보를 활용한 모델 학습</a:t>
            </a:r>
            <a:endParaRPr kumimoji="1" lang="en-US" altLang="ko-KR" sz="900" spc="-60" dirty="0"/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900" spc="-60" dirty="0"/>
              <a:t>테스트 데이터에 속한 이력서에 대한 적합 직무 분류 결과와 직무 매칭 정보를 활용한 직무 분류 모델 성능 평가</a:t>
            </a:r>
            <a:endParaRPr kumimoji="1" lang="en-US" altLang="ko-KR" sz="900" spc="-60" dirty="0"/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kumimoji="1" lang="ko-Kore-KR" altLang="en-US" sz="900" spc="-6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B55DEC6-26A4-ABA5-CF98-70D43EC14163}"/>
              </a:ext>
            </a:extLst>
          </p:cNvPr>
          <p:cNvSpPr/>
          <p:nvPr/>
        </p:nvSpPr>
        <p:spPr>
          <a:xfrm>
            <a:off x="9597022" y="1850491"/>
            <a:ext cx="2110014" cy="312554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37FF7DE-8887-7A9A-3898-614CC0F84CD6}"/>
              </a:ext>
            </a:extLst>
          </p:cNvPr>
          <p:cNvSpPr/>
          <p:nvPr/>
        </p:nvSpPr>
        <p:spPr>
          <a:xfrm>
            <a:off x="9612939" y="5135849"/>
            <a:ext cx="2120351" cy="11279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E868971-44BB-C891-6010-205A78B30C55}"/>
              </a:ext>
            </a:extLst>
          </p:cNvPr>
          <p:cNvSpPr txBox="1"/>
          <p:nvPr/>
        </p:nvSpPr>
        <p:spPr>
          <a:xfrm>
            <a:off x="9674262" y="5217676"/>
            <a:ext cx="1980319" cy="10495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900" spc="-60" dirty="0"/>
              <a:t>구축된 이력서 직무 분류 모델을 활용하여 플랫폼 내 등록된 이력서에 대한 적합 직무 리스트를 매칭</a:t>
            </a:r>
            <a:endParaRPr kumimoji="1" lang="en-US" altLang="ko-KR" sz="900" spc="-60" dirty="0"/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900" spc="-60" dirty="0"/>
              <a:t>새로운 이력서 등록 시에도 자동으로 적합 직무 매칭이 가능</a:t>
            </a:r>
            <a:endParaRPr kumimoji="1" lang="ko-Kore-KR" altLang="en-US" sz="900" spc="-6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136">
                <a:extLst>
                  <a:ext uri="{FF2B5EF4-FFF2-40B4-BE49-F238E27FC236}">
                    <a16:creationId xmlns:a16="http://schemas.microsoft.com/office/drawing/2014/main" id="{4A240045-AFA2-FF5D-DC0A-C5A7544D485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674264" y="3789326"/>
              <a:ext cx="1980318" cy="10915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89754">
                      <a:extLst>
                        <a:ext uri="{9D8B030D-6E8A-4147-A177-3AD203B41FA5}">
                          <a16:colId xmlns:a16="http://schemas.microsoft.com/office/drawing/2014/main" val="3915531249"/>
                        </a:ext>
                      </a:extLst>
                    </a:gridCol>
                    <a:gridCol w="1290564">
                      <a:extLst>
                        <a:ext uri="{9D8B030D-6E8A-4147-A177-3AD203B41FA5}">
                          <a16:colId xmlns:a16="http://schemas.microsoft.com/office/drawing/2014/main" val="4073060007"/>
                        </a:ext>
                      </a:extLst>
                    </a:gridCol>
                  </a:tblGrid>
                  <a:tr h="1289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dirty="0"/>
                            <a:t>이력서 </a:t>
                          </a:r>
                          <a:r>
                            <a:rPr lang="en-US" altLang="ko-KR" sz="800" dirty="0"/>
                            <a:t>ID</a:t>
                          </a:r>
                          <a:endParaRPr lang="ko-KR" altLang="en-US" sz="800" dirty="0"/>
                        </a:p>
                      </a:txBody>
                      <a:tcPr marL="72000" marR="72000" marT="36000" marB="36000" anchor="ctr">
                        <a:solidFill>
                          <a:srgbClr val="3157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dirty="0"/>
                            <a:t>적합 직무 분류 결과</a:t>
                          </a:r>
                        </a:p>
                      </a:txBody>
                      <a:tcPr marL="72000" marR="72000" marT="36000" marB="36000" anchor="ctr">
                        <a:solidFill>
                          <a:srgbClr val="31577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3884547"/>
                      </a:ext>
                    </a:extLst>
                  </a:tr>
                  <a:tr h="1723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RE000001</a:t>
                          </a:r>
                          <a:endParaRPr lang="ko-KR" altLang="en-US" sz="8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1. </a:t>
                          </a:r>
                          <a:r>
                            <a:rPr lang="ko-KR" altLang="en-US" sz="800" dirty="0"/>
                            <a:t>경영</a:t>
                          </a:r>
                          <a:r>
                            <a:rPr lang="en-US" altLang="ko-KR" sz="800" dirty="0"/>
                            <a:t>STAFF &gt; 1. </a:t>
                          </a:r>
                          <a:r>
                            <a:rPr lang="ko-KR" altLang="en-US" sz="800" dirty="0"/>
                            <a:t>인사</a:t>
                          </a:r>
                          <a:endParaRPr lang="en-US" altLang="ko-KR" sz="8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1723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RE000002</a:t>
                          </a:r>
                          <a:endParaRPr lang="ko-KR" altLang="en-US" sz="8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1. </a:t>
                          </a:r>
                          <a:r>
                            <a:rPr lang="ko-KR" altLang="en-US" sz="800" dirty="0"/>
                            <a:t>경영</a:t>
                          </a:r>
                          <a:r>
                            <a:rPr lang="en-US" altLang="ko-KR" sz="800" dirty="0"/>
                            <a:t>STAFF &gt; 3. </a:t>
                          </a:r>
                          <a:r>
                            <a:rPr lang="ko-KR" altLang="en-US" sz="800" dirty="0"/>
                            <a:t>총무</a:t>
                          </a:r>
                          <a:endParaRPr lang="en-US" altLang="ko-KR" sz="8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1723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RE000003</a:t>
                          </a:r>
                          <a:endParaRPr lang="ko-KR" altLang="en-US" sz="8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8. IT/SW </a:t>
                          </a:r>
                          <a:r>
                            <a:rPr lang="ko-KR" altLang="en-US" sz="800" dirty="0"/>
                            <a:t>개발 및 운영</a:t>
                          </a:r>
                          <a:br>
                            <a:rPr lang="en-US" altLang="ko-KR" sz="800" dirty="0"/>
                          </a:br>
                          <a:r>
                            <a:rPr lang="en-US" altLang="ko-KR" sz="800" dirty="0"/>
                            <a:t>&gt; 1. </a:t>
                          </a:r>
                          <a:r>
                            <a:rPr lang="ko-KR" altLang="en-US" sz="800" dirty="0" err="1"/>
                            <a:t>프론트엔드</a:t>
                          </a:r>
                          <a:endParaRPr lang="en-US" altLang="ko-KR" sz="8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195232831"/>
                      </a:ext>
                    </a:extLst>
                  </a:tr>
                  <a:tr h="12898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8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6570405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136">
                <a:extLst>
                  <a:ext uri="{FF2B5EF4-FFF2-40B4-BE49-F238E27FC236}">
                    <a16:creationId xmlns:a16="http://schemas.microsoft.com/office/drawing/2014/main" id="{4A240045-AFA2-FF5D-DC0A-C5A7544D485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674264" y="3789326"/>
              <a:ext cx="1980318" cy="10915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89754">
                      <a:extLst>
                        <a:ext uri="{9D8B030D-6E8A-4147-A177-3AD203B41FA5}">
                          <a16:colId xmlns:a16="http://schemas.microsoft.com/office/drawing/2014/main" val="3915531249"/>
                        </a:ext>
                      </a:extLst>
                    </a:gridCol>
                    <a:gridCol w="1290564">
                      <a:extLst>
                        <a:ext uri="{9D8B030D-6E8A-4147-A177-3AD203B41FA5}">
                          <a16:colId xmlns:a16="http://schemas.microsoft.com/office/drawing/2014/main" val="4073060007"/>
                        </a:ext>
                      </a:extLst>
                    </a:gridCol>
                  </a:tblGrid>
                  <a:tr h="193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dirty="0"/>
                            <a:t>이력서 </a:t>
                          </a:r>
                          <a:r>
                            <a:rPr lang="en-US" altLang="ko-KR" sz="800" dirty="0"/>
                            <a:t>ID</a:t>
                          </a:r>
                          <a:endParaRPr lang="ko-KR" altLang="en-US" sz="800" dirty="0"/>
                        </a:p>
                      </a:txBody>
                      <a:tcPr marL="72000" marR="72000" marT="36000" marB="36000" anchor="ctr">
                        <a:solidFill>
                          <a:srgbClr val="31577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800" dirty="0"/>
                            <a:t>적합 직무 분류 결과</a:t>
                          </a:r>
                        </a:p>
                      </a:txBody>
                      <a:tcPr marL="72000" marR="72000" marT="36000" marB="36000" anchor="ctr">
                        <a:solidFill>
                          <a:srgbClr val="31577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3884547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RE000001</a:t>
                          </a:r>
                          <a:endParaRPr lang="ko-KR" altLang="en-US" sz="8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1. </a:t>
                          </a:r>
                          <a:r>
                            <a:rPr lang="ko-KR" altLang="en-US" sz="800" dirty="0"/>
                            <a:t>경영</a:t>
                          </a:r>
                          <a:r>
                            <a:rPr lang="en-US" altLang="ko-KR" sz="800" dirty="0"/>
                            <a:t>STAFF &gt; 1. </a:t>
                          </a:r>
                          <a:r>
                            <a:rPr lang="ko-KR" altLang="en-US" sz="800" dirty="0"/>
                            <a:t>인사</a:t>
                          </a:r>
                          <a:endParaRPr lang="en-US" altLang="ko-KR" sz="8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RE000002</a:t>
                          </a:r>
                          <a:endParaRPr lang="ko-KR" altLang="en-US" sz="8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1. </a:t>
                          </a:r>
                          <a:r>
                            <a:rPr lang="ko-KR" altLang="en-US" sz="800" dirty="0"/>
                            <a:t>경영</a:t>
                          </a:r>
                          <a:r>
                            <a:rPr lang="en-US" altLang="ko-KR" sz="800" dirty="0"/>
                            <a:t>STAFF &gt; 3. </a:t>
                          </a:r>
                          <a:r>
                            <a:rPr lang="ko-KR" altLang="en-US" sz="800" dirty="0"/>
                            <a:t>총무</a:t>
                          </a:r>
                          <a:endParaRPr lang="en-US" altLang="ko-KR" sz="8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315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RE000003</a:t>
                          </a:r>
                          <a:endParaRPr lang="ko-KR" altLang="en-US" sz="8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8. IT/SW </a:t>
                          </a:r>
                          <a:r>
                            <a:rPr lang="ko-KR" altLang="en-US" sz="800" dirty="0"/>
                            <a:t>개발 및 운영</a:t>
                          </a:r>
                          <a:br>
                            <a:rPr lang="en-US" altLang="ko-KR" sz="800" dirty="0"/>
                          </a:br>
                          <a:r>
                            <a:rPr lang="en-US" altLang="ko-KR" sz="800" dirty="0"/>
                            <a:t>&gt; 1. </a:t>
                          </a:r>
                          <a:r>
                            <a:rPr lang="ko-KR" altLang="en-US" sz="800" dirty="0" err="1"/>
                            <a:t>프론트엔드</a:t>
                          </a:r>
                          <a:endParaRPr lang="en-US" altLang="ko-KR" sz="8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195232831"/>
                      </a:ext>
                    </a:extLst>
                  </a:tr>
                  <a:tr h="1939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72000" marT="36000" marB="36000" anchor="ctr">
                        <a:blipFill>
                          <a:blip r:embed="rId4"/>
                          <a:stretch>
                            <a:fillRect l="-877" t="-465625" r="-190351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72000" marT="36000" marB="36000" anchor="ctr">
                        <a:blipFill>
                          <a:blip r:embed="rId4"/>
                          <a:stretch>
                            <a:fillRect l="-54245" t="-465625" r="-2358" b="-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704053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5" name="그룹 44">
            <a:extLst>
              <a:ext uri="{FF2B5EF4-FFF2-40B4-BE49-F238E27FC236}">
                <a16:creationId xmlns:a16="http://schemas.microsoft.com/office/drawing/2014/main" id="{6683D415-F10B-4022-BACB-CE266C6FB2A1}"/>
              </a:ext>
            </a:extLst>
          </p:cNvPr>
          <p:cNvGrpSpPr/>
          <p:nvPr/>
        </p:nvGrpSpPr>
        <p:grpSpPr>
          <a:xfrm>
            <a:off x="10296374" y="1926401"/>
            <a:ext cx="874356" cy="801127"/>
            <a:chOff x="9800116" y="1926401"/>
            <a:chExt cx="874356" cy="80112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3E41EA1-382F-945E-017A-B16429F0EFFD}"/>
                </a:ext>
              </a:extLst>
            </p:cNvPr>
            <p:cNvGrpSpPr/>
            <p:nvPr/>
          </p:nvGrpSpPr>
          <p:grpSpPr>
            <a:xfrm>
              <a:off x="9850721" y="1926401"/>
              <a:ext cx="724983" cy="611671"/>
              <a:chOff x="1867700" y="1414137"/>
              <a:chExt cx="724983" cy="61167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EB19CC1A-9466-7B62-C297-CB89047C6C8C}"/>
                      </a:ext>
                    </a:extLst>
                  </p:cNvPr>
                  <p:cNvSpPr txBox="1"/>
                  <p:nvPr/>
                </p:nvSpPr>
                <p:spPr>
                  <a:xfrm>
                    <a:off x="1867700" y="1889368"/>
                    <a:ext cx="676819" cy="13644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 latinLnBrk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600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sz="6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EB19CC1A-9466-7B62-C297-CB89047C6C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7700" y="1889368"/>
                    <a:ext cx="676819" cy="13644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03CE6596-3DE6-183E-BE2E-9545101140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91927" y="1414137"/>
                <a:ext cx="178575" cy="136441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BAE5100-E282-693A-5C11-B1E260EA5AE9}"/>
                  </a:ext>
                </a:extLst>
              </p:cNvPr>
              <p:cNvSpPr txBox="1"/>
              <p:nvPr/>
            </p:nvSpPr>
            <p:spPr>
              <a:xfrm>
                <a:off x="1915864" y="1417303"/>
                <a:ext cx="676819" cy="13644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latinLnBrk="1"/>
                <a:r>
                  <a:rPr lang="en-US" altLang="ko-KR" sz="600" dirty="0"/>
                  <a:t>RE000001</a:t>
                </a:r>
                <a:endParaRPr lang="ko-KR" altLang="en-US" sz="600" dirty="0"/>
              </a:p>
            </p:txBody>
          </p:sp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F030F294-A4B2-BEFC-C2F8-14DDE1DF84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/>
              <a:stretch/>
            </p:blipFill>
            <p:spPr>
              <a:xfrm>
                <a:off x="1891927" y="1566024"/>
                <a:ext cx="178575" cy="136441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E917EDD-6F5D-B818-0BE5-6DFA5328E73A}"/>
                  </a:ext>
                </a:extLst>
              </p:cNvPr>
              <p:cNvSpPr txBox="1"/>
              <p:nvPr/>
            </p:nvSpPr>
            <p:spPr>
              <a:xfrm>
                <a:off x="1915864" y="1563300"/>
                <a:ext cx="676819" cy="13644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latinLnBrk="1"/>
                <a:r>
                  <a:rPr lang="en-US" altLang="ko-KR" sz="600" dirty="0"/>
                  <a:t>RE000002</a:t>
                </a:r>
                <a:endParaRPr lang="ko-KR" altLang="en-US" sz="600" dirty="0"/>
              </a:p>
            </p:txBody>
          </p:sp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7D0E4210-DE44-BE47-B784-8089B8D7C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91927" y="1749762"/>
                <a:ext cx="178575" cy="136441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7CE0632-8D6D-DDD2-66F7-9EA74A40EA80}"/>
                  </a:ext>
                </a:extLst>
              </p:cNvPr>
              <p:cNvSpPr txBox="1"/>
              <p:nvPr/>
            </p:nvSpPr>
            <p:spPr>
              <a:xfrm>
                <a:off x="1915864" y="1752928"/>
                <a:ext cx="676819" cy="13644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latinLnBrk="1"/>
                <a:r>
                  <a:rPr lang="en-US" altLang="ko-KR" sz="600" dirty="0"/>
                  <a:t>RE000003</a:t>
                </a:r>
                <a:endParaRPr lang="ko-KR" altLang="en-US" sz="600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6BCC14-3F0B-8506-C7F2-7A6BCE2D3EE5}"/>
                </a:ext>
              </a:extLst>
            </p:cNvPr>
            <p:cNvSpPr txBox="1"/>
            <p:nvPr/>
          </p:nvSpPr>
          <p:spPr>
            <a:xfrm>
              <a:off x="9800116" y="2538072"/>
              <a:ext cx="874356" cy="1894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ko-KR" altLang="en-US" sz="800" b="1" spc="-60" dirty="0"/>
                <a:t>플랫폼 내 이력서 </a:t>
              </a:r>
              <a:r>
                <a:rPr kumimoji="1" lang="en-US" altLang="ko-KR" sz="800" b="1" spc="-60" dirty="0"/>
                <a:t>DB</a:t>
              </a:r>
              <a:endParaRPr kumimoji="1" lang="ko-Kore-KR" altLang="en-US" sz="800" b="1" spc="-6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A82EA08-260D-6F34-D2DC-1E2F9D1E6FB1}"/>
              </a:ext>
            </a:extLst>
          </p:cNvPr>
          <p:cNvSpPr txBox="1"/>
          <p:nvPr/>
        </p:nvSpPr>
        <p:spPr>
          <a:xfrm>
            <a:off x="10103051" y="3567591"/>
            <a:ext cx="1163768" cy="1894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ko-KR" sz="900" b="1" spc="-60" dirty="0"/>
              <a:t>[</a:t>
            </a:r>
            <a:r>
              <a:rPr kumimoji="1" lang="ko-KR" altLang="en-US" sz="900" b="1" spc="-60" dirty="0"/>
              <a:t>이력서</a:t>
            </a:r>
            <a:r>
              <a:rPr kumimoji="1" lang="en-US" altLang="en-US" sz="900" b="1" spc="-60" dirty="0"/>
              <a:t> </a:t>
            </a:r>
            <a:r>
              <a:rPr kumimoji="1" lang="ko-KR" altLang="en-US" sz="900" b="1" spc="-60" dirty="0"/>
              <a:t>직무 분류 결과</a:t>
            </a:r>
            <a:r>
              <a:rPr kumimoji="1" lang="en-US" altLang="ko-KR" sz="900" b="1" spc="-60" dirty="0"/>
              <a:t>]</a:t>
            </a:r>
            <a:endParaRPr kumimoji="1" lang="ko-Kore-KR" altLang="en-US" sz="900" b="1" spc="-60" dirty="0"/>
          </a:p>
        </p:txBody>
      </p:sp>
      <p:sp>
        <p:nvSpPr>
          <p:cNvPr id="14" name="갈매기형 수장[C] 82">
            <a:extLst>
              <a:ext uri="{FF2B5EF4-FFF2-40B4-BE49-F238E27FC236}">
                <a16:creationId xmlns:a16="http://schemas.microsoft.com/office/drawing/2014/main" id="{2025E153-5A26-1924-4612-AA235991B14C}"/>
              </a:ext>
            </a:extLst>
          </p:cNvPr>
          <p:cNvSpPr/>
          <p:nvPr/>
        </p:nvSpPr>
        <p:spPr>
          <a:xfrm>
            <a:off x="9608642" y="1320865"/>
            <a:ext cx="2110014" cy="457200"/>
          </a:xfrm>
          <a:prstGeom prst="chevron">
            <a:avLst/>
          </a:prstGeom>
          <a:solidFill>
            <a:srgbClr val="31577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400" b="1" dirty="0">
                <a:solidFill>
                  <a:schemeClr val="bg1">
                    <a:lumMod val="95000"/>
                  </a:schemeClr>
                </a:solidFill>
              </a:rPr>
              <a:t>결과 도출</a:t>
            </a:r>
            <a:endParaRPr kumimoji="1" lang="ko-Kore-KR" alt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F4D8540B-C50F-5EDA-9D16-851EF2A56E48}"/>
              </a:ext>
            </a:extLst>
          </p:cNvPr>
          <p:cNvSpPr/>
          <p:nvPr/>
        </p:nvSpPr>
        <p:spPr>
          <a:xfrm>
            <a:off x="10522514" y="2727528"/>
            <a:ext cx="422425" cy="840063"/>
          </a:xfrm>
          <a:prstGeom prst="downArrow">
            <a:avLst/>
          </a:prstGeom>
          <a:solidFill>
            <a:srgbClr val="31577E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295778-CCF2-50EC-5739-5809CCCBBD7D}"/>
              </a:ext>
            </a:extLst>
          </p:cNvPr>
          <p:cNvSpPr txBox="1"/>
          <p:nvPr/>
        </p:nvSpPr>
        <p:spPr>
          <a:xfrm>
            <a:off x="9562976" y="3082690"/>
            <a:ext cx="874356" cy="1894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800" b="1" spc="-60" dirty="0"/>
              <a:t>이력서</a:t>
            </a:r>
            <a:r>
              <a:rPr kumimoji="1" lang="en-US" altLang="en-US" sz="800" b="1" spc="-60" dirty="0"/>
              <a:t> </a:t>
            </a:r>
            <a:r>
              <a:rPr kumimoji="1" lang="ko-KR" altLang="en-US" sz="800" b="1" spc="-60" dirty="0"/>
              <a:t>직무 분류 모델</a:t>
            </a:r>
            <a:endParaRPr kumimoji="1" lang="ko-Kore-KR" altLang="en-US" sz="800" b="1" spc="-60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897A2E2-E95C-2F1C-6FC0-F4332030CA22}"/>
              </a:ext>
            </a:extLst>
          </p:cNvPr>
          <p:cNvGrpSpPr/>
          <p:nvPr/>
        </p:nvGrpSpPr>
        <p:grpSpPr>
          <a:xfrm>
            <a:off x="10463726" y="2881532"/>
            <a:ext cx="540000" cy="540000"/>
            <a:chOff x="9748203" y="2900034"/>
            <a:chExt cx="540000" cy="540000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A0201EB5-846B-FB50-298F-88DDFCBDF4DA}"/>
                </a:ext>
              </a:extLst>
            </p:cNvPr>
            <p:cNvSpPr/>
            <p:nvPr/>
          </p:nvSpPr>
          <p:spPr>
            <a:xfrm>
              <a:off x="9748203" y="2900034"/>
              <a:ext cx="540000" cy="540000"/>
            </a:xfrm>
            <a:prstGeom prst="ellipse">
              <a:avLst/>
            </a:prstGeom>
            <a:solidFill>
              <a:srgbClr val="E1F7F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F07656A-1BCB-1E28-D5EF-A53BB87AA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839454" y="2971589"/>
              <a:ext cx="357498" cy="357498"/>
            </a:xfrm>
            <a:prstGeom prst="rect">
              <a:avLst/>
            </a:prstGeom>
          </p:spPr>
        </p:pic>
      </p:grpSp>
      <p:pic>
        <p:nvPicPr>
          <p:cNvPr id="5" name="Picture 3" descr="C:\Users\mini\Desktop\그림2.png">
            <a:extLst>
              <a:ext uri="{FF2B5EF4-FFF2-40B4-BE49-F238E27FC236}">
                <a16:creationId xmlns:a16="http://schemas.microsoft.com/office/drawing/2014/main" id="{ED074D97-ECBF-B35F-3646-CD17B2821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271" y="3601330"/>
            <a:ext cx="417924" cy="3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D467F390-AE68-A824-0FEE-539DFDE5D1D1}"/>
              </a:ext>
            </a:extLst>
          </p:cNvPr>
          <p:cNvSpPr/>
          <p:nvPr/>
        </p:nvSpPr>
        <p:spPr>
          <a:xfrm>
            <a:off x="1635942" y="1850491"/>
            <a:ext cx="2164227" cy="311560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ko-KR" sz="1200" b="1" dirty="0">
              <a:solidFill>
                <a:schemeClr val="bg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4F93A7D-C51F-D39C-3371-FB67AAD20855}"/>
              </a:ext>
            </a:extLst>
          </p:cNvPr>
          <p:cNvGrpSpPr/>
          <p:nvPr/>
        </p:nvGrpSpPr>
        <p:grpSpPr>
          <a:xfrm>
            <a:off x="1742115" y="1975037"/>
            <a:ext cx="815450" cy="677512"/>
            <a:chOff x="1742115" y="2611036"/>
            <a:chExt cx="815450" cy="677512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75AA767B-E007-3384-DF81-C4F0F59288D6}"/>
                </a:ext>
              </a:extLst>
            </p:cNvPr>
            <p:cNvGrpSpPr/>
            <p:nvPr/>
          </p:nvGrpSpPr>
          <p:grpSpPr>
            <a:xfrm>
              <a:off x="1954975" y="2611036"/>
              <a:ext cx="460014" cy="411440"/>
              <a:chOff x="1758627" y="3034695"/>
              <a:chExt cx="785540" cy="545527"/>
            </a:xfrm>
          </p:grpSpPr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774A791A-F8D3-7F10-A9AA-0D2EF94AFD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58627" y="3034695"/>
                <a:ext cx="785540" cy="545527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B2F29078-C9FE-6F8D-E72A-3E6CF7A635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33113" y="3149024"/>
                <a:ext cx="386557" cy="321420"/>
              </a:xfrm>
              <a:prstGeom prst="rect">
                <a:avLst/>
              </a:prstGeom>
            </p:spPr>
          </p:pic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28F1EC5-95C4-B10C-DD60-78661530E777}"/>
                </a:ext>
              </a:extLst>
            </p:cNvPr>
            <p:cNvSpPr txBox="1"/>
            <p:nvPr/>
          </p:nvSpPr>
          <p:spPr>
            <a:xfrm>
              <a:off x="1742115" y="3040052"/>
              <a:ext cx="815450" cy="2484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ko-KR" altLang="en-US" sz="900" b="1" spc="-60" dirty="0"/>
                <a:t>데이터 품질 검증</a:t>
              </a:r>
              <a:endParaRPr kumimoji="1" lang="x-none" altLang="en-US" sz="900" b="1" spc="-6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548E578-3564-559C-C9D4-47E4594A2D7E}"/>
              </a:ext>
            </a:extLst>
          </p:cNvPr>
          <p:cNvGrpSpPr/>
          <p:nvPr/>
        </p:nvGrpSpPr>
        <p:grpSpPr>
          <a:xfrm>
            <a:off x="2796079" y="1975037"/>
            <a:ext cx="906040" cy="677512"/>
            <a:chOff x="2796079" y="2611036"/>
            <a:chExt cx="906040" cy="677512"/>
          </a:xfrm>
        </p:grpSpPr>
        <p:pic>
          <p:nvPicPr>
            <p:cNvPr id="58" name="Picture 6">
              <a:extLst>
                <a:ext uri="{FF2B5EF4-FFF2-40B4-BE49-F238E27FC236}">
                  <a16:creationId xmlns:a16="http://schemas.microsoft.com/office/drawing/2014/main" id="{CDD1755E-070E-01DF-0D29-2F599353B1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8527" y="2611036"/>
              <a:ext cx="552750" cy="41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6998CF4-4A4D-BB0E-9C59-3FB1534A6C7C}"/>
                </a:ext>
              </a:extLst>
            </p:cNvPr>
            <p:cNvSpPr txBox="1"/>
            <p:nvPr/>
          </p:nvSpPr>
          <p:spPr>
            <a:xfrm>
              <a:off x="2796079" y="3040052"/>
              <a:ext cx="906040" cy="2484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ko-KR" altLang="en-US" sz="900" b="1" spc="-60" dirty="0"/>
                <a:t>탐색적 데이터 분석</a:t>
              </a:r>
              <a:endParaRPr kumimoji="1" lang="x-none" altLang="en-US" sz="900" b="1" spc="-60" dirty="0"/>
            </a:p>
          </p:txBody>
        </p:sp>
      </p:grp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346B6E2C-57D2-479C-92A0-62761D097BA8}"/>
              </a:ext>
            </a:extLst>
          </p:cNvPr>
          <p:cNvSpPr/>
          <p:nvPr/>
        </p:nvSpPr>
        <p:spPr>
          <a:xfrm>
            <a:off x="1663323" y="1873414"/>
            <a:ext cx="2104336" cy="826747"/>
          </a:xfrm>
          <a:prstGeom prst="roundRect">
            <a:avLst>
              <a:gd name="adj" fmla="val 8791"/>
            </a:avLst>
          </a:prstGeom>
          <a:noFill/>
          <a:ln w="19050">
            <a:solidFill>
              <a:srgbClr val="009C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사각형: 둥근 모서리 21">
            <a:extLst>
              <a:ext uri="{FF2B5EF4-FFF2-40B4-BE49-F238E27FC236}">
                <a16:creationId xmlns:a16="http://schemas.microsoft.com/office/drawing/2014/main" id="{9691541A-BAA2-5270-298C-17CFDB188442}"/>
              </a:ext>
            </a:extLst>
          </p:cNvPr>
          <p:cNvSpPr/>
          <p:nvPr/>
        </p:nvSpPr>
        <p:spPr>
          <a:xfrm>
            <a:off x="2262928" y="2607952"/>
            <a:ext cx="936478" cy="207412"/>
          </a:xfrm>
          <a:prstGeom prst="roundRect">
            <a:avLst/>
          </a:prstGeom>
          <a:solidFill>
            <a:srgbClr val="00B8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+mj-ea"/>
                <a:ea typeface="+mj-ea"/>
              </a:rPr>
              <a:t>QC/EDA</a:t>
            </a:r>
            <a:endParaRPr lang="ko-KR" altLang="en-US" sz="1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0" name="사각형: 둥근 모서리 21">
            <a:extLst>
              <a:ext uri="{FF2B5EF4-FFF2-40B4-BE49-F238E27FC236}">
                <a16:creationId xmlns:a16="http://schemas.microsoft.com/office/drawing/2014/main" id="{40E552CA-48CE-8BFC-9D4A-1668CDAC24BB}"/>
              </a:ext>
            </a:extLst>
          </p:cNvPr>
          <p:cNvSpPr/>
          <p:nvPr/>
        </p:nvSpPr>
        <p:spPr>
          <a:xfrm>
            <a:off x="1733038" y="3035735"/>
            <a:ext cx="1964906" cy="1899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8A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rgbClr val="009C96"/>
                </a:solidFill>
                <a:latin typeface="+mj-ea"/>
                <a:ea typeface="+mj-ea"/>
              </a:rPr>
              <a:t>결과 기반 분류 대상 직무 협의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7" name="표 136">
                <a:extLst>
                  <a:ext uri="{FF2B5EF4-FFF2-40B4-BE49-F238E27FC236}">
                    <a16:creationId xmlns:a16="http://schemas.microsoft.com/office/drawing/2014/main" id="{D17BB180-DF3F-CC78-49CD-C7F9B0B8F87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90955" y="3285664"/>
              <a:ext cx="2063655" cy="8214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795070">
                      <a:extLst>
                        <a:ext uri="{9D8B030D-6E8A-4147-A177-3AD203B41FA5}">
                          <a16:colId xmlns:a16="http://schemas.microsoft.com/office/drawing/2014/main" val="3599988648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427084197"/>
                        </a:ext>
                      </a:extLst>
                    </a:gridCol>
                    <a:gridCol w="658985">
                      <a:extLst>
                        <a:ext uri="{9D8B030D-6E8A-4147-A177-3AD203B41FA5}">
                          <a16:colId xmlns:a16="http://schemas.microsoft.com/office/drawing/2014/main" val="4092813144"/>
                        </a:ext>
                      </a:extLst>
                    </a:gridCol>
                  </a:tblGrid>
                  <a:tr h="2285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700" dirty="0"/>
                            <a:t>대분류</a:t>
                          </a:r>
                          <a:br>
                            <a:rPr lang="en-US" altLang="ko-KR" sz="700" dirty="0"/>
                          </a:br>
                          <a:r>
                            <a:rPr lang="ko-KR" altLang="en-US" sz="700" dirty="0" err="1"/>
                            <a:t>직무명</a:t>
                          </a:r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700" dirty="0"/>
                            <a:t>중분류</a:t>
                          </a:r>
                          <a:br>
                            <a:rPr lang="en-US" altLang="ko-KR" sz="700" dirty="0"/>
                          </a:br>
                          <a:r>
                            <a:rPr lang="ko-KR" altLang="en-US" sz="700" dirty="0" err="1"/>
                            <a:t>직무명</a:t>
                          </a:r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700" dirty="0"/>
                            <a:t>이력서 건수</a:t>
                          </a: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4023884547"/>
                      </a:ext>
                    </a:extLst>
                  </a:tr>
                  <a:tr h="14311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1. </a:t>
                          </a:r>
                          <a:r>
                            <a:rPr lang="ko-KR" altLang="en-US" sz="700" dirty="0"/>
                            <a:t>경영</a:t>
                          </a:r>
                          <a:r>
                            <a:rPr lang="en-US" altLang="ko-KR" sz="700" dirty="0"/>
                            <a:t>STAFF</a:t>
                          </a:r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1. </a:t>
                          </a:r>
                          <a:r>
                            <a:rPr lang="ko-KR" altLang="en-US" sz="700" dirty="0"/>
                            <a:t>인사</a:t>
                          </a: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380</a:t>
                          </a:r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14311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17. </a:t>
                          </a:r>
                          <a:r>
                            <a:rPr lang="ko-KR" altLang="en-US" sz="700" dirty="0"/>
                            <a:t>노무</a:t>
                          </a: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2. </a:t>
                          </a:r>
                          <a:r>
                            <a:rPr lang="ko-KR" altLang="en-US" sz="700" dirty="0"/>
                            <a:t>창업</a:t>
                          </a: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1</a:t>
                          </a:r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143119"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6570405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7" name="표 136">
                <a:extLst>
                  <a:ext uri="{FF2B5EF4-FFF2-40B4-BE49-F238E27FC236}">
                    <a16:creationId xmlns:a16="http://schemas.microsoft.com/office/drawing/2014/main" id="{D17BB180-DF3F-CC78-49CD-C7F9B0B8F87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90955" y="3285664"/>
              <a:ext cx="2063655" cy="8214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795070">
                      <a:extLst>
                        <a:ext uri="{9D8B030D-6E8A-4147-A177-3AD203B41FA5}">
                          <a16:colId xmlns:a16="http://schemas.microsoft.com/office/drawing/2014/main" val="3599988648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427084197"/>
                        </a:ext>
                      </a:extLst>
                    </a:gridCol>
                    <a:gridCol w="658985">
                      <a:extLst>
                        <a:ext uri="{9D8B030D-6E8A-4147-A177-3AD203B41FA5}">
                          <a16:colId xmlns:a16="http://schemas.microsoft.com/office/drawing/2014/main" val="4092813144"/>
                        </a:ext>
                      </a:extLst>
                    </a:gridCol>
                  </a:tblGrid>
                  <a:tr h="2853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700" dirty="0"/>
                            <a:t>대분류</a:t>
                          </a:r>
                          <a:br>
                            <a:rPr lang="en-US" altLang="ko-KR" sz="700" dirty="0"/>
                          </a:br>
                          <a:r>
                            <a:rPr lang="ko-KR" altLang="en-US" sz="700" dirty="0" err="1"/>
                            <a:t>직무명</a:t>
                          </a:r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700" dirty="0"/>
                            <a:t>중분류</a:t>
                          </a:r>
                          <a:br>
                            <a:rPr lang="en-US" altLang="ko-KR" sz="700" dirty="0"/>
                          </a:br>
                          <a:r>
                            <a:rPr lang="ko-KR" altLang="en-US" sz="700" dirty="0" err="1"/>
                            <a:t>직무명</a:t>
                          </a:r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700" dirty="0"/>
                            <a:t>이력서 건수</a:t>
                          </a:r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4023884547"/>
                      </a:ext>
                    </a:extLst>
                  </a:tr>
                  <a:tr h="1786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1. </a:t>
                          </a:r>
                          <a:r>
                            <a:rPr lang="ko-KR" altLang="en-US" sz="700" dirty="0"/>
                            <a:t>경영</a:t>
                          </a:r>
                          <a:r>
                            <a:rPr lang="en-US" altLang="ko-KR" sz="700" dirty="0"/>
                            <a:t>STAFF</a:t>
                          </a:r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1. </a:t>
                          </a:r>
                          <a:r>
                            <a:rPr lang="ko-KR" altLang="en-US" sz="700" dirty="0"/>
                            <a:t>인사</a:t>
                          </a: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380</a:t>
                          </a:r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1786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17. </a:t>
                          </a:r>
                          <a:r>
                            <a:rPr lang="ko-KR" altLang="en-US" sz="700" dirty="0"/>
                            <a:t>노무</a:t>
                          </a: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2. </a:t>
                          </a:r>
                          <a:r>
                            <a:rPr lang="ko-KR" altLang="en-US" sz="700" dirty="0"/>
                            <a:t>창업</a:t>
                          </a:r>
                        </a:p>
                      </a:txBody>
                      <a:tcPr marL="72000" marR="72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1</a:t>
                          </a:r>
                          <a:endParaRPr lang="ko-KR" altLang="en-US" sz="700" dirty="0"/>
                        </a:p>
                      </a:txBody>
                      <a:tcPr marL="72000" marR="72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1786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72000" marT="36000" marB="36000" anchor="ctr">
                        <a:blipFill>
                          <a:blip r:embed="rId21"/>
                          <a:stretch>
                            <a:fillRect l="-763" t="-356667" r="-162595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72000" marT="36000" marB="36000" anchor="ctr">
                        <a:blipFill>
                          <a:blip r:embed="rId21"/>
                          <a:stretch>
                            <a:fillRect l="-132000" t="-356667" r="-113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72000" marT="36000" marB="36000" anchor="ctr">
                        <a:blipFill>
                          <a:blip r:embed="rId21"/>
                          <a:stretch>
                            <a:fillRect l="-214815" t="-356667" r="-4630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70405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796AA7F-1CF2-8E70-0957-85D0275B9568}"/>
              </a:ext>
            </a:extLst>
          </p:cNvPr>
          <p:cNvSpPr/>
          <p:nvPr/>
        </p:nvSpPr>
        <p:spPr>
          <a:xfrm>
            <a:off x="1690955" y="3748337"/>
            <a:ext cx="2064680" cy="1663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0" name="설명선: 굽은 이중선 139">
            <a:extLst>
              <a:ext uri="{FF2B5EF4-FFF2-40B4-BE49-F238E27FC236}">
                <a16:creationId xmlns:a16="http://schemas.microsoft.com/office/drawing/2014/main" id="{9122F834-9A1B-8CF3-F427-9C641FD1AA10}"/>
              </a:ext>
            </a:extLst>
          </p:cNvPr>
          <p:cNvSpPr/>
          <p:nvPr/>
        </p:nvSpPr>
        <p:spPr>
          <a:xfrm rot="10800000">
            <a:off x="1663322" y="4220650"/>
            <a:ext cx="2123585" cy="572785"/>
          </a:xfrm>
          <a:prstGeom prst="borderCallout3">
            <a:avLst>
              <a:gd name="adj1" fmla="val 103447"/>
              <a:gd name="adj2" fmla="val 79596"/>
              <a:gd name="adj3" fmla="val 119006"/>
              <a:gd name="adj4" fmla="val 101800"/>
              <a:gd name="adj5" fmla="val 157347"/>
              <a:gd name="adj6" fmla="val 102608"/>
              <a:gd name="adj7" fmla="val 171629"/>
              <a:gd name="adj8" fmla="val 9853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9AF2867-954B-4787-4507-E9ECCE1362FC}"/>
              </a:ext>
            </a:extLst>
          </p:cNvPr>
          <p:cNvSpPr txBox="1"/>
          <p:nvPr/>
        </p:nvSpPr>
        <p:spPr>
          <a:xfrm>
            <a:off x="1766565" y="4228373"/>
            <a:ext cx="1851789" cy="5573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kumimoji="1" lang="ko-KR" altLang="en-US" sz="700" spc="-60" dirty="0" err="1"/>
              <a:t>직무별</a:t>
            </a:r>
            <a:r>
              <a:rPr kumimoji="1" lang="ko-KR" altLang="en-US" sz="700" spc="-60" dirty="0"/>
              <a:t> 매칭되는 이력서 건수가 적은 경우</a:t>
            </a:r>
            <a:r>
              <a:rPr kumimoji="1" lang="en-US" altLang="ko-KR" sz="700" spc="-60" dirty="0"/>
              <a:t>,</a:t>
            </a:r>
            <a:br>
              <a:rPr kumimoji="1" lang="en-US" altLang="ko-KR" sz="700" spc="-60" dirty="0"/>
            </a:br>
            <a:r>
              <a:rPr kumimoji="1" lang="en-US" altLang="ko-KR" sz="700" spc="-60" dirty="0"/>
              <a:t>1) </a:t>
            </a:r>
            <a:r>
              <a:rPr kumimoji="1" lang="ko-KR" altLang="en-US" sz="700" spc="-60" dirty="0"/>
              <a:t>다른 소수의 분류 직무와 병합</a:t>
            </a:r>
            <a:r>
              <a:rPr kumimoji="1" lang="en-US" altLang="ko-KR" sz="700" spc="-60" dirty="0"/>
              <a:t>(ex. [</a:t>
            </a:r>
            <a:r>
              <a:rPr kumimoji="1" lang="ko-KR" altLang="en-US" sz="700" spc="-60" dirty="0"/>
              <a:t>기타</a:t>
            </a:r>
            <a:r>
              <a:rPr kumimoji="1" lang="en-US" altLang="ko-KR" sz="700" spc="-60" dirty="0"/>
              <a:t>]</a:t>
            </a:r>
            <a:r>
              <a:rPr kumimoji="1" lang="ko-KR" altLang="en-US" sz="700" spc="-60" dirty="0"/>
              <a:t>로 병합</a:t>
            </a:r>
            <a:r>
              <a:rPr kumimoji="1" lang="en-US" altLang="ko-KR" sz="700" spc="-60" dirty="0"/>
              <a:t>)</a:t>
            </a:r>
            <a:br>
              <a:rPr kumimoji="1" lang="en-US" altLang="ko-KR" sz="700" spc="-60" dirty="0"/>
            </a:br>
            <a:r>
              <a:rPr kumimoji="1" lang="en-US" altLang="ko-KR" sz="700" spc="-60" dirty="0"/>
              <a:t>2) </a:t>
            </a:r>
            <a:r>
              <a:rPr kumimoji="1" lang="ko-KR" altLang="en-US" sz="700" spc="-60" dirty="0"/>
              <a:t>분류 대상 직무에서 제외</a:t>
            </a:r>
            <a:br>
              <a:rPr kumimoji="1" lang="en-US" altLang="ko-KR" sz="700" spc="-60" dirty="0"/>
            </a:br>
            <a:r>
              <a:rPr kumimoji="1" lang="ko-KR" altLang="en-US" sz="700" spc="-60" dirty="0"/>
              <a:t>하는 등의 방안 협의 필요</a:t>
            </a:r>
            <a:endParaRPr kumimoji="1" lang="en-US" altLang="ko-KR" sz="700" spc="-60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F27B0E8A-7A9D-D3EF-1680-C40FE674079A}"/>
              </a:ext>
            </a:extLst>
          </p:cNvPr>
          <p:cNvSpPr/>
          <p:nvPr/>
        </p:nvSpPr>
        <p:spPr>
          <a:xfrm>
            <a:off x="3898527" y="1884133"/>
            <a:ext cx="2856855" cy="888276"/>
          </a:xfrm>
          <a:prstGeom prst="roundRect">
            <a:avLst>
              <a:gd name="adj" fmla="val 8791"/>
            </a:avLst>
          </a:prstGeom>
          <a:noFill/>
          <a:ln w="19050">
            <a:solidFill>
              <a:srgbClr val="009C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사각형: 둥근 모서리 21">
            <a:extLst>
              <a:ext uri="{FF2B5EF4-FFF2-40B4-BE49-F238E27FC236}">
                <a16:creationId xmlns:a16="http://schemas.microsoft.com/office/drawing/2014/main" id="{31D64D89-30DD-8ABE-4DC3-162ED7E2CEDB}"/>
              </a:ext>
            </a:extLst>
          </p:cNvPr>
          <p:cNvSpPr/>
          <p:nvPr/>
        </p:nvSpPr>
        <p:spPr>
          <a:xfrm>
            <a:off x="4863534" y="2662361"/>
            <a:ext cx="936478" cy="207412"/>
          </a:xfrm>
          <a:prstGeom prst="roundRect">
            <a:avLst/>
          </a:prstGeom>
          <a:solidFill>
            <a:srgbClr val="00B8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j-ea"/>
                <a:ea typeface="+mj-ea"/>
              </a:rPr>
              <a:t>데이터 </a:t>
            </a:r>
            <a:r>
              <a:rPr lang="ko-KR" altLang="en-US" sz="1000" dirty="0" err="1">
                <a:solidFill>
                  <a:schemeClr val="bg1"/>
                </a:solidFill>
                <a:latin typeface="+mj-ea"/>
                <a:ea typeface="+mj-ea"/>
              </a:rPr>
              <a:t>전처리</a:t>
            </a:r>
            <a:endParaRPr lang="ko-KR" altLang="en-US" sz="1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A1433BB8-76AB-E350-7F99-4B07A9F8D81A}"/>
              </a:ext>
            </a:extLst>
          </p:cNvPr>
          <p:cNvGrpSpPr/>
          <p:nvPr/>
        </p:nvGrpSpPr>
        <p:grpSpPr>
          <a:xfrm>
            <a:off x="5570603" y="1901494"/>
            <a:ext cx="906040" cy="739917"/>
            <a:chOff x="4090828" y="2485783"/>
            <a:chExt cx="906040" cy="739917"/>
          </a:xfrm>
        </p:grpSpPr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14893876-DEA2-FAE9-B630-0981D7052622}"/>
                </a:ext>
              </a:extLst>
            </p:cNvPr>
            <p:cNvSpPr/>
            <p:nvPr/>
          </p:nvSpPr>
          <p:spPr>
            <a:xfrm>
              <a:off x="4165800" y="2671219"/>
              <a:ext cx="756000" cy="1634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불용어</a:t>
              </a:r>
              <a:r>
                <a:rPr lang="ko-KR" altLang="en-US" sz="800" dirty="0">
                  <a:solidFill>
                    <a:schemeClr val="tx1"/>
                  </a:solidFill>
                </a:rPr>
                <a:t> 제거</a:t>
              </a:r>
            </a:p>
          </p:txBody>
        </p:sp>
        <p:sp>
          <p:nvSpPr>
            <p:cNvPr id="157" name="사각형: 둥근 모서리 156">
              <a:extLst>
                <a:ext uri="{FF2B5EF4-FFF2-40B4-BE49-F238E27FC236}">
                  <a16:creationId xmlns:a16="http://schemas.microsoft.com/office/drawing/2014/main" id="{A521CC8A-158C-5DE6-4CE3-D0476B6D0691}"/>
                </a:ext>
              </a:extLst>
            </p:cNvPr>
            <p:cNvSpPr/>
            <p:nvPr/>
          </p:nvSpPr>
          <p:spPr>
            <a:xfrm>
              <a:off x="4165800" y="2860061"/>
              <a:ext cx="756000" cy="1634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형태소 분석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8C505D1E-9CF6-A279-7B30-776758220645}"/>
                </a:ext>
              </a:extLst>
            </p:cNvPr>
            <p:cNvSpPr/>
            <p:nvPr/>
          </p:nvSpPr>
          <p:spPr>
            <a:xfrm>
              <a:off x="4165800" y="3047816"/>
              <a:ext cx="756000" cy="1634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토큰화</a:t>
              </a:r>
            </a:p>
          </p:txBody>
        </p:sp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id="{7E197120-F44E-E972-B769-B20A191941F4}"/>
                </a:ext>
              </a:extLst>
            </p:cNvPr>
            <p:cNvSpPr/>
            <p:nvPr/>
          </p:nvSpPr>
          <p:spPr>
            <a:xfrm>
              <a:off x="4090828" y="2568587"/>
              <a:ext cx="906040" cy="657113"/>
            </a:xfrm>
            <a:prstGeom prst="roundRect">
              <a:avLst>
                <a:gd name="adj" fmla="val 8791"/>
              </a:avLst>
            </a:prstGeom>
            <a:noFill/>
            <a:ln w="19050">
              <a:solidFill>
                <a:srgbClr val="32789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0" name="사각형: 둥근 모서리 21">
              <a:extLst>
                <a:ext uri="{FF2B5EF4-FFF2-40B4-BE49-F238E27FC236}">
                  <a16:creationId xmlns:a16="http://schemas.microsoft.com/office/drawing/2014/main" id="{0E9BD755-45E9-5185-B596-36B651A97620}"/>
                </a:ext>
              </a:extLst>
            </p:cNvPr>
            <p:cNvSpPr/>
            <p:nvPr/>
          </p:nvSpPr>
          <p:spPr>
            <a:xfrm>
              <a:off x="4140250" y="2485783"/>
              <a:ext cx="799556" cy="160072"/>
            </a:xfrm>
            <a:prstGeom prst="roundRect">
              <a:avLst/>
            </a:prstGeom>
            <a:solidFill>
              <a:srgbClr val="32789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+mj-ea"/>
                  <a:ea typeface="+mj-ea"/>
                </a:rPr>
                <a:t>텍스트 </a:t>
              </a:r>
              <a:r>
                <a:rPr lang="ko-KR" altLang="en-US" sz="800" dirty="0" err="1">
                  <a:solidFill>
                    <a:schemeClr val="bg1"/>
                  </a:solidFill>
                  <a:latin typeface="+mj-ea"/>
                  <a:ea typeface="+mj-ea"/>
                </a:rPr>
                <a:t>전처리</a:t>
              </a:r>
              <a:endParaRPr lang="ko-KR" altLang="en-US" sz="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00028D3C-D78B-BAEE-4DDD-3161FB439D00}"/>
              </a:ext>
            </a:extLst>
          </p:cNvPr>
          <p:cNvGrpSpPr/>
          <p:nvPr/>
        </p:nvGrpSpPr>
        <p:grpSpPr>
          <a:xfrm>
            <a:off x="4260428" y="1905781"/>
            <a:ext cx="906040" cy="745057"/>
            <a:chOff x="4015595" y="1886927"/>
            <a:chExt cx="906040" cy="745057"/>
          </a:xfrm>
        </p:grpSpPr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4FD09756-2FB8-4A6A-AD8D-DF4DBE56F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4388265" y="2126994"/>
              <a:ext cx="216000" cy="216000"/>
            </a:xfrm>
            <a:prstGeom prst="rect">
              <a:avLst/>
            </a:prstGeom>
          </p:spPr>
        </p:pic>
        <p:sp>
          <p:nvSpPr>
            <p:cNvPr id="136" name="화살표: 아래로 구부러짐 135">
              <a:extLst>
                <a:ext uri="{FF2B5EF4-FFF2-40B4-BE49-F238E27FC236}">
                  <a16:creationId xmlns:a16="http://schemas.microsoft.com/office/drawing/2014/main" id="{654120ED-4F38-A808-2714-686347A4EC65}"/>
                </a:ext>
              </a:extLst>
            </p:cNvPr>
            <p:cNvSpPr/>
            <p:nvPr/>
          </p:nvSpPr>
          <p:spPr>
            <a:xfrm>
              <a:off x="4252655" y="2172459"/>
              <a:ext cx="465673" cy="170536"/>
            </a:xfrm>
            <a:prstGeom prst="curvedDown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131" name="그림 130">
              <a:extLst>
                <a:ext uri="{FF2B5EF4-FFF2-40B4-BE49-F238E27FC236}">
                  <a16:creationId xmlns:a16="http://schemas.microsoft.com/office/drawing/2014/main" id="{24B50F9A-462E-2FF6-39B9-5E12D5ACD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141382" y="2237638"/>
              <a:ext cx="252000" cy="192542"/>
            </a:xfrm>
            <a:prstGeom prst="rect">
              <a:avLst/>
            </a:prstGeom>
          </p:spPr>
        </p:pic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id="{39D4B4E9-B3CB-4FAF-B11B-242F3E702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rcRect/>
            <a:stretch/>
          </p:blipFill>
          <p:spPr>
            <a:xfrm>
              <a:off x="4643604" y="2237638"/>
              <a:ext cx="192542" cy="192542"/>
            </a:xfrm>
            <a:prstGeom prst="rect">
              <a:avLst/>
            </a:prstGeom>
          </p:spPr>
        </p:pic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1E97D43E-7DF9-EBA5-2507-8F51CF8240D5}"/>
                </a:ext>
              </a:extLst>
            </p:cNvPr>
            <p:cNvSpPr/>
            <p:nvPr/>
          </p:nvSpPr>
          <p:spPr>
            <a:xfrm>
              <a:off x="4015595" y="1942585"/>
              <a:ext cx="906040" cy="689399"/>
            </a:xfrm>
            <a:prstGeom prst="roundRect">
              <a:avLst>
                <a:gd name="adj" fmla="val 8791"/>
              </a:avLst>
            </a:prstGeom>
            <a:noFill/>
            <a:ln w="19050">
              <a:solidFill>
                <a:srgbClr val="32789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3" name="사각형: 둥근 모서리 21">
              <a:extLst>
                <a:ext uri="{FF2B5EF4-FFF2-40B4-BE49-F238E27FC236}">
                  <a16:creationId xmlns:a16="http://schemas.microsoft.com/office/drawing/2014/main" id="{7FAA0020-9890-6A6C-4A3F-090F0AA8A133}"/>
                </a:ext>
              </a:extLst>
            </p:cNvPr>
            <p:cNvSpPr/>
            <p:nvPr/>
          </p:nvSpPr>
          <p:spPr>
            <a:xfrm>
              <a:off x="4065017" y="1886927"/>
              <a:ext cx="799556" cy="160072"/>
            </a:xfrm>
            <a:prstGeom prst="roundRect">
              <a:avLst/>
            </a:prstGeom>
            <a:solidFill>
              <a:srgbClr val="32789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+mj-ea"/>
                  <a:ea typeface="+mj-ea"/>
                </a:rPr>
                <a:t>텍스트 추출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9" name="표 168">
                <a:extLst>
                  <a:ext uri="{FF2B5EF4-FFF2-40B4-BE49-F238E27FC236}">
                    <a16:creationId xmlns:a16="http://schemas.microsoft.com/office/drawing/2014/main" id="{233062AD-D873-C07B-BC68-882E586EC1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6503781"/>
                  </p:ext>
                </p:extLst>
              </p:nvPr>
            </p:nvGraphicFramePr>
            <p:xfrm>
              <a:off x="3866235" y="3641315"/>
              <a:ext cx="2914101" cy="12481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88949">
                      <a:extLst>
                        <a:ext uri="{9D8B030D-6E8A-4147-A177-3AD203B41FA5}">
                          <a16:colId xmlns:a16="http://schemas.microsoft.com/office/drawing/2014/main" val="2246665747"/>
                        </a:ext>
                      </a:extLst>
                    </a:gridCol>
                    <a:gridCol w="480767">
                      <a:extLst>
                        <a:ext uri="{9D8B030D-6E8A-4147-A177-3AD203B41FA5}">
                          <a16:colId xmlns:a16="http://schemas.microsoft.com/office/drawing/2014/main" val="3599988648"/>
                        </a:ext>
                      </a:extLst>
                    </a:gridCol>
                    <a:gridCol w="414779">
                      <a:extLst>
                        <a:ext uri="{9D8B030D-6E8A-4147-A177-3AD203B41FA5}">
                          <a16:colId xmlns:a16="http://schemas.microsoft.com/office/drawing/2014/main" val="1427084197"/>
                        </a:ext>
                      </a:extLst>
                    </a:gridCol>
                    <a:gridCol w="565608">
                      <a:extLst>
                        <a:ext uri="{9D8B030D-6E8A-4147-A177-3AD203B41FA5}">
                          <a16:colId xmlns:a16="http://schemas.microsoft.com/office/drawing/2014/main" val="3073134279"/>
                        </a:ext>
                      </a:extLst>
                    </a:gridCol>
                    <a:gridCol w="963998">
                      <a:extLst>
                        <a:ext uri="{9D8B030D-6E8A-4147-A177-3AD203B41FA5}">
                          <a16:colId xmlns:a16="http://schemas.microsoft.com/office/drawing/2014/main" val="4092813144"/>
                        </a:ext>
                      </a:extLst>
                    </a:gridCol>
                  </a:tblGrid>
                  <a:tr h="1929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dirty="0"/>
                            <a:t>파일명</a:t>
                          </a: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dirty="0"/>
                            <a:t>파일</a:t>
                          </a:r>
                          <a:br>
                            <a:rPr lang="en-US" altLang="ko-KR" sz="900" dirty="0"/>
                          </a:br>
                          <a:r>
                            <a:rPr lang="ko-KR" altLang="en-US" sz="900" dirty="0"/>
                            <a:t>형식</a:t>
                          </a: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dirty="0"/>
                            <a:t>대분류</a:t>
                          </a:r>
                          <a:br>
                            <a:rPr lang="en-US" altLang="ko-KR" sz="900" dirty="0"/>
                          </a:br>
                          <a:r>
                            <a:rPr lang="ko-KR" altLang="en-US" sz="900" dirty="0"/>
                            <a:t>직무</a:t>
                          </a: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dirty="0"/>
                            <a:t>중분류</a:t>
                          </a:r>
                          <a:br>
                            <a:rPr lang="en-US" altLang="ko-KR" sz="900" dirty="0"/>
                          </a:br>
                          <a:r>
                            <a:rPr lang="ko-KR" altLang="en-US" sz="900" dirty="0"/>
                            <a:t>직무</a:t>
                          </a: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dirty="0"/>
                            <a:t>파일경로</a:t>
                          </a:r>
                        </a:p>
                      </a:txBody>
                      <a:tcPr marL="36000" marR="36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4023884547"/>
                      </a:ext>
                    </a:extLst>
                  </a:tr>
                  <a:tr h="34579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RE00001</a:t>
                          </a:r>
                          <a:endParaRPr lang="ko-KR" altLang="en-US" sz="7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docx</a:t>
                          </a:r>
                          <a:endParaRPr lang="ko-KR" altLang="en-US" sz="7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1. </a:t>
                          </a:r>
                          <a:r>
                            <a:rPr lang="ko-KR" altLang="en-US" sz="700" dirty="0"/>
                            <a:t>경영</a:t>
                          </a:r>
                          <a:r>
                            <a:rPr lang="en-US" altLang="ko-KR" sz="700" dirty="0"/>
                            <a:t>STAFF</a:t>
                          </a:r>
                          <a:endParaRPr lang="ko-KR" altLang="en-US" sz="7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1. </a:t>
                          </a:r>
                          <a:r>
                            <a:rPr lang="ko-KR" altLang="en-US" sz="700" dirty="0"/>
                            <a:t>인사</a:t>
                          </a: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600" dirty="0"/>
                            <a:t>data/01_raw_data/01_</a:t>
                          </a:r>
                          <a:r>
                            <a:rPr lang="ko-KR" altLang="en-US" sz="600" dirty="0"/>
                            <a:t>경영</a:t>
                          </a:r>
                          <a:r>
                            <a:rPr lang="en-US" altLang="ko-KR" sz="600" dirty="0"/>
                            <a:t>STAFF/01_</a:t>
                          </a:r>
                          <a:r>
                            <a:rPr lang="ko-KR" altLang="en-US" sz="600" dirty="0"/>
                            <a:t>인사</a:t>
                          </a:r>
                          <a:r>
                            <a:rPr lang="en-US" altLang="ko-KR" sz="600" dirty="0"/>
                            <a:t>/RE0001.docx</a:t>
                          </a:r>
                          <a:endParaRPr lang="ko-KR" altLang="en-US" sz="600" dirty="0"/>
                        </a:p>
                      </a:txBody>
                      <a:tcPr marL="36000" marR="36000" marT="36000" marB="36000"/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294848"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7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RE00002</a:t>
                          </a:r>
                          <a:endParaRPr kumimoji="0" lang="ko-KR" altLang="en-US" sz="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pdf</a:t>
                          </a:r>
                          <a:endParaRPr lang="ko-KR" altLang="en-US" sz="7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1.</a:t>
                          </a:r>
                          <a:r>
                            <a:rPr lang="ko-KR" altLang="en-US" sz="700" dirty="0"/>
                            <a:t>경영</a:t>
                          </a:r>
                          <a:r>
                            <a:rPr lang="en-US" altLang="ko-KR" sz="700" dirty="0"/>
                            <a:t>STAFF</a:t>
                          </a:r>
                          <a:endParaRPr lang="ko-KR" altLang="en-US" sz="7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3. </a:t>
                          </a:r>
                          <a:r>
                            <a:rPr lang="ko-KR" altLang="en-US" sz="700" dirty="0"/>
                            <a:t>총무</a:t>
                          </a: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600" dirty="0"/>
                            <a:t>data/01_raw_data/01_</a:t>
                          </a:r>
                          <a:r>
                            <a:rPr lang="ko-KR" altLang="en-US" sz="600" dirty="0"/>
                            <a:t>경영</a:t>
                          </a:r>
                          <a:r>
                            <a:rPr lang="en-US" altLang="ko-KR" sz="600" dirty="0"/>
                            <a:t>STAFF/01_</a:t>
                          </a:r>
                          <a:r>
                            <a:rPr lang="ko-KR" altLang="en-US" sz="600" dirty="0"/>
                            <a:t>인사</a:t>
                          </a:r>
                          <a:r>
                            <a:rPr lang="en-US" altLang="ko-KR" sz="600" dirty="0"/>
                            <a:t>/RE0002.pdf</a:t>
                          </a:r>
                          <a:endParaRPr lang="ko-KR" altLang="en-US" sz="600" dirty="0"/>
                        </a:p>
                      </a:txBody>
                      <a:tcPr marL="36000" marR="36000" marT="36000" marB="36000"/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116535"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ko-KR" altLang="en-US" sz="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6570405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9" name="표 168">
                <a:extLst>
                  <a:ext uri="{FF2B5EF4-FFF2-40B4-BE49-F238E27FC236}">
                    <a16:creationId xmlns:a16="http://schemas.microsoft.com/office/drawing/2014/main" id="{233062AD-D873-C07B-BC68-882E586EC1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6503781"/>
                  </p:ext>
                </p:extLst>
              </p:nvPr>
            </p:nvGraphicFramePr>
            <p:xfrm>
              <a:off x="3866235" y="3641315"/>
              <a:ext cx="2914101" cy="12481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88949">
                      <a:extLst>
                        <a:ext uri="{9D8B030D-6E8A-4147-A177-3AD203B41FA5}">
                          <a16:colId xmlns:a16="http://schemas.microsoft.com/office/drawing/2014/main" val="2246665747"/>
                        </a:ext>
                      </a:extLst>
                    </a:gridCol>
                    <a:gridCol w="480767">
                      <a:extLst>
                        <a:ext uri="{9D8B030D-6E8A-4147-A177-3AD203B41FA5}">
                          <a16:colId xmlns:a16="http://schemas.microsoft.com/office/drawing/2014/main" val="3599988648"/>
                        </a:ext>
                      </a:extLst>
                    </a:gridCol>
                    <a:gridCol w="414779">
                      <a:extLst>
                        <a:ext uri="{9D8B030D-6E8A-4147-A177-3AD203B41FA5}">
                          <a16:colId xmlns:a16="http://schemas.microsoft.com/office/drawing/2014/main" val="1427084197"/>
                        </a:ext>
                      </a:extLst>
                    </a:gridCol>
                    <a:gridCol w="565608">
                      <a:extLst>
                        <a:ext uri="{9D8B030D-6E8A-4147-A177-3AD203B41FA5}">
                          <a16:colId xmlns:a16="http://schemas.microsoft.com/office/drawing/2014/main" val="3073134279"/>
                        </a:ext>
                      </a:extLst>
                    </a:gridCol>
                    <a:gridCol w="963998">
                      <a:extLst>
                        <a:ext uri="{9D8B030D-6E8A-4147-A177-3AD203B41FA5}">
                          <a16:colId xmlns:a16="http://schemas.microsoft.com/office/drawing/2014/main" val="4092813144"/>
                        </a:ext>
                      </a:extLst>
                    </a:gridCol>
                  </a:tblGrid>
                  <a:tr h="346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dirty="0"/>
                            <a:t>파일명</a:t>
                          </a: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dirty="0"/>
                            <a:t>파일</a:t>
                          </a:r>
                          <a:br>
                            <a:rPr lang="en-US" altLang="ko-KR" sz="900" dirty="0"/>
                          </a:br>
                          <a:r>
                            <a:rPr lang="ko-KR" altLang="en-US" sz="900" dirty="0"/>
                            <a:t>형식</a:t>
                          </a: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dirty="0"/>
                            <a:t>대분류</a:t>
                          </a:r>
                          <a:br>
                            <a:rPr lang="en-US" altLang="ko-KR" sz="900" dirty="0"/>
                          </a:br>
                          <a:r>
                            <a:rPr lang="ko-KR" altLang="en-US" sz="900" dirty="0"/>
                            <a:t>직무</a:t>
                          </a: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dirty="0"/>
                            <a:t>중분류</a:t>
                          </a:r>
                          <a:br>
                            <a:rPr lang="en-US" altLang="ko-KR" sz="900" dirty="0"/>
                          </a:br>
                          <a:r>
                            <a:rPr lang="ko-KR" altLang="en-US" sz="900" dirty="0"/>
                            <a:t>직무</a:t>
                          </a: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dirty="0"/>
                            <a:t>파일경로</a:t>
                          </a:r>
                        </a:p>
                      </a:txBody>
                      <a:tcPr marL="36000" marR="36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4023884547"/>
                      </a:ext>
                    </a:extLst>
                  </a:tr>
                  <a:tr h="346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RE00001</a:t>
                          </a:r>
                          <a:endParaRPr lang="ko-KR" altLang="en-US" sz="7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docx</a:t>
                          </a:r>
                          <a:endParaRPr lang="ko-KR" altLang="en-US" sz="7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1. </a:t>
                          </a:r>
                          <a:r>
                            <a:rPr lang="ko-KR" altLang="en-US" sz="700" dirty="0"/>
                            <a:t>경영</a:t>
                          </a:r>
                          <a:r>
                            <a:rPr lang="en-US" altLang="ko-KR" sz="700" dirty="0"/>
                            <a:t>STAFF</a:t>
                          </a:r>
                          <a:endParaRPr lang="ko-KR" altLang="en-US" sz="7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1. </a:t>
                          </a:r>
                          <a:r>
                            <a:rPr lang="ko-KR" altLang="en-US" sz="700" dirty="0"/>
                            <a:t>인사</a:t>
                          </a: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600" dirty="0"/>
                            <a:t>data/01_raw_data/01_</a:t>
                          </a:r>
                          <a:r>
                            <a:rPr lang="ko-KR" altLang="en-US" sz="600" dirty="0"/>
                            <a:t>경영</a:t>
                          </a:r>
                          <a:r>
                            <a:rPr lang="en-US" altLang="ko-KR" sz="600" dirty="0"/>
                            <a:t>STAFF/01_</a:t>
                          </a:r>
                          <a:r>
                            <a:rPr lang="ko-KR" altLang="en-US" sz="600" dirty="0"/>
                            <a:t>인사</a:t>
                          </a:r>
                          <a:r>
                            <a:rPr lang="en-US" altLang="ko-KR" sz="600" dirty="0"/>
                            <a:t>/RE0001.docx</a:t>
                          </a:r>
                          <a:endParaRPr lang="ko-KR" altLang="en-US" sz="600" dirty="0"/>
                        </a:p>
                      </a:txBody>
                      <a:tcPr marL="36000" marR="36000" marT="36000" marB="36000"/>
                    </a:tc>
                    <a:extLst>
                      <a:ext uri="{0D108BD9-81ED-4DB2-BD59-A6C34878D82A}">
                        <a16:rowId xmlns:a16="http://schemas.microsoft.com/office/drawing/2014/main" val="3436052038"/>
                      </a:ext>
                    </a:extLst>
                  </a:tr>
                  <a:tr h="346320"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7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RE00002</a:t>
                          </a:r>
                          <a:endParaRPr kumimoji="0" lang="ko-KR" altLang="en-US" sz="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pdf</a:t>
                          </a:r>
                          <a:endParaRPr lang="ko-KR" altLang="en-US" sz="7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1.</a:t>
                          </a:r>
                          <a:r>
                            <a:rPr lang="ko-KR" altLang="en-US" sz="700" dirty="0"/>
                            <a:t>경영</a:t>
                          </a:r>
                          <a:r>
                            <a:rPr lang="en-US" altLang="ko-KR" sz="700" dirty="0"/>
                            <a:t>STAFF</a:t>
                          </a:r>
                          <a:endParaRPr lang="ko-KR" altLang="en-US" sz="7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700" dirty="0"/>
                            <a:t>3. </a:t>
                          </a:r>
                          <a:r>
                            <a:rPr lang="ko-KR" altLang="en-US" sz="700" dirty="0"/>
                            <a:t>총무</a:t>
                          </a: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600" dirty="0"/>
                            <a:t>data/01_raw_data/01_</a:t>
                          </a:r>
                          <a:r>
                            <a:rPr lang="ko-KR" altLang="en-US" sz="600" dirty="0"/>
                            <a:t>경영</a:t>
                          </a:r>
                          <a:r>
                            <a:rPr lang="en-US" altLang="ko-KR" sz="600" dirty="0"/>
                            <a:t>STAFF/01_</a:t>
                          </a:r>
                          <a:r>
                            <a:rPr lang="ko-KR" altLang="en-US" sz="600" dirty="0"/>
                            <a:t>인사</a:t>
                          </a:r>
                          <a:r>
                            <a:rPr lang="en-US" altLang="ko-KR" sz="600" dirty="0"/>
                            <a:t>/RE0002.pdf</a:t>
                          </a:r>
                          <a:endParaRPr lang="ko-KR" altLang="en-US" sz="600" dirty="0"/>
                        </a:p>
                      </a:txBody>
                      <a:tcPr marL="36000" marR="36000" marT="36000" marB="36000"/>
                    </a:tc>
                    <a:extLst>
                      <a:ext uri="{0D108BD9-81ED-4DB2-BD59-A6C34878D82A}">
                        <a16:rowId xmlns:a16="http://schemas.microsoft.com/office/drawing/2014/main" val="2262116465"/>
                      </a:ext>
                    </a:extLst>
                  </a:tr>
                  <a:tr h="209160"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ko-KR" altLang="en-US" sz="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61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ko-KR" altLang="en-US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DIGICO TTF Light"/>
                            <a:ea typeface="DIGICO TTF Light"/>
                            <a:cs typeface="+mn-cs"/>
                          </a:endParaRPr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36000" marB="36000" anchor="ctr">
                        <a:blipFill>
                          <a:blip r:embed="rId24"/>
                          <a:stretch>
                            <a:fillRect l="-231884" t="-491429" r="-369565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36000" marB="36000" anchor="ctr">
                        <a:blipFill>
                          <a:blip r:embed="rId24"/>
                          <a:stretch>
                            <a:fillRect l="-246237" t="-491429" r="-174194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36000" marB="36000" anchor="ctr">
                        <a:blipFill>
                          <a:blip r:embed="rId24"/>
                          <a:stretch>
                            <a:fillRect l="-203797" t="-491429" r="-2532" b="-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704053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47180013-C054-20C5-4E43-384C0E5DEFF6}"/>
              </a:ext>
            </a:extLst>
          </p:cNvPr>
          <p:cNvGrpSpPr/>
          <p:nvPr/>
        </p:nvGrpSpPr>
        <p:grpSpPr>
          <a:xfrm>
            <a:off x="6945217" y="2010504"/>
            <a:ext cx="864975" cy="887192"/>
            <a:chOff x="6974670" y="2034976"/>
            <a:chExt cx="864975" cy="887192"/>
          </a:xfrm>
        </p:grpSpPr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3B4F455F-708B-8C43-3804-490A6DAC1E20}"/>
                </a:ext>
              </a:extLst>
            </p:cNvPr>
            <p:cNvGrpSpPr/>
            <p:nvPr/>
          </p:nvGrpSpPr>
          <p:grpSpPr>
            <a:xfrm>
              <a:off x="6986943" y="2138078"/>
              <a:ext cx="852702" cy="784090"/>
              <a:chOff x="6977260" y="2012008"/>
              <a:chExt cx="852702" cy="784090"/>
            </a:xfrm>
          </p:grpSpPr>
          <p:graphicFrame>
            <p:nvGraphicFramePr>
              <p:cNvPr id="177" name="차트 176">
                <a:extLst>
                  <a:ext uri="{FF2B5EF4-FFF2-40B4-BE49-F238E27FC236}">
                    <a16:creationId xmlns:a16="http://schemas.microsoft.com/office/drawing/2014/main" id="{B9746A01-37FA-D400-D21B-F5B21B02D9D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28000030"/>
                  </p:ext>
                </p:extLst>
              </p:nvPr>
            </p:nvGraphicFramePr>
            <p:xfrm>
              <a:off x="6977260" y="2012008"/>
              <a:ext cx="852702" cy="78409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5"/>
              </a:graphicData>
            </a:graphic>
          </p:graphicFrame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id="{104E5080-2751-B7C2-826A-790DB6423C44}"/>
                  </a:ext>
                </a:extLst>
              </p:cNvPr>
              <p:cNvGrpSpPr/>
              <p:nvPr/>
            </p:nvGrpSpPr>
            <p:grpSpPr>
              <a:xfrm>
                <a:off x="7003604" y="2115976"/>
                <a:ext cx="757181" cy="452435"/>
                <a:chOff x="7003604" y="2115976"/>
                <a:chExt cx="757181" cy="452435"/>
              </a:xfrm>
            </p:grpSpPr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50F2A6E1-3666-7725-4644-CBFD01F39FE1}"/>
                    </a:ext>
                  </a:extLst>
                </p:cNvPr>
                <p:cNvSpPr txBox="1"/>
                <p:nvPr/>
              </p:nvSpPr>
              <p:spPr>
                <a:xfrm>
                  <a:off x="7275719" y="2251547"/>
                  <a:ext cx="485066" cy="2921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r>
                    <a:rPr kumimoji="1" lang="en-US" altLang="ko-KR" sz="700" b="1" spc="-60" dirty="0">
                      <a:solidFill>
                        <a:schemeClr val="bg1"/>
                      </a:solidFill>
                    </a:rPr>
                    <a:t>60%</a:t>
                  </a:r>
                  <a:endParaRPr kumimoji="1" lang="ko-Kore-KR" altLang="en-US" sz="700" b="1" spc="-6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BF2CFCF0-39D6-A076-AC55-21A34576660E}"/>
                    </a:ext>
                  </a:extLst>
                </p:cNvPr>
                <p:cNvSpPr txBox="1"/>
                <p:nvPr/>
              </p:nvSpPr>
              <p:spPr>
                <a:xfrm>
                  <a:off x="7003604" y="2276311"/>
                  <a:ext cx="485066" cy="2921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r>
                    <a:rPr kumimoji="1" lang="en-US" altLang="ko-KR" sz="700" b="1" spc="-60" dirty="0">
                      <a:solidFill>
                        <a:schemeClr val="bg1"/>
                      </a:solidFill>
                    </a:rPr>
                    <a:t>20%</a:t>
                  </a:r>
                  <a:endParaRPr kumimoji="1" lang="ko-Kore-KR" altLang="en-US" sz="700" b="1" spc="-6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EB2746CD-8305-34BA-8A43-C8EC61CE299B}"/>
                    </a:ext>
                  </a:extLst>
                </p:cNvPr>
                <p:cNvSpPr txBox="1"/>
                <p:nvPr/>
              </p:nvSpPr>
              <p:spPr>
                <a:xfrm>
                  <a:off x="7042060" y="2115976"/>
                  <a:ext cx="485066" cy="2921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r>
                    <a:rPr kumimoji="1" lang="en-US" altLang="ko-KR" sz="700" b="1" spc="-60" dirty="0">
                      <a:solidFill>
                        <a:schemeClr val="bg1"/>
                      </a:solidFill>
                    </a:rPr>
                    <a:t>20%</a:t>
                  </a:r>
                  <a:endParaRPr kumimoji="1" lang="ko-Kore-KR" altLang="en-US" sz="700" b="1" spc="-6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0417E3A7-E3D7-C063-CC7C-41A6DB3433AD}"/>
                </a:ext>
              </a:extLst>
            </p:cNvPr>
            <p:cNvSpPr txBox="1"/>
            <p:nvPr/>
          </p:nvSpPr>
          <p:spPr>
            <a:xfrm>
              <a:off x="6974670" y="2034976"/>
              <a:ext cx="854564" cy="29210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ko-KR" altLang="en-US" sz="700" spc="-60" dirty="0"/>
                <a:t>이력서 수 비율</a:t>
              </a:r>
              <a:endParaRPr kumimoji="1" lang="ko-Kore-KR" altLang="en-US" sz="700" spc="-60" dirty="0"/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D0BE367F-FF02-2202-8B24-51A10EA6E385}"/>
              </a:ext>
            </a:extLst>
          </p:cNvPr>
          <p:cNvGrpSpPr/>
          <p:nvPr/>
        </p:nvGrpSpPr>
        <p:grpSpPr>
          <a:xfrm>
            <a:off x="7844870" y="2071187"/>
            <a:ext cx="525266" cy="729388"/>
            <a:chOff x="7844870" y="2071187"/>
            <a:chExt cx="525266" cy="729388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BB55934A-19EF-AC76-A61C-373D8A9C4693}"/>
                </a:ext>
              </a:extLst>
            </p:cNvPr>
            <p:cNvSpPr/>
            <p:nvPr/>
          </p:nvSpPr>
          <p:spPr>
            <a:xfrm>
              <a:off x="7844870" y="2071187"/>
              <a:ext cx="525266" cy="628975"/>
            </a:xfrm>
            <a:prstGeom prst="roundRect">
              <a:avLst>
                <a:gd name="adj" fmla="val 8791"/>
              </a:avLst>
            </a:prstGeom>
            <a:solidFill>
              <a:srgbClr val="11DBCC">
                <a:alpha val="30000"/>
              </a:srgbClr>
            </a:solidFill>
            <a:ln w="12700">
              <a:solidFill>
                <a:srgbClr val="11DB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9601451-D801-8F28-4C4E-2965D6EA0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914218" y="2138078"/>
              <a:ext cx="180920" cy="138233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B88A972-2A8B-8BA1-DC4A-7C461BFED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113490" y="2146356"/>
              <a:ext cx="180920" cy="13823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A6B6245-4AC8-A4FF-4741-8199E3D6C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101399" y="2459184"/>
              <a:ext cx="180920" cy="138233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A2CBB9B4-718D-FA04-1C12-9C0E44973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/>
          </p:blipFill>
          <p:spPr>
            <a:xfrm>
              <a:off x="7933080" y="2304069"/>
              <a:ext cx="178575" cy="136441"/>
            </a:xfrm>
            <a:prstGeom prst="rect">
              <a:avLst/>
            </a:prstGeom>
          </p:spPr>
        </p:pic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id="{20DF8707-D66F-C4D7-2755-05EEDCAC8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/>
          </p:blipFill>
          <p:spPr>
            <a:xfrm>
              <a:off x="7875161" y="2477137"/>
              <a:ext cx="178575" cy="136441"/>
            </a:xfrm>
            <a:prstGeom prst="rect">
              <a:avLst/>
            </a:prstGeom>
          </p:spPr>
        </p:pic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7123618A-298E-6E27-DF86-71710814A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/>
          </p:blipFill>
          <p:spPr>
            <a:xfrm>
              <a:off x="8142111" y="2292612"/>
              <a:ext cx="178575" cy="136441"/>
            </a:xfrm>
            <a:prstGeom prst="rect">
              <a:avLst/>
            </a:prstGeom>
          </p:spPr>
        </p:pic>
        <p:sp>
          <p:nvSpPr>
            <p:cNvPr id="176" name="사각형: 둥근 모서리 21">
              <a:extLst>
                <a:ext uri="{FF2B5EF4-FFF2-40B4-BE49-F238E27FC236}">
                  <a16:creationId xmlns:a16="http://schemas.microsoft.com/office/drawing/2014/main" id="{4ABF154F-EA02-B1C0-55D9-C6B92D8732FE}"/>
                </a:ext>
              </a:extLst>
            </p:cNvPr>
            <p:cNvSpPr/>
            <p:nvPr/>
          </p:nvSpPr>
          <p:spPr>
            <a:xfrm>
              <a:off x="7894997" y="2650869"/>
              <a:ext cx="419110" cy="1497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8A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rgbClr val="009C96"/>
                  </a:solidFill>
                  <a:latin typeface="+mj-ea"/>
                  <a:ea typeface="+mj-ea"/>
                </a:rPr>
                <a:t>Train</a:t>
              </a:r>
              <a:endParaRPr lang="ko-KR" altLang="en-US" sz="800" dirty="0">
                <a:solidFill>
                  <a:srgbClr val="009C96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04203D2B-2B76-4910-FE15-C56405C1E7E1}"/>
              </a:ext>
            </a:extLst>
          </p:cNvPr>
          <p:cNvGrpSpPr/>
          <p:nvPr/>
        </p:nvGrpSpPr>
        <p:grpSpPr>
          <a:xfrm>
            <a:off x="8384736" y="2071187"/>
            <a:ext cx="386056" cy="729417"/>
            <a:chOff x="8384736" y="2071187"/>
            <a:chExt cx="386056" cy="729417"/>
          </a:xfrm>
        </p:grpSpPr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A83BB0E8-3558-900A-A945-E3F935D9B7BC}"/>
                </a:ext>
              </a:extLst>
            </p:cNvPr>
            <p:cNvSpPr/>
            <p:nvPr/>
          </p:nvSpPr>
          <p:spPr>
            <a:xfrm>
              <a:off x="8429776" y="2071187"/>
              <a:ext cx="319772" cy="628975"/>
            </a:xfrm>
            <a:prstGeom prst="roundRect">
              <a:avLst>
                <a:gd name="adj" fmla="val 8791"/>
              </a:avLst>
            </a:prstGeom>
            <a:solidFill>
              <a:srgbClr val="A276EC">
                <a:alpha val="30000"/>
              </a:srgbClr>
            </a:solidFill>
            <a:ln w="12700">
              <a:solidFill>
                <a:srgbClr val="A276E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CC0339A-A580-04AB-8993-0E8D3605C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498834" y="2241663"/>
              <a:ext cx="180920" cy="138233"/>
            </a:xfrm>
            <a:prstGeom prst="rect">
              <a:avLst/>
            </a:prstGeom>
          </p:spPr>
        </p:pic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3B23C259-55F9-D9F3-5068-4B6177E1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/>
          </p:blipFill>
          <p:spPr>
            <a:xfrm>
              <a:off x="8484226" y="2441658"/>
              <a:ext cx="178575" cy="136441"/>
            </a:xfrm>
            <a:prstGeom prst="rect">
              <a:avLst/>
            </a:prstGeom>
          </p:spPr>
        </p:pic>
        <p:sp>
          <p:nvSpPr>
            <p:cNvPr id="180" name="사각형: 둥근 모서리 21">
              <a:extLst>
                <a:ext uri="{FF2B5EF4-FFF2-40B4-BE49-F238E27FC236}">
                  <a16:creationId xmlns:a16="http://schemas.microsoft.com/office/drawing/2014/main" id="{C2A1C984-4BCA-4ED3-1CDA-3490E1FE863B}"/>
                </a:ext>
              </a:extLst>
            </p:cNvPr>
            <p:cNvSpPr/>
            <p:nvPr/>
          </p:nvSpPr>
          <p:spPr>
            <a:xfrm>
              <a:off x="8384736" y="2650898"/>
              <a:ext cx="386056" cy="1497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A276E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>
                  <a:solidFill>
                    <a:srgbClr val="A276EC"/>
                  </a:solidFill>
                  <a:latin typeface="+mj-ea"/>
                  <a:ea typeface="+mj-ea"/>
                </a:rPr>
                <a:t>Val</a:t>
              </a:r>
              <a:endParaRPr lang="ko-KR" altLang="en-US" sz="800" dirty="0">
                <a:solidFill>
                  <a:srgbClr val="A276EC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1CEC4EE1-22AD-A9C6-410A-0333CBF46DC1}"/>
              </a:ext>
            </a:extLst>
          </p:cNvPr>
          <p:cNvGrpSpPr/>
          <p:nvPr/>
        </p:nvGrpSpPr>
        <p:grpSpPr>
          <a:xfrm>
            <a:off x="8800792" y="2071187"/>
            <a:ext cx="419110" cy="729388"/>
            <a:chOff x="8800792" y="2071187"/>
            <a:chExt cx="419110" cy="729388"/>
          </a:xfrm>
        </p:grpSpPr>
        <p:sp>
          <p:nvSpPr>
            <p:cNvPr id="181" name="사각형: 둥근 모서리 180">
              <a:extLst>
                <a:ext uri="{FF2B5EF4-FFF2-40B4-BE49-F238E27FC236}">
                  <a16:creationId xmlns:a16="http://schemas.microsoft.com/office/drawing/2014/main" id="{9072710F-AC83-8024-FAFE-A9404C72F38E}"/>
                </a:ext>
              </a:extLst>
            </p:cNvPr>
            <p:cNvSpPr/>
            <p:nvPr/>
          </p:nvSpPr>
          <p:spPr>
            <a:xfrm>
              <a:off x="8856176" y="2071187"/>
              <a:ext cx="319772" cy="628975"/>
            </a:xfrm>
            <a:prstGeom prst="roundRect">
              <a:avLst>
                <a:gd name="adj" fmla="val 8791"/>
              </a:avLst>
            </a:prstGeom>
            <a:solidFill>
              <a:srgbClr val="F2AA6B">
                <a:alpha val="30000"/>
              </a:srgbClr>
            </a:solidFill>
            <a:ln w="12700">
              <a:solidFill>
                <a:srgbClr val="F2AA6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6E498BA-88FF-2899-2292-6160E0830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948142" y="2434300"/>
              <a:ext cx="180920" cy="138233"/>
            </a:xfrm>
            <a:prstGeom prst="rect">
              <a:avLst/>
            </a:prstGeom>
          </p:spPr>
        </p:pic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BAAEEA1B-E39E-9CE8-4B96-1B1B9E2A0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/>
          </p:blipFill>
          <p:spPr>
            <a:xfrm>
              <a:off x="8928974" y="2238870"/>
              <a:ext cx="178575" cy="136441"/>
            </a:xfrm>
            <a:prstGeom prst="rect">
              <a:avLst/>
            </a:prstGeom>
          </p:spPr>
        </p:pic>
        <p:sp>
          <p:nvSpPr>
            <p:cNvPr id="183" name="사각형: 둥근 모서리 21">
              <a:extLst>
                <a:ext uri="{FF2B5EF4-FFF2-40B4-BE49-F238E27FC236}">
                  <a16:creationId xmlns:a16="http://schemas.microsoft.com/office/drawing/2014/main" id="{ABF3BA66-8880-A8F0-B9B1-28DF91D3E8F2}"/>
                </a:ext>
              </a:extLst>
            </p:cNvPr>
            <p:cNvSpPr/>
            <p:nvPr/>
          </p:nvSpPr>
          <p:spPr>
            <a:xfrm>
              <a:off x="8800792" y="2650869"/>
              <a:ext cx="419110" cy="1497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2AA6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rgbClr val="F2AA6B"/>
                  </a:solidFill>
                  <a:latin typeface="+mj-ea"/>
                  <a:ea typeface="+mj-ea"/>
                </a:rPr>
                <a:t>Test</a:t>
              </a:r>
              <a:endParaRPr lang="ko-KR" altLang="en-US" sz="800" dirty="0">
                <a:solidFill>
                  <a:srgbClr val="F2AA6B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C901532E-2F46-D7BD-183E-97820BD37D82}"/>
              </a:ext>
            </a:extLst>
          </p:cNvPr>
          <p:cNvSpPr/>
          <p:nvPr/>
        </p:nvSpPr>
        <p:spPr>
          <a:xfrm>
            <a:off x="6948980" y="1886927"/>
            <a:ext cx="2410998" cy="994604"/>
          </a:xfrm>
          <a:prstGeom prst="roundRect">
            <a:avLst>
              <a:gd name="adj" fmla="val 8791"/>
            </a:avLst>
          </a:prstGeom>
          <a:noFill/>
          <a:ln w="19050">
            <a:solidFill>
              <a:srgbClr val="009C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8" name="사각형: 둥근 모서리 21">
            <a:extLst>
              <a:ext uri="{FF2B5EF4-FFF2-40B4-BE49-F238E27FC236}">
                <a16:creationId xmlns:a16="http://schemas.microsoft.com/office/drawing/2014/main" id="{46A05EA7-E22D-4514-2607-3256F4F13E64}"/>
              </a:ext>
            </a:extLst>
          </p:cNvPr>
          <p:cNvSpPr/>
          <p:nvPr/>
        </p:nvSpPr>
        <p:spPr>
          <a:xfrm>
            <a:off x="7449543" y="1809588"/>
            <a:ext cx="1447684" cy="181117"/>
          </a:xfrm>
          <a:prstGeom prst="roundRect">
            <a:avLst/>
          </a:prstGeom>
          <a:solidFill>
            <a:srgbClr val="00B8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모델 구축용 데이터 준비</a:t>
            </a:r>
          </a:p>
        </p:txBody>
      </p: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7D4FD1A0-C18C-588E-EB1B-CDC2EE9FEB55}"/>
              </a:ext>
            </a:extLst>
          </p:cNvPr>
          <p:cNvGrpSpPr/>
          <p:nvPr/>
        </p:nvGrpSpPr>
        <p:grpSpPr>
          <a:xfrm>
            <a:off x="7252357" y="3128451"/>
            <a:ext cx="525266" cy="729388"/>
            <a:chOff x="7844870" y="2071187"/>
            <a:chExt cx="525266" cy="729388"/>
          </a:xfrm>
        </p:grpSpPr>
        <p:sp>
          <p:nvSpPr>
            <p:cNvPr id="196" name="사각형: 둥근 모서리 195">
              <a:extLst>
                <a:ext uri="{FF2B5EF4-FFF2-40B4-BE49-F238E27FC236}">
                  <a16:creationId xmlns:a16="http://schemas.microsoft.com/office/drawing/2014/main" id="{E958477C-AF17-B433-2A18-662B3A5F6C96}"/>
                </a:ext>
              </a:extLst>
            </p:cNvPr>
            <p:cNvSpPr/>
            <p:nvPr/>
          </p:nvSpPr>
          <p:spPr>
            <a:xfrm>
              <a:off x="7844870" y="2071187"/>
              <a:ext cx="525266" cy="628975"/>
            </a:xfrm>
            <a:prstGeom prst="roundRect">
              <a:avLst>
                <a:gd name="adj" fmla="val 8791"/>
              </a:avLst>
            </a:prstGeom>
            <a:solidFill>
              <a:srgbClr val="11DBCC">
                <a:alpha val="30000"/>
              </a:srgbClr>
            </a:solidFill>
            <a:ln w="12700">
              <a:solidFill>
                <a:srgbClr val="11DB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197" name="그림 196">
              <a:extLst>
                <a:ext uri="{FF2B5EF4-FFF2-40B4-BE49-F238E27FC236}">
                  <a16:creationId xmlns:a16="http://schemas.microsoft.com/office/drawing/2014/main" id="{C26C0F3C-9BC4-1221-9D80-77EC24A0C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914218" y="2138078"/>
              <a:ext cx="180920" cy="138233"/>
            </a:xfrm>
            <a:prstGeom prst="rect">
              <a:avLst/>
            </a:prstGeom>
          </p:spPr>
        </p:pic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11B311F4-7FF7-853F-29CB-7E47A4678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113490" y="2146356"/>
              <a:ext cx="180920" cy="138233"/>
            </a:xfrm>
            <a:prstGeom prst="rect">
              <a:avLst/>
            </a:prstGeom>
          </p:spPr>
        </p:pic>
        <p:pic>
          <p:nvPicPr>
            <p:cNvPr id="199" name="그림 198">
              <a:extLst>
                <a:ext uri="{FF2B5EF4-FFF2-40B4-BE49-F238E27FC236}">
                  <a16:creationId xmlns:a16="http://schemas.microsoft.com/office/drawing/2014/main" id="{60B90FBD-1DDC-A476-14B0-0328763B7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101399" y="2459184"/>
              <a:ext cx="180920" cy="138233"/>
            </a:xfrm>
            <a:prstGeom prst="rect">
              <a:avLst/>
            </a:prstGeom>
          </p:spPr>
        </p:pic>
        <p:pic>
          <p:nvPicPr>
            <p:cNvPr id="200" name="그림 199">
              <a:extLst>
                <a:ext uri="{FF2B5EF4-FFF2-40B4-BE49-F238E27FC236}">
                  <a16:creationId xmlns:a16="http://schemas.microsoft.com/office/drawing/2014/main" id="{E6352529-4ADD-1DBA-F2AD-C0A3B120A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/>
          </p:blipFill>
          <p:spPr>
            <a:xfrm>
              <a:off x="7933080" y="2304069"/>
              <a:ext cx="178575" cy="136441"/>
            </a:xfrm>
            <a:prstGeom prst="rect">
              <a:avLst/>
            </a:prstGeom>
          </p:spPr>
        </p:pic>
        <p:pic>
          <p:nvPicPr>
            <p:cNvPr id="201" name="그림 200">
              <a:extLst>
                <a:ext uri="{FF2B5EF4-FFF2-40B4-BE49-F238E27FC236}">
                  <a16:creationId xmlns:a16="http://schemas.microsoft.com/office/drawing/2014/main" id="{44F4539F-8480-31F4-8D54-AB92900C9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/>
          </p:blipFill>
          <p:spPr>
            <a:xfrm>
              <a:off x="7875161" y="2477137"/>
              <a:ext cx="178575" cy="136441"/>
            </a:xfrm>
            <a:prstGeom prst="rect">
              <a:avLst/>
            </a:prstGeom>
          </p:spPr>
        </p:pic>
        <p:pic>
          <p:nvPicPr>
            <p:cNvPr id="202" name="그림 201">
              <a:extLst>
                <a:ext uri="{FF2B5EF4-FFF2-40B4-BE49-F238E27FC236}">
                  <a16:creationId xmlns:a16="http://schemas.microsoft.com/office/drawing/2014/main" id="{C3C6139D-C59F-5135-A1E1-CB6AAEB26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/>
          </p:blipFill>
          <p:spPr>
            <a:xfrm>
              <a:off x="8142111" y="2292612"/>
              <a:ext cx="178575" cy="136441"/>
            </a:xfrm>
            <a:prstGeom prst="rect">
              <a:avLst/>
            </a:prstGeom>
          </p:spPr>
        </p:pic>
        <p:sp>
          <p:nvSpPr>
            <p:cNvPr id="203" name="사각형: 둥근 모서리 21">
              <a:extLst>
                <a:ext uri="{FF2B5EF4-FFF2-40B4-BE49-F238E27FC236}">
                  <a16:creationId xmlns:a16="http://schemas.microsoft.com/office/drawing/2014/main" id="{92C0B383-57C3-2E8D-01A9-4D311B78BB07}"/>
                </a:ext>
              </a:extLst>
            </p:cNvPr>
            <p:cNvSpPr/>
            <p:nvPr/>
          </p:nvSpPr>
          <p:spPr>
            <a:xfrm>
              <a:off x="7894997" y="2650869"/>
              <a:ext cx="419110" cy="1497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8A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rgbClr val="009C96"/>
                  </a:solidFill>
                  <a:latin typeface="+mj-ea"/>
                  <a:ea typeface="+mj-ea"/>
                </a:rPr>
                <a:t>Train</a:t>
              </a:r>
              <a:endParaRPr lang="ko-KR" altLang="en-US" sz="800" dirty="0">
                <a:solidFill>
                  <a:srgbClr val="009C96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69BFCD0C-1FED-80ED-C15D-600468EBA4A9}"/>
              </a:ext>
            </a:extLst>
          </p:cNvPr>
          <p:cNvGrpSpPr/>
          <p:nvPr/>
        </p:nvGrpSpPr>
        <p:grpSpPr>
          <a:xfrm>
            <a:off x="8564191" y="3128451"/>
            <a:ext cx="386056" cy="729417"/>
            <a:chOff x="8384736" y="2071187"/>
            <a:chExt cx="386056" cy="729417"/>
          </a:xfrm>
        </p:grpSpPr>
        <p:sp>
          <p:nvSpPr>
            <p:cNvPr id="212" name="사각형: 둥근 모서리 211">
              <a:extLst>
                <a:ext uri="{FF2B5EF4-FFF2-40B4-BE49-F238E27FC236}">
                  <a16:creationId xmlns:a16="http://schemas.microsoft.com/office/drawing/2014/main" id="{BAF80720-00C7-9598-BA10-69699DA8AA72}"/>
                </a:ext>
              </a:extLst>
            </p:cNvPr>
            <p:cNvSpPr/>
            <p:nvPr/>
          </p:nvSpPr>
          <p:spPr>
            <a:xfrm>
              <a:off x="8429776" y="2071187"/>
              <a:ext cx="319772" cy="628975"/>
            </a:xfrm>
            <a:prstGeom prst="roundRect">
              <a:avLst>
                <a:gd name="adj" fmla="val 8791"/>
              </a:avLst>
            </a:prstGeom>
            <a:solidFill>
              <a:srgbClr val="A276EC">
                <a:alpha val="30000"/>
              </a:srgbClr>
            </a:solidFill>
            <a:ln w="12700">
              <a:solidFill>
                <a:srgbClr val="A276E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13" name="그림 212">
              <a:extLst>
                <a:ext uri="{FF2B5EF4-FFF2-40B4-BE49-F238E27FC236}">
                  <a16:creationId xmlns:a16="http://schemas.microsoft.com/office/drawing/2014/main" id="{16533091-69A3-47F1-9947-88A9631D3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498834" y="2241663"/>
              <a:ext cx="180920" cy="138233"/>
            </a:xfrm>
            <a:prstGeom prst="rect">
              <a:avLst/>
            </a:prstGeom>
          </p:spPr>
        </p:pic>
        <p:pic>
          <p:nvPicPr>
            <p:cNvPr id="214" name="그림 213">
              <a:extLst>
                <a:ext uri="{FF2B5EF4-FFF2-40B4-BE49-F238E27FC236}">
                  <a16:creationId xmlns:a16="http://schemas.microsoft.com/office/drawing/2014/main" id="{2B4E1F3A-03C2-ED53-59FA-2864BCA14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/>
          </p:blipFill>
          <p:spPr>
            <a:xfrm>
              <a:off x="8484226" y="2441658"/>
              <a:ext cx="178575" cy="136441"/>
            </a:xfrm>
            <a:prstGeom prst="rect">
              <a:avLst/>
            </a:prstGeom>
          </p:spPr>
        </p:pic>
        <p:sp>
          <p:nvSpPr>
            <p:cNvPr id="219" name="사각형: 둥근 모서리 21">
              <a:extLst>
                <a:ext uri="{FF2B5EF4-FFF2-40B4-BE49-F238E27FC236}">
                  <a16:creationId xmlns:a16="http://schemas.microsoft.com/office/drawing/2014/main" id="{8B2B9916-4360-26C3-958F-51993286EE8E}"/>
                </a:ext>
              </a:extLst>
            </p:cNvPr>
            <p:cNvSpPr/>
            <p:nvPr/>
          </p:nvSpPr>
          <p:spPr>
            <a:xfrm>
              <a:off x="8384736" y="2650898"/>
              <a:ext cx="386056" cy="1497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A276E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>
                  <a:solidFill>
                    <a:srgbClr val="A276EC"/>
                  </a:solidFill>
                  <a:latin typeface="+mj-ea"/>
                  <a:ea typeface="+mj-ea"/>
                </a:rPr>
                <a:t>Val</a:t>
              </a:r>
              <a:endParaRPr lang="ko-KR" altLang="en-US" sz="800" dirty="0">
                <a:solidFill>
                  <a:srgbClr val="A276EC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26" name="사각형: 둥근 모서리 225">
            <a:extLst>
              <a:ext uri="{FF2B5EF4-FFF2-40B4-BE49-F238E27FC236}">
                <a16:creationId xmlns:a16="http://schemas.microsoft.com/office/drawing/2014/main" id="{34D0489D-793E-CC6F-FE35-73309E0CF928}"/>
              </a:ext>
            </a:extLst>
          </p:cNvPr>
          <p:cNvSpPr/>
          <p:nvPr/>
        </p:nvSpPr>
        <p:spPr>
          <a:xfrm>
            <a:off x="6948980" y="2962642"/>
            <a:ext cx="2410998" cy="945353"/>
          </a:xfrm>
          <a:prstGeom prst="roundRect">
            <a:avLst>
              <a:gd name="adj" fmla="val 8791"/>
            </a:avLst>
          </a:prstGeom>
          <a:noFill/>
          <a:ln w="19050">
            <a:solidFill>
              <a:srgbClr val="009C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8" name="사각형: 둥근 모서리 21">
            <a:extLst>
              <a:ext uri="{FF2B5EF4-FFF2-40B4-BE49-F238E27FC236}">
                <a16:creationId xmlns:a16="http://schemas.microsoft.com/office/drawing/2014/main" id="{29E5B8C9-F148-AB96-3B53-71143248D3A3}"/>
              </a:ext>
            </a:extLst>
          </p:cNvPr>
          <p:cNvSpPr/>
          <p:nvPr/>
        </p:nvSpPr>
        <p:spPr>
          <a:xfrm>
            <a:off x="7126868" y="2910512"/>
            <a:ext cx="2093034" cy="181118"/>
          </a:xfrm>
          <a:prstGeom prst="roundRect">
            <a:avLst/>
          </a:prstGeom>
          <a:solidFill>
            <a:srgbClr val="00B8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직무 분류 모델 구축 및 모델 학습</a:t>
            </a:r>
          </a:p>
        </p:txBody>
      </p:sp>
      <p:sp>
        <p:nvSpPr>
          <p:cNvPr id="229" name="화살표: 아래로 구부러짐 228">
            <a:extLst>
              <a:ext uri="{FF2B5EF4-FFF2-40B4-BE49-F238E27FC236}">
                <a16:creationId xmlns:a16="http://schemas.microsoft.com/office/drawing/2014/main" id="{A72E7A0F-F7AC-1413-B17E-44710FE095FC}"/>
              </a:ext>
            </a:extLst>
          </p:cNvPr>
          <p:cNvSpPr/>
          <p:nvPr/>
        </p:nvSpPr>
        <p:spPr>
          <a:xfrm>
            <a:off x="7812152" y="3217879"/>
            <a:ext cx="706526" cy="188883"/>
          </a:xfrm>
          <a:prstGeom prst="curvedDownArrow">
            <a:avLst/>
          </a:prstGeom>
          <a:solidFill>
            <a:srgbClr val="AEEBE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22" name="그림 221">
            <a:extLst>
              <a:ext uri="{FF2B5EF4-FFF2-40B4-BE49-F238E27FC236}">
                <a16:creationId xmlns:a16="http://schemas.microsoft.com/office/drawing/2014/main" id="{24960B9A-158F-B0E7-996E-52E7CF9856E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69425" y="3247595"/>
            <a:ext cx="409428" cy="409428"/>
          </a:xfrm>
          <a:prstGeom prst="rect">
            <a:avLst/>
          </a:prstGeom>
        </p:spPr>
      </p:pic>
      <p:sp>
        <p:nvSpPr>
          <p:cNvPr id="233" name="TextBox 232">
            <a:extLst>
              <a:ext uri="{FF2B5EF4-FFF2-40B4-BE49-F238E27FC236}">
                <a16:creationId xmlns:a16="http://schemas.microsoft.com/office/drawing/2014/main" id="{73046FE8-4FC3-0D31-0B3F-29B727BB25F5}"/>
              </a:ext>
            </a:extLst>
          </p:cNvPr>
          <p:cNvSpPr txBox="1"/>
          <p:nvPr/>
        </p:nvSpPr>
        <p:spPr>
          <a:xfrm>
            <a:off x="7738465" y="3001632"/>
            <a:ext cx="854564" cy="292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800" spc="-60" dirty="0">
                <a:solidFill>
                  <a:schemeClr val="accent4">
                    <a:lumMod val="50000"/>
                  </a:schemeClr>
                </a:solidFill>
              </a:rPr>
              <a:t>모델 학습</a:t>
            </a:r>
            <a:endParaRPr kumimoji="1" lang="ko-Kore-KR" altLang="en-US" sz="800" spc="-6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03460153-4030-2F4D-A276-1AFC48F48D5D}"/>
              </a:ext>
            </a:extLst>
          </p:cNvPr>
          <p:cNvSpPr txBox="1"/>
          <p:nvPr/>
        </p:nvSpPr>
        <p:spPr>
          <a:xfrm>
            <a:off x="7738465" y="3651588"/>
            <a:ext cx="854564" cy="292100"/>
          </a:xfrm>
          <a:prstGeom prst="curvedUpArrow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800" spc="-60" dirty="0">
                <a:solidFill>
                  <a:srgbClr val="7030A0"/>
                </a:solidFill>
              </a:rPr>
              <a:t>모델 검증</a:t>
            </a:r>
            <a:endParaRPr kumimoji="1" lang="ko-Kore-KR" altLang="en-US" sz="800" spc="-60" dirty="0">
              <a:solidFill>
                <a:srgbClr val="7030A0"/>
              </a:solidFill>
            </a:endParaRPr>
          </a:p>
        </p:txBody>
      </p:sp>
      <p:sp>
        <p:nvSpPr>
          <p:cNvPr id="235" name="화살표: 아래로 구부러짐 234">
            <a:extLst>
              <a:ext uri="{FF2B5EF4-FFF2-40B4-BE49-F238E27FC236}">
                <a16:creationId xmlns:a16="http://schemas.microsoft.com/office/drawing/2014/main" id="{0EA1F08E-0871-A0DD-167B-B2E974257598}"/>
              </a:ext>
            </a:extLst>
          </p:cNvPr>
          <p:cNvSpPr/>
          <p:nvPr/>
        </p:nvSpPr>
        <p:spPr>
          <a:xfrm flipH="1" flipV="1">
            <a:off x="7812152" y="3519279"/>
            <a:ext cx="706526" cy="188883"/>
          </a:xfrm>
          <a:prstGeom prst="curvedDownArrow">
            <a:avLst/>
          </a:prstGeom>
          <a:solidFill>
            <a:srgbClr val="DACD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B6AE8AF0-7F0E-C71F-8A33-74259998C057}"/>
              </a:ext>
            </a:extLst>
          </p:cNvPr>
          <p:cNvSpPr/>
          <p:nvPr/>
        </p:nvSpPr>
        <p:spPr>
          <a:xfrm>
            <a:off x="6948980" y="4012538"/>
            <a:ext cx="2410998" cy="878814"/>
          </a:xfrm>
          <a:prstGeom prst="roundRect">
            <a:avLst>
              <a:gd name="adj" fmla="val 8791"/>
            </a:avLst>
          </a:prstGeom>
          <a:noFill/>
          <a:ln w="19050">
            <a:solidFill>
              <a:srgbClr val="009C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7" name="사각형: 둥근 모서리 21">
            <a:extLst>
              <a:ext uri="{FF2B5EF4-FFF2-40B4-BE49-F238E27FC236}">
                <a16:creationId xmlns:a16="http://schemas.microsoft.com/office/drawing/2014/main" id="{DCE612EB-4BFF-091D-90B6-6FE8E14BC069}"/>
              </a:ext>
            </a:extLst>
          </p:cNvPr>
          <p:cNvSpPr/>
          <p:nvPr/>
        </p:nvSpPr>
        <p:spPr>
          <a:xfrm>
            <a:off x="7126868" y="3932994"/>
            <a:ext cx="2093034" cy="181118"/>
          </a:xfrm>
          <a:prstGeom prst="roundRect">
            <a:avLst/>
          </a:prstGeom>
          <a:solidFill>
            <a:srgbClr val="00B8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직무 분류 모델 성능 평가</a:t>
            </a:r>
          </a:p>
        </p:txBody>
      </p: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904C7FF7-AA56-67B5-0D9F-F2B7CC52325A}"/>
              </a:ext>
            </a:extLst>
          </p:cNvPr>
          <p:cNvGrpSpPr/>
          <p:nvPr/>
        </p:nvGrpSpPr>
        <p:grpSpPr>
          <a:xfrm>
            <a:off x="7031101" y="4146257"/>
            <a:ext cx="419110" cy="729388"/>
            <a:chOff x="8800792" y="2071187"/>
            <a:chExt cx="419110" cy="729388"/>
          </a:xfrm>
        </p:grpSpPr>
        <p:sp>
          <p:nvSpPr>
            <p:cNvPr id="239" name="사각형: 둥근 모서리 238">
              <a:extLst>
                <a:ext uri="{FF2B5EF4-FFF2-40B4-BE49-F238E27FC236}">
                  <a16:creationId xmlns:a16="http://schemas.microsoft.com/office/drawing/2014/main" id="{2ADD40BD-3A46-A92F-2C1E-B2F5FD7BE8DE}"/>
                </a:ext>
              </a:extLst>
            </p:cNvPr>
            <p:cNvSpPr/>
            <p:nvPr/>
          </p:nvSpPr>
          <p:spPr>
            <a:xfrm>
              <a:off x="8856176" y="2071187"/>
              <a:ext cx="319772" cy="628975"/>
            </a:xfrm>
            <a:prstGeom prst="roundRect">
              <a:avLst>
                <a:gd name="adj" fmla="val 8791"/>
              </a:avLst>
            </a:prstGeom>
            <a:solidFill>
              <a:srgbClr val="F2AA6B">
                <a:alpha val="30000"/>
              </a:srgbClr>
            </a:solidFill>
            <a:ln w="12700">
              <a:solidFill>
                <a:srgbClr val="F2AA6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40" name="그림 239">
              <a:extLst>
                <a:ext uri="{FF2B5EF4-FFF2-40B4-BE49-F238E27FC236}">
                  <a16:creationId xmlns:a16="http://schemas.microsoft.com/office/drawing/2014/main" id="{961868A3-D442-090B-3629-B3451BAE2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948142" y="2434300"/>
              <a:ext cx="180920" cy="138233"/>
            </a:xfrm>
            <a:prstGeom prst="rect">
              <a:avLst/>
            </a:prstGeom>
          </p:spPr>
        </p:pic>
        <p:pic>
          <p:nvPicPr>
            <p:cNvPr id="241" name="그림 240">
              <a:extLst>
                <a:ext uri="{FF2B5EF4-FFF2-40B4-BE49-F238E27FC236}">
                  <a16:creationId xmlns:a16="http://schemas.microsoft.com/office/drawing/2014/main" id="{56F442E2-8DF7-EC81-CD60-08302234E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/>
          </p:blipFill>
          <p:spPr>
            <a:xfrm>
              <a:off x="8928974" y="2238870"/>
              <a:ext cx="178575" cy="136441"/>
            </a:xfrm>
            <a:prstGeom prst="rect">
              <a:avLst/>
            </a:prstGeom>
          </p:spPr>
        </p:pic>
        <p:sp>
          <p:nvSpPr>
            <p:cNvPr id="242" name="사각형: 둥근 모서리 21">
              <a:extLst>
                <a:ext uri="{FF2B5EF4-FFF2-40B4-BE49-F238E27FC236}">
                  <a16:creationId xmlns:a16="http://schemas.microsoft.com/office/drawing/2014/main" id="{3BF15A77-290A-0402-F6E1-74F379AC728E}"/>
                </a:ext>
              </a:extLst>
            </p:cNvPr>
            <p:cNvSpPr/>
            <p:nvPr/>
          </p:nvSpPr>
          <p:spPr>
            <a:xfrm>
              <a:off x="8800792" y="2650869"/>
              <a:ext cx="419110" cy="1497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2AA6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rgbClr val="F2AA6B"/>
                  </a:solidFill>
                  <a:latin typeface="+mj-ea"/>
                  <a:ea typeface="+mj-ea"/>
                </a:rPr>
                <a:t>Test</a:t>
              </a:r>
              <a:endParaRPr lang="ko-KR" altLang="en-US" sz="800" dirty="0">
                <a:solidFill>
                  <a:srgbClr val="F2AA6B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50" name="화살표: 오른쪽 249">
            <a:extLst>
              <a:ext uri="{FF2B5EF4-FFF2-40B4-BE49-F238E27FC236}">
                <a16:creationId xmlns:a16="http://schemas.microsoft.com/office/drawing/2014/main" id="{2A806C81-CBF2-5180-BC04-323F48F45233}"/>
              </a:ext>
            </a:extLst>
          </p:cNvPr>
          <p:cNvSpPr/>
          <p:nvPr/>
        </p:nvSpPr>
        <p:spPr>
          <a:xfrm>
            <a:off x="7462749" y="4335478"/>
            <a:ext cx="524717" cy="259907"/>
          </a:xfrm>
          <a:prstGeom prst="rightArrow">
            <a:avLst/>
          </a:prstGeom>
          <a:solidFill>
            <a:srgbClr val="F1DBC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43" name="그림 242">
            <a:extLst>
              <a:ext uri="{FF2B5EF4-FFF2-40B4-BE49-F238E27FC236}">
                <a16:creationId xmlns:a16="http://schemas.microsoft.com/office/drawing/2014/main" id="{CB495B71-08C9-7F2A-6D26-4A8C12CC593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03279" y="4261803"/>
            <a:ext cx="416148" cy="416148"/>
          </a:xfrm>
          <a:prstGeom prst="rect">
            <a:avLst/>
          </a:prstGeom>
        </p:spPr>
      </p:pic>
      <p:pic>
        <p:nvPicPr>
          <p:cNvPr id="256" name="그림 255">
            <a:extLst>
              <a:ext uri="{FF2B5EF4-FFF2-40B4-BE49-F238E27FC236}">
                <a16:creationId xmlns:a16="http://schemas.microsoft.com/office/drawing/2014/main" id="{6DB183C5-E830-E68A-3EF7-2461EE28EF0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006963" y="4304128"/>
            <a:ext cx="726345" cy="582514"/>
          </a:xfrm>
          <a:prstGeom prst="rect">
            <a:avLst/>
          </a:prstGeom>
        </p:spPr>
      </p:pic>
      <p:sp>
        <p:nvSpPr>
          <p:cNvPr id="257" name="TextBox 256">
            <a:extLst>
              <a:ext uri="{FF2B5EF4-FFF2-40B4-BE49-F238E27FC236}">
                <a16:creationId xmlns:a16="http://schemas.microsoft.com/office/drawing/2014/main" id="{7336257A-3003-9E62-1219-4746F75251E2}"/>
              </a:ext>
            </a:extLst>
          </p:cNvPr>
          <p:cNvSpPr txBox="1"/>
          <p:nvPr/>
        </p:nvSpPr>
        <p:spPr>
          <a:xfrm>
            <a:off x="7905778" y="4075997"/>
            <a:ext cx="854564" cy="292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800" b="1" spc="-60" dirty="0"/>
              <a:t>직무 분류 결과</a:t>
            </a:r>
            <a:endParaRPr kumimoji="1" lang="ko-Kore-KR" altLang="en-US" sz="800" b="1" spc="-60" dirty="0"/>
          </a:p>
        </p:txBody>
      </p:sp>
      <p:sp>
        <p:nvSpPr>
          <p:cNvPr id="258" name="오른쪽 대괄호 257">
            <a:extLst>
              <a:ext uri="{FF2B5EF4-FFF2-40B4-BE49-F238E27FC236}">
                <a16:creationId xmlns:a16="http://schemas.microsoft.com/office/drawing/2014/main" id="{CE4C41B6-B5DA-8B23-A3AD-4B91DDEBD44B}"/>
              </a:ext>
            </a:extLst>
          </p:cNvPr>
          <p:cNvSpPr/>
          <p:nvPr/>
        </p:nvSpPr>
        <p:spPr>
          <a:xfrm>
            <a:off x="8726312" y="4517350"/>
            <a:ext cx="45719" cy="347514"/>
          </a:xfrm>
          <a:prstGeom prst="rightBracket">
            <a:avLst/>
          </a:prstGeom>
          <a:noFill/>
          <a:ln w="12700">
            <a:solidFill>
              <a:srgbClr val="0B12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800" dirty="0"/>
          </a:p>
        </p:txBody>
      </p: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7B80D56F-D326-F09A-D4E1-B67A1693BA42}"/>
              </a:ext>
            </a:extLst>
          </p:cNvPr>
          <p:cNvGrpSpPr/>
          <p:nvPr/>
        </p:nvGrpSpPr>
        <p:grpSpPr>
          <a:xfrm>
            <a:off x="8810568" y="4360231"/>
            <a:ext cx="511596" cy="504632"/>
            <a:chOff x="8842256" y="4318627"/>
            <a:chExt cx="511596" cy="504632"/>
          </a:xfrm>
        </p:grpSpPr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74908156-173C-42A6-03E3-75D2705D0C94}"/>
                </a:ext>
              </a:extLst>
            </p:cNvPr>
            <p:cNvSpPr/>
            <p:nvPr/>
          </p:nvSpPr>
          <p:spPr>
            <a:xfrm>
              <a:off x="8842256" y="4318627"/>
              <a:ext cx="511596" cy="504632"/>
            </a:xfrm>
            <a:prstGeom prst="ellipse">
              <a:avLst/>
            </a:prstGeom>
            <a:solidFill>
              <a:srgbClr val="B2E7F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8337616B-4BBC-EF8C-0371-1CF7F914B310}"/>
                </a:ext>
              </a:extLst>
            </p:cNvPr>
            <p:cNvSpPr txBox="1"/>
            <p:nvPr/>
          </p:nvSpPr>
          <p:spPr>
            <a:xfrm>
              <a:off x="8908934" y="4386165"/>
              <a:ext cx="360518" cy="1991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ko-KR" altLang="en-US" sz="800" b="1" spc="-60" dirty="0"/>
                <a:t>정확도</a:t>
              </a:r>
              <a:endParaRPr kumimoji="1" lang="ko-Kore-KR" altLang="en-US" sz="800" b="1" spc="-60" dirty="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06623FA-BC62-28C7-3D54-DDECBBA41328}"/>
                </a:ext>
              </a:extLst>
            </p:cNvPr>
            <p:cNvSpPr txBox="1"/>
            <p:nvPr/>
          </p:nvSpPr>
          <p:spPr>
            <a:xfrm>
              <a:off x="8878737" y="4554924"/>
              <a:ext cx="420912" cy="1991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en-US" altLang="ko-KR" sz="800" b="1" spc="-60" dirty="0">
                  <a:solidFill>
                    <a:srgbClr val="0070C0"/>
                  </a:solidFill>
                </a:rPr>
                <a:t>80%</a:t>
              </a:r>
              <a:endParaRPr kumimoji="1" lang="ko-Kore-KR" altLang="en-US" sz="800" b="1" spc="-60" dirty="0">
                <a:solidFill>
                  <a:srgbClr val="0070C0"/>
                </a:solidFill>
              </a:endParaRPr>
            </a:p>
          </p:txBody>
        </p: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DEBBC52A-A892-1CD4-AB32-27F7D10706A2}"/>
              </a:ext>
            </a:extLst>
          </p:cNvPr>
          <p:cNvSpPr txBox="1"/>
          <p:nvPr/>
        </p:nvSpPr>
        <p:spPr>
          <a:xfrm>
            <a:off x="8632878" y="4075997"/>
            <a:ext cx="854564" cy="292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800" b="1" spc="-60" dirty="0"/>
              <a:t>성능 평가</a:t>
            </a:r>
            <a:endParaRPr kumimoji="1" lang="ko-Kore-KR" altLang="en-US" sz="800" b="1" spc="-60" dirty="0"/>
          </a:p>
        </p:txBody>
      </p:sp>
    </p:spTree>
    <p:extLst>
      <p:ext uri="{BB962C8B-B14F-4D97-AF65-F5344CB8AC3E}">
        <p14:creationId xmlns:p14="http://schemas.microsoft.com/office/powerpoint/2010/main" val="4154902720"/>
      </p:ext>
    </p:extLst>
  </p:cSld>
  <p:clrMapOvr>
    <a:masterClrMapping/>
  </p:clrMapOvr>
</p:sld>
</file>

<file path=ppt/theme/theme1.xml><?xml version="1.0" encoding="utf-8"?>
<a:theme xmlns:a="http://schemas.openxmlformats.org/drawingml/2006/main" name="KT Color">
  <a:themeElements>
    <a:clrScheme name="KT Color">
      <a:dk1>
        <a:srgbClr val="000000"/>
      </a:dk1>
      <a:lt1>
        <a:sysClr val="window" lastClr="FFFFFF"/>
      </a:lt1>
      <a:dk2>
        <a:srgbClr val="4C4C4E"/>
      </a:dk2>
      <a:lt2>
        <a:srgbClr val="D1D2D4"/>
      </a:lt2>
      <a:accent1>
        <a:srgbClr val="FF0000"/>
      </a:accent1>
      <a:accent2>
        <a:srgbClr val="F27173"/>
      </a:accent2>
      <a:accent3>
        <a:srgbClr val="B01116"/>
      </a:accent3>
      <a:accent4>
        <a:srgbClr val="00C0AA"/>
      </a:accent4>
      <a:accent5>
        <a:srgbClr val="69D7C3"/>
      </a:accent5>
      <a:accent6>
        <a:srgbClr val="009687"/>
      </a:accent6>
      <a:hlink>
        <a:srgbClr val="FF0000"/>
      </a:hlink>
      <a:folHlink>
        <a:srgbClr val="B01116"/>
      </a:folHlink>
    </a:clrScheme>
    <a:fontScheme name="KT">
      <a:majorFont>
        <a:latin typeface="DIGICO TTF Bold"/>
        <a:ea typeface="DIGICO TTF Bold"/>
        <a:cs typeface=""/>
      </a:majorFont>
      <a:minorFont>
        <a:latin typeface="DIGICO TTF Light"/>
        <a:ea typeface="DIGICO TTF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ct val="130000"/>
          </a:lnSpc>
          <a:defRPr sz="900" spc="-6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KT Color" id="{E09EF5AF-FD31-40E1-AC7F-168F1589155B}" vid="{0C9CC309-72AC-43B4-B446-C0A338E03B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KT Color</Template>
  <TotalTime>108157</TotalTime>
  <Words>3648</Words>
  <Application>Microsoft Macintosh PowerPoint</Application>
  <PresentationFormat>와이드스크린</PresentationFormat>
  <Paragraphs>1075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맑은 고딕</vt:lpstr>
      <vt:lpstr>Arial</vt:lpstr>
      <vt:lpstr>DIGICO TTF Medium</vt:lpstr>
      <vt:lpstr>DIGICO TTF Bold</vt:lpstr>
      <vt:lpstr>DIGICO TTF Light</vt:lpstr>
      <vt:lpstr>Cambria Math</vt:lpstr>
      <vt:lpstr>Wingdings</vt:lpstr>
      <vt:lpstr>KT Color</vt:lpstr>
      <vt:lpstr>PowerPoint 프레젠테이션</vt:lpstr>
      <vt:lpstr>PowerPoint 프레젠테이션</vt:lpstr>
      <vt:lpstr>과제 개요</vt:lpstr>
      <vt:lpstr>PowerPoint 프레젠테이션</vt:lpstr>
      <vt:lpstr>분석 요건 소개 |  1) 이력서 직무 분류 모델 구축</vt:lpstr>
      <vt:lpstr>분석 요건 소개 |  2) 직무 별 주요 키워드 현황 분석</vt:lpstr>
      <vt:lpstr>PowerPoint 프레젠테이션</vt:lpstr>
      <vt:lpstr>분석 수행 결과 |  1) 이력서 직무 분류 모델 구축</vt:lpstr>
      <vt:lpstr>분석 수행 결과 |  1) 이력서 직무 분류 모델 구축</vt:lpstr>
      <vt:lpstr>분석 수행 결과 |  1) 이력서 직무 분류 모델 구축</vt:lpstr>
      <vt:lpstr>분석 수행 결과 |  1) 이력서 직무 분류 모델 구축</vt:lpstr>
      <vt:lpstr>분석 수행 결과 |  1) 이력서 직무 분류 모델 구축</vt:lpstr>
      <vt:lpstr>분석 수행 결과 |  1) 이력서 직무 분류 모델 구축</vt:lpstr>
      <vt:lpstr>분석 수행 결과 |  1) 이력서 직무 분류 모델 구축</vt:lpstr>
      <vt:lpstr>PowerPoint 프레젠테이션</vt:lpstr>
      <vt:lpstr>분석 수행 결과 | 02) 직무 별 주요 키워드 현황 분석</vt:lpstr>
      <vt:lpstr>분석 수행 결과 | 02) 직무 별 주요 키워드 현황 분석</vt:lpstr>
      <vt:lpstr>분석 수행 결과 | 02) 직무 별 주요 키워드 현황 분석</vt:lpstr>
      <vt:lpstr>분석 수행 결과 | 02) 직무 별 주요 키워드 현황 분석</vt:lpstr>
      <vt:lpstr>PowerPoint 프레젠테이션</vt:lpstr>
      <vt:lpstr>결과 활용 방안 제언 - 분석 요건 별 결과 및 활용 예시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Mata</dc:creator>
  <cp:lastModifiedBy>kt NexR</cp:lastModifiedBy>
  <cp:revision>4323</cp:revision>
  <cp:lastPrinted>2021-10-05T07:52:25Z</cp:lastPrinted>
  <dcterms:created xsi:type="dcterms:W3CDTF">2017-11-08T07:43:10Z</dcterms:created>
  <dcterms:modified xsi:type="dcterms:W3CDTF">2023-11-06T09:51:38Z</dcterms:modified>
</cp:coreProperties>
</file>