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50F7-DF87-4196-8DAD-680BB7E0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FDB9C-8838-4DB0-BBE7-3B5B6637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F2B4-BCFB-4900-8AE7-FE8458BA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5C20-808A-458E-B7B2-8C876237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122C-ADEE-4424-A74F-DF2DF145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0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3672-C8A0-4D56-9EE2-F621B11B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F1152-80BB-409C-B5C8-B2A30C36D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1790-E760-4787-9EB0-92A4E6C8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167B-4552-48E9-9E0E-4CA4429E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88B3-AAF7-4652-A135-836FDC9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61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AAE11-9E21-469C-85DC-1B7B7AA3C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1F14-7C77-4FBC-B012-9E1CC9F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8D2B-FC9B-4D8A-A95E-001FA554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CD09-3D28-416A-B36B-BC327800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9544-B686-4A0A-A439-7BA382F3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78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CA7D-3ECD-4EFE-B57A-5B56E88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C944-EB37-4AB6-856E-E9CC3692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BDBF-656B-4245-A390-F49BB6D7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8D93-E328-41F3-B719-C7CD99B2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EBA0-9673-474C-94D2-0F8250C2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5E11-660A-4331-A736-AB054A1A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61311-F5C5-4A5F-A10D-8A1F8F26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C1B3-559F-4EE8-A220-8C9FDE81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07D2-0664-44DB-9424-308BDC4E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D9C6-0A25-4A04-B7F2-D4CAB28B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2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9726-FFE3-43FA-B69A-8FC298EA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5C6A-4110-4171-907A-5AA930C76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A9403-EB85-4540-8C10-5B35F18D0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FC3D2-F300-4F2A-B7B6-3954CB82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491C-62BA-468D-B7C6-36C4AF49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3E7E-310E-4271-985F-D9C1E693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2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242-E762-4E65-A8CE-91FAFDF1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F17D-F79E-4A7A-B71E-D5DF7D4A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A9E99-2399-4FCB-828A-AEE2FA53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2F960-30E6-498D-9956-7D5DF8D23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FCFE5-1E58-473C-B3AF-10335A2F8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CCAA0-1EBE-40C4-A3D1-2085F8B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33149-F4EF-40EB-BFCA-54C7014D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F5FA9-13C9-4425-B534-8EFF92CC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9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80EB-6DBF-4057-8AAD-16235F5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D163F-F819-40FC-AA74-90DBF76F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23545-3946-4A13-8009-62F6118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E985E-9E15-455A-B6BE-B2F5EFF3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27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71F9-B7E6-4BB0-8680-2462B7C2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DD359-93EA-4544-BC09-70459119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25A3-7B6E-4652-A1C2-5BDABEF4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7D1A-E67B-4F60-AEF3-EB889835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753A-BA38-4B37-83E1-D88BAB96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8D5BD-2DEC-44D2-A9DD-04732BCC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8257-4B5D-4BA5-B861-FEAC66BF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A8D5-ECFF-4749-B924-68BBA284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CB55-2892-4B1F-8307-B0AC92C1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4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5E78-040E-4091-AEFF-2114F8B1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6A9CC-1613-40CA-9134-A273C019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D0A0E-D908-444B-9E5B-1EEFAF0E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13C1-0F14-4B3B-9A8B-E8AB6810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7B19D-1CC1-4724-B63B-A7CA827C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D2EB-B0C9-42F7-A4FC-D88CAB38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42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EA52F-6F1F-4E79-85AE-A155BD55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8C9C-53CF-432C-A45B-34C4114E1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9ABA-E60B-47EA-9719-7B6FCF913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AE21-93E8-49E3-8540-2815928741EA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6F8C-FF34-4739-BCD5-994669A44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2D7E-3A13-425B-97D5-999566EA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0363-F57A-4E36-844F-E7399D8DE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AC80ED-05FE-4DBC-A1F3-6066AA03AE91}"/>
              </a:ext>
            </a:extLst>
          </p:cNvPr>
          <p:cNvSpPr/>
          <p:nvPr/>
        </p:nvSpPr>
        <p:spPr>
          <a:xfrm>
            <a:off x="1472056" y="2572994"/>
            <a:ext cx="811630" cy="58744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Actor</a:t>
            </a:r>
          </a:p>
          <a:p>
            <a:pPr algn="ctr"/>
            <a:r>
              <a:rPr lang="de-DE" sz="1200" dirty="0">
                <a:latin typeface="Abadi" panose="020B0604020202020204" pitchFamily="34" charset="0"/>
              </a:rPr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C70FF-F218-4AC9-BE93-D8734D39F08B}"/>
              </a:ext>
            </a:extLst>
          </p:cNvPr>
          <p:cNvSpPr/>
          <p:nvPr/>
        </p:nvSpPr>
        <p:spPr>
          <a:xfrm>
            <a:off x="1472056" y="983408"/>
            <a:ext cx="811630" cy="58744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Actor</a:t>
            </a:r>
          </a:p>
          <a:p>
            <a:pPr algn="ctr"/>
            <a:r>
              <a:rPr lang="de-DE" sz="1200" dirty="0">
                <a:latin typeface="Abadi" panose="020B0604020202020204" pitchFamily="34" charset="0"/>
              </a:rPr>
              <a:t>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024E9-92A6-4FC4-B213-F95B6D315E3D}"/>
              </a:ext>
            </a:extLst>
          </p:cNvPr>
          <p:cNvSpPr/>
          <p:nvPr/>
        </p:nvSpPr>
        <p:spPr>
          <a:xfrm>
            <a:off x="1162494" y="585503"/>
            <a:ext cx="1430755" cy="49510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dirty="0">
                <a:latin typeface="Abadi" panose="020B0604020202020204" pitchFamily="34" charset="0"/>
              </a:rPr>
              <a:t>IHE Actor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B5059-C09D-40FF-912F-D9A94D1BBF74}"/>
              </a:ext>
            </a:extLst>
          </p:cNvPr>
          <p:cNvSpPr/>
          <p:nvPr/>
        </p:nvSpPr>
        <p:spPr>
          <a:xfrm>
            <a:off x="1162494" y="3111285"/>
            <a:ext cx="1430755" cy="49510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dirty="0">
                <a:latin typeface="Abadi" panose="020B0604020202020204" pitchFamily="34" charset="0"/>
              </a:rPr>
              <a:t>IHE Actor 1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849FC3D-89C4-4E1A-8E2C-385A23B56211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1877871" y="1570849"/>
            <a:ext cx="0" cy="100214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162D9-86F7-4EB1-B07B-FDE0B3F3765D}"/>
              </a:ext>
            </a:extLst>
          </p:cNvPr>
          <p:cNvSpPr/>
          <p:nvPr/>
        </p:nvSpPr>
        <p:spPr>
          <a:xfrm>
            <a:off x="3636946" y="983408"/>
            <a:ext cx="811630" cy="58744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Actor</a:t>
            </a:r>
          </a:p>
          <a:p>
            <a:pPr algn="ctr"/>
            <a:r>
              <a:rPr lang="de-DE" sz="1200" dirty="0">
                <a:latin typeface="Abadi" panose="020B0604020202020204" pitchFamily="34" charset="0"/>
              </a:rPr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F9E28-1F13-41EB-94DC-FCC321DD72EC}"/>
              </a:ext>
            </a:extLst>
          </p:cNvPr>
          <p:cNvSpPr/>
          <p:nvPr/>
        </p:nvSpPr>
        <p:spPr>
          <a:xfrm>
            <a:off x="3327384" y="585503"/>
            <a:ext cx="1430755" cy="49510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dirty="0">
                <a:latin typeface="Abadi" panose="020B0604020202020204" pitchFamily="34" charset="0"/>
              </a:rPr>
              <a:t>IHE Actor 3</a:t>
            </a:r>
          </a:p>
        </p:txBody>
      </p:sp>
      <p:cxnSp>
        <p:nvCxnSpPr>
          <p:cNvPr id="26" name="Connector: Elbow 10">
            <a:extLst>
              <a:ext uri="{FF2B5EF4-FFF2-40B4-BE49-F238E27FC236}">
                <a16:creationId xmlns:a16="http://schemas.microsoft.com/office/drawing/2014/main" id="{029E4A08-B455-47B7-B707-A9255D4AC90C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5400000" flipH="1" flipV="1">
            <a:off x="2459244" y="989477"/>
            <a:ext cx="1002145" cy="2164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6B4BB-27A6-4F76-AB24-AF886DC9F21F}"/>
              </a:ext>
            </a:extLst>
          </p:cNvPr>
          <p:cNvSpPr/>
          <p:nvPr/>
        </p:nvSpPr>
        <p:spPr>
          <a:xfrm>
            <a:off x="4157837" y="1661360"/>
            <a:ext cx="462484" cy="332687"/>
          </a:xfrm>
          <a:prstGeom prst="foldedCorner">
            <a:avLst>
              <a:gd name="adj" fmla="val 4007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badi" panose="020B0604020104020204" pitchFamily="34" charset="0"/>
              </a:rPr>
              <a:t>HL7</a:t>
            </a:r>
          </a:p>
        </p:txBody>
      </p:sp>
      <p:sp>
        <p:nvSpPr>
          <p:cNvPr id="33" name="Callout: Line with No Border 32">
            <a:extLst>
              <a:ext uri="{FF2B5EF4-FFF2-40B4-BE49-F238E27FC236}">
                <a16:creationId xmlns:a16="http://schemas.microsoft.com/office/drawing/2014/main" id="{34FE4F74-6B3D-4B31-B0A8-EEEE05AE09C6}"/>
              </a:ext>
            </a:extLst>
          </p:cNvPr>
          <p:cNvSpPr/>
          <p:nvPr/>
        </p:nvSpPr>
        <p:spPr>
          <a:xfrm>
            <a:off x="561422" y="1631928"/>
            <a:ext cx="1078080" cy="495108"/>
          </a:xfrm>
          <a:prstGeom prst="callout1">
            <a:avLst>
              <a:gd name="adj1" fmla="val 59205"/>
              <a:gd name="adj2" fmla="val 93674"/>
              <a:gd name="adj3" fmla="val 31590"/>
              <a:gd name="adj4" fmla="val 1201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badi" panose="020B0604020104020204" pitchFamily="34" charset="0"/>
              </a:rPr>
              <a:t>IHE Transaction 1</a:t>
            </a:r>
          </a:p>
        </p:txBody>
      </p:sp>
      <p:sp>
        <p:nvSpPr>
          <p:cNvPr id="35" name="Callout: Line with No Border 34">
            <a:extLst>
              <a:ext uri="{FF2B5EF4-FFF2-40B4-BE49-F238E27FC236}">
                <a16:creationId xmlns:a16="http://schemas.microsoft.com/office/drawing/2014/main" id="{C24E8090-769B-46EE-A922-B2A21040173A}"/>
              </a:ext>
            </a:extLst>
          </p:cNvPr>
          <p:cNvSpPr/>
          <p:nvPr/>
        </p:nvSpPr>
        <p:spPr>
          <a:xfrm>
            <a:off x="2742165" y="1610240"/>
            <a:ext cx="1078080" cy="495108"/>
          </a:xfrm>
          <a:prstGeom prst="callout1">
            <a:avLst>
              <a:gd name="adj1" fmla="val 59205"/>
              <a:gd name="adj2" fmla="val 93674"/>
              <a:gd name="adj3" fmla="val 26313"/>
              <a:gd name="adj4" fmla="val 116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badi" panose="020B0604020104020204" pitchFamily="34" charset="0"/>
              </a:rPr>
              <a:t>IHE Transaction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D65D1D-00DD-4C04-85AE-3B8011CAE836}"/>
              </a:ext>
            </a:extLst>
          </p:cNvPr>
          <p:cNvSpPr txBox="1"/>
          <p:nvPr/>
        </p:nvSpPr>
        <p:spPr>
          <a:xfrm>
            <a:off x="5399991" y="605959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badi" panose="020B0604020104020204" pitchFamily="34" charset="0"/>
              </a:rPr>
              <a:t>Application</a:t>
            </a:r>
            <a:r>
              <a:rPr lang="de-DE" sz="1400" dirty="0">
                <a:latin typeface="Abadi" panose="020B0604020104020204" pitchFamily="34" charset="0"/>
              </a:rPr>
              <a:t> </a:t>
            </a:r>
          </a:p>
          <a:p>
            <a:r>
              <a:rPr lang="de-DE" sz="1400" dirty="0">
                <a:latin typeface="Abadi" panose="020B0604020104020204" pitchFamily="34" charset="0"/>
              </a:rPr>
              <a:t>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D680C0-F981-40D2-9E05-F064B3947571}"/>
              </a:ext>
            </a:extLst>
          </p:cNvPr>
          <p:cNvSpPr txBox="1"/>
          <p:nvPr/>
        </p:nvSpPr>
        <p:spPr>
          <a:xfrm>
            <a:off x="5399991" y="1883500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badi" panose="020B0604020104020204" pitchFamily="34" charset="0"/>
              </a:rPr>
              <a:t>Integration </a:t>
            </a:r>
          </a:p>
          <a:p>
            <a:r>
              <a:rPr lang="de-DE" sz="1400" dirty="0">
                <a:latin typeface="Abadi" panose="020B0604020104020204" pitchFamily="34" charset="0"/>
              </a:rPr>
              <a:t>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0FB3FD-609F-41D4-AC3C-51BBBF2145AF}"/>
              </a:ext>
            </a:extLst>
          </p:cNvPr>
          <p:cNvSpPr txBox="1"/>
          <p:nvPr/>
        </p:nvSpPr>
        <p:spPr>
          <a:xfrm>
            <a:off x="5399991" y="309294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badi" panose="020B0604020104020204" pitchFamily="34" charset="0"/>
              </a:rPr>
              <a:t>Application</a:t>
            </a:r>
            <a:r>
              <a:rPr lang="de-DE" sz="1400" dirty="0">
                <a:latin typeface="Abadi" panose="020B0604020104020204" pitchFamily="34" charset="0"/>
              </a:rPr>
              <a:t> </a:t>
            </a:r>
          </a:p>
          <a:p>
            <a:r>
              <a:rPr lang="de-DE" sz="1400" dirty="0">
                <a:latin typeface="Abadi" panose="020B0604020104020204" pitchFamily="34" charset="0"/>
              </a:rPr>
              <a:t>Layer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D9DF70C-C2B4-48E3-B107-2A142495A503}"/>
              </a:ext>
            </a:extLst>
          </p:cNvPr>
          <p:cNvSpPr/>
          <p:nvPr/>
        </p:nvSpPr>
        <p:spPr>
          <a:xfrm>
            <a:off x="5155464" y="583068"/>
            <a:ext cx="115918" cy="495108"/>
          </a:xfrm>
          <a:prstGeom prst="rightBrace">
            <a:avLst>
              <a:gd name="adj1" fmla="val 86342"/>
              <a:gd name="adj2" fmla="val 508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09767B75-AACE-423A-8FFE-F9C0B2BC7727}"/>
              </a:ext>
            </a:extLst>
          </p:cNvPr>
          <p:cNvSpPr/>
          <p:nvPr/>
        </p:nvSpPr>
        <p:spPr>
          <a:xfrm>
            <a:off x="5155465" y="1162187"/>
            <a:ext cx="106139" cy="1877923"/>
          </a:xfrm>
          <a:prstGeom prst="rightBrace">
            <a:avLst>
              <a:gd name="adj1" fmla="val 86342"/>
              <a:gd name="adj2" fmla="val 508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8413DFE8-5D2F-457C-BF50-42E7F9222895}"/>
              </a:ext>
            </a:extLst>
          </p:cNvPr>
          <p:cNvSpPr/>
          <p:nvPr/>
        </p:nvSpPr>
        <p:spPr>
          <a:xfrm>
            <a:off x="5145686" y="3103788"/>
            <a:ext cx="115918" cy="495108"/>
          </a:xfrm>
          <a:prstGeom prst="rightBrace">
            <a:avLst>
              <a:gd name="adj1" fmla="val 86342"/>
              <a:gd name="adj2" fmla="val 508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0A63A0-4E81-484C-8962-6A02F466F03C}"/>
              </a:ext>
            </a:extLst>
          </p:cNvPr>
          <p:cNvSpPr/>
          <p:nvPr/>
        </p:nvSpPr>
        <p:spPr>
          <a:xfrm>
            <a:off x="3133040" y="3486593"/>
            <a:ext cx="246288" cy="24622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endParaRPr lang="de-DE" dirty="0">
              <a:latin typeface="Abadi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8DD3FA-C261-46FF-B37A-E9713CCE3ADD}"/>
              </a:ext>
            </a:extLst>
          </p:cNvPr>
          <p:cNvSpPr txBox="1"/>
          <p:nvPr/>
        </p:nvSpPr>
        <p:spPr>
          <a:xfrm>
            <a:off x="3488781" y="3493055"/>
            <a:ext cx="151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badi" panose="020B0604020104020204" pitchFamily="34" charset="0"/>
              </a:rPr>
              <a:t>Application</a:t>
            </a:r>
            <a:r>
              <a:rPr lang="de-DE" sz="1000" dirty="0">
                <a:latin typeface="Abadi" panose="020B0604020104020204" pitchFamily="34" charset="0"/>
              </a:rPr>
              <a:t> </a:t>
            </a:r>
            <a:r>
              <a:rPr lang="de-DE" sz="1000" dirty="0" err="1">
                <a:latin typeface="Abadi" panose="020B0604020104020204" pitchFamily="34" charset="0"/>
              </a:rPr>
              <a:t>Component</a:t>
            </a:r>
            <a:endParaRPr lang="de-DE" sz="1000" dirty="0">
              <a:latin typeface="Abadi" panose="020B06040201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E09763-F6B3-4352-97C1-AE530470F49B}"/>
              </a:ext>
            </a:extLst>
          </p:cNvPr>
          <p:cNvSpPr/>
          <p:nvPr/>
        </p:nvSpPr>
        <p:spPr>
          <a:xfrm>
            <a:off x="3133039" y="3833915"/>
            <a:ext cx="246288" cy="24628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endParaRPr lang="de-DE" sz="1200" dirty="0">
              <a:latin typeface="Abadi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C0322C-B6CC-4FE5-A36E-3AB83706CCB6}"/>
              </a:ext>
            </a:extLst>
          </p:cNvPr>
          <p:cNvSpPr txBox="1"/>
          <p:nvPr/>
        </p:nvSpPr>
        <p:spPr>
          <a:xfrm>
            <a:off x="3488781" y="3845042"/>
            <a:ext cx="150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badi" panose="020B0604020104020204" pitchFamily="34" charset="0"/>
              </a:rPr>
              <a:t>Integration </a:t>
            </a:r>
            <a:r>
              <a:rPr lang="de-DE" sz="1000" dirty="0" err="1">
                <a:latin typeface="Abadi" panose="020B0604020104020204" pitchFamily="34" charset="0"/>
              </a:rPr>
              <a:t>Component</a:t>
            </a:r>
            <a:endParaRPr lang="de-DE" sz="1000" dirty="0">
              <a:latin typeface="Abadi" panose="020B0604020104020204" pitchFamily="34" charset="0"/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F52A1B8B-E3B9-49E6-A0C5-70102F4E1D5A}"/>
              </a:ext>
            </a:extLst>
          </p:cNvPr>
          <p:cNvSpPr/>
          <p:nvPr/>
        </p:nvSpPr>
        <p:spPr>
          <a:xfrm>
            <a:off x="3132435" y="4197029"/>
            <a:ext cx="246288" cy="234874"/>
          </a:xfrm>
          <a:prstGeom prst="foldedCorner">
            <a:avLst>
              <a:gd name="adj" fmla="val 4007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badi" panose="020B06040201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65C949-32A0-4A22-9FFC-2B2803A6A121}"/>
              </a:ext>
            </a:extLst>
          </p:cNvPr>
          <p:cNvSpPr txBox="1"/>
          <p:nvPr/>
        </p:nvSpPr>
        <p:spPr>
          <a:xfrm>
            <a:off x="3488780" y="4185682"/>
            <a:ext cx="943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badi" panose="020B0604020104020204" pitchFamily="34" charset="0"/>
              </a:rPr>
              <a:t>Message</a:t>
            </a:r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91A92F83-D8BF-42E0-940D-658B5470C041}"/>
              </a:ext>
            </a:extLst>
          </p:cNvPr>
          <p:cNvSpPr/>
          <p:nvPr/>
        </p:nvSpPr>
        <p:spPr>
          <a:xfrm>
            <a:off x="1984947" y="1673650"/>
            <a:ext cx="462484" cy="332687"/>
          </a:xfrm>
          <a:prstGeom prst="foldedCorner">
            <a:avLst>
              <a:gd name="adj" fmla="val 4007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badi" panose="020B0604020104020204" pitchFamily="34" charset="0"/>
              </a:rPr>
              <a:t>HL7</a:t>
            </a:r>
          </a:p>
        </p:txBody>
      </p:sp>
    </p:spTree>
    <p:extLst>
      <p:ext uri="{BB962C8B-B14F-4D97-AF65-F5344CB8AC3E}">
        <p14:creationId xmlns:p14="http://schemas.microsoft.com/office/powerpoint/2010/main" val="10316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3D744-8DE8-4FEE-9835-55E9CD9EE0C4}"/>
              </a:ext>
            </a:extLst>
          </p:cNvPr>
          <p:cNvSpPr/>
          <p:nvPr/>
        </p:nvSpPr>
        <p:spPr>
          <a:xfrm>
            <a:off x="1162494" y="539337"/>
            <a:ext cx="1430755" cy="5874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Patient Identity Source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1EA746-E0B8-44D1-AAE4-731D99478162}"/>
              </a:ext>
            </a:extLst>
          </p:cNvPr>
          <p:cNvCxnSpPr>
            <a:stCxn id="4" idx="2"/>
          </p:cNvCxnSpPr>
          <p:nvPr/>
        </p:nvCxnSpPr>
        <p:spPr>
          <a:xfrm flipH="1">
            <a:off x="1863634" y="1126778"/>
            <a:ext cx="14238" cy="25308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545A01-AA00-4BAD-BAA0-ABE4BCDDF441}"/>
              </a:ext>
            </a:extLst>
          </p:cNvPr>
          <p:cNvSpPr/>
          <p:nvPr/>
        </p:nvSpPr>
        <p:spPr>
          <a:xfrm>
            <a:off x="4336869" y="539338"/>
            <a:ext cx="2354493" cy="5874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Patient Identifier Cross-Reference Manager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C2F8E-82C0-4FD1-92B1-2BA9DB74C35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499460" y="1126779"/>
            <a:ext cx="14656" cy="2530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235535-20AE-4B89-A7BA-04A9D0EC39B5}"/>
              </a:ext>
            </a:extLst>
          </p:cNvPr>
          <p:cNvSpPr/>
          <p:nvPr/>
        </p:nvSpPr>
        <p:spPr>
          <a:xfrm>
            <a:off x="1785257" y="1419497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0AF2B-F05C-4700-A08E-13856E71A5F2}"/>
              </a:ext>
            </a:extLst>
          </p:cNvPr>
          <p:cNvSpPr/>
          <p:nvPr/>
        </p:nvSpPr>
        <p:spPr>
          <a:xfrm>
            <a:off x="5429375" y="1419497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FF1338C-45AA-4021-8720-033028D221B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53899" y="1802674"/>
            <a:ext cx="34754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42FEC7-2970-40B4-BD77-EF31A4B02239}"/>
              </a:ext>
            </a:extLst>
          </p:cNvPr>
          <p:cNvSpPr txBox="1"/>
          <p:nvPr/>
        </p:nvSpPr>
        <p:spPr>
          <a:xfrm>
            <a:off x="2082304" y="1525675"/>
            <a:ext cx="3132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badi" panose="020B0604020104020204" pitchFamily="34" charset="0"/>
              </a:rPr>
              <a:t>Admit</a:t>
            </a:r>
            <a:r>
              <a:rPr lang="de-DE" sz="1200" dirty="0">
                <a:latin typeface="Abadi" panose="020B0604020104020204" pitchFamily="34" charset="0"/>
              </a:rPr>
              <a:t>/Register </a:t>
            </a:r>
            <a:r>
              <a:rPr lang="de-DE" sz="1200" dirty="0" err="1">
                <a:latin typeface="Abadi" panose="020B0604020104020204" pitchFamily="34" charset="0"/>
              </a:rPr>
              <a:t>or</a:t>
            </a:r>
            <a:r>
              <a:rPr lang="de-DE" sz="1200" dirty="0">
                <a:latin typeface="Abadi" panose="020B0604020104020204" pitchFamily="34" charset="0"/>
              </a:rPr>
              <a:t> Update Patient HL7 ADT^*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6816F-1942-498F-8037-2EBB86A66E9F}"/>
              </a:ext>
            </a:extLst>
          </p:cNvPr>
          <p:cNvSpPr txBox="1"/>
          <p:nvPr/>
        </p:nvSpPr>
        <p:spPr>
          <a:xfrm>
            <a:off x="2785894" y="1802674"/>
            <a:ext cx="1724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badi" panose="020B0604020104020204" pitchFamily="34" charset="0"/>
              </a:rPr>
              <a:t>* - A01, A04, A05, A08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EEEFFF-4E7B-4EC1-9D59-95127AA2B8E0}"/>
              </a:ext>
            </a:extLst>
          </p:cNvPr>
          <p:cNvSpPr/>
          <p:nvPr/>
        </p:nvSpPr>
        <p:spPr>
          <a:xfrm>
            <a:off x="1771020" y="2528142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244FC-C7C5-4FBE-AA6A-88D205B25D73}"/>
              </a:ext>
            </a:extLst>
          </p:cNvPr>
          <p:cNvSpPr/>
          <p:nvPr/>
        </p:nvSpPr>
        <p:spPr>
          <a:xfrm>
            <a:off x="5415138" y="2528142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Connector: Elbow 10">
            <a:extLst>
              <a:ext uri="{FF2B5EF4-FFF2-40B4-BE49-F238E27FC236}">
                <a16:creationId xmlns:a16="http://schemas.microsoft.com/office/drawing/2014/main" id="{04BDCF2C-190A-4D8E-81F9-78FEF9A7EF3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939662" y="2911319"/>
            <a:ext cx="34754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B4DBBA-A2D3-4E11-97A0-F7201E3A5803}"/>
              </a:ext>
            </a:extLst>
          </p:cNvPr>
          <p:cNvSpPr txBox="1"/>
          <p:nvPr/>
        </p:nvSpPr>
        <p:spPr>
          <a:xfrm>
            <a:off x="2335578" y="2634320"/>
            <a:ext cx="26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badi" panose="020B0604020104020204" pitchFamily="34" charset="0"/>
              </a:rPr>
              <a:t>Patient Identity </a:t>
            </a:r>
            <a:r>
              <a:rPr lang="de-DE" sz="1200" dirty="0" err="1">
                <a:latin typeface="Abadi" panose="020B0604020104020204" pitchFamily="34" charset="0"/>
              </a:rPr>
              <a:t>Merge</a:t>
            </a:r>
            <a:r>
              <a:rPr lang="de-DE" sz="1200" dirty="0">
                <a:latin typeface="Abadi" panose="020B0604020104020204" pitchFamily="34" charset="0"/>
              </a:rPr>
              <a:t> HL7 ADT^A40</a:t>
            </a:r>
          </a:p>
        </p:txBody>
      </p:sp>
    </p:spTree>
    <p:extLst>
      <p:ext uri="{BB962C8B-B14F-4D97-AF65-F5344CB8AC3E}">
        <p14:creationId xmlns:p14="http://schemas.microsoft.com/office/powerpoint/2010/main" val="311177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3D744-8DE8-4FEE-9835-55E9CD9EE0C4}"/>
              </a:ext>
            </a:extLst>
          </p:cNvPr>
          <p:cNvSpPr/>
          <p:nvPr/>
        </p:nvSpPr>
        <p:spPr>
          <a:xfrm>
            <a:off x="1162494" y="539337"/>
            <a:ext cx="1430755" cy="5874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Patient Identity Source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1EA746-E0B8-44D1-AAE4-731D99478162}"/>
              </a:ext>
            </a:extLst>
          </p:cNvPr>
          <p:cNvCxnSpPr>
            <a:stCxn id="4" idx="2"/>
          </p:cNvCxnSpPr>
          <p:nvPr/>
        </p:nvCxnSpPr>
        <p:spPr>
          <a:xfrm flipH="1">
            <a:off x="1863634" y="1126778"/>
            <a:ext cx="14238" cy="25308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545A01-AA00-4BAD-BAA0-ABE4BCDDF441}"/>
              </a:ext>
            </a:extLst>
          </p:cNvPr>
          <p:cNvSpPr/>
          <p:nvPr/>
        </p:nvSpPr>
        <p:spPr>
          <a:xfrm>
            <a:off x="4336869" y="631671"/>
            <a:ext cx="2354493" cy="402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 err="1">
                <a:latin typeface="Abadi" panose="020B0604020202020204" pitchFamily="34" charset="0"/>
              </a:rPr>
              <a:t>Document</a:t>
            </a:r>
            <a:r>
              <a:rPr lang="de-DE" sz="1200" dirty="0">
                <a:latin typeface="Abadi" panose="020B0604020202020204" pitchFamily="34" charset="0"/>
              </a:rPr>
              <a:t> Registry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C2F8E-82C0-4FD1-92B1-2BA9DB74C35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499460" y="1034446"/>
            <a:ext cx="14656" cy="2623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235535-20AE-4B89-A7BA-04A9D0EC39B5}"/>
              </a:ext>
            </a:extLst>
          </p:cNvPr>
          <p:cNvSpPr/>
          <p:nvPr/>
        </p:nvSpPr>
        <p:spPr>
          <a:xfrm>
            <a:off x="1785257" y="1419497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0AF2B-F05C-4700-A08E-13856E71A5F2}"/>
              </a:ext>
            </a:extLst>
          </p:cNvPr>
          <p:cNvSpPr/>
          <p:nvPr/>
        </p:nvSpPr>
        <p:spPr>
          <a:xfrm>
            <a:off x="5429375" y="1419497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FF1338C-45AA-4021-8720-033028D221B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53899" y="1802674"/>
            <a:ext cx="34754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42FEC7-2970-40B4-BD77-EF31A4B02239}"/>
              </a:ext>
            </a:extLst>
          </p:cNvPr>
          <p:cNvSpPr txBox="1"/>
          <p:nvPr/>
        </p:nvSpPr>
        <p:spPr>
          <a:xfrm>
            <a:off x="2082304" y="1525675"/>
            <a:ext cx="3132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badi" panose="020B0604020104020204" pitchFamily="34" charset="0"/>
              </a:rPr>
              <a:t>Admit</a:t>
            </a:r>
            <a:r>
              <a:rPr lang="de-DE" sz="1200" dirty="0">
                <a:latin typeface="Abadi" panose="020B0604020104020204" pitchFamily="34" charset="0"/>
              </a:rPr>
              <a:t>/Register </a:t>
            </a:r>
            <a:r>
              <a:rPr lang="de-DE" sz="1200" dirty="0" err="1">
                <a:latin typeface="Abadi" panose="020B0604020104020204" pitchFamily="34" charset="0"/>
              </a:rPr>
              <a:t>or</a:t>
            </a:r>
            <a:r>
              <a:rPr lang="de-DE" sz="1200" dirty="0">
                <a:latin typeface="Abadi" panose="020B0604020104020204" pitchFamily="34" charset="0"/>
              </a:rPr>
              <a:t> Update Patient HL7 ADT^*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6816F-1942-498F-8037-2EBB86A66E9F}"/>
              </a:ext>
            </a:extLst>
          </p:cNvPr>
          <p:cNvSpPr txBox="1"/>
          <p:nvPr/>
        </p:nvSpPr>
        <p:spPr>
          <a:xfrm>
            <a:off x="2785894" y="1802674"/>
            <a:ext cx="1724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badi" panose="020B0604020104020204" pitchFamily="34" charset="0"/>
              </a:rPr>
              <a:t>* - A01, A04, A05, A08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EEEFFF-4E7B-4EC1-9D59-95127AA2B8E0}"/>
              </a:ext>
            </a:extLst>
          </p:cNvPr>
          <p:cNvSpPr/>
          <p:nvPr/>
        </p:nvSpPr>
        <p:spPr>
          <a:xfrm>
            <a:off x="1771020" y="2528142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244FC-C7C5-4FBE-AA6A-88D205B25D73}"/>
              </a:ext>
            </a:extLst>
          </p:cNvPr>
          <p:cNvSpPr/>
          <p:nvPr/>
        </p:nvSpPr>
        <p:spPr>
          <a:xfrm>
            <a:off x="5415138" y="2528142"/>
            <a:ext cx="168642" cy="766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Connector: Elbow 10">
            <a:extLst>
              <a:ext uri="{FF2B5EF4-FFF2-40B4-BE49-F238E27FC236}">
                <a16:creationId xmlns:a16="http://schemas.microsoft.com/office/drawing/2014/main" id="{04BDCF2C-190A-4D8E-81F9-78FEF9A7EF3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939662" y="2911319"/>
            <a:ext cx="34754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B4DBBA-A2D3-4E11-97A0-F7201E3A5803}"/>
              </a:ext>
            </a:extLst>
          </p:cNvPr>
          <p:cNvSpPr txBox="1"/>
          <p:nvPr/>
        </p:nvSpPr>
        <p:spPr>
          <a:xfrm>
            <a:off x="2335578" y="2634320"/>
            <a:ext cx="26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badi" panose="020B0604020104020204" pitchFamily="34" charset="0"/>
              </a:rPr>
              <a:t>Patient Identity </a:t>
            </a:r>
            <a:r>
              <a:rPr lang="de-DE" sz="1200" dirty="0" err="1">
                <a:latin typeface="Abadi" panose="020B0604020104020204" pitchFamily="34" charset="0"/>
              </a:rPr>
              <a:t>Merge</a:t>
            </a:r>
            <a:r>
              <a:rPr lang="de-DE" sz="1200" dirty="0">
                <a:latin typeface="Abadi" panose="020B0604020104020204" pitchFamily="34" charset="0"/>
              </a:rPr>
              <a:t> HL7 ADT^A40</a:t>
            </a:r>
          </a:p>
        </p:txBody>
      </p:sp>
    </p:spTree>
    <p:extLst>
      <p:ext uri="{BB962C8B-B14F-4D97-AF65-F5344CB8AC3E}">
        <p14:creationId xmlns:p14="http://schemas.microsoft.com/office/powerpoint/2010/main" val="10433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3D744-8DE8-4FEE-9835-55E9CD9EE0C4}"/>
              </a:ext>
            </a:extLst>
          </p:cNvPr>
          <p:cNvSpPr/>
          <p:nvPr/>
        </p:nvSpPr>
        <p:spPr>
          <a:xfrm>
            <a:off x="1175663" y="539337"/>
            <a:ext cx="1849401" cy="5874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Patient Identifier Cross-Reference Consumer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1EA746-E0B8-44D1-AAE4-731D9947816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00364" y="1126778"/>
            <a:ext cx="4352" cy="2034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545A01-AA00-4BAD-BAA0-ABE4BCDDF441}"/>
              </a:ext>
            </a:extLst>
          </p:cNvPr>
          <p:cNvSpPr/>
          <p:nvPr/>
        </p:nvSpPr>
        <p:spPr>
          <a:xfrm>
            <a:off x="4319447" y="539338"/>
            <a:ext cx="1785257" cy="5874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Patient Identifier Cross-Reference Manager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C2F8E-82C0-4FD1-92B1-2BA9DB74C35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12076" y="1126779"/>
            <a:ext cx="5524" cy="20344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235535-20AE-4B89-A7BA-04A9D0EC39B5}"/>
              </a:ext>
            </a:extLst>
          </p:cNvPr>
          <p:cNvSpPr/>
          <p:nvPr/>
        </p:nvSpPr>
        <p:spPr>
          <a:xfrm>
            <a:off x="2020394" y="1419496"/>
            <a:ext cx="168642" cy="1480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0AF2B-F05C-4700-A08E-13856E71A5F2}"/>
              </a:ext>
            </a:extLst>
          </p:cNvPr>
          <p:cNvSpPr/>
          <p:nvPr/>
        </p:nvSpPr>
        <p:spPr>
          <a:xfrm>
            <a:off x="5133279" y="1419497"/>
            <a:ext cx="168642" cy="1480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FF1338C-45AA-4021-8720-033028D221B2}"/>
              </a:ext>
            </a:extLst>
          </p:cNvPr>
          <p:cNvCxnSpPr>
            <a:cxnSpLocks/>
          </p:cNvCxnSpPr>
          <p:nvPr/>
        </p:nvCxnSpPr>
        <p:spPr>
          <a:xfrm>
            <a:off x="2189036" y="1802674"/>
            <a:ext cx="29442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42FEC7-2970-40B4-BD77-EF31A4B02239}"/>
              </a:ext>
            </a:extLst>
          </p:cNvPr>
          <p:cNvSpPr txBox="1"/>
          <p:nvPr/>
        </p:nvSpPr>
        <p:spPr>
          <a:xfrm>
            <a:off x="2604144" y="1368811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badi" panose="020B0604020104020204" pitchFamily="34" charset="0"/>
              </a:rPr>
              <a:t>Get</a:t>
            </a:r>
            <a:r>
              <a:rPr lang="de-DE" sz="1200" dirty="0">
                <a:latin typeface="Abadi" panose="020B0604020104020204" pitchFamily="34" charset="0"/>
              </a:rPr>
              <a:t> </a:t>
            </a:r>
            <a:r>
              <a:rPr lang="de-DE" sz="1200" dirty="0" err="1">
                <a:latin typeface="Abadi" panose="020B0604020104020204" pitchFamily="34" charset="0"/>
              </a:rPr>
              <a:t>Corresponding</a:t>
            </a:r>
            <a:r>
              <a:rPr lang="de-DE" sz="1200" dirty="0">
                <a:latin typeface="Abadi" panose="020B0604020104020204" pitchFamily="34" charset="0"/>
              </a:rPr>
              <a:t> </a:t>
            </a:r>
            <a:r>
              <a:rPr lang="de-DE" sz="1200" dirty="0" err="1">
                <a:latin typeface="Abadi" panose="020B0604020104020204" pitchFamily="34" charset="0"/>
              </a:rPr>
              <a:t>Identifiers</a:t>
            </a:r>
            <a:r>
              <a:rPr lang="de-DE" sz="1200" dirty="0"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de-DE" sz="1200" dirty="0">
                <a:latin typeface="Abadi" panose="020B0604020104020204" pitchFamily="34" charset="0"/>
              </a:rPr>
              <a:t>HL7 QBP^Q23*</a:t>
            </a:r>
          </a:p>
        </p:txBody>
      </p: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CC176F6F-1970-4630-9B43-BEA817B125AA}"/>
              </a:ext>
            </a:extLst>
          </p:cNvPr>
          <p:cNvCxnSpPr>
            <a:cxnSpLocks/>
          </p:cNvCxnSpPr>
          <p:nvPr/>
        </p:nvCxnSpPr>
        <p:spPr>
          <a:xfrm flipH="1">
            <a:off x="2189036" y="2664823"/>
            <a:ext cx="29442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32032-6710-4DD6-BC66-CE521B06F032}"/>
              </a:ext>
            </a:extLst>
          </p:cNvPr>
          <p:cNvSpPr txBox="1"/>
          <p:nvPr/>
        </p:nvSpPr>
        <p:spPr>
          <a:xfrm>
            <a:off x="2521133" y="2236538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badi" panose="020B0604020104020204" pitchFamily="34" charset="0"/>
              </a:rPr>
              <a:t>Return </a:t>
            </a:r>
            <a:r>
              <a:rPr lang="de-DE" sz="1200" dirty="0" err="1">
                <a:latin typeface="Abadi" panose="020B0604020104020204" pitchFamily="34" charset="0"/>
              </a:rPr>
              <a:t>Corresponding</a:t>
            </a:r>
            <a:r>
              <a:rPr lang="de-DE" sz="1200" dirty="0">
                <a:latin typeface="Abadi" panose="020B0604020104020204" pitchFamily="34" charset="0"/>
              </a:rPr>
              <a:t> </a:t>
            </a:r>
            <a:r>
              <a:rPr lang="de-DE" sz="1200" dirty="0" err="1">
                <a:latin typeface="Abadi" panose="020B0604020104020204" pitchFamily="34" charset="0"/>
              </a:rPr>
              <a:t>Identifiers</a:t>
            </a:r>
            <a:r>
              <a:rPr lang="de-DE" sz="1200" dirty="0"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de-DE" sz="1200" dirty="0">
                <a:latin typeface="Abadi" panose="020B0604020104020204" pitchFamily="34" charset="0"/>
              </a:rPr>
              <a:t>HL7 RSP^K23*</a:t>
            </a:r>
          </a:p>
        </p:txBody>
      </p:sp>
    </p:spTree>
    <p:extLst>
      <p:ext uri="{BB962C8B-B14F-4D97-AF65-F5344CB8AC3E}">
        <p14:creationId xmlns:p14="http://schemas.microsoft.com/office/powerpoint/2010/main" val="49291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3D744-8DE8-4FEE-9835-55E9CD9EE0C4}"/>
              </a:ext>
            </a:extLst>
          </p:cNvPr>
          <p:cNvSpPr/>
          <p:nvPr/>
        </p:nvSpPr>
        <p:spPr>
          <a:xfrm>
            <a:off x="1175663" y="539337"/>
            <a:ext cx="1849401" cy="5874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Patient Identifier Cross-Reference Consumer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1EA746-E0B8-44D1-AAE4-731D9947816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099191" y="1126778"/>
            <a:ext cx="1173" cy="1109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545A01-AA00-4BAD-BAA0-ABE4BCDDF441}"/>
              </a:ext>
            </a:extLst>
          </p:cNvPr>
          <p:cNvSpPr/>
          <p:nvPr/>
        </p:nvSpPr>
        <p:spPr>
          <a:xfrm>
            <a:off x="4319447" y="539338"/>
            <a:ext cx="1785257" cy="5874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spcCol="360000" rtlCol="0" anchor="ctr">
            <a:spAutoFit/>
          </a:bodyPr>
          <a:lstStyle/>
          <a:p>
            <a:pPr algn="ctr"/>
            <a:r>
              <a:rPr lang="de-DE" sz="1200" dirty="0">
                <a:latin typeface="Abadi" panose="020B0604020202020204" pitchFamily="34" charset="0"/>
              </a:rPr>
              <a:t>Patient Identifier Cross-Reference Manager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C2F8E-82C0-4FD1-92B1-2BA9DB74C35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12076" y="1126779"/>
            <a:ext cx="0" cy="1109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235535-20AE-4B89-A7BA-04A9D0EC39B5}"/>
              </a:ext>
            </a:extLst>
          </p:cNvPr>
          <p:cNvSpPr/>
          <p:nvPr/>
        </p:nvSpPr>
        <p:spPr>
          <a:xfrm>
            <a:off x="2020394" y="1550132"/>
            <a:ext cx="163118" cy="58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0AF2B-F05C-4700-A08E-13856E71A5F2}"/>
              </a:ext>
            </a:extLst>
          </p:cNvPr>
          <p:cNvSpPr/>
          <p:nvPr/>
        </p:nvSpPr>
        <p:spPr>
          <a:xfrm>
            <a:off x="5133279" y="1550132"/>
            <a:ext cx="168642" cy="58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CC176F6F-1970-4630-9B43-BEA817B125A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183512" y="1843853"/>
            <a:ext cx="29497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32032-6710-4DD6-BC66-CE521B06F032}"/>
              </a:ext>
            </a:extLst>
          </p:cNvPr>
          <p:cNvSpPr txBox="1"/>
          <p:nvPr/>
        </p:nvSpPr>
        <p:spPr>
          <a:xfrm>
            <a:off x="2758169" y="141234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badi" panose="020B0604020104020204" pitchFamily="34" charset="0"/>
              </a:rPr>
              <a:t>Update Person Information</a:t>
            </a:r>
          </a:p>
          <a:p>
            <a:pPr algn="ctr"/>
            <a:r>
              <a:rPr lang="de-DE" sz="1200" dirty="0">
                <a:latin typeface="Abadi" panose="020B0604020104020204" pitchFamily="34" charset="0"/>
              </a:rPr>
              <a:t>HL7 ADT^A31*</a:t>
            </a:r>
          </a:p>
        </p:txBody>
      </p:sp>
    </p:spTree>
    <p:extLst>
      <p:ext uri="{BB962C8B-B14F-4D97-AF65-F5344CB8AC3E}">
        <p14:creationId xmlns:p14="http://schemas.microsoft.com/office/powerpoint/2010/main" val="10525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Ohr</dc:creator>
  <cp:lastModifiedBy>Christian Ohr</cp:lastModifiedBy>
  <cp:revision>9</cp:revision>
  <dcterms:created xsi:type="dcterms:W3CDTF">2018-07-30T09:02:02Z</dcterms:created>
  <dcterms:modified xsi:type="dcterms:W3CDTF">2018-07-30T15:04:59Z</dcterms:modified>
</cp:coreProperties>
</file>