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2"/>
  </p:notesMasterIdLst>
  <p:sldIdLst>
    <p:sldId id="256" r:id="rId5"/>
    <p:sldId id="257" r:id="rId6"/>
    <p:sldId id="258" r:id="rId7"/>
    <p:sldId id="335" r:id="rId8"/>
    <p:sldId id="837" r:id="rId9"/>
    <p:sldId id="348" r:id="rId10"/>
    <p:sldId id="353" r:id="rId11"/>
    <p:sldId id="355" r:id="rId12"/>
    <p:sldId id="370" r:id="rId13"/>
    <p:sldId id="374" r:id="rId14"/>
    <p:sldId id="842" r:id="rId15"/>
    <p:sldId id="385" r:id="rId16"/>
    <p:sldId id="390" r:id="rId17"/>
    <p:sldId id="797" r:id="rId18"/>
    <p:sldId id="336" r:id="rId19"/>
    <p:sldId id="344" r:id="rId20"/>
    <p:sldId id="867" r:id="rId21"/>
    <p:sldId id="807" r:id="rId22"/>
    <p:sldId id="847" r:id="rId23"/>
    <p:sldId id="852" r:id="rId24"/>
    <p:sldId id="816" r:id="rId25"/>
    <p:sldId id="855" r:id="rId26"/>
    <p:sldId id="854" r:id="rId27"/>
    <p:sldId id="856" r:id="rId28"/>
    <p:sldId id="859" r:id="rId29"/>
    <p:sldId id="865" r:id="rId30"/>
    <p:sldId id="866" r:id="rId3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56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b="1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en-US" sz="1400" dirty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0632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06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74" y="3446323"/>
            <a:ext cx="7888180" cy="1006045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깊은 복사</a:t>
            </a:r>
            <a:r>
              <a:rPr lang="en-US" altLang="ko-KR" dirty="0"/>
              <a:t>(</a:t>
            </a:r>
            <a:r>
              <a:rPr lang="ko-KR" altLang="en-US" dirty="0"/>
              <a:t>복제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깊은 복사 </a:t>
            </a:r>
            <a:r>
              <a:rPr lang="en-US" altLang="ko-KR" dirty="0"/>
              <a:t>= </a:t>
            </a:r>
            <a:r>
              <a:rPr lang="ko-KR" altLang="en-US" dirty="0"/>
              <a:t>복제</a:t>
            </a:r>
            <a:endParaRPr lang="en-US" altLang="ko-KR" dirty="0"/>
          </a:p>
          <a:p>
            <a:pPr lvl="1"/>
            <a:r>
              <a:rPr lang="ko-KR" altLang="en-US" dirty="0"/>
              <a:t>원본 리스트 값을 복사 받은 새로운 리스트 객체 생성</a:t>
            </a:r>
            <a:endParaRPr lang="en-US" altLang="ko-KR" dirty="0"/>
          </a:p>
          <a:p>
            <a:r>
              <a:rPr lang="ko-KR" altLang="en-US" dirty="0"/>
              <a:t>깊은 복사 방법</a:t>
            </a:r>
            <a:endParaRPr lang="en-US" altLang="ko-KR" dirty="0"/>
          </a:p>
          <a:p>
            <a:pPr lvl="1"/>
            <a:r>
              <a:rPr lang="en-US" altLang="ko-KR" dirty="0"/>
              <a:t>list()</a:t>
            </a:r>
            <a:r>
              <a:rPr lang="ko-KR" altLang="en-US" dirty="0"/>
              <a:t> 함수 이용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리스트 객체 생성자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r>
              <a:rPr lang="ko-KR" altLang="en-US" dirty="0">
                <a:sym typeface="Wingdings" panose="05000000000000000000" pitchFamily="2" charset="2"/>
              </a:rPr>
              <a:t> 이용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AA7390-3FFA-4728-A8BC-7776D007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51" y="2839995"/>
            <a:ext cx="5763717" cy="36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이용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원본 리스트를 정렬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/>
              <a:t>lst.sort</a:t>
            </a:r>
            <a:r>
              <a:rPr lang="en-US" altLang="ko-KR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메소드 </a:t>
            </a:r>
            <a:r>
              <a:rPr lang="ko-KR" altLang="en-US" dirty="0">
                <a:sym typeface="Wingdings" panose="05000000000000000000" pitchFamily="2" charset="2"/>
              </a:rPr>
              <a:t>오름차순</a:t>
            </a:r>
            <a:r>
              <a:rPr lang="en-US" altLang="ko-KR" dirty="0">
                <a:sym typeface="Wingdings" panose="05000000000000000000" pitchFamily="2" charset="2"/>
              </a:rPr>
              <a:t>(ascending)</a:t>
            </a:r>
            <a:r>
              <a:rPr lang="ko-KR" altLang="en-US" dirty="0">
                <a:sym typeface="Wingdings" panose="05000000000000000000" pitchFamily="2" charset="2"/>
              </a:rPr>
              <a:t> 정렬</a:t>
            </a:r>
            <a:endParaRPr lang="en-US" altLang="ko-KR" dirty="0"/>
          </a:p>
          <a:p>
            <a:pPr lvl="1"/>
            <a:r>
              <a:rPr lang="en-US" altLang="ko-KR" dirty="0" err="1"/>
              <a:t>lst.sort</a:t>
            </a:r>
            <a:r>
              <a:rPr lang="en-US" altLang="ko-KR" dirty="0"/>
              <a:t>(reverse=True) </a:t>
            </a:r>
            <a:r>
              <a:rPr lang="ko-KR" altLang="en-US" dirty="0"/>
              <a:t>메소드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내림차순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(descending)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정렬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내장 함수 이용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정렬된 새로운 리스트 반환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sorted(</a:t>
            </a:r>
            <a:r>
              <a:rPr lang="en-US" altLang="ko-KR" dirty="0" err="1"/>
              <a:t>lst</a:t>
            </a:r>
            <a:r>
              <a:rPr lang="en-US" altLang="ko-KR" dirty="0"/>
              <a:t>) </a:t>
            </a:r>
            <a:r>
              <a:rPr lang="ko-KR" altLang="en-US" dirty="0"/>
              <a:t>함수 </a:t>
            </a:r>
            <a:r>
              <a:rPr lang="en-US" altLang="ko-KR" dirty="0">
                <a:sym typeface="Wingdings" panose="05000000000000000000" pitchFamily="2" charset="2"/>
              </a:rPr>
              <a:t>  </a:t>
            </a:r>
            <a:r>
              <a:rPr lang="ko-KR" altLang="en-US" dirty="0">
                <a:sym typeface="Wingdings" panose="05000000000000000000" pitchFamily="2" charset="2"/>
              </a:rPr>
              <a:t>오름차순</a:t>
            </a:r>
            <a:r>
              <a:rPr lang="en-US" altLang="ko-KR" dirty="0">
                <a:sym typeface="Wingdings" panose="05000000000000000000" pitchFamily="2" charset="2"/>
              </a:rPr>
              <a:t>(ascending)</a:t>
            </a:r>
            <a:r>
              <a:rPr lang="ko-KR" altLang="en-US" dirty="0">
                <a:sym typeface="Wingdings" panose="05000000000000000000" pitchFamily="2" charset="2"/>
              </a:rPr>
              <a:t> 정렬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sorted(</a:t>
            </a:r>
            <a:r>
              <a:rPr lang="en-US" altLang="ko-KR" dirty="0" err="1"/>
              <a:t>lst</a:t>
            </a:r>
            <a:r>
              <a:rPr lang="en-US" altLang="ko-KR" dirty="0"/>
              <a:t>, reverse=True)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내림차순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(descending)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정렬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E3D68B-BE8E-44DB-BF2C-B3E92112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3559782"/>
            <a:ext cx="8496301" cy="239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함축</a:t>
            </a:r>
            <a:r>
              <a:rPr lang="en-US" altLang="ko-KR" dirty="0"/>
              <a:t>(List Comprehension)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함축을 통해 코드를 짧고</a:t>
            </a:r>
            <a:r>
              <a:rPr lang="en-US" altLang="ko-KR" dirty="0"/>
              <a:t>, </a:t>
            </a:r>
            <a:r>
              <a:rPr lang="ko-KR" altLang="en-US" dirty="0"/>
              <a:t>간결하게 표현 가능</a:t>
            </a:r>
            <a:endParaRPr lang="en-US" altLang="ko-KR" dirty="0"/>
          </a:p>
          <a:p>
            <a:pPr lvl="1"/>
            <a:r>
              <a:rPr lang="ko-KR" altLang="en-US" dirty="0"/>
              <a:t>반복문을 대체</a:t>
            </a:r>
            <a:r>
              <a:rPr lang="en-US" altLang="ko-KR" dirty="0"/>
              <a:t>, </a:t>
            </a:r>
            <a:r>
              <a:rPr lang="ko-KR" altLang="en-US" dirty="0"/>
              <a:t>리스트 생성</a:t>
            </a:r>
            <a:endParaRPr lang="en-US" altLang="ko-KR" dirty="0"/>
          </a:p>
          <a:p>
            <a:r>
              <a:rPr lang="ko-KR" altLang="en-US" dirty="0"/>
              <a:t>집합을 조건제시법으로 표현하는 것과 유사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 함축 형식</a:t>
            </a:r>
            <a:endParaRPr lang="en-US" altLang="ko-KR" dirty="0"/>
          </a:p>
          <a:p>
            <a:pPr lvl="1"/>
            <a:r>
              <a:rPr lang="en-US" altLang="ko-KR" dirty="0"/>
              <a:t>[ </a:t>
            </a:r>
            <a:r>
              <a:rPr lang="ko-KR" altLang="en-US" dirty="0" err="1"/>
              <a:t>출력식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0070C0"/>
                </a:solidFill>
              </a:rPr>
              <a:t>for  x</a:t>
            </a:r>
            <a:r>
              <a:rPr lang="ko-KR" altLang="en-US" dirty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70C0"/>
                </a:solidFill>
              </a:rPr>
              <a:t>in </a:t>
            </a:r>
            <a:r>
              <a:rPr lang="ko-KR" altLang="en-US" dirty="0">
                <a:solidFill>
                  <a:srgbClr val="0070C0"/>
                </a:solidFill>
              </a:rPr>
              <a:t>시퀀스 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 </a:t>
            </a:r>
            <a:r>
              <a:rPr lang="ko-KR" altLang="en-US" dirty="0" err="1"/>
              <a:t>출력식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0070C0"/>
                </a:solidFill>
              </a:rPr>
              <a:t>for  x</a:t>
            </a:r>
            <a:r>
              <a:rPr lang="ko-KR" altLang="en-US" dirty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70C0"/>
                </a:solidFill>
              </a:rPr>
              <a:t>in </a:t>
            </a:r>
            <a:r>
              <a:rPr lang="ko-KR" altLang="en-US" dirty="0">
                <a:solidFill>
                  <a:srgbClr val="0070C0"/>
                </a:solidFill>
              </a:rPr>
              <a:t>시퀀스  </a:t>
            </a:r>
            <a:r>
              <a:rPr lang="en-US" altLang="ko-KR" dirty="0">
                <a:solidFill>
                  <a:srgbClr val="FF0000"/>
                </a:solidFill>
              </a:rPr>
              <a:t>if 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5CB3C6-17C8-4738-98B0-1740A427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62" y="2188361"/>
            <a:ext cx="1758932" cy="47445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6D3719-3B06-4B61-BA19-7EC4139A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16568"/>
              </p:ext>
            </p:extLst>
          </p:nvPr>
        </p:nvGraphicFramePr>
        <p:xfrm>
          <a:off x="1249028" y="4421701"/>
          <a:ext cx="6096000" cy="1285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602950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642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 함축 표현</a:t>
                      </a:r>
                      <a:endParaRPr lang="en-US" altLang="ko-KR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반복문</a:t>
                      </a:r>
                      <a:r>
                        <a:rPr lang="ko-KR" altLang="en-US" dirty="0"/>
                        <a:t> 사용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5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lst</a:t>
                      </a:r>
                      <a:r>
                        <a:rPr lang="en-US" altLang="ko-KR" dirty="0"/>
                        <a:t> = [ x**2 for x in [1,2,3,4,5]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lst</a:t>
                      </a:r>
                      <a:r>
                        <a:rPr lang="en-US" altLang="ko-KR" dirty="0"/>
                        <a:t> = []</a:t>
                      </a:r>
                    </a:p>
                    <a:p>
                      <a:pPr latinLnBrk="1"/>
                      <a:r>
                        <a:rPr lang="en-US" altLang="ko-KR" dirty="0"/>
                        <a:t>for x in [1, 2, 3, 4, 5] :</a:t>
                      </a:r>
                    </a:p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en-US" altLang="ko-KR" dirty="0" err="1"/>
                        <a:t>lst.append</a:t>
                      </a:r>
                      <a:r>
                        <a:rPr lang="en-US" altLang="ko-KR" dirty="0"/>
                        <a:t>(x**2)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52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86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한번 생성되면</a:t>
            </a:r>
            <a:r>
              <a:rPr lang="en-US" altLang="ko-KR" dirty="0"/>
              <a:t>, </a:t>
            </a:r>
            <a:r>
              <a:rPr lang="ko-KR" altLang="en-US" dirty="0"/>
              <a:t>그 값을 고칠 수 없는 자료형</a:t>
            </a:r>
            <a:endParaRPr lang="en-US" altLang="ko-KR" dirty="0"/>
          </a:p>
          <a:p>
            <a:pPr lvl="1"/>
            <a:r>
              <a:rPr lang="ko-KR" altLang="en-US" dirty="0"/>
              <a:t>읽기 전용 리스트 객체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 err="1"/>
              <a:t>파이썬</a:t>
            </a:r>
            <a:r>
              <a:rPr lang="ko-KR" altLang="en-US" b="1" dirty="0"/>
              <a:t> 데이터 형 분류</a:t>
            </a:r>
            <a:endParaRPr lang="en-US" altLang="ko-KR" b="1" dirty="0"/>
          </a:p>
          <a:p>
            <a:pPr lvl="1"/>
            <a:r>
              <a:rPr lang="ko-KR" altLang="en-US" dirty="0"/>
              <a:t>변경 불가능 자료형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읽기 전용 데이터</a:t>
            </a:r>
            <a:endParaRPr lang="en-US" altLang="ko-KR" dirty="0"/>
          </a:p>
          <a:p>
            <a:pPr lvl="2"/>
            <a:r>
              <a:rPr lang="ko-KR" altLang="en-US" dirty="0"/>
              <a:t>수치 자료형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(int), </a:t>
            </a:r>
            <a:r>
              <a:rPr lang="ko-KR" altLang="en-US" dirty="0"/>
              <a:t>실수</a:t>
            </a:r>
            <a:r>
              <a:rPr lang="en-US" altLang="ko-KR" dirty="0"/>
              <a:t>(float)</a:t>
            </a:r>
          </a:p>
          <a:p>
            <a:pPr lvl="2"/>
            <a:r>
              <a:rPr lang="ko-KR" altLang="en-US" dirty="0"/>
              <a:t>문자열</a:t>
            </a:r>
            <a:r>
              <a:rPr lang="en-US" altLang="ko-KR" dirty="0"/>
              <a:t>(str)</a:t>
            </a:r>
          </a:p>
          <a:p>
            <a:pPr lvl="2"/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변경 가능 자료형</a:t>
            </a:r>
            <a:endParaRPr lang="en-US" altLang="ko-KR" dirty="0"/>
          </a:p>
          <a:p>
            <a:pPr lvl="2"/>
            <a:r>
              <a:rPr lang="ko-KR" altLang="en-US" dirty="0"/>
              <a:t>리스트</a:t>
            </a:r>
            <a:r>
              <a:rPr lang="en-US" altLang="ko-KR" dirty="0"/>
              <a:t>(list)</a:t>
            </a:r>
          </a:p>
          <a:p>
            <a:pPr lvl="2"/>
            <a:r>
              <a:rPr lang="ko-KR" altLang="en-US" dirty="0"/>
              <a:t>집합</a:t>
            </a:r>
            <a:r>
              <a:rPr lang="en-US" altLang="ko-KR" dirty="0"/>
              <a:t>(set)</a:t>
            </a:r>
          </a:p>
          <a:p>
            <a:pPr lvl="2"/>
            <a:r>
              <a:rPr lang="ko-KR" altLang="en-US" dirty="0" err="1"/>
              <a:t>딕셔너리</a:t>
            </a:r>
            <a:r>
              <a:rPr lang="en-US" altLang="ko-KR" dirty="0"/>
              <a:t>(</a:t>
            </a:r>
            <a:r>
              <a:rPr lang="en-US" altLang="ko-KR" dirty="0" err="1"/>
              <a:t>dic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3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키와 값을 쌍으로 저장하는 자료구조</a:t>
            </a:r>
            <a:endParaRPr lang="en-US" altLang="ko-KR" dirty="0"/>
          </a:p>
          <a:p>
            <a:pPr lvl="1"/>
            <a:r>
              <a:rPr lang="ko-KR" altLang="en-US" dirty="0"/>
              <a:t>키와 값은 콜론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:)</a:t>
            </a:r>
            <a:r>
              <a:rPr lang="ko-KR" altLang="en-US" dirty="0">
                <a:sym typeface="Wingdings" panose="05000000000000000000" pitchFamily="2" charset="2"/>
              </a:rPr>
              <a:t>으로 구분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0"/>
            <a:r>
              <a:rPr lang="ko-KR" altLang="en-US" dirty="0"/>
              <a:t>데이터 검색에 최적화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(key) </a:t>
            </a:r>
            <a:r>
              <a:rPr lang="ko-KR" altLang="en-US" dirty="0"/>
              <a:t>이용해 검색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dict</a:t>
            </a:r>
            <a:r>
              <a:rPr lang="en-US" altLang="ko-KR" dirty="0">
                <a:solidFill>
                  <a:srgbClr val="00B050"/>
                </a:solidFill>
              </a:rPr>
              <a:t>[key]</a:t>
            </a:r>
          </a:p>
          <a:p>
            <a:endParaRPr lang="en-US" altLang="ko-KR" dirty="0"/>
          </a:p>
          <a:p>
            <a:r>
              <a:rPr lang="ko-KR" altLang="en-US" dirty="0"/>
              <a:t>빈 </a:t>
            </a:r>
            <a:r>
              <a:rPr lang="ko-KR" altLang="en-US" dirty="0" err="1"/>
              <a:t>딕셔너리</a:t>
            </a:r>
            <a:r>
              <a:rPr lang="ko-KR" altLang="en-US" dirty="0"/>
              <a:t> 객체 생성</a:t>
            </a:r>
            <a:endParaRPr lang="en-US" altLang="ko-KR" dirty="0"/>
          </a:p>
          <a:p>
            <a:pPr lvl="1"/>
            <a:r>
              <a:rPr lang="ko-KR" altLang="en-US" dirty="0"/>
              <a:t>중괄호 이용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dict</a:t>
            </a:r>
            <a:r>
              <a:rPr lang="en-US" altLang="ko-KR" dirty="0">
                <a:solidFill>
                  <a:srgbClr val="00B050"/>
                </a:solidFill>
              </a:rPr>
              <a:t> = {}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빈 리스트 객체 생성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대괄호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lst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=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[]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0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딕셔너리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dict</a:t>
            </a:r>
            <a:r>
              <a:rPr lang="en-US" altLang="ko-KR" dirty="0">
                <a:solidFill>
                  <a:srgbClr val="00B050"/>
                </a:solidFill>
              </a:rPr>
              <a:t> = {}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빈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딕셔너리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객체 생성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dict</a:t>
            </a:r>
            <a:r>
              <a:rPr lang="en-US" altLang="ko-KR" dirty="0">
                <a:solidFill>
                  <a:srgbClr val="00B050"/>
                </a:solidFill>
              </a:rPr>
              <a:t> = </a:t>
            </a:r>
            <a:r>
              <a:rPr lang="en-US" altLang="ko-KR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  <a:r>
              <a:rPr lang="ko-KR" altLang="en-US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＇</a:t>
            </a:r>
            <a:r>
              <a:rPr lang="en-US" altLang="ko-KR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book</a:t>
            </a:r>
            <a:r>
              <a:rPr lang="ko-KR" altLang="en-US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＇</a:t>
            </a:r>
            <a:r>
              <a:rPr lang="en-US" altLang="ko-KR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:‘</a:t>
            </a:r>
            <a:r>
              <a:rPr lang="ko-KR" altLang="en-US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책</a:t>
            </a:r>
            <a:r>
              <a:rPr lang="en-US" altLang="ko-KR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’}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초기값을 가지는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딕셔러니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객체 생성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pPr lvl="0"/>
            <a:r>
              <a:rPr lang="en-US" altLang="ko-KR" dirty="0"/>
              <a:t> </a:t>
            </a:r>
            <a:r>
              <a:rPr lang="ko-KR" altLang="en-US" dirty="0" err="1"/>
              <a:t>딕셔너리에</a:t>
            </a:r>
            <a:r>
              <a:rPr lang="ko-KR" altLang="en-US" dirty="0"/>
              <a:t> 데이터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: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lvl="0" indent="0">
              <a:buNone/>
            </a:pPr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F0F80F-B685-4442-8E24-1F24F721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7" y="2894089"/>
            <a:ext cx="6548602" cy="25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6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딕셔너리의 </a:t>
            </a:r>
            <a:r>
              <a:rPr lang="ko-KR" altLang="en-US"/>
              <a:t>메소드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3CB6016-F3D8-4BC0-8F5D-0E84547F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keys()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내의 모든 키를 리스트로 반환</a:t>
            </a:r>
            <a:endParaRPr lang="en-US" altLang="ko-KR" dirty="0"/>
          </a:p>
          <a:p>
            <a:r>
              <a:rPr lang="en-US" altLang="ko-KR" dirty="0"/>
              <a:t>values()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내의 모든 값을 리스트로 반환</a:t>
            </a:r>
            <a:endParaRPr lang="en-US" altLang="ko-KR" dirty="0"/>
          </a:p>
          <a:p>
            <a:r>
              <a:rPr lang="en-US" altLang="ko-KR" dirty="0"/>
              <a:t>items()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내의 모든 항목</a:t>
            </a:r>
            <a:r>
              <a:rPr lang="en-US" altLang="ko-KR" dirty="0"/>
              <a:t>(</a:t>
            </a:r>
            <a:r>
              <a:rPr lang="ko-KR" altLang="en-US" dirty="0"/>
              <a:t>키와 값 쌍</a:t>
            </a:r>
            <a:r>
              <a:rPr lang="en-US" altLang="ko-KR" dirty="0"/>
              <a:t>)</a:t>
            </a:r>
            <a:r>
              <a:rPr lang="ko-KR" altLang="en-US" dirty="0"/>
              <a:t>을 리스트로 반환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01CB97-2097-46E8-9647-807C53BD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44" y="3333504"/>
            <a:ext cx="7663912" cy="30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B4328-BC66-4824-B634-60657FE2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</a:t>
            </a:r>
            <a:r>
              <a:rPr lang="en-US" altLang="ko-KR" dirty="0"/>
              <a:t> </a:t>
            </a:r>
            <a:r>
              <a:rPr lang="ko-KR" altLang="en-US" dirty="0"/>
              <a:t>인자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498FE-DB1E-4D79-92F9-DE7B78B5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임의의 개수의 인자를 전달받는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위치 가변 인자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def  fun(x,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args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위치 인자 이후에 가변 인자 정의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전달 값은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ko-KR" altLang="en-US" dirty="0">
                <a:sym typeface="Wingdings" panose="05000000000000000000" pitchFamily="2" charset="2"/>
              </a:rPr>
              <a:t> 객체로 전달 받음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fun(10, 1, 2, 3)   x=10,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args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=(1,2,3)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키워드 가변 인자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def fun(x,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**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kwargs</a:t>
            </a:r>
            <a:r>
              <a:rPr lang="en-US" altLang="ko-KR" dirty="0">
                <a:sym typeface="Wingdings" panose="05000000000000000000" pitchFamily="2" charset="2"/>
              </a:rPr>
              <a:t>)  </a:t>
            </a:r>
            <a:r>
              <a:rPr lang="ko-KR" altLang="en-US" dirty="0">
                <a:sym typeface="Wingdings" panose="05000000000000000000" pitchFamily="2" charset="2"/>
              </a:rPr>
              <a:t>키워드 인자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여러개</a:t>
            </a:r>
            <a:r>
              <a:rPr lang="ko-KR" altLang="en-US" dirty="0">
                <a:sym typeface="Wingdings" panose="05000000000000000000" pitchFamily="2" charset="2"/>
              </a:rPr>
              <a:t> 받을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전달 값은 </a:t>
            </a:r>
            <a:r>
              <a:rPr lang="ko-KR" altLang="en-US" dirty="0" err="1">
                <a:sym typeface="Wingdings" panose="05000000000000000000" pitchFamily="2" charset="2"/>
              </a:rPr>
              <a:t>딕셔러리</a:t>
            </a:r>
            <a:r>
              <a:rPr lang="ko-KR" altLang="en-US" dirty="0">
                <a:sym typeface="Wingdings" panose="05000000000000000000" pitchFamily="2" charset="2"/>
              </a:rPr>
              <a:t> 객체로 전달 받음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fun(10, a=1, b=2)   x=10,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args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={‘a’: 1, ‘b’: 2 }</a:t>
            </a:r>
          </a:p>
          <a:p>
            <a:pPr marL="667941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3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명확한 기준을 가진 대상들</a:t>
            </a:r>
            <a:r>
              <a:rPr lang="ko-KR" altLang="en-US" dirty="0"/>
              <a:t>의</a:t>
            </a:r>
            <a:r>
              <a:rPr lang="ko-KR" altLang="ko-KR" dirty="0"/>
              <a:t> 모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수학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집합과 유사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0"/>
            <a:r>
              <a:rPr lang="ko-KR" altLang="en-US" dirty="0"/>
              <a:t>순서가 없는 자료형</a:t>
            </a:r>
            <a:endParaRPr lang="en-US" altLang="ko-KR" dirty="0"/>
          </a:p>
          <a:p>
            <a:pPr lvl="1"/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순서가 있는 자료형 </a:t>
            </a:r>
            <a:r>
              <a:rPr lang="en-US" altLang="ko-KR" dirty="0"/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endParaRPr lang="ko-KR" altLang="en-US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동일한 값을 가지는 항목의 중복이 허용 안됨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다양한 집합 연산 제공</a:t>
            </a:r>
            <a:endParaRPr lang="en-US" altLang="ko-KR" dirty="0"/>
          </a:p>
          <a:p>
            <a:pPr lvl="1"/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en-US" altLang="ko-KR" dirty="0"/>
              <a:t>, </a:t>
            </a:r>
            <a:r>
              <a:rPr lang="ko-KR" altLang="en-US" dirty="0" err="1"/>
              <a:t>대칭차집합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75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중괄호 이용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num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=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{2,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1,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3}</a:t>
            </a:r>
          </a:p>
          <a:p>
            <a:pPr lvl="1"/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리스트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대괄호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lst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=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[2, 1, 3]</a:t>
            </a:r>
          </a:p>
          <a:p>
            <a:pPr lvl="1"/>
            <a:r>
              <a:rPr lang="en-US" altLang="ko-KR" dirty="0" err="1"/>
              <a:t>cf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소괄호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tup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= (2, 1, 3)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cf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딕셔러리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대괄호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키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값 이용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dict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= {'book': '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책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', 'note': '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노트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', 'pen': '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연필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'}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endParaRPr lang="en-US" altLang="ko-KR" dirty="0"/>
          </a:p>
          <a:p>
            <a:r>
              <a:rPr lang="en-US" altLang="ko-KR" dirty="0"/>
              <a:t>set()</a:t>
            </a:r>
            <a:r>
              <a:rPr lang="ko-KR" altLang="en-US" dirty="0"/>
              <a:t> 생성자 이용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num = set()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빈 집합 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num = set([1, 2, 3, 2, 1])  </a:t>
            </a:r>
            <a:r>
              <a:rPr lang="en-US" altLang="ko-KR" dirty="0">
                <a:sym typeface="Wingdings" panose="05000000000000000000" pitchFamily="2" charset="2"/>
              </a:rPr>
              <a:t> {1, 2, 3} </a:t>
            </a:r>
            <a:r>
              <a:rPr lang="ko-KR" altLang="en-US" dirty="0">
                <a:sym typeface="Wingdings" panose="05000000000000000000" pitchFamily="2" charset="2"/>
              </a:rPr>
              <a:t>집합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num = set(“</a:t>
            </a:r>
            <a:r>
              <a:rPr lang="en-US" altLang="ko-KR" dirty="0" err="1">
                <a:solidFill>
                  <a:srgbClr val="00B050"/>
                </a:solidFill>
              </a:rPr>
              <a:t>abc</a:t>
            </a:r>
            <a:r>
              <a:rPr lang="en-US" altLang="ko-KR" dirty="0">
                <a:solidFill>
                  <a:srgbClr val="00B050"/>
                </a:solidFill>
              </a:rPr>
              <a:t>”) </a:t>
            </a:r>
            <a:r>
              <a:rPr lang="en-US" altLang="ko-KR" dirty="0">
                <a:sym typeface="Wingdings" panose="05000000000000000000" pitchFamily="2" charset="2"/>
              </a:rPr>
              <a:t> {‘</a:t>
            </a:r>
            <a:r>
              <a:rPr lang="en-US" altLang="ko-KR" dirty="0" err="1">
                <a:sym typeface="Wingdings" panose="05000000000000000000" pitchFamily="2" charset="2"/>
              </a:rPr>
              <a:t>a’,‘b’,‘c</a:t>
            </a:r>
            <a:r>
              <a:rPr lang="en-US" altLang="ko-KR" dirty="0">
                <a:sym typeface="Wingdings" panose="05000000000000000000" pitchFamily="2" charset="2"/>
              </a:rPr>
              <a:t>’} </a:t>
            </a:r>
            <a:r>
              <a:rPr lang="ko-KR" altLang="en-US" dirty="0">
                <a:sym typeface="Wingdings" panose="05000000000000000000" pitchFamily="2" charset="2"/>
              </a:rPr>
              <a:t>집합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8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9A11E-3E38-4B23-AABF-1148340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 기초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 기초</a:t>
            </a:r>
            <a:endParaRPr lang="en-US" altLang="ko-KR" dirty="0"/>
          </a:p>
          <a:p>
            <a:pPr lvl="1"/>
            <a:r>
              <a:rPr lang="ko-KR" altLang="en-US" dirty="0"/>
              <a:t>절차지향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라이브러리</a:t>
            </a:r>
            <a:endParaRPr lang="en-US" altLang="ko-KR" dirty="0"/>
          </a:p>
          <a:p>
            <a:pPr lvl="1"/>
            <a:r>
              <a:rPr lang="ko-KR" altLang="en-US" dirty="0"/>
              <a:t>텍스트 데이터 처리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맷플롯립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응용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데이터분석과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집합</a:t>
            </a:r>
            <a:r>
              <a:rPr lang="ko-KR" altLang="en-US" dirty="0"/>
              <a:t>의 </a:t>
            </a:r>
            <a:r>
              <a:rPr lang="ko-KR" altLang="ko-KR" dirty="0"/>
              <a:t>연산</a:t>
            </a:r>
            <a:r>
              <a:rPr lang="ko-KR" altLang="en-US" dirty="0"/>
              <a:t>자 함수</a:t>
            </a:r>
            <a:r>
              <a:rPr lang="en-US" altLang="ko-KR" dirty="0"/>
              <a:t>(</a:t>
            </a:r>
            <a:r>
              <a:rPr lang="ko-KR" altLang="en-US" dirty="0"/>
              <a:t>특수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9C3BCC-9252-4624-BC98-95679665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2" y="991257"/>
            <a:ext cx="8135655" cy="50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180" y="1212849"/>
            <a:ext cx="8496300" cy="5294421"/>
          </a:xfrm>
        </p:spPr>
        <p:txBody>
          <a:bodyPr/>
          <a:lstStyle/>
          <a:p>
            <a:pPr lvl="0"/>
            <a:r>
              <a:rPr lang="ko-KR" altLang="en-US" dirty="0"/>
              <a:t>파일 입출력 절차</a:t>
            </a:r>
            <a:endParaRPr lang="en-US" altLang="ko-KR" dirty="0"/>
          </a:p>
          <a:p>
            <a:pPr lvl="1"/>
            <a:r>
              <a:rPr lang="ko-KR" altLang="en-US" dirty="0"/>
              <a:t>파일 열기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파일 읽기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파일쓰기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파일 닫기</a:t>
            </a:r>
            <a:endParaRPr lang="ko-KR" altLang="en-US" dirty="0"/>
          </a:p>
          <a:p>
            <a:pPr lvl="0"/>
            <a:endParaRPr lang="ko-KR" altLang="en-US" dirty="0"/>
          </a:p>
          <a:p>
            <a:pPr lvl="0"/>
            <a:r>
              <a:rPr lang="ko-KR" altLang="en-US" dirty="0"/>
              <a:t>파일 열기</a:t>
            </a:r>
            <a:endParaRPr lang="en-US" altLang="ko-KR" dirty="0"/>
          </a:p>
          <a:p>
            <a:pPr lvl="1"/>
            <a:r>
              <a:rPr lang="en-US" altLang="ko-KR" dirty="0"/>
              <a:t>open()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파이썬</a:t>
            </a:r>
            <a:r>
              <a:rPr lang="ko-KR" altLang="en-US" dirty="0">
                <a:sym typeface="Wingdings" panose="05000000000000000000" pitchFamily="2" charset="2"/>
              </a:rPr>
              <a:t> 내장 함수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f = open(</a:t>
            </a:r>
            <a:r>
              <a:rPr lang="ko-KR" altLang="en-US" dirty="0">
                <a:solidFill>
                  <a:srgbClr val="00B050"/>
                </a:solidFill>
              </a:rPr>
              <a:t>파일경로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 열기모드</a:t>
            </a:r>
            <a:r>
              <a:rPr lang="en-US" altLang="ko-KR" dirty="0">
                <a:solidFill>
                  <a:srgbClr val="00B050"/>
                </a:solidFill>
              </a:rPr>
              <a:t>)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성공 시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file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객체 반환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ko-KR" altLang="en-US" dirty="0"/>
              <a:t>열기 모드</a:t>
            </a:r>
          </a:p>
          <a:p>
            <a:pPr lvl="3"/>
            <a:r>
              <a:rPr lang="en-US" altLang="ko-KR" dirty="0"/>
              <a:t>‘r’: </a:t>
            </a:r>
            <a:r>
              <a:rPr lang="ko-KR" altLang="en-US" dirty="0"/>
              <a:t>읽기 용으로 열림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‘w’ : </a:t>
            </a:r>
            <a:r>
              <a:rPr lang="ko-KR" altLang="en-US" dirty="0"/>
              <a:t>쓰기 위해 열기</a:t>
            </a:r>
            <a:r>
              <a:rPr lang="en-US" altLang="ko-KR" dirty="0"/>
              <a:t>, </a:t>
            </a:r>
            <a:r>
              <a:rPr lang="ko-KR" altLang="en-US" dirty="0"/>
              <a:t>파일을 먼저 자른다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‘x’ : </a:t>
            </a:r>
            <a:r>
              <a:rPr lang="ko-KR" altLang="en-US" dirty="0"/>
              <a:t>배타적 생성을 위해 열리고</a:t>
            </a:r>
            <a:r>
              <a:rPr lang="en-US" altLang="ko-KR" dirty="0"/>
              <a:t>, </a:t>
            </a:r>
            <a:r>
              <a:rPr lang="ko-KR" altLang="en-US" dirty="0"/>
              <a:t>이미 존재하는 경우 실패</a:t>
            </a:r>
          </a:p>
          <a:p>
            <a:pPr lvl="3"/>
            <a:r>
              <a:rPr lang="en-US" altLang="ko-KR" dirty="0"/>
              <a:t>‘a’ : </a:t>
            </a:r>
            <a:r>
              <a:rPr lang="ko-KR" altLang="en-US" dirty="0"/>
              <a:t>쓰기를 위해 열려 있고</a:t>
            </a:r>
            <a:r>
              <a:rPr lang="en-US" altLang="ko-KR" dirty="0"/>
              <a:t>, </a:t>
            </a:r>
            <a:r>
              <a:rPr lang="ko-KR" altLang="en-US" dirty="0"/>
              <a:t>파일의 끝에 추가하는 경우 추가</a:t>
            </a:r>
            <a:endParaRPr lang="en-US" altLang="ko-KR" dirty="0"/>
          </a:p>
          <a:p>
            <a:pPr lvl="3"/>
            <a:r>
              <a:rPr lang="en-US" altLang="ko-KR" dirty="0"/>
              <a:t> ‘b’ : 2</a:t>
            </a:r>
            <a:r>
              <a:rPr lang="ko-KR" altLang="en-US" dirty="0"/>
              <a:t>진 모드</a:t>
            </a:r>
            <a:r>
              <a:rPr lang="en-US" altLang="ko-KR" dirty="0"/>
              <a:t>(</a:t>
            </a:r>
            <a:r>
              <a:rPr lang="ko-KR" altLang="en-US" dirty="0"/>
              <a:t>바이너리 모드</a:t>
            </a:r>
            <a:r>
              <a:rPr lang="en-US" altLang="ko-KR" dirty="0"/>
              <a:t>)  </a:t>
            </a:r>
          </a:p>
          <a:p>
            <a:pPr lvl="3"/>
            <a:r>
              <a:rPr lang="en-US" altLang="ko-KR" dirty="0"/>
              <a:t>‘t’: </a:t>
            </a:r>
            <a:r>
              <a:rPr lang="ko-KR" altLang="en-US" dirty="0"/>
              <a:t>텍스트 모드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‘+’ : </a:t>
            </a:r>
            <a:r>
              <a:rPr lang="ko-KR" altLang="en-US" dirty="0"/>
              <a:t>업데이트 </a:t>
            </a:r>
            <a:r>
              <a:rPr lang="en-US" altLang="ko-KR" dirty="0"/>
              <a:t>(</a:t>
            </a:r>
            <a:r>
              <a:rPr lang="ko-KR" altLang="en-US" dirty="0"/>
              <a:t>읽기 및 쓰기</a:t>
            </a:r>
            <a:r>
              <a:rPr lang="en-US" altLang="ko-KR" dirty="0"/>
              <a:t>)</a:t>
            </a:r>
            <a:r>
              <a:rPr lang="ko-KR" altLang="en-US" dirty="0"/>
              <a:t>를 위한 디스크 파일 열기</a:t>
            </a:r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38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파일</a:t>
            </a:r>
            <a:r>
              <a:rPr lang="en-US" altLang="ko-KR"/>
              <a:t> </a:t>
            </a:r>
            <a:r>
              <a:rPr lang="ko-KR" altLang="en-US"/>
              <a:t>쓰기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8A943-D647-4401-9D82-CD181694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1" y="1059826"/>
            <a:ext cx="7891397" cy="2570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9F039-EE95-4603-955D-F5419CCB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1" y="4404356"/>
            <a:ext cx="5260967" cy="89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D54D4-BCC5-46A7-AF99-0D93B7C2E983}"/>
              </a:ext>
            </a:extLst>
          </p:cNvPr>
          <p:cNvSpPr txBox="1"/>
          <p:nvPr/>
        </p:nvSpPr>
        <p:spPr>
          <a:xfrm>
            <a:off x="626301" y="40350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test.txt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66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객체의 </a:t>
            </a:r>
            <a:r>
              <a:rPr lang="en-US" altLang="ko-KR" dirty="0"/>
              <a:t>read(), </a:t>
            </a:r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메소드 활용</a:t>
            </a:r>
            <a:endParaRPr lang="en-US" altLang="ko-KR" dirty="0"/>
          </a:p>
          <a:p>
            <a:pPr lvl="1"/>
            <a:r>
              <a:rPr lang="ko-KR" altLang="en-US" dirty="0"/>
              <a:t>파일 포인터 위치에서 데이터 읽기</a:t>
            </a:r>
            <a:endParaRPr lang="en-US" altLang="ko-KR" dirty="0"/>
          </a:p>
          <a:p>
            <a:pPr lvl="1"/>
            <a:r>
              <a:rPr lang="ko-KR" altLang="en-US" dirty="0"/>
              <a:t>파일 읽기 후 파일 포인터는 다음 데이터로 자동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read()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 내용 전체를 읽어 하나의 문자열로 반환</a:t>
            </a:r>
            <a:endParaRPr lang="en-US" altLang="ko-KR" dirty="0"/>
          </a:p>
          <a:p>
            <a:pPr lvl="1"/>
            <a:r>
              <a:rPr lang="en-US" altLang="ko-KR" dirty="0"/>
              <a:t>read(n)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파일에서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 문자를 읽어와 문자열로 반환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파일에서 한 줄을 읽어와 문자열로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readlines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파일에서 각 줄을 항목으로 가지는 리스트를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파일</a:t>
            </a:r>
            <a:r>
              <a:rPr lang="en-US" altLang="ko-KR"/>
              <a:t> </a:t>
            </a:r>
            <a:r>
              <a:rPr lang="ko-KR" altLang="en-US"/>
              <a:t>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735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86B5A-ACA5-43D8-A0A5-1F462616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E6FF35-5D16-4149-89BD-9A654EA2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2" y="918164"/>
            <a:ext cx="7390356" cy="54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4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52DAD-D1BD-442F-83B5-5EC4B629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B82974-66A6-4548-8288-D14ECA5F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" y="1034319"/>
            <a:ext cx="8584277" cy="42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8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11F1-5535-4855-80E7-3BF1C0B3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 오류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1AD8-743A-463A-BF82-4B1F08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예외 처리 방법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try :</a:t>
            </a:r>
          </a:p>
          <a:p>
            <a:pPr lvl="3"/>
            <a:r>
              <a:rPr lang="ko-KR" altLang="en-US" dirty="0"/>
              <a:t>예외가 발생할 수 있는 문장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except </a:t>
            </a:r>
            <a:r>
              <a:rPr lang="ko-KR" altLang="en-US" b="1" dirty="0">
                <a:solidFill>
                  <a:srgbClr val="0070C0"/>
                </a:solidFill>
              </a:rPr>
              <a:t>오류타입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:   </a:t>
            </a:r>
          </a:p>
          <a:p>
            <a:pPr lvl="3"/>
            <a:r>
              <a:rPr lang="ko-KR" altLang="en-US" dirty="0"/>
              <a:t>예외처리 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except </a:t>
            </a:r>
            <a:r>
              <a:rPr lang="ko-KR" altLang="en-US" b="1" dirty="0">
                <a:solidFill>
                  <a:srgbClr val="0070C0"/>
                </a:solidFill>
              </a:rPr>
              <a:t>오류타입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:</a:t>
            </a:r>
          </a:p>
          <a:p>
            <a:pPr lvl="3"/>
            <a:r>
              <a:rPr lang="ko-KR" altLang="en-US" dirty="0"/>
              <a:t>예외처리 </a:t>
            </a:r>
            <a:r>
              <a:rPr lang="en-US" altLang="ko-KR" dirty="0"/>
              <a:t>2 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오류타입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 &gt;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오류타입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이면 예외처리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수행 안됨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1F025-51BE-454E-95F6-F02A14F5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83" y="3314467"/>
            <a:ext cx="6801633" cy="2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0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11F1-5535-4855-80E7-3BF1C0B3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</a:t>
            </a:r>
            <a:r>
              <a:rPr lang="en-US" altLang="ko-KR" dirty="0"/>
              <a:t>: finally </a:t>
            </a:r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1AD8-743A-463A-BF82-4B1F08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블록 </a:t>
            </a:r>
            <a:r>
              <a:rPr lang="en-US" altLang="ko-KR" dirty="0"/>
              <a:t>:  </a:t>
            </a:r>
            <a:r>
              <a:rPr lang="ko-KR" altLang="en-US" dirty="0"/>
              <a:t>예외가 발생해도 반드시 수행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try :</a:t>
            </a:r>
          </a:p>
          <a:p>
            <a:pPr lvl="3"/>
            <a:r>
              <a:rPr lang="ko-KR" altLang="en-US" dirty="0"/>
              <a:t>예외가 발생할 수 있는 문장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except </a:t>
            </a:r>
            <a:r>
              <a:rPr lang="ko-KR" altLang="en-US" b="1" dirty="0">
                <a:solidFill>
                  <a:srgbClr val="0070C0"/>
                </a:solidFill>
              </a:rPr>
              <a:t>오류타입 </a:t>
            </a:r>
            <a:r>
              <a:rPr lang="en-US" altLang="ko-KR" b="1" dirty="0">
                <a:solidFill>
                  <a:srgbClr val="0070C0"/>
                </a:solidFill>
              </a:rPr>
              <a:t>:   </a:t>
            </a:r>
          </a:p>
          <a:p>
            <a:pPr lvl="3"/>
            <a:r>
              <a:rPr lang="ko-KR" altLang="en-US" dirty="0"/>
              <a:t>예외처리 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finally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: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반드시 수행해야하는 문장 </a:t>
            </a:r>
            <a:r>
              <a:rPr lang="en-US" altLang="ko-KR" dirty="0">
                <a:solidFill>
                  <a:srgbClr val="FF0000"/>
                </a:solidFill>
              </a:rPr>
              <a:t>(ex. </a:t>
            </a:r>
            <a:r>
              <a:rPr lang="ko-KR" altLang="en-US" dirty="0">
                <a:solidFill>
                  <a:srgbClr val="FF0000"/>
                </a:solidFill>
              </a:rPr>
              <a:t>파일 닫기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3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321CB-1927-4CF2-9783-0EEC0B46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5" y="3322042"/>
            <a:ext cx="6544849" cy="27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AI</a:t>
            </a:r>
            <a:r>
              <a:rPr lang="ko-KR" altLang="en-US" dirty="0"/>
              <a:t>데이터분석 기초 프로그래밍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제공하는 자료구조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딕셔러리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연속적으로 할당된 공간에 여러 개의 데이터를 저장하는 자료형</a:t>
            </a:r>
            <a:endParaRPr lang="en-US" altLang="ko-KR" dirty="0"/>
          </a:p>
          <a:p>
            <a:pPr lvl="2"/>
            <a:r>
              <a:rPr lang="ko-KR" altLang="en-US" dirty="0"/>
              <a:t>리스트 이름과 인덱스를 통해 각 요소</a:t>
            </a:r>
            <a:r>
              <a:rPr lang="en-US" altLang="ko-KR" dirty="0"/>
              <a:t>(</a:t>
            </a:r>
            <a:r>
              <a:rPr lang="ko-KR" altLang="en-US" dirty="0"/>
              <a:t>원소</a:t>
            </a:r>
            <a:r>
              <a:rPr lang="en-US" altLang="ko-KR" dirty="0"/>
              <a:t>, </a:t>
            </a:r>
            <a:r>
              <a:rPr lang="ko-KR" altLang="en-US" dirty="0"/>
              <a:t>항목</a:t>
            </a:r>
            <a:r>
              <a:rPr lang="en-US" altLang="ko-KR" dirty="0"/>
              <a:t>)</a:t>
            </a:r>
            <a:r>
              <a:rPr lang="ko-KR" altLang="en-US" dirty="0"/>
              <a:t>에 접근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lst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참조형 배열</a:t>
            </a:r>
            <a:endParaRPr lang="en-US" altLang="ko-KR" dirty="0"/>
          </a:p>
          <a:p>
            <a:pPr lvl="2"/>
            <a:r>
              <a:rPr lang="ko-KR" altLang="en-US" dirty="0"/>
              <a:t>데이터의 주소 값을 저장 </a:t>
            </a:r>
            <a:endParaRPr lang="en-US" altLang="ko-KR" dirty="0"/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실제 데이터 접근위해 이중 참조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장점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다양한 타입의 데이터 저장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단점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데이터 접근 속도가 느림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cf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여러 데이터에 빠른 접근을 하려면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넘파이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배열 사용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679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리스트 생성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lst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=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[]</a:t>
            </a:r>
          </a:p>
          <a:p>
            <a:pPr lvl="1"/>
            <a:r>
              <a:rPr lang="ko-KR" altLang="en-US" dirty="0"/>
              <a:t>항목 추가 </a:t>
            </a:r>
            <a:r>
              <a:rPr lang="en-US" altLang="ko-KR" dirty="0">
                <a:sym typeface="Wingdings" panose="05000000000000000000" pitchFamily="2" charset="2"/>
              </a:rPr>
              <a:t> append() </a:t>
            </a:r>
            <a:r>
              <a:rPr lang="ko-KR" altLang="en-US" dirty="0">
                <a:sym typeface="Wingdings" panose="05000000000000000000" pitchFamily="2" charset="2"/>
              </a:rPr>
              <a:t>메소드 사용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lst.append</a:t>
            </a:r>
            <a:r>
              <a:rPr lang="en-US" altLang="ko-KR" dirty="0">
                <a:solidFill>
                  <a:srgbClr val="00B050"/>
                </a:solidFill>
              </a:rPr>
              <a:t>(1)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초기값을 가지는 리스트 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lst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=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[1,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2,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3,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4,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5]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fruits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=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[‘apple’,‘</a:t>
            </a:r>
            <a:r>
              <a:rPr lang="en-US" altLang="ko-KR" dirty="0" err="1">
                <a:solidFill>
                  <a:srgbClr val="00B050"/>
                </a:solidFill>
              </a:rPr>
              <a:t>banna</a:t>
            </a:r>
            <a:r>
              <a:rPr lang="en-US" altLang="ko-KR" dirty="0">
                <a:solidFill>
                  <a:srgbClr val="00B050"/>
                </a:solidFill>
              </a:rPr>
              <a:t>’,‘</a:t>
            </a:r>
            <a:r>
              <a:rPr lang="en-US" altLang="ko-KR" dirty="0" err="1">
                <a:solidFill>
                  <a:srgbClr val="00B050"/>
                </a:solidFill>
              </a:rPr>
              <a:t>orange’,‘grape</a:t>
            </a:r>
            <a:r>
              <a:rPr lang="en-US" altLang="ko-KR" dirty="0">
                <a:solidFill>
                  <a:srgbClr val="00B050"/>
                </a:solidFill>
              </a:rPr>
              <a:t>’]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list() </a:t>
            </a:r>
            <a:r>
              <a:rPr lang="ko-KR" altLang="en-US" dirty="0"/>
              <a:t>함수와 </a:t>
            </a:r>
            <a:r>
              <a:rPr lang="en-US" altLang="ko-KR" dirty="0"/>
              <a:t>range() </a:t>
            </a:r>
            <a:r>
              <a:rPr lang="ko-KR" altLang="en-US" dirty="0"/>
              <a:t>함수를 이용해 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lst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= list(range(5))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== </a:t>
            </a:r>
            <a:r>
              <a:rPr lang="en-US" altLang="ko-KR" dirty="0" err="1">
                <a:solidFill>
                  <a:srgbClr val="00B050"/>
                </a:solidFill>
              </a:rPr>
              <a:t>lst</a:t>
            </a:r>
            <a:r>
              <a:rPr lang="en-US" altLang="ko-KR" dirty="0">
                <a:solidFill>
                  <a:srgbClr val="00B050"/>
                </a:solidFill>
              </a:rPr>
              <a:t> = [0, 1, 2, 3, 4]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lst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= list(range(5, 10))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== </a:t>
            </a:r>
            <a:r>
              <a:rPr lang="en-US" altLang="ko-KR" dirty="0" err="1">
                <a:solidFill>
                  <a:srgbClr val="00B050"/>
                </a:solidFill>
              </a:rPr>
              <a:t>lst</a:t>
            </a:r>
            <a:r>
              <a:rPr lang="en-US" altLang="ko-KR" dirty="0">
                <a:solidFill>
                  <a:srgbClr val="00B050"/>
                </a:solidFill>
              </a:rPr>
              <a:t> = [5, 6, 7, 8, 9]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118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 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항목이 수치 값일 때 사용 가능 함수</a:t>
            </a:r>
            <a:endParaRPr lang="en-US" altLang="ko-KR" dirty="0"/>
          </a:p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리스트 항목의 수 반환</a:t>
            </a:r>
            <a:endParaRPr lang="en-US" altLang="ko-KR" dirty="0"/>
          </a:p>
          <a:p>
            <a:pPr lvl="1"/>
            <a:r>
              <a:rPr lang="en-US" altLang="ko-KR" dirty="0"/>
              <a:t>max() </a:t>
            </a:r>
            <a:r>
              <a:rPr lang="ko-KR" altLang="en-US" dirty="0"/>
              <a:t>함수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리스트 항목 중 최대값 반환</a:t>
            </a:r>
            <a:endParaRPr lang="en-US" altLang="ko-KR" dirty="0"/>
          </a:p>
          <a:p>
            <a:pPr lvl="1"/>
            <a:r>
              <a:rPr lang="en-US" altLang="ko-KR" dirty="0"/>
              <a:t>min() </a:t>
            </a:r>
            <a:r>
              <a:rPr lang="ko-KR" altLang="en-US" dirty="0"/>
              <a:t>함수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리스트 항목 중 최대값 반환</a:t>
            </a:r>
            <a:endParaRPr lang="en-US" altLang="ko-KR" dirty="0"/>
          </a:p>
          <a:p>
            <a:pPr lvl="1"/>
            <a:r>
              <a:rPr lang="en-US" altLang="ko-KR" dirty="0"/>
              <a:t>sum()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리스트 항목들의 합 반환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F5701B-DE04-4478-818B-E27D2F6A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35" y="2845790"/>
            <a:ext cx="6745330" cy="27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(Indexing)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67C2B62-A456-461E-B32B-FD5A4E6D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인덱스를 사용하여 리스트의 원소에 접근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lst</a:t>
            </a:r>
            <a:r>
              <a:rPr lang="en-US" altLang="ko-KR" dirty="0">
                <a:solidFill>
                  <a:srgbClr val="00B050"/>
                </a:solidFill>
              </a:rPr>
              <a:t>[</a:t>
            </a:r>
            <a:r>
              <a:rPr lang="en-US" altLang="ko-KR" dirty="0" err="1">
                <a:solidFill>
                  <a:srgbClr val="00B050"/>
                </a:solidFill>
              </a:rPr>
              <a:t>i</a:t>
            </a:r>
            <a:r>
              <a:rPr lang="en-US" altLang="ko-KR" dirty="0">
                <a:solidFill>
                  <a:srgbClr val="00B050"/>
                </a:solidFill>
              </a:rPr>
              <a:t>]</a:t>
            </a:r>
            <a:endParaRPr lang="en-US" altLang="ko-KR" dirty="0"/>
          </a:p>
          <a:p>
            <a:r>
              <a:rPr lang="ko-KR" altLang="en-US" dirty="0"/>
              <a:t>인덱스의 시작은 </a:t>
            </a:r>
            <a:r>
              <a:rPr lang="en-US" altLang="ko-KR" dirty="0"/>
              <a:t>0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lst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[0] 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첫번째 원소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파이썬</a:t>
            </a:r>
            <a:r>
              <a:rPr lang="ko-KR" altLang="en-US" dirty="0">
                <a:sym typeface="Wingdings" panose="05000000000000000000" pitchFamily="2" charset="2"/>
              </a:rPr>
              <a:t> 리스트는 음수 인덱싱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lst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[-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] 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뒤에서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번째 원소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pPr marL="336946" lvl="1" indent="0">
              <a:buNone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C098B9-67D2-4E86-9E47-5BB2B6F5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87" y="3348521"/>
            <a:ext cx="6396825" cy="2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5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</a:t>
            </a:r>
            <a:r>
              <a:rPr lang="en-US" altLang="ko-KR" dirty="0"/>
              <a:t> </a:t>
            </a:r>
            <a:r>
              <a:rPr lang="ko-KR" altLang="en-US" dirty="0"/>
              <a:t>항목 중 일부를 잘라내 </a:t>
            </a:r>
            <a:r>
              <a:rPr lang="ko-KR" altLang="en-US" dirty="0">
                <a:solidFill>
                  <a:srgbClr val="0070C0"/>
                </a:solidFill>
              </a:rPr>
              <a:t>새로운 리스트 생성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err="1"/>
              <a:t>슬라이싱</a:t>
            </a:r>
            <a:r>
              <a:rPr lang="ko-KR" altLang="en-US" dirty="0"/>
              <a:t> 형식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lst</a:t>
            </a:r>
            <a:r>
              <a:rPr lang="en-US" altLang="ko-KR" dirty="0">
                <a:solidFill>
                  <a:srgbClr val="0070C0"/>
                </a:solidFill>
              </a:rPr>
              <a:t>[</a:t>
            </a:r>
            <a:r>
              <a:rPr lang="en-US" altLang="ko-KR" dirty="0" err="1">
                <a:solidFill>
                  <a:srgbClr val="0070C0"/>
                </a:solidFill>
              </a:rPr>
              <a:t>start:end:step</a:t>
            </a:r>
            <a:r>
              <a:rPr lang="en-US" altLang="ko-KR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start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슬라이싱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 시작 인덱스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생략하면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end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슬라이싱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 끝 인덱스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생략하면 리스트 마지막 항목까지 추출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step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슬라이싱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 건너뛰기 간격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생략하면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1(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건너뛰기 안함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:step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모두 생략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96B937-F915-451F-B771-CD54207D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3" y="3311952"/>
            <a:ext cx="6575728" cy="32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얕은 복사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0598B57-8281-49A9-9531-FFB5E27F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id() </a:t>
            </a:r>
            <a:r>
              <a:rPr lang="ko-KR" altLang="en-US" dirty="0"/>
              <a:t>함수 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리스트 객체가 할당된 시작 주소 반환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리스트 객체의 식별 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리스트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r>
              <a:rPr lang="ko-KR" altLang="en-US" dirty="0"/>
              <a:t>새로운 리스트 식별 값을 가짐</a:t>
            </a:r>
            <a:endParaRPr lang="en-US" altLang="ko-KR" dirty="0"/>
          </a:p>
          <a:p>
            <a:r>
              <a:rPr lang="ko-KR" altLang="en-US" dirty="0"/>
              <a:t>리스트 복사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얕은 복사 </a:t>
            </a:r>
            <a:r>
              <a:rPr lang="en-US" altLang="ko-KR" dirty="0"/>
              <a:t>=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원본 리스트와 동일한 식별 값을 가짐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id()</a:t>
            </a:r>
            <a:r>
              <a:rPr lang="ko-KR" altLang="en-US" dirty="0">
                <a:sym typeface="Wingdings" panose="05000000000000000000" pitchFamily="2" charset="2"/>
              </a:rPr>
              <a:t> 함수 반환 값 동일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원본 리스트의 항목 변경 시 참조 리스트도 항목 변경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7C3D81-723D-4CC2-88A9-6239073D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57" y="3595889"/>
            <a:ext cx="6560286" cy="2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6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3" ma:contentTypeDescription="새 문서를 만듭니다." ma:contentTypeScope="" ma:versionID="cf79874ebc94dc55b89fb1783b2a02b0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fbb8b52e9de9df50203bd1117c4d7672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8F39E0-2DD7-4950-8DA6-2BBAAFBD266B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98f8feb-bc34-41bc-bb7e-57cabdc69973"/>
  </ds:schemaRefs>
</ds:datastoreItem>
</file>

<file path=customXml/itemProps2.xml><?xml version="1.0" encoding="utf-8"?>
<ds:datastoreItem xmlns:ds="http://schemas.openxmlformats.org/officeDocument/2006/customXml" ds:itemID="{A42A3A03-7C2F-468D-A4EB-074842927A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EF75ED-6183-4E37-A336-D133C1D68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1386</Words>
  <Application>Microsoft Office PowerPoint</Application>
  <PresentationFormat>화면 슬라이드 쇼(4:3)</PresentationFormat>
  <Paragraphs>263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HY강B</vt:lpstr>
      <vt:lpstr>Arial</vt:lpstr>
      <vt:lpstr>Calibri</vt:lpstr>
      <vt:lpstr>Calibri Light</vt:lpstr>
      <vt:lpstr>Wingdings</vt:lpstr>
      <vt:lpstr>맑은 고딕</vt:lpstr>
      <vt:lpstr>Office 테마</vt:lpstr>
      <vt:lpstr>AI데이터분석</vt:lpstr>
      <vt:lpstr>PowerPoint 프레젠테이션</vt:lpstr>
      <vt:lpstr>1. AI데이터분석 기초 프로그래밍</vt:lpstr>
      <vt:lpstr>리스트</vt:lpstr>
      <vt:lpstr>리스트 생성</vt:lpstr>
      <vt:lpstr>리스트  내장 함수</vt:lpstr>
      <vt:lpstr>인덱싱(Indexing)</vt:lpstr>
      <vt:lpstr>슬라이싱(Slicing)</vt:lpstr>
      <vt:lpstr>리스트 얕은 복사(참조)</vt:lpstr>
      <vt:lpstr>리스트 깊은 복사(복제)</vt:lpstr>
      <vt:lpstr>리스트의 정렬</vt:lpstr>
      <vt:lpstr>리스트 함축(List Comprehension)</vt:lpstr>
      <vt:lpstr>튜플(Tuple)</vt:lpstr>
      <vt:lpstr>딕셔너리(Dictionary)</vt:lpstr>
      <vt:lpstr>딕셔너리</vt:lpstr>
      <vt:lpstr>딕셔너리의 메소드</vt:lpstr>
      <vt:lpstr>가변 인자 함수</vt:lpstr>
      <vt:lpstr>집합(set)</vt:lpstr>
      <vt:lpstr>집합 객체 생성</vt:lpstr>
      <vt:lpstr>집합의 연산자 함수(특수 메소드)</vt:lpstr>
      <vt:lpstr>파일 입출력</vt:lpstr>
      <vt:lpstr>파일 쓰기</vt:lpstr>
      <vt:lpstr>파일 읽기</vt:lpstr>
      <vt:lpstr>파일 읽기</vt:lpstr>
      <vt:lpstr>파일 입출력 팁</vt:lpstr>
      <vt:lpstr>여러 개 오류 처리</vt:lpstr>
      <vt:lpstr>예외 처리 : finally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동신 김</cp:lastModifiedBy>
  <cp:revision>24</cp:revision>
  <cp:lastPrinted>2021-12-29T00:16:45Z</cp:lastPrinted>
  <dcterms:created xsi:type="dcterms:W3CDTF">2021-12-28T23:45:20Z</dcterms:created>
  <dcterms:modified xsi:type="dcterms:W3CDTF">2024-08-27T06:00:26Z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