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3"/>
  </p:notesMasterIdLst>
  <p:sldIdLst>
    <p:sldId id="256" r:id="rId5"/>
    <p:sldId id="257" r:id="rId6"/>
    <p:sldId id="258" r:id="rId7"/>
    <p:sldId id="796" r:id="rId8"/>
    <p:sldId id="378" r:id="rId9"/>
    <p:sldId id="799" r:id="rId10"/>
    <p:sldId id="800" r:id="rId11"/>
    <p:sldId id="802" r:id="rId12"/>
    <p:sldId id="803" r:id="rId13"/>
    <p:sldId id="801" r:id="rId14"/>
    <p:sldId id="402" r:id="rId15"/>
    <p:sldId id="804" r:id="rId16"/>
    <p:sldId id="818" r:id="rId17"/>
    <p:sldId id="819" r:id="rId18"/>
    <p:sldId id="384" r:id="rId19"/>
    <p:sldId id="387" r:id="rId20"/>
    <p:sldId id="390" r:id="rId21"/>
    <p:sldId id="391" r:id="rId22"/>
    <p:sldId id="393" r:id="rId23"/>
    <p:sldId id="805" r:id="rId24"/>
    <p:sldId id="410" r:id="rId25"/>
    <p:sldId id="411" r:id="rId26"/>
    <p:sldId id="806" r:id="rId27"/>
    <p:sldId id="414" r:id="rId28"/>
    <p:sldId id="418" r:id="rId29"/>
    <p:sldId id="807" r:id="rId30"/>
    <p:sldId id="808" r:id="rId31"/>
    <p:sldId id="809" r:id="rId32"/>
    <p:sldId id="422" r:id="rId33"/>
    <p:sldId id="420" r:id="rId34"/>
    <p:sldId id="812" r:id="rId35"/>
    <p:sldId id="811" r:id="rId36"/>
    <p:sldId id="813" r:id="rId37"/>
    <p:sldId id="814" r:id="rId38"/>
    <p:sldId id="815" r:id="rId39"/>
    <p:sldId id="817" r:id="rId40"/>
    <p:sldId id="816" r:id="rId41"/>
    <p:sldId id="260" r:id="rId42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21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6EFA2-6AE5-4B85-BAC7-60A9121F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E01E-CFC8-4850-BCD7-3FAD22F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문자열 객체는 불변자료형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메소드는 새로운 문자열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str </a:t>
            </a:r>
            <a:r>
              <a:rPr lang="ko-KR" altLang="en-US" dirty="0"/>
              <a:t>클래스 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format()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ko-KR" altLang="en-US" dirty="0" err="1">
                <a:sym typeface="Wingdings" panose="05000000000000000000" pitchFamily="2" charset="2"/>
              </a:rPr>
              <a:t>포맷팅</a:t>
            </a:r>
            <a:r>
              <a:rPr lang="ko-KR" altLang="en-US" dirty="0">
                <a:sym typeface="Wingdings" panose="05000000000000000000" pitchFamily="2" charset="2"/>
              </a:rPr>
              <a:t> 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split(),</a:t>
            </a:r>
            <a:r>
              <a:rPr lang="ko-KR" altLang="en-US" dirty="0"/>
              <a:t> </a:t>
            </a:r>
            <a:r>
              <a:rPr lang="en-US" altLang="ko-KR" dirty="0"/>
              <a:t>join()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 나누기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합치기 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upper(),</a:t>
            </a:r>
            <a:r>
              <a:rPr lang="ko-KR" altLang="en-US" dirty="0"/>
              <a:t> </a:t>
            </a:r>
            <a:r>
              <a:rPr lang="en-US" altLang="ko-KR" dirty="0"/>
              <a:t>lower()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대문자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소문자 변환 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strip(), </a:t>
            </a:r>
            <a:r>
              <a:rPr lang="en-US" altLang="ko-KR" dirty="0" err="1"/>
              <a:t>lstrip</a:t>
            </a:r>
            <a:r>
              <a:rPr lang="en-US" altLang="ko-KR" dirty="0"/>
              <a:t>(), 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공백 제거 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find(), index()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문자열의 위치 반환 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count(), replace()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 카운트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문자열 대체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71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사용형식</a:t>
            </a:r>
            <a:endParaRPr lang="en-US" altLang="ko-KR" dirty="0"/>
          </a:p>
          <a:p>
            <a:pPr lvl="1"/>
            <a:r>
              <a:rPr lang="ko-KR" altLang="en-US" sz="2400" dirty="0">
                <a:solidFill>
                  <a:srgbClr val="0070C0"/>
                </a:solidFill>
              </a:rPr>
              <a:t>형식지정문자열</a:t>
            </a:r>
            <a:r>
              <a:rPr lang="en-US" altLang="ko-KR" sz="2400" dirty="0">
                <a:solidFill>
                  <a:srgbClr val="0070C0"/>
                </a:solidFill>
              </a:rPr>
              <a:t>.format(</a:t>
            </a:r>
            <a:r>
              <a:rPr lang="ko-KR" altLang="en-US" sz="2400" dirty="0">
                <a:solidFill>
                  <a:srgbClr val="0070C0"/>
                </a:solidFill>
              </a:rPr>
              <a:t>데이터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ko-KR" altLang="en-US" sz="2000" dirty="0"/>
              <a:t>형식지정문자열에서 변수 값이 포함될 부분은 중괄호 삽입</a:t>
            </a:r>
            <a:endParaRPr lang="en-US" altLang="ko-KR" sz="2000" dirty="0"/>
          </a:p>
          <a:p>
            <a:pPr lvl="2"/>
            <a:r>
              <a:rPr lang="ko-KR" altLang="en-US" sz="2000" dirty="0"/>
              <a:t>중괄호 개수 만큼 </a:t>
            </a:r>
            <a:r>
              <a:rPr lang="en-US" altLang="ko-KR" sz="2000" dirty="0"/>
              <a:t>format </a:t>
            </a:r>
            <a:r>
              <a:rPr lang="ko-KR" altLang="en-US" sz="2000" dirty="0"/>
              <a:t>메소드에 인자 값 전달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/>
              <a:t>형식지정문자열의 중괄호 사용 예</a:t>
            </a:r>
            <a:endParaRPr lang="en-US" altLang="ko-KR" sz="2400" dirty="0"/>
          </a:p>
          <a:p>
            <a:pPr lvl="2"/>
            <a:r>
              <a:rPr lang="ko-KR" altLang="en-US" sz="2000" dirty="0"/>
              <a:t>중괄호만 사용</a:t>
            </a:r>
            <a:endParaRPr lang="en-US" altLang="ko-KR" sz="2000" dirty="0"/>
          </a:p>
          <a:p>
            <a:pPr lvl="3"/>
            <a:r>
              <a:rPr lang="en-US" altLang="ko-KR" sz="1800" dirty="0">
                <a:solidFill>
                  <a:srgbClr val="00B050"/>
                </a:solidFill>
              </a:rPr>
              <a:t>ex) ‘{}’.format(‘test’)</a:t>
            </a:r>
          </a:p>
          <a:p>
            <a:pPr lvl="2"/>
            <a:r>
              <a:rPr lang="ko-KR" altLang="en-US" sz="2000" dirty="0"/>
              <a:t>중괄호와 인덱스</a:t>
            </a:r>
            <a:r>
              <a:rPr lang="en-US" altLang="ko-KR" sz="2000" dirty="0"/>
              <a:t>(</a:t>
            </a:r>
            <a:r>
              <a:rPr lang="ko-KR" altLang="en-US" sz="2000" dirty="0"/>
              <a:t>위치인자</a:t>
            </a:r>
            <a:r>
              <a:rPr lang="en-US" altLang="ko-KR" sz="2000" dirty="0"/>
              <a:t>)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3"/>
            <a:r>
              <a:rPr lang="en-US" altLang="ko-KR" sz="1800" dirty="0">
                <a:solidFill>
                  <a:srgbClr val="00B050"/>
                </a:solidFill>
              </a:rPr>
              <a:t>ex) ‘{0} {1}’.format(‘hello’, ‘world’)</a:t>
            </a:r>
          </a:p>
          <a:p>
            <a:pPr lvl="2"/>
            <a:r>
              <a:rPr lang="ko-KR" altLang="en-US" sz="2000" dirty="0"/>
              <a:t>중괄호와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(</a:t>
            </a:r>
            <a:r>
              <a:rPr lang="ko-KR" altLang="en-US" sz="2000" dirty="0"/>
              <a:t>키워드인자</a:t>
            </a:r>
            <a:r>
              <a:rPr lang="en-US" altLang="ko-KR" sz="2000" dirty="0"/>
              <a:t>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3"/>
            <a:r>
              <a:rPr lang="en-US" altLang="ko-KR" sz="1800" dirty="0">
                <a:solidFill>
                  <a:srgbClr val="00B050"/>
                </a:solidFill>
              </a:rPr>
              <a:t>ex) ‘{x} {y}’.format(x=‘hello’, y=‘world’)</a:t>
            </a:r>
          </a:p>
          <a:p>
            <a:pPr lvl="2"/>
            <a:r>
              <a:rPr lang="ko-KR" altLang="en-US" sz="2000" dirty="0"/>
              <a:t>중괄호와 인덱스</a:t>
            </a:r>
            <a:r>
              <a:rPr lang="en-US" altLang="ko-KR" sz="2000" dirty="0"/>
              <a:t>:</a:t>
            </a:r>
            <a:r>
              <a:rPr lang="ko-KR" altLang="en-US" sz="2000" dirty="0"/>
              <a:t>서식기호 사용</a:t>
            </a:r>
            <a:endParaRPr lang="en-US" altLang="ko-KR" sz="2000" dirty="0"/>
          </a:p>
          <a:p>
            <a:pPr lvl="3"/>
            <a:r>
              <a:rPr lang="en-US" altLang="ko-KR" sz="1800" dirty="0">
                <a:solidFill>
                  <a:srgbClr val="00B050"/>
                </a:solidFill>
              </a:rPr>
              <a:t>ex) ‘{0:3d}’.format(10)     == </a:t>
            </a:r>
            <a:r>
              <a:rPr lang="en-US" altLang="ko-KR" sz="1800" dirty="0">
                <a:solidFill>
                  <a:srgbClr val="FF0000"/>
                </a:solidFill>
              </a:rPr>
              <a:t>‘%3d’% 10</a:t>
            </a:r>
          </a:p>
          <a:p>
            <a:pPr lvl="3"/>
            <a:r>
              <a:rPr lang="en-US" altLang="ko-KR" sz="1800" dirty="0">
                <a:solidFill>
                  <a:srgbClr val="00B050"/>
                </a:solidFill>
              </a:rPr>
              <a:t>ex) ‘{0:.1f}’.format(3.14)  == </a:t>
            </a:r>
            <a:r>
              <a:rPr lang="en-US" altLang="ko-KR" sz="1800" dirty="0">
                <a:solidFill>
                  <a:srgbClr val="FF0000"/>
                </a:solidFill>
              </a:rPr>
              <a:t>‘%.1f’ % 3.14</a:t>
            </a:r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1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E94B-A457-49F2-9337-F3E8801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8246F1-2FD6-494D-A415-176FD0CE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" y="1063872"/>
            <a:ext cx="7891397" cy="47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쉘의 매개변수 확장과 유사 </a:t>
            </a:r>
            <a:r>
              <a:rPr lang="en-US" altLang="ko-KR" dirty="0">
                <a:sym typeface="Wingdings" panose="05000000000000000000" pitchFamily="2" charset="2"/>
              </a:rPr>
              <a:t> ${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  <a:p>
            <a:r>
              <a:rPr lang="ko-KR" altLang="en-US" dirty="0"/>
              <a:t>사용형식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f'{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수식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: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서식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}’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수식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의 값으로 바뀜</a:t>
            </a:r>
            <a:endParaRPr lang="en-US" altLang="ko-KR" dirty="0"/>
          </a:p>
          <a:p>
            <a:pPr lvl="1"/>
            <a:r>
              <a:rPr lang="ko-KR" altLang="en-US" dirty="0"/>
              <a:t>서식 지정자</a:t>
            </a:r>
            <a:endParaRPr lang="en-US" altLang="ko-KR" dirty="0"/>
          </a:p>
          <a:p>
            <a:pPr lvl="2"/>
            <a:r>
              <a:rPr lang="ko-KR" altLang="en-US" sz="2000" dirty="0"/>
              <a:t>문자열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좌측정렬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 s, </a:t>
            </a:r>
            <a:r>
              <a:rPr lang="ko-KR" altLang="en-US" sz="2000" dirty="0"/>
              <a:t>정수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우측정렬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d, </a:t>
            </a:r>
            <a:r>
              <a:rPr lang="ko-KR" altLang="en-US" sz="2000" dirty="0"/>
              <a:t>실수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우측정렬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f</a:t>
            </a:r>
          </a:p>
          <a:p>
            <a:pPr lvl="2"/>
            <a:r>
              <a:rPr lang="en-US" altLang="ko-KR" sz="2000" dirty="0">
                <a:solidFill>
                  <a:srgbClr val="00B050"/>
                </a:solidFill>
              </a:rPr>
              <a:t>ex) ^10d (</a:t>
            </a:r>
            <a:r>
              <a:rPr lang="ko-KR" altLang="en-US" sz="2000" dirty="0">
                <a:solidFill>
                  <a:srgbClr val="00B050"/>
                </a:solidFill>
              </a:rPr>
              <a:t>정수</a:t>
            </a:r>
            <a:r>
              <a:rPr lang="en-US" altLang="ko-KR" sz="2000" dirty="0">
                <a:solidFill>
                  <a:srgbClr val="00B050"/>
                </a:solidFill>
              </a:rPr>
              <a:t>, 10</a:t>
            </a:r>
            <a:r>
              <a:rPr lang="ko-KR" altLang="en-US" sz="2000" dirty="0">
                <a:solidFill>
                  <a:srgbClr val="00B050"/>
                </a:solidFill>
              </a:rPr>
              <a:t>칸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 err="1">
                <a:solidFill>
                  <a:srgbClr val="00B050"/>
                </a:solidFill>
              </a:rPr>
              <a:t>좌측정렬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en-US" altLang="ko-KR" sz="2000" dirty="0">
                <a:solidFill>
                  <a:srgbClr val="00B050"/>
                </a:solidFill>
              </a:rPr>
              <a:t>ex)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.1f(</a:t>
            </a:r>
            <a:r>
              <a:rPr lang="ko-KR" altLang="en-US" sz="2000" dirty="0">
                <a:solidFill>
                  <a:srgbClr val="00B050"/>
                </a:solidFill>
              </a:rPr>
              <a:t>실수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소수점 </a:t>
            </a:r>
            <a:r>
              <a:rPr lang="en-US" altLang="ko-KR" sz="2000" dirty="0">
                <a:solidFill>
                  <a:srgbClr val="00B050"/>
                </a:solidFill>
              </a:rPr>
              <a:t>1</a:t>
            </a:r>
            <a:r>
              <a:rPr lang="ko-KR" altLang="en-US" sz="2000" dirty="0">
                <a:solidFill>
                  <a:srgbClr val="00B050"/>
                </a:solidFill>
              </a:rPr>
              <a:t>자리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lvl="2"/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문자열 </a:t>
            </a:r>
            <a:r>
              <a:rPr lang="ko-KR" altLang="en-US" dirty="0" err="1"/>
              <a:t>포맷팅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f-string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B050"/>
                </a:solidFill>
              </a:rPr>
              <a:t>ex) f</a:t>
            </a:r>
            <a:r>
              <a:rPr lang="es-ES" altLang="ko-KR" dirty="0">
                <a:solidFill>
                  <a:srgbClr val="00B050"/>
                </a:solidFill>
              </a:rPr>
              <a:t>’{x} * {y} = { x*y:2d}’</a:t>
            </a:r>
            <a:r>
              <a:rPr lang="es-ES" altLang="ko-KR" dirty="0"/>
              <a:t> </a:t>
            </a:r>
          </a:p>
          <a:p>
            <a:pPr lvl="1"/>
            <a:r>
              <a:rPr lang="es-ES" altLang="ko-KR" dirty="0"/>
              <a:t>format() </a:t>
            </a:r>
            <a:r>
              <a:rPr lang="ko-KR" altLang="en-US" dirty="0"/>
              <a:t>메소드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s-ES" altLang="ko-KR" dirty="0">
                <a:solidFill>
                  <a:srgbClr val="00B050"/>
                </a:solidFill>
              </a:rPr>
              <a:t>ex)‘{0}*{1}={2:2d}’.format(x, y, x*y}’</a:t>
            </a:r>
          </a:p>
          <a:p>
            <a:pPr lvl="1"/>
            <a:r>
              <a:rPr lang="es-ES" altLang="ko-KR" dirty="0"/>
              <a:t>% </a:t>
            </a:r>
            <a:r>
              <a:rPr lang="ko-KR" altLang="en-US" dirty="0"/>
              <a:t>형식지정자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s-ES" altLang="ko-KR" dirty="0">
                <a:solidFill>
                  <a:srgbClr val="00B050"/>
                </a:solidFill>
              </a:rPr>
              <a:t>ex)‘%d * %d = %2d’ % (x,y,x*y)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2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DFE0A-1E97-4675-8A8B-F643631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DC4E1-F88A-4294-B434-43B11B85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0" y="1221723"/>
            <a:ext cx="8573260" cy="40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5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</a:t>
            </a:r>
            <a:r>
              <a:rPr lang="ko-KR" altLang="en-US" dirty="0" err="1"/>
              <a:t>구분자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, </a:t>
            </a:r>
            <a:r>
              <a:rPr lang="ko-KR" altLang="en-US" dirty="0"/>
              <a:t>빈칸 등</a:t>
            </a:r>
            <a:r>
              <a:rPr lang="en-US" altLang="ko-KR" dirty="0"/>
              <a:t>) </a:t>
            </a:r>
            <a:r>
              <a:rPr lang="ko-KR" altLang="en-US" dirty="0"/>
              <a:t>기준으로 분리한 문자열 리스트 반환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‘This is a </a:t>
            </a:r>
            <a:r>
              <a:rPr lang="en-US" altLang="ko-KR" dirty="0" err="1">
                <a:solidFill>
                  <a:srgbClr val="00B050"/>
                </a:solidFill>
              </a:rPr>
              <a:t>test’.split</a:t>
            </a:r>
            <a:r>
              <a:rPr lang="en-US" altLang="ko-KR" dirty="0">
                <a:solidFill>
                  <a:srgbClr val="00B050"/>
                </a:solidFill>
              </a:rPr>
              <a:t>()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[‘This’, ‘is’, ‘a’, ‘test’]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‘2021.12.25’.split()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[‘2021’, ‘12’, ‘25’]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split() </a:t>
            </a:r>
            <a:r>
              <a:rPr lang="ko-KR" altLang="en-US"/>
              <a:t>메소드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56389D-FFDF-4CEF-B022-E4504712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9" y="2506032"/>
            <a:ext cx="7609562" cy="29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호출 형식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구분자문자열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.join(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문자열리스트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문자열 리스트를 전달받아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리스트의 모든 문자열을 연결한 문자열 반환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split()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메소드 반대 기능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/>
              <a:t>문자열을 연결할 때 구분자문자열을 중간에 삽입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‘.’join[‘2021’,’12’, ‘25’] == ‘2021.12.25’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2C955F-5C1D-4DE0-8AA1-0EE381E7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9" y="3429000"/>
            <a:ext cx="8336961" cy="23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7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대문자와 소문자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lower()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메소드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문자열에 포함된 대문자를 소문자로 변환한 문자열 반환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HELLO’.lower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() == ‘hello’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upper()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메소드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문자열에 포함된 소문자를 대문자로 변환한 문자열 반환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Hello’.upper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() == ‘HELLO’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capitalize()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메소드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문자열에서 첫번째 문자만 대문자를 변환한 문자열 반환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hello’.lower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() == ‘Hello’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A1FF4-0858-4CA6-98A4-B9FA0C1A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4" y="4381641"/>
            <a:ext cx="7943472" cy="20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strip()</a:t>
            </a:r>
            <a:r>
              <a:rPr lang="ko-KR" altLang="en-US" dirty="0">
                <a:latin typeface="+mn-ea"/>
              </a:rPr>
              <a:t> 메소드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문자열 앞뒤에 포함된 공백</a:t>
            </a:r>
            <a:r>
              <a:rPr lang="en-US" altLang="ko-KR" dirty="0"/>
              <a:t>(</a:t>
            </a:r>
            <a:r>
              <a:rPr lang="ko-KR" altLang="en-US" dirty="0"/>
              <a:t>특정문자</a:t>
            </a:r>
            <a:r>
              <a:rPr lang="en-US" altLang="ko-KR" dirty="0"/>
              <a:t>)</a:t>
            </a:r>
            <a:r>
              <a:rPr lang="ko-KR" altLang="en-US" dirty="0"/>
              <a:t>를 제거한 문자열 반환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C00000"/>
                </a:solidFill>
              </a:rPr>
              <a:t>공백이 아닌 특정문자를 제거하려면</a:t>
            </a:r>
            <a:r>
              <a:rPr lang="en-US" altLang="ko-KR" dirty="0">
                <a:solidFill>
                  <a:srgbClr val="C00000"/>
                </a:solidFill>
              </a:rPr>
              <a:t>,  </a:t>
            </a:r>
            <a:r>
              <a:rPr lang="ko-KR" altLang="en-US" dirty="0">
                <a:solidFill>
                  <a:srgbClr val="C00000"/>
                </a:solidFill>
              </a:rPr>
              <a:t>특정문자를 인자로 전달</a:t>
            </a:r>
          </a:p>
          <a:p>
            <a:r>
              <a:rPr lang="en-US" altLang="ko-KR" dirty="0" err="1">
                <a:latin typeface="+mn-ea"/>
              </a:rPr>
              <a:t>lstrip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메소드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문자열 앞</a:t>
            </a:r>
            <a:r>
              <a:rPr lang="en-US" altLang="ko-KR" dirty="0"/>
              <a:t>(</a:t>
            </a:r>
            <a:r>
              <a:rPr lang="ko-KR" altLang="en-US" dirty="0"/>
              <a:t>좌측</a:t>
            </a:r>
            <a:r>
              <a:rPr lang="en-US" altLang="ko-KR" dirty="0"/>
              <a:t>)</a:t>
            </a:r>
            <a:r>
              <a:rPr lang="ko-KR" altLang="en-US" dirty="0"/>
              <a:t>에 포함된 공백</a:t>
            </a:r>
            <a:r>
              <a:rPr lang="en-US" altLang="ko-KR" dirty="0"/>
              <a:t>(</a:t>
            </a:r>
            <a:r>
              <a:rPr lang="ko-KR" altLang="en-US" dirty="0"/>
              <a:t>특정문자</a:t>
            </a:r>
            <a:r>
              <a:rPr lang="en-US" altLang="ko-KR" dirty="0"/>
              <a:t>)</a:t>
            </a:r>
            <a:r>
              <a:rPr lang="ko-KR" altLang="en-US" dirty="0"/>
              <a:t>를 제거한 문자열 반환</a:t>
            </a:r>
            <a:endParaRPr lang="en-US" altLang="ko-KR" dirty="0"/>
          </a:p>
          <a:p>
            <a:r>
              <a:rPr lang="en-US" altLang="ko-KR" dirty="0" err="1">
                <a:latin typeface="+mn-ea"/>
              </a:rPr>
              <a:t>rstrip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메소드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문자열 뒤</a:t>
            </a:r>
            <a:r>
              <a:rPr lang="en-US" altLang="ko-KR" dirty="0"/>
              <a:t>(</a:t>
            </a:r>
            <a:r>
              <a:rPr lang="ko-KR" altLang="en-US" dirty="0"/>
              <a:t>우측</a:t>
            </a:r>
            <a:r>
              <a:rPr lang="en-US" altLang="ko-KR" dirty="0"/>
              <a:t>)</a:t>
            </a:r>
            <a:r>
              <a:rPr lang="ko-KR" altLang="en-US" dirty="0"/>
              <a:t>에 포함된 공백</a:t>
            </a:r>
            <a:r>
              <a:rPr lang="en-US" altLang="ko-KR" dirty="0"/>
              <a:t>(</a:t>
            </a:r>
            <a:r>
              <a:rPr lang="ko-KR" altLang="en-US" dirty="0"/>
              <a:t>특정문자</a:t>
            </a:r>
            <a:r>
              <a:rPr lang="en-US" altLang="ko-KR" dirty="0"/>
              <a:t>)</a:t>
            </a:r>
            <a:r>
              <a:rPr lang="ko-KR" altLang="en-US" dirty="0"/>
              <a:t>를 제거한 문자열 반환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앞뒤 공백</a:t>
            </a:r>
            <a:r>
              <a:rPr lang="en-US" altLang="ko-KR"/>
              <a:t>(</a:t>
            </a:r>
            <a:r>
              <a:rPr lang="ko-KR" altLang="en-US"/>
              <a:t>특정문자</a:t>
            </a:r>
            <a:r>
              <a:rPr lang="en-US" altLang="ko-KR"/>
              <a:t>)</a:t>
            </a:r>
            <a:r>
              <a:rPr lang="ko-KR" altLang="en-US"/>
              <a:t> 제거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79BB82-B0C3-4DD3-AE04-F8B7E249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34" y="3532571"/>
            <a:ext cx="6632532" cy="30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find()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형식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.find(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찾을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_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Nanum Gothic"/>
              </a:rPr>
              <a:t> 메소드</a:t>
            </a:r>
            <a:endParaRPr lang="en-US" altLang="ko-KR" dirty="0">
              <a:solidFill>
                <a:srgbClr val="0070C0"/>
              </a:solidFill>
              <a:latin typeface="Nanum Gothic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문자열에서 찾을 문자열을 검색해서 그 위치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인덱스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를 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2"/>
            <a:r>
              <a:rPr lang="ko-KR" altLang="en-US" dirty="0">
                <a:solidFill>
                  <a:srgbClr val="FF0000"/>
                </a:solidFill>
                <a:latin typeface="Nanum Gothic"/>
              </a:rPr>
              <a:t>찾을 문자열이 없으면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–1</a:t>
            </a:r>
            <a:r>
              <a:rPr lang="ko-KR" altLang="en-US" dirty="0">
                <a:solidFill>
                  <a:srgbClr val="FF0000"/>
                </a:solidFill>
                <a:latin typeface="Nanum Gothic"/>
              </a:rPr>
              <a:t>을 반환</a:t>
            </a:r>
            <a:endParaRPr lang="en-US" altLang="ko-KR" dirty="0">
              <a:solidFill>
                <a:srgbClr val="FF0000"/>
              </a:solidFill>
              <a:latin typeface="Nanum Gothic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찾을 문자열이 여러 번 검색되면 첫번째 위치 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index()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찾을 문자열이 있으면 그 위치 반환 </a:t>
            </a:r>
            <a:r>
              <a:rPr lang="en-US" altLang="ko-KR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find()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메소드와 동일 기능</a:t>
            </a:r>
            <a:endParaRPr lang="en-US" altLang="ko-KR" dirty="0">
              <a:solidFill>
                <a:srgbClr val="000000"/>
              </a:solidFill>
              <a:latin typeface="Nanum Gothic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Nanum Gothic"/>
              </a:rPr>
              <a:t>찾을 문자열이 없으면 오류</a:t>
            </a:r>
            <a:r>
              <a:rPr lang="en-US" altLang="ko-KR" dirty="0">
                <a:solidFill>
                  <a:srgbClr val="FF0000"/>
                </a:solidFill>
                <a:latin typeface="Nanum Gothic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Nanum Gothic"/>
              </a:rPr>
              <a:t>ValueError</a:t>
            </a:r>
            <a:r>
              <a:rPr lang="en-US" altLang="ko-KR" dirty="0">
                <a:solidFill>
                  <a:srgbClr val="FF0000"/>
                </a:solidFill>
                <a:latin typeface="Nanum Gothic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Nanum Gothic"/>
              </a:rPr>
              <a:t> 발생 </a:t>
            </a:r>
            <a:r>
              <a:rPr lang="en-US" altLang="ko-KR" dirty="0">
                <a:solidFill>
                  <a:srgbClr val="FF0000"/>
                </a:solidFill>
                <a:latin typeface="Nanum Gothic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latin typeface="Nanum Gothic"/>
                <a:sym typeface="Wingdings" panose="05000000000000000000" pitchFamily="2" charset="2"/>
              </a:rPr>
              <a:t>예외 처리 필요</a:t>
            </a:r>
            <a:endParaRPr lang="en-US" altLang="ko-KR" dirty="0">
              <a:solidFill>
                <a:srgbClr val="FF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C40275-F809-444E-A1FB-1B241C8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2" y="3839452"/>
            <a:ext cx="7058416" cy="26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3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카운트</a:t>
            </a:r>
            <a:r>
              <a:rPr lang="en-US" altLang="ko-KR" dirty="0"/>
              <a:t>, </a:t>
            </a:r>
            <a:r>
              <a:rPr lang="ko-KR" altLang="en-US" dirty="0"/>
              <a:t>문자열 대체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count()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메소드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문자열에서 찾을 문자열을 빈도 수를 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없으면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anum Gothic"/>
              </a:rPr>
              <a:t>replace()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메소드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1"/>
            <a:r>
              <a:rPr lang="ko-KR" altLang="en-US" dirty="0">
                <a:latin typeface="Nanum Gothic"/>
              </a:rPr>
              <a:t>문자열의 일부분을 다른 문자열로 대체한 문자열 반환</a:t>
            </a:r>
            <a:endParaRPr lang="en-US" altLang="ko-KR" dirty="0"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4DEFD-24E1-4BE7-B18D-57F60112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5" y="3377874"/>
            <a:ext cx="8123129" cy="21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워드 클라우드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데이터 시각화 기술</a:t>
            </a:r>
            <a:endParaRPr lang="en-US" altLang="ko-KR" dirty="0"/>
          </a:p>
          <a:p>
            <a:pPr lvl="1"/>
            <a:r>
              <a:rPr lang="ko-KR" altLang="en-US" dirty="0"/>
              <a:t>각 단어의 크기가 빈도 또는 중요성을 나타냄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matplotlib, pandas, </a:t>
            </a:r>
            <a:r>
              <a:rPr lang="en-US" altLang="ko-KR" dirty="0" err="1"/>
              <a:t>wordcloud</a:t>
            </a:r>
            <a:r>
              <a:rPr lang="ko-KR" altLang="en-US" dirty="0"/>
              <a:t> 모듈 필요</a:t>
            </a:r>
            <a:endParaRPr lang="en-US" altLang="ko-KR" dirty="0"/>
          </a:p>
          <a:p>
            <a:pPr lvl="1"/>
            <a:r>
              <a:rPr lang="ko-KR" altLang="en-US" dirty="0"/>
              <a:t>모듈 설치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wordcloud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워드 클라우드를 생성에 사용할 텍스트 준비</a:t>
            </a:r>
            <a:endParaRPr lang="en-US" altLang="ko-KR" dirty="0"/>
          </a:p>
          <a:p>
            <a:pPr lvl="1"/>
            <a:r>
              <a:rPr lang="en-US" altLang="ko-KR" dirty="0" err="1"/>
              <a:t>wikipedia</a:t>
            </a:r>
            <a:r>
              <a:rPr lang="ko-KR" altLang="en-US" dirty="0"/>
              <a:t> 모듈 사용</a:t>
            </a:r>
            <a:endParaRPr lang="en-US" altLang="ko-KR" dirty="0"/>
          </a:p>
          <a:p>
            <a:pPr lvl="2"/>
            <a:r>
              <a:rPr lang="ko-KR" altLang="en-US" dirty="0"/>
              <a:t>위키백과에서 텍스트 데이터를 가져옴</a:t>
            </a:r>
            <a:endParaRPr lang="en-US" altLang="ko-KR" dirty="0"/>
          </a:p>
          <a:p>
            <a:pPr lvl="2"/>
            <a:r>
              <a:rPr lang="ko-KR" altLang="en-US" dirty="0"/>
              <a:t>모듈 설치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wikipedia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1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워드 클라우드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CE261-5E1A-46C4-8A55-92144527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위키백과에서 특정 주제로 검색한 텍스트 데이터 가져오기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워드 클라우드 객체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686A57-EBE2-4A7B-885A-FCAAE121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6" y="1496923"/>
            <a:ext cx="8053714" cy="1822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6FA44E-C8F9-46EF-A449-60C62A55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6" y="4217368"/>
            <a:ext cx="8053714" cy="10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워드 클라우드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CE261-5E1A-46C4-8A55-92144527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워드 클라우드 이미지 크기 설정</a:t>
            </a:r>
            <a:r>
              <a:rPr lang="en-US" altLang="ko-KR" dirty="0"/>
              <a:t>, </a:t>
            </a:r>
            <a:r>
              <a:rPr lang="ko-KR" altLang="en-US" dirty="0"/>
              <a:t>이미지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03485-A438-4FCE-95D3-A961AB93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8" y="1463670"/>
            <a:ext cx="7690981" cy="12261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02A971-07F7-41BE-8B69-3DE1A5BD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08" y="2808082"/>
            <a:ext cx="5033179" cy="37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클라우드 </a:t>
            </a:r>
            <a:r>
              <a:rPr lang="en-US" altLang="ko-KR" dirty="0"/>
              <a:t>: </a:t>
            </a:r>
            <a:r>
              <a:rPr lang="ko-KR" altLang="en-US" dirty="0" err="1"/>
              <a:t>중지어</a:t>
            </a:r>
            <a:r>
              <a:rPr lang="ko-KR" altLang="en-US" dirty="0"/>
              <a:t>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중지어</a:t>
            </a:r>
            <a:r>
              <a:rPr lang="en-US" altLang="ko-KR" dirty="0"/>
              <a:t>(Stop word)</a:t>
            </a:r>
          </a:p>
          <a:p>
            <a:pPr lvl="1"/>
            <a:r>
              <a:rPr lang="ko-KR" altLang="en-US" dirty="0"/>
              <a:t>텍스트 데이터 중 자주 쓰이지만</a:t>
            </a:r>
            <a:r>
              <a:rPr lang="en-US" altLang="ko-KR" dirty="0"/>
              <a:t>, </a:t>
            </a:r>
            <a:r>
              <a:rPr lang="ko-KR" altLang="en-US" dirty="0"/>
              <a:t>특별히 중요한 의미를 갖지 않는 단어</a:t>
            </a:r>
            <a:endParaRPr lang="en-US" altLang="ko-KR" dirty="0"/>
          </a:p>
          <a:p>
            <a:r>
              <a:rPr lang="ko-KR" altLang="en-US" dirty="0" err="1"/>
              <a:t>중지어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en-US" altLang="ko-KR" dirty="0"/>
              <a:t>STOPWORDS </a:t>
            </a:r>
            <a:r>
              <a:rPr lang="ko-KR" altLang="en-US" dirty="0"/>
              <a:t>집합에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27E3CF-483B-43DF-B440-5BC7499D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62" y="2591880"/>
            <a:ext cx="8192022" cy="26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1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 정규 표현식</a:t>
            </a:r>
            <a:r>
              <a:rPr lang="en-US" altLang="ko-KR"/>
              <a:t>(Regular 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텍스트의 패턴을 인식하는 심볼 표기법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POSIX </a:t>
            </a:r>
            <a:r>
              <a:rPr lang="ko-KR" altLang="en-US" dirty="0"/>
              <a:t>정규 표현식 메타 문자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앵커 메타문자 </a:t>
            </a:r>
            <a:r>
              <a:rPr lang="en-US" altLang="ko-KR" dirty="0"/>
              <a:t>: ^(</a:t>
            </a:r>
            <a:r>
              <a:rPr lang="ko-KR" altLang="en-US" dirty="0"/>
              <a:t>캐럿</a:t>
            </a:r>
            <a:r>
              <a:rPr lang="en-US" altLang="ko-KR" dirty="0"/>
              <a:t>), $(</a:t>
            </a:r>
            <a:r>
              <a:rPr lang="ko-KR" altLang="en-US" dirty="0"/>
              <a:t>달러기호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모든문자</a:t>
            </a:r>
            <a:r>
              <a:rPr lang="ko-KR" altLang="en-US" dirty="0"/>
              <a:t> </a:t>
            </a:r>
            <a:r>
              <a:rPr lang="en-US" altLang="ko-KR" dirty="0"/>
              <a:t>:  .(</a:t>
            </a:r>
            <a:r>
              <a:rPr lang="ko-KR" altLang="en-US" dirty="0"/>
              <a:t>도트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대괄호 표현식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[ ]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확장 정규 표현식 메타 문자 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얼터네이션</a:t>
            </a:r>
            <a:r>
              <a:rPr lang="ko-KR" altLang="en-US" dirty="0"/>
              <a:t> </a:t>
            </a:r>
            <a:r>
              <a:rPr lang="en-US" altLang="ko-KR" dirty="0"/>
              <a:t>: |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수량한정자 </a:t>
            </a:r>
            <a:r>
              <a:rPr lang="en-US" altLang="ko-KR" dirty="0"/>
              <a:t>: ?, *, +, {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35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정규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</a:t>
            </a:r>
            <a:r>
              <a:rPr lang="ko-KR" altLang="en-US" dirty="0"/>
              <a:t> </a:t>
            </a:r>
            <a:r>
              <a:rPr lang="ko-KR" altLang="en-US" dirty="0" err="1"/>
              <a:t>정규식</a:t>
            </a:r>
            <a:r>
              <a:rPr lang="ko-KR" altLang="en-US" dirty="0"/>
              <a:t> 사용을 위해 </a:t>
            </a:r>
            <a:r>
              <a:rPr lang="en-US" altLang="ko-KR" dirty="0"/>
              <a:t>re </a:t>
            </a:r>
            <a:r>
              <a:rPr lang="ko-KR" altLang="en-US" dirty="0"/>
              <a:t>모듈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 </a:t>
            </a:r>
            <a:r>
              <a:rPr lang="ko-KR" altLang="en-US" dirty="0"/>
              <a:t>모듈에 포함된 </a:t>
            </a:r>
            <a:r>
              <a:rPr lang="ko-KR" altLang="en-US" dirty="0" err="1"/>
              <a:t>정규식</a:t>
            </a:r>
            <a:r>
              <a:rPr lang="ko-KR" altLang="en-US" dirty="0"/>
              <a:t> 사용 함수</a:t>
            </a:r>
            <a:endParaRPr lang="en-US" altLang="ko-KR" dirty="0"/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텍스트에서 정규식에 부합되는 부분이 있는지 검사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ko-KR" altLang="en-US" dirty="0"/>
              <a:t>텍스트에서 정규식에 부합되는 모든 문자열을 찾아 리스트로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텍스트에서 정규식에 부합되는 모든 문자열을 찾아 다른 문자열로 대체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75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 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70C0"/>
                </a:solidFill>
              </a:rPr>
              <a:t>search(</a:t>
            </a:r>
            <a:r>
              <a:rPr lang="ko-KR" altLang="en-US" dirty="0" err="1">
                <a:solidFill>
                  <a:srgbClr val="0070C0"/>
                </a:solidFill>
              </a:rPr>
              <a:t>정규식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텍스트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re.Match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span=(s, e)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정규식에 부합되는 문자열의 위치 </a:t>
            </a:r>
            <a:r>
              <a:rPr lang="en-US" altLang="ko-KR" dirty="0">
                <a:sym typeface="Wingdings" panose="05000000000000000000" pitchFamily="2" charset="2"/>
              </a:rPr>
              <a:t>: [s, e-1]</a:t>
            </a:r>
            <a:endParaRPr lang="en-US" altLang="ko-KR" dirty="0"/>
          </a:p>
          <a:p>
            <a:pPr lvl="2"/>
            <a:r>
              <a:rPr lang="en-US" altLang="ko-KR" dirty="0"/>
              <a:t>match=</a:t>
            </a:r>
            <a:r>
              <a:rPr lang="ko-KR" altLang="en-US" dirty="0"/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정규식에 부합되는 문자열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BED32-12EC-41CC-B142-6D4CE25A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8" y="2628291"/>
            <a:ext cx="7804223" cy="24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5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ym typeface="Wingdings" panose="05000000000000000000" pitchFamily="2" charset="2"/>
              </a:rPr>
              <a:t>re.Match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start() </a:t>
            </a:r>
            <a:r>
              <a:rPr lang="ko-KR" altLang="en-US" dirty="0">
                <a:sym typeface="Wingdings" panose="05000000000000000000" pitchFamily="2" charset="2"/>
              </a:rPr>
              <a:t>메소드 </a:t>
            </a:r>
            <a:r>
              <a:rPr lang="en-US" altLang="ko-KR" dirty="0">
                <a:sym typeface="Wingdings" panose="05000000000000000000" pitchFamily="2" charset="2"/>
              </a:rPr>
              <a:t> Match </a:t>
            </a:r>
            <a:r>
              <a:rPr lang="ko-KR" altLang="en-US" dirty="0">
                <a:sym typeface="Wingdings" panose="05000000000000000000" pitchFamily="2" charset="2"/>
              </a:rPr>
              <a:t>객체 </a:t>
            </a:r>
            <a:r>
              <a:rPr lang="en-US" altLang="ko-KR" dirty="0">
                <a:sym typeface="Wingdings" panose="05000000000000000000" pitchFamily="2" charset="2"/>
              </a:rPr>
              <a:t>span </a:t>
            </a:r>
            <a:r>
              <a:rPr lang="ko-KR" altLang="en-US" dirty="0">
                <a:sym typeface="Wingdings" panose="05000000000000000000" pitchFamily="2" charset="2"/>
              </a:rPr>
              <a:t>시작 인덱스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end()</a:t>
            </a:r>
            <a:r>
              <a:rPr lang="ko-KR" altLang="en-US" dirty="0">
                <a:sym typeface="Wingdings" panose="05000000000000000000" pitchFamily="2" charset="2"/>
              </a:rPr>
              <a:t> 메소드 </a:t>
            </a:r>
            <a:r>
              <a:rPr lang="en-US" altLang="ko-KR" dirty="0">
                <a:sym typeface="Wingdings" panose="05000000000000000000" pitchFamily="2" charset="2"/>
              </a:rPr>
              <a:t> Match </a:t>
            </a:r>
            <a:r>
              <a:rPr lang="ko-KR" altLang="en-US" dirty="0">
                <a:sym typeface="Wingdings" panose="05000000000000000000" pitchFamily="2" charset="2"/>
              </a:rPr>
              <a:t>객체 </a:t>
            </a:r>
            <a:r>
              <a:rPr lang="en-US" altLang="ko-KR" dirty="0">
                <a:sym typeface="Wingdings" panose="05000000000000000000" pitchFamily="2" charset="2"/>
              </a:rPr>
              <a:t>span </a:t>
            </a:r>
            <a:r>
              <a:rPr lang="ko-KR" altLang="en-US" dirty="0">
                <a:sym typeface="Wingdings" panose="05000000000000000000" pitchFamily="2" charset="2"/>
              </a:rPr>
              <a:t>끝 인덱스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span() </a:t>
            </a:r>
            <a:r>
              <a:rPr lang="ko-KR" altLang="en-US" dirty="0">
                <a:sym typeface="Wingdings" panose="05000000000000000000" pitchFamily="2" charset="2"/>
              </a:rPr>
              <a:t>메소드 </a:t>
            </a:r>
            <a:r>
              <a:rPr lang="en-US" altLang="ko-KR" dirty="0">
                <a:sym typeface="Wingdings" panose="05000000000000000000" pitchFamily="2" charset="2"/>
              </a:rPr>
              <a:t> Match </a:t>
            </a:r>
            <a:r>
              <a:rPr lang="ko-KR" altLang="en-US" dirty="0">
                <a:sym typeface="Wingdings" panose="05000000000000000000" pitchFamily="2" charset="2"/>
              </a:rPr>
              <a:t>객체 </a:t>
            </a:r>
            <a:r>
              <a:rPr lang="en-US" altLang="ko-KR" dirty="0">
                <a:sym typeface="Wingdings" panose="05000000000000000000" pitchFamily="2" charset="2"/>
              </a:rPr>
              <a:t>span 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group()</a:t>
            </a:r>
            <a:r>
              <a:rPr lang="ko-KR" altLang="en-US" dirty="0">
                <a:sym typeface="Wingdings" panose="05000000000000000000" pitchFamily="2" charset="2"/>
              </a:rPr>
              <a:t> 메소드 </a:t>
            </a:r>
            <a:r>
              <a:rPr lang="en-US" altLang="ko-KR" dirty="0">
                <a:sym typeface="Wingdings" panose="05000000000000000000" pitchFamily="2" charset="2"/>
              </a:rPr>
              <a:t> Match </a:t>
            </a:r>
            <a:r>
              <a:rPr lang="ko-KR" altLang="en-US" dirty="0">
                <a:sym typeface="Wingdings" panose="05000000000000000000" pitchFamily="2" charset="2"/>
              </a:rPr>
              <a:t>객체 </a:t>
            </a:r>
            <a:r>
              <a:rPr lang="en-US" altLang="ko-KR" dirty="0">
                <a:sym typeface="Wingdings" panose="05000000000000000000" pitchFamily="2" charset="2"/>
              </a:rPr>
              <a:t>match </a:t>
            </a:r>
            <a:r>
              <a:rPr lang="ko-KR" altLang="en-US" dirty="0">
                <a:sym typeface="Wingdings" panose="05000000000000000000" pitchFamily="2" charset="2"/>
              </a:rPr>
              <a:t>문자열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C008AE-35C9-4F4B-94CD-65C6D08F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66339"/>
            <a:ext cx="8686800" cy="27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 문자 </a:t>
            </a:r>
            <a:r>
              <a:rPr lang="en-US" altLang="ko-KR" dirty="0"/>
              <a:t>: </a:t>
            </a:r>
            <a:r>
              <a:rPr lang="ko-KR" altLang="en-US" dirty="0"/>
              <a:t>앵커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9BE4D-FD39-43E9-A1F5-2BA62452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앵커 메타 문자</a:t>
            </a:r>
            <a:endParaRPr lang="en-US" altLang="ko-KR" dirty="0"/>
          </a:p>
          <a:p>
            <a:pPr lvl="1"/>
            <a:r>
              <a:rPr lang="en-US" altLang="ko-KR" dirty="0"/>
              <a:t>^(</a:t>
            </a:r>
            <a:r>
              <a:rPr lang="ko-KR" altLang="en-US" dirty="0"/>
              <a:t>캐럿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행의 시작 의미</a:t>
            </a:r>
            <a:endParaRPr lang="en-US" altLang="ko-KR" dirty="0"/>
          </a:p>
          <a:p>
            <a:pPr lvl="2"/>
            <a:r>
              <a:rPr lang="en-US" altLang="ko-KR" dirty="0"/>
              <a:t> ex) ‘^zip’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 zip</a:t>
            </a:r>
            <a:r>
              <a:rPr lang="ko-KR" altLang="en-US" dirty="0"/>
              <a:t>으로 시작하는 행</a:t>
            </a:r>
            <a:r>
              <a:rPr lang="en-US" altLang="ko-KR" dirty="0"/>
              <a:t>/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$(</a:t>
            </a:r>
            <a:r>
              <a:rPr lang="ko-KR" altLang="en-US" dirty="0"/>
              <a:t>달러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행의 끝 의미</a:t>
            </a:r>
            <a:endParaRPr lang="en-US" altLang="ko-KR" dirty="0"/>
          </a:p>
          <a:p>
            <a:pPr lvl="2"/>
            <a:r>
              <a:rPr lang="en-US" altLang="ko-KR" dirty="0"/>
              <a:t> ex) ‘txt$’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txt</a:t>
            </a:r>
            <a:r>
              <a:rPr lang="ko-KR" altLang="en-US" dirty="0"/>
              <a:t>로 끝나는 행</a:t>
            </a:r>
            <a:r>
              <a:rPr lang="en-US" altLang="ko-KR" dirty="0"/>
              <a:t>/</a:t>
            </a:r>
            <a:r>
              <a:rPr lang="ko-KR" altLang="en-US" dirty="0"/>
              <a:t>문장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50B00E-FA83-4F86-B078-0BCB4812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1" y="3164264"/>
            <a:ext cx="8016658" cy="29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AI</a:t>
            </a:r>
            <a:r>
              <a:rPr lang="ko-KR" altLang="en-US" dirty="0"/>
              <a:t>데이터분석 라이브러리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텍스트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메타 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도트 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 제외 어떤 문자도 일치하는 메타문자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ex) ‘.grep’ </a:t>
            </a:r>
            <a:r>
              <a:rPr lang="en-US" altLang="ko-KR" dirty="0">
                <a:sym typeface="Wingdings" panose="05000000000000000000" pitchFamily="2" charset="2"/>
              </a:rPr>
              <a:t> grep</a:t>
            </a:r>
            <a:r>
              <a:rPr lang="ko-KR" altLang="en-US" dirty="0">
                <a:sym typeface="Wingdings" panose="05000000000000000000" pitchFamily="2" charset="2"/>
              </a:rPr>
              <a:t>으로 끝나는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문자 문자열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이스케이스문자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+ d,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w,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\d (</a:t>
            </a:r>
            <a:r>
              <a:rPr lang="ko-KR" altLang="en-US" dirty="0">
                <a:sym typeface="Wingdings" panose="05000000000000000000" pitchFamily="2" charset="2"/>
              </a:rPr>
              <a:t>숫자 하나</a:t>
            </a:r>
            <a:r>
              <a:rPr lang="en-US" altLang="ko-KR" dirty="0">
                <a:sym typeface="Wingdings" panose="05000000000000000000" pitchFamily="2" charset="2"/>
              </a:rPr>
              <a:t>), \w(</a:t>
            </a:r>
            <a:r>
              <a:rPr lang="ko-KR" altLang="en-US" dirty="0">
                <a:sym typeface="Wingdings" panose="05000000000000000000" pitchFamily="2" charset="2"/>
              </a:rPr>
              <a:t>문자나 숫자 하나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\s (</a:t>
            </a:r>
            <a:r>
              <a:rPr lang="ko-KR" altLang="en-US" dirty="0">
                <a:sym typeface="Wingdings" panose="05000000000000000000" pitchFamily="2" charset="2"/>
              </a:rPr>
              <a:t>공백문자 하나</a:t>
            </a:r>
            <a:r>
              <a:rPr lang="en-US" altLang="ko-KR" dirty="0">
                <a:sym typeface="Wingdings" panose="05000000000000000000" pitchFamily="2" charset="2"/>
              </a:rPr>
              <a:t>), \S(</a:t>
            </a:r>
            <a:r>
              <a:rPr lang="ko-KR" altLang="en-US" dirty="0">
                <a:sym typeface="Wingdings" panose="05000000000000000000" pitchFamily="2" charset="2"/>
              </a:rPr>
              <a:t>공백제외 모든 문자 하나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대괄호 </a:t>
            </a:r>
            <a:r>
              <a:rPr lang="en-US" altLang="ko-KR" dirty="0">
                <a:sym typeface="Wingdings" panose="05000000000000000000" pitchFamily="2" charset="2"/>
              </a:rPr>
              <a:t>[] </a:t>
            </a:r>
            <a:r>
              <a:rPr lang="ko-KR" altLang="en-US" dirty="0">
                <a:sym typeface="Wingdings" panose="05000000000000000000" pitchFamily="2" charset="2"/>
              </a:rPr>
              <a:t>표현식</a:t>
            </a:r>
            <a:endParaRPr lang="en-US" altLang="ko-KR" dirty="0"/>
          </a:p>
          <a:p>
            <a:pPr lvl="1"/>
            <a:r>
              <a:rPr lang="ko-KR" altLang="en-US" dirty="0"/>
              <a:t>문자 집합을 표현</a:t>
            </a:r>
            <a:endParaRPr lang="en-US" altLang="ko-KR" dirty="0"/>
          </a:p>
          <a:p>
            <a:pPr lvl="1"/>
            <a:r>
              <a:rPr lang="ko-KR" altLang="en-US" dirty="0"/>
              <a:t>대괄호 표현식에서 특수 문자</a:t>
            </a:r>
            <a:endParaRPr lang="en-US" altLang="ko-KR" dirty="0"/>
          </a:p>
          <a:p>
            <a:pPr lvl="2"/>
            <a:r>
              <a:rPr lang="en-US" altLang="ko-KR" dirty="0"/>
              <a:t> ^(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부정 의미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‘[^</a:t>
            </a:r>
            <a:r>
              <a:rPr lang="en-US" altLang="ko-KR" dirty="0" err="1"/>
              <a:t>ef</a:t>
            </a:r>
            <a:r>
              <a:rPr lang="en-US" altLang="ko-KR" dirty="0"/>
              <a:t>]grep’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 e</a:t>
            </a:r>
            <a:r>
              <a:rPr lang="ko-KR" altLang="en-US" dirty="0"/>
              <a:t>나 </a:t>
            </a:r>
            <a:r>
              <a:rPr lang="en-US" altLang="ko-KR" dirty="0"/>
              <a:t> f</a:t>
            </a:r>
            <a:r>
              <a:rPr lang="ko-KR" altLang="en-US" dirty="0"/>
              <a:t>를 제외한 문자로 시작하는 </a:t>
            </a:r>
            <a:r>
              <a:rPr lang="en-US" altLang="ko-KR" dirty="0"/>
              <a:t>grep </a:t>
            </a:r>
          </a:p>
          <a:p>
            <a:pPr lvl="2"/>
            <a:r>
              <a:rPr lang="en-US" altLang="ko-KR" dirty="0"/>
              <a:t> -(</a:t>
            </a:r>
            <a:r>
              <a:rPr lang="ko-KR" altLang="en-US" dirty="0"/>
              <a:t>대시</a:t>
            </a:r>
            <a:r>
              <a:rPr lang="en-US" altLang="ko-KR" dirty="0"/>
              <a:t>) : </a:t>
            </a:r>
            <a:r>
              <a:rPr lang="ko-KR" altLang="en-US" dirty="0"/>
              <a:t>두 문자 사이의 범위 의미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대괄호 표현식에서 나머지 문자는 모두 일반 문자로 간주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4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9B346-39C2-4373-B4EF-9E376679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 문자 </a:t>
            </a:r>
            <a:r>
              <a:rPr lang="en-US" altLang="ko-KR" dirty="0"/>
              <a:t>: </a:t>
            </a:r>
            <a:r>
              <a:rPr lang="ko-KR" altLang="en-US" dirty="0"/>
              <a:t>도트</a:t>
            </a:r>
            <a:r>
              <a:rPr lang="en-US" altLang="ko-KR" dirty="0"/>
              <a:t>, </a:t>
            </a:r>
            <a:r>
              <a:rPr lang="ko-KR" altLang="en-US" dirty="0"/>
              <a:t>이스케이프문자</a:t>
            </a:r>
            <a:r>
              <a:rPr lang="en-US" altLang="ko-KR" dirty="0"/>
              <a:t>, </a:t>
            </a:r>
            <a:r>
              <a:rPr lang="ko-KR" altLang="en-US" dirty="0"/>
              <a:t>대괄호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9E168-A544-4098-AC26-83DF21D2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5" y="1153040"/>
            <a:ext cx="8417490" cy="45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정규식의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얼터네이션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</a:p>
          <a:p>
            <a:pPr lvl="1"/>
            <a:r>
              <a:rPr lang="ko-KR" altLang="en-US" dirty="0"/>
              <a:t>여러 표현식 중 하나라도 일치하면 패턴 일치로 간주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‘AAA|BBB’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B050"/>
                </a:solidFill>
              </a:rPr>
              <a:t>비교 문자열이 </a:t>
            </a:r>
            <a:r>
              <a:rPr lang="en-US" altLang="ko-KR" dirty="0">
                <a:solidFill>
                  <a:srgbClr val="00B050"/>
                </a:solidFill>
              </a:rPr>
              <a:t>AAA</a:t>
            </a:r>
            <a:r>
              <a:rPr lang="ko-KR" altLang="en-US" dirty="0">
                <a:solidFill>
                  <a:srgbClr val="00B050"/>
                </a:solidFill>
              </a:rPr>
              <a:t>이거나 </a:t>
            </a:r>
            <a:r>
              <a:rPr lang="en-US" altLang="ko-KR" dirty="0">
                <a:solidFill>
                  <a:srgbClr val="00B050"/>
                </a:solidFill>
              </a:rPr>
              <a:t>BBB</a:t>
            </a:r>
            <a:r>
              <a:rPr lang="ko-KR" altLang="en-US" dirty="0">
                <a:solidFill>
                  <a:srgbClr val="00B050"/>
                </a:solidFill>
              </a:rPr>
              <a:t>이면 일치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수량한정자 </a:t>
            </a:r>
            <a:r>
              <a:rPr lang="en-US" altLang="ko-KR" dirty="0">
                <a:sym typeface="Wingdings" panose="05000000000000000000" pitchFamily="2" charset="2"/>
              </a:rPr>
              <a:t>: ?, *, +, {}</a:t>
            </a:r>
          </a:p>
          <a:p>
            <a:pPr lvl="1"/>
            <a:r>
              <a:rPr lang="en-US" altLang="ko-KR" dirty="0"/>
              <a:t>? </a:t>
            </a:r>
            <a:r>
              <a:rPr lang="ko-KR" altLang="en-US" dirty="0"/>
              <a:t>한정자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앞 항목이 없거나 한번만 나타나는 경우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? </a:t>
            </a:r>
            <a:r>
              <a:rPr lang="ko-KR" altLang="en-US" dirty="0"/>
              <a:t>앞 항목은 선택적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00B050"/>
                </a:solidFill>
              </a:rPr>
              <a:t>ex)‘\+?[1-9]’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에서 </a:t>
            </a:r>
            <a:r>
              <a:rPr lang="en-US" altLang="ko-KR" dirty="0">
                <a:solidFill>
                  <a:srgbClr val="00B050"/>
                </a:solidFill>
              </a:rPr>
              <a:t>9, </a:t>
            </a:r>
            <a:r>
              <a:rPr lang="ko-KR" altLang="en-US" dirty="0">
                <a:solidFill>
                  <a:srgbClr val="00B050"/>
                </a:solidFill>
              </a:rPr>
              <a:t>혹은 </a:t>
            </a:r>
            <a:r>
              <a:rPr lang="en-US" altLang="ko-KR" dirty="0">
                <a:solidFill>
                  <a:srgbClr val="00B050"/>
                </a:solidFill>
              </a:rPr>
              <a:t>+1</a:t>
            </a:r>
            <a:r>
              <a:rPr lang="ko-KR" altLang="en-US" dirty="0">
                <a:solidFill>
                  <a:srgbClr val="00B050"/>
                </a:solidFill>
              </a:rPr>
              <a:t>에서 </a:t>
            </a:r>
            <a:r>
              <a:rPr lang="en-US" altLang="ko-KR" dirty="0">
                <a:solidFill>
                  <a:srgbClr val="00B050"/>
                </a:solidFill>
              </a:rPr>
              <a:t>+9</a:t>
            </a:r>
          </a:p>
          <a:p>
            <a:pPr lvl="1"/>
            <a:r>
              <a:rPr lang="en-US" altLang="ko-KR" dirty="0"/>
              <a:t>* </a:t>
            </a:r>
            <a:r>
              <a:rPr lang="ko-KR" altLang="en-US" dirty="0"/>
              <a:t>한정자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앞 항목이 없거나 여러 번 나타나는 경우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한정자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앞 항목이 한번 이상 나타나는 경우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한정자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앞 항목이 지정된 횟수만큼 나타나는 경우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{n}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앞 항목이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n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번 나타남</a:t>
            </a:r>
            <a:endParaRPr lang="ko-KR" altLang="en-US" dirty="0">
              <a:solidFill>
                <a:srgbClr val="00B05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21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3357-2C26-44B7-BBED-34A108A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정규식의 메타 문자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034E75-2157-4EE2-B366-1B993D65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0" y="1095837"/>
            <a:ext cx="8060499" cy="49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54C9-5E22-4D34-BA90-4960801F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정규 표현식 </a:t>
            </a:r>
            <a:r>
              <a:rPr lang="en-US" altLang="ko-KR" dirty="0"/>
              <a:t>: </a:t>
            </a:r>
            <a:r>
              <a:rPr lang="ko-KR" altLang="en-US" dirty="0"/>
              <a:t>행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DAF4C-05B6-4AC9-AEA6-ACEF0ADE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파일을 읽어 소괄호 숫자로 시작하는 모든 행을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99E1C-119A-4CB3-BF22-FDC9759C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2" y="1730717"/>
            <a:ext cx="8386175" cy="32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34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54C9-5E22-4D34-BA90-4960801F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DAF4C-05B6-4AC9-AEA6-ACEF0ADE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 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findall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정규식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텍스트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/>
              <a:t>반환 </a:t>
            </a:r>
            <a:r>
              <a:rPr lang="en-US" altLang="ko-KR" dirty="0"/>
              <a:t>: </a:t>
            </a:r>
            <a:r>
              <a:rPr lang="ko-KR" altLang="en-US" dirty="0"/>
              <a:t>문자열 리스트</a:t>
            </a:r>
            <a:endParaRPr lang="en-US" altLang="ko-KR" dirty="0"/>
          </a:p>
          <a:p>
            <a:pPr lvl="2"/>
            <a:r>
              <a:rPr lang="ko-KR" altLang="en-US" dirty="0"/>
              <a:t>텍스트에서 정규식에 부합하는 모든 문자열 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B9EE7-7EC6-4069-B0DB-41E8DAA8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70900"/>
            <a:ext cx="8496300" cy="30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54C9-5E22-4D34-BA90-4960801F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정규 표현식 </a:t>
            </a:r>
            <a:r>
              <a:rPr lang="en-US" altLang="ko-KR" dirty="0"/>
              <a:t>: </a:t>
            </a:r>
            <a:r>
              <a:rPr lang="ko-KR" altLang="en-US" dirty="0"/>
              <a:t>이메일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DAF4C-05B6-4AC9-AEA6-ACEF0ADE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파일에 포함된 모든 이메일을 추출하여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03EBD-C50C-4EC4-B9C3-D32FB971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0" y="1606655"/>
            <a:ext cx="8250360" cy="36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0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54C9-5E22-4D34-BA90-4960801F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DAF4C-05B6-4AC9-AEA6-ACEF0ADE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 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sub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정규식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대체문자열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텍스트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/>
              <a:t>반환 </a:t>
            </a:r>
            <a:r>
              <a:rPr lang="en-US" altLang="ko-KR" dirty="0"/>
              <a:t>: </a:t>
            </a:r>
            <a:r>
              <a:rPr lang="ko-KR" altLang="en-US" dirty="0"/>
              <a:t>변경된 문자열</a:t>
            </a:r>
            <a:endParaRPr lang="en-US" altLang="ko-KR" dirty="0"/>
          </a:p>
          <a:p>
            <a:pPr lvl="2"/>
            <a:r>
              <a:rPr lang="ko-KR" altLang="en-US" dirty="0"/>
              <a:t>텍스트에서 정규식에 부합하는 문자열을 대체문자열로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E47E3-D7EB-4E05-BE7E-6B1BB061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87" y="2291485"/>
            <a:ext cx="8073025" cy="30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1B9C37-01CD-4F9F-A85F-BEAAF29395AA}"/>
              </a:ext>
            </a:extLst>
          </p:cNvPr>
          <p:cNvSpPr/>
          <p:nvPr/>
        </p:nvSpPr>
        <p:spPr>
          <a:xfrm>
            <a:off x="2012795" y="1064942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머신러닝</a:t>
            </a:r>
            <a:r>
              <a:rPr lang="ko-KR" altLang="en-US" dirty="0"/>
              <a:t>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AA7DC-9549-4E9C-B43C-765D7E5DE940}"/>
              </a:ext>
            </a:extLst>
          </p:cNvPr>
          <p:cNvSpPr/>
          <p:nvPr/>
        </p:nvSpPr>
        <p:spPr>
          <a:xfrm>
            <a:off x="2012795" y="2299010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48BD7-0DCC-4EA6-BAD0-7748B7A5DDAE}"/>
              </a:ext>
            </a:extLst>
          </p:cNvPr>
          <p:cNvSpPr/>
          <p:nvPr/>
        </p:nvSpPr>
        <p:spPr>
          <a:xfrm>
            <a:off x="914401" y="3533079"/>
            <a:ext cx="2999677" cy="5464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1646-6B64-4403-AA34-F50B7FF80492}"/>
              </a:ext>
            </a:extLst>
          </p:cNvPr>
          <p:cNvSpPr/>
          <p:nvPr/>
        </p:nvSpPr>
        <p:spPr>
          <a:xfrm>
            <a:off x="5136996" y="3533078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C25F92-D453-430E-8FDE-38A3DA86C206}"/>
              </a:ext>
            </a:extLst>
          </p:cNvPr>
          <p:cNvSpPr/>
          <p:nvPr/>
        </p:nvSpPr>
        <p:spPr>
          <a:xfrm>
            <a:off x="480432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웹개발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B22A6E-02C7-45EA-959D-ECA5146452D1}"/>
              </a:ext>
            </a:extLst>
          </p:cNvPr>
          <p:cNvSpPr/>
          <p:nvPr/>
        </p:nvSpPr>
        <p:spPr>
          <a:xfrm>
            <a:off x="7498266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60478-B62E-46CC-A681-B98B2BB29FCA}"/>
              </a:ext>
            </a:extLst>
          </p:cNvPr>
          <p:cNvSpPr/>
          <p:nvPr/>
        </p:nvSpPr>
        <p:spPr>
          <a:xfrm>
            <a:off x="914401" y="4497660"/>
            <a:ext cx="2999678" cy="546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A9033-F18F-48FE-8918-17822CD6F644}"/>
              </a:ext>
            </a:extLst>
          </p:cNvPr>
          <p:cNvSpPr/>
          <p:nvPr/>
        </p:nvSpPr>
        <p:spPr>
          <a:xfrm>
            <a:off x="5136996" y="4497660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NumPy, Pandas, Matplotlib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947377-47EA-4D2A-9C86-43A5606526DE}"/>
              </a:ext>
            </a:extLst>
          </p:cNvPr>
          <p:cNvSpPr/>
          <p:nvPr/>
        </p:nvSpPr>
        <p:spPr>
          <a:xfrm>
            <a:off x="3236641" y="5651810"/>
            <a:ext cx="2681868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파이썬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522CAED-B186-4E3C-AA75-BEEEF915C0CF}"/>
              </a:ext>
            </a:extLst>
          </p:cNvPr>
          <p:cNvCxnSpPr>
            <a:stCxn id="12" idx="1"/>
            <a:endCxn id="10" idx="2"/>
          </p:cNvCxnSpPr>
          <p:nvPr/>
        </p:nvCxnSpPr>
        <p:spPr>
          <a:xfrm rot="10800000">
            <a:off x="2414241" y="5044069"/>
            <a:ext cx="822401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1B36C9-89CB-4E5E-8A2D-87E7E9B69D2F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flipV="1">
            <a:off x="5918509" y="5044069"/>
            <a:ext cx="718326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F7D37B-F9DB-4068-8403-2FA5440F55F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14239" y="4148254"/>
            <a:ext cx="1" cy="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CE7C1D-DFF7-4A38-A42A-26744AB67628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636835" y="4079487"/>
            <a:ext cx="0" cy="41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CDF005F-6683-4B95-8E8F-7B84E032B0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177168" y="2082491"/>
            <a:ext cx="687660" cy="2213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992553F-5747-433B-A3EF-2ED952CE84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5288467" y="2184709"/>
            <a:ext cx="687659" cy="200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AB96D6-43BC-490F-A111-2D582E7FE35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27756" y="1611351"/>
            <a:ext cx="0" cy="68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데이터 종류 </a:t>
            </a:r>
            <a:endParaRPr lang="en-US" altLang="ko-KR" dirty="0"/>
          </a:p>
          <a:p>
            <a:pPr lvl="1"/>
            <a:r>
              <a:rPr lang="ko-KR" altLang="en-US" dirty="0"/>
              <a:t>구조화된 문서 </a:t>
            </a:r>
            <a:r>
              <a:rPr lang="en-US" altLang="ko-KR" dirty="0"/>
              <a:t>: HTML, XML, CSV, JSON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구조화되지 않은 문서 </a:t>
            </a:r>
            <a:r>
              <a:rPr lang="en-US" altLang="ko-KR" dirty="0"/>
              <a:t>: </a:t>
            </a:r>
            <a:r>
              <a:rPr lang="ko-KR" altLang="en-US" dirty="0"/>
              <a:t>자연어로 된 텍스트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텍스트 데이터 관련 라이브러리</a:t>
            </a:r>
            <a:endParaRPr lang="en-US" altLang="ko-KR" dirty="0"/>
          </a:p>
          <a:p>
            <a:pPr lvl="1"/>
            <a:r>
              <a:rPr lang="ko-KR" altLang="en-US" dirty="0"/>
              <a:t>기본 라이브러리에서 제공하는 문자열 처리 함수</a:t>
            </a:r>
            <a:endParaRPr lang="en-US" altLang="ko-KR" dirty="0"/>
          </a:p>
          <a:p>
            <a:pPr lvl="1"/>
            <a:r>
              <a:rPr lang="ko-KR" altLang="en-US" dirty="0"/>
              <a:t>문자열 객체</a:t>
            </a:r>
            <a:r>
              <a:rPr lang="en-US" altLang="ko-KR" dirty="0"/>
              <a:t>(str)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모듈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 상수 정의</a:t>
            </a:r>
            <a:endParaRPr lang="en-US" altLang="ko-KR" dirty="0"/>
          </a:p>
          <a:p>
            <a:pPr lvl="2"/>
            <a:r>
              <a:rPr lang="en-US" altLang="ko-KR" dirty="0" err="1"/>
              <a:t>string.ascii_uppercase</a:t>
            </a:r>
            <a:r>
              <a:rPr lang="en-US" altLang="ko-KR" dirty="0"/>
              <a:t>, , </a:t>
            </a:r>
            <a:r>
              <a:rPr lang="en-US" altLang="ko-KR" dirty="0" err="1"/>
              <a:t>string.ascii_letters</a:t>
            </a:r>
            <a:r>
              <a:rPr lang="en-US" altLang="ko-KR" dirty="0"/>
              <a:t>, </a:t>
            </a:r>
            <a:r>
              <a:rPr lang="en-US" altLang="ko-KR" dirty="0" err="1"/>
              <a:t>string.digits</a:t>
            </a:r>
            <a:endParaRPr lang="en-US" altLang="ko-KR" dirty="0"/>
          </a:p>
          <a:p>
            <a:pPr lvl="1"/>
            <a:r>
              <a:rPr lang="ko-KR" altLang="en-US" dirty="0"/>
              <a:t>외부 모듈 </a:t>
            </a:r>
            <a:endParaRPr lang="en-US" altLang="ko-KR" dirty="0"/>
          </a:p>
          <a:p>
            <a:pPr lvl="2"/>
            <a:r>
              <a:rPr lang="en-US" altLang="ko-KR" dirty="0" err="1"/>
              <a:t>wordcloud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워드 클라우드 생성</a:t>
            </a:r>
            <a:endParaRPr lang="en-US" altLang="ko-KR" dirty="0"/>
          </a:p>
          <a:p>
            <a:pPr lvl="2"/>
            <a:r>
              <a:rPr lang="en-US" altLang="ko-KR" dirty="0"/>
              <a:t>re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정규 표현식</a:t>
            </a:r>
            <a:endParaRPr lang="en-US" altLang="ko-KR" dirty="0"/>
          </a:p>
          <a:p>
            <a:pPr lvl="2"/>
            <a:r>
              <a:rPr lang="en-US" altLang="ko-KR" dirty="0" err="1"/>
              <a:t>BeautifulSoup</a:t>
            </a:r>
            <a:r>
              <a:rPr lang="en-US" altLang="ko-KR" dirty="0"/>
              <a:t>, csv, json,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3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E01E-CFC8-4850-BCD7-3FAD22F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 불가능 자료형 </a:t>
            </a:r>
            <a:r>
              <a:rPr lang="en-US" altLang="ko-KR" dirty="0">
                <a:sym typeface="Wingdings" panose="05000000000000000000" pitchFamily="2" charset="2"/>
              </a:rPr>
              <a:t> str</a:t>
            </a:r>
          </a:p>
          <a:p>
            <a:r>
              <a:rPr lang="ko-KR" altLang="en-US" dirty="0"/>
              <a:t>문자열 상수</a:t>
            </a:r>
            <a:endParaRPr lang="en-US" altLang="ko-KR" dirty="0"/>
          </a:p>
          <a:p>
            <a:pPr lvl="1"/>
            <a:r>
              <a:rPr lang="ko-KR" altLang="en-US" dirty="0"/>
              <a:t>작은 따옴표나</a:t>
            </a:r>
            <a:r>
              <a:rPr lang="en-US" altLang="ko-KR" dirty="0"/>
              <a:t>, </a:t>
            </a:r>
            <a:r>
              <a:rPr lang="ko-KR" altLang="en-US" dirty="0"/>
              <a:t>따옴표로 묶음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ex)‘test’ == “test”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'I am not "human". ' </a:t>
            </a:r>
          </a:p>
          <a:p>
            <a:pPr lvl="1"/>
            <a:r>
              <a:rPr lang="ko-KR" altLang="en-US" dirty="0" err="1"/>
              <a:t>여러줄</a:t>
            </a:r>
            <a:r>
              <a:rPr lang="ko-KR" altLang="en-US" dirty="0"/>
              <a:t> 문자열 상수는 따옴표 </a:t>
            </a:r>
            <a:r>
              <a:rPr lang="en-US" altLang="ko-KR" dirty="0"/>
              <a:t>3</a:t>
            </a:r>
            <a:r>
              <a:rPr lang="ko-KR" altLang="en-US" dirty="0"/>
              <a:t>개로 묶음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'''</a:t>
            </a:r>
            <a:r>
              <a:rPr lang="ko-KR" altLang="en-US" dirty="0">
                <a:solidFill>
                  <a:srgbClr val="00B050"/>
                </a:solidFill>
              </a:rPr>
              <a:t>여러 줄 문자열 상수</a:t>
            </a:r>
            <a:r>
              <a:rPr lang="en-US" altLang="ko-KR" dirty="0">
                <a:solidFill>
                  <a:srgbClr val="00B050"/>
                </a:solidFill>
              </a:rPr>
              <a:t> ‘‘’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이스케이프 문자</a:t>
            </a:r>
            <a:endParaRPr lang="en-US" altLang="ko-KR" dirty="0"/>
          </a:p>
          <a:p>
            <a:pPr lvl="1"/>
            <a:r>
              <a:rPr lang="ko-KR" altLang="en-US" dirty="0"/>
              <a:t>문자열 내부에서 명령어처럼 사용되는 문자</a:t>
            </a:r>
            <a:endParaRPr lang="en-US" altLang="ko-KR" dirty="0"/>
          </a:p>
          <a:p>
            <a:pPr lvl="2"/>
            <a:r>
              <a:rPr lang="en-US" altLang="ko-KR" dirty="0"/>
              <a:t>\n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줄 바꿈</a:t>
            </a:r>
            <a:endParaRPr lang="en-US" altLang="ko-KR" dirty="0"/>
          </a:p>
          <a:p>
            <a:pPr lvl="2"/>
            <a:r>
              <a:rPr lang="en-US" altLang="ko-KR" dirty="0"/>
              <a:t>\t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탭 간격 띄우기</a:t>
            </a:r>
            <a:endParaRPr lang="en-US" altLang="ko-KR" dirty="0"/>
          </a:p>
          <a:p>
            <a:pPr lvl="2"/>
            <a:r>
              <a:rPr lang="en-US" altLang="ko-KR" dirty="0"/>
              <a:t>\\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역슬래시</a:t>
            </a:r>
            <a:r>
              <a:rPr lang="ko-KR" altLang="en-US" dirty="0">
                <a:sym typeface="Wingdings" panose="05000000000000000000" pitchFamily="2" charset="2"/>
              </a:rPr>
              <a:t>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\’, \”  </a:t>
            </a:r>
            <a:r>
              <a:rPr lang="ko-KR" altLang="en-US" dirty="0">
                <a:sym typeface="Wingdings" panose="05000000000000000000" pitchFamily="2" charset="2"/>
              </a:rPr>
              <a:t>따옴표 출력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96EFA2-6AE5-4B85-BAC7-60A9121F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95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6EFA2-6AE5-4B85-BAC7-60A9121F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E01E-CFC8-4850-BCD7-3FAD22F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처리 연산자</a:t>
            </a:r>
            <a:endParaRPr lang="en-US" altLang="ko-KR" dirty="0"/>
          </a:p>
          <a:p>
            <a:pPr lvl="1"/>
            <a:r>
              <a:rPr lang="ko-KR" altLang="en-US" dirty="0"/>
              <a:t>문자열 합치기 연산 </a:t>
            </a:r>
            <a:r>
              <a:rPr lang="en-US" altLang="ko-KR" dirty="0">
                <a:sym typeface="Wingdings" panose="05000000000000000000" pitchFamily="2" charset="2"/>
              </a:rPr>
              <a:t> + </a:t>
            </a:r>
            <a:r>
              <a:rPr lang="ko-KR" altLang="en-US" dirty="0">
                <a:sym typeface="Wingdings" panose="05000000000000000000" pitchFamily="2" charset="2"/>
              </a:rPr>
              <a:t>연산자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‘Hello’+ ‘World’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‘HelloWorld’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/>
              <a:t>문자열 반복 연산 </a:t>
            </a:r>
            <a:r>
              <a:rPr lang="en-US" altLang="ko-KR" dirty="0">
                <a:sym typeface="Wingdings" panose="05000000000000000000" pitchFamily="2" charset="2"/>
              </a:rPr>
              <a:t> *  </a:t>
            </a:r>
            <a:r>
              <a:rPr lang="ko-KR" altLang="en-US" dirty="0">
                <a:sym typeface="Wingdings" panose="05000000000000000000" pitchFamily="2" charset="2"/>
              </a:rPr>
              <a:t>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‘Hello’*3  ‘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HelloHelloHello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’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문자열 처리 함수</a:t>
            </a:r>
            <a:endParaRPr lang="en-US" altLang="ko-KR" dirty="0"/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len</a:t>
            </a:r>
            <a:r>
              <a:rPr lang="en-US" altLang="ko-KR" dirty="0">
                <a:sym typeface="Wingdings" panose="05000000000000000000" pitchFamily="2" charset="2"/>
              </a:rPr>
              <a:t>(s)  </a:t>
            </a:r>
            <a:r>
              <a:rPr lang="ko-KR" altLang="en-US" dirty="0">
                <a:sym typeface="Wingdings" panose="05000000000000000000" pitchFamily="2" charset="2"/>
              </a:rPr>
              <a:t>문자열 길이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len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(‘Hello’) == 5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min(s)  </a:t>
            </a:r>
            <a:r>
              <a:rPr lang="ko-KR" altLang="en-US" dirty="0">
                <a:sym typeface="Wingdings" panose="05000000000000000000" pitchFamily="2" charset="2"/>
              </a:rPr>
              <a:t>문자열에서 </a:t>
            </a:r>
            <a:r>
              <a:rPr lang="ko-KR" altLang="en-US" dirty="0" err="1">
                <a:sym typeface="Wingdings" panose="05000000000000000000" pitchFamily="2" charset="2"/>
              </a:rPr>
              <a:t>코드값</a:t>
            </a:r>
            <a:r>
              <a:rPr lang="ko-KR" altLang="en-US" dirty="0">
                <a:sym typeface="Wingdings" panose="05000000000000000000" pitchFamily="2" charset="2"/>
              </a:rPr>
              <a:t> 최소 문자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min(‘Hello’) == ‘H’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max(s)   </a:t>
            </a:r>
            <a:r>
              <a:rPr lang="ko-KR" altLang="en-US" dirty="0">
                <a:sym typeface="Wingdings" panose="05000000000000000000" pitchFamily="2" charset="2"/>
              </a:rPr>
              <a:t>문자열에서 </a:t>
            </a:r>
            <a:r>
              <a:rPr lang="ko-KR" altLang="en-US" dirty="0" err="1">
                <a:sym typeface="Wingdings" panose="05000000000000000000" pitchFamily="2" charset="2"/>
              </a:rPr>
              <a:t>코드값</a:t>
            </a:r>
            <a:r>
              <a:rPr lang="ko-KR" altLang="en-US" dirty="0">
                <a:sym typeface="Wingdings" panose="05000000000000000000" pitchFamily="2" charset="2"/>
              </a:rPr>
              <a:t> 최소 문자 반환</a:t>
            </a:r>
            <a:endParaRPr lang="ko-KR" altLang="en-US" dirty="0"/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max(‘Hello’) == ‘o’</a:t>
            </a:r>
          </a:p>
        </p:txBody>
      </p:sp>
    </p:spTree>
    <p:extLst>
      <p:ext uri="{BB962C8B-B14F-4D97-AF65-F5344CB8AC3E}">
        <p14:creationId xmlns:p14="http://schemas.microsoft.com/office/powerpoint/2010/main" val="328149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4704D-1CBA-44EA-B7D9-EA395F02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1CFE8-2C44-4347-8334-F784A7CE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문자열도 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인덱싱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&gt;=0   </a:t>
            </a:r>
            <a:r>
              <a:rPr lang="ko-KR" altLang="en-US" dirty="0">
                <a:sym typeface="Wingdings" panose="05000000000000000000" pitchFamily="2" charset="2"/>
              </a:rPr>
              <a:t>문자열의 </a:t>
            </a:r>
            <a:r>
              <a:rPr lang="en-US" altLang="ko-KR" dirty="0">
                <a:sym typeface="Wingdings" panose="05000000000000000000" pitchFamily="2" charset="2"/>
              </a:rPr>
              <a:t>i+1</a:t>
            </a:r>
            <a:r>
              <a:rPr lang="ko-KR" altLang="en-US" dirty="0">
                <a:sym typeface="Wingdings" panose="05000000000000000000" pitchFamily="2" charset="2"/>
              </a:rPr>
              <a:t>번째 문자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&lt;0 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 뒤에서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번째 문자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[-1] ==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[n-1] </a:t>
            </a:r>
            <a:r>
              <a:rPr lang="en-US" altLang="ko-KR" dirty="0">
                <a:sym typeface="Wingdings" panose="05000000000000000000" pitchFamily="2" charset="2"/>
              </a:rPr>
              <a:t>  n</a:t>
            </a:r>
            <a:r>
              <a:rPr lang="ko-KR" altLang="en-US" dirty="0">
                <a:sym typeface="Wingdings" panose="05000000000000000000" pitchFamily="2" charset="2"/>
              </a:rPr>
              <a:t>은 문자열의 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[s : e] 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[s]</a:t>
            </a:r>
            <a:r>
              <a:rPr lang="ko-KR" altLang="en-US" dirty="0">
                <a:sym typeface="Wingdings" panose="05000000000000000000" pitchFamily="2" charset="2"/>
              </a:rPr>
              <a:t>에서 문자열</a:t>
            </a:r>
            <a:r>
              <a:rPr lang="en-US" altLang="ko-KR" dirty="0">
                <a:sym typeface="Wingdings" panose="05000000000000000000" pitchFamily="2" charset="2"/>
              </a:rPr>
              <a:t>[e-1] </a:t>
            </a:r>
            <a:r>
              <a:rPr lang="ko-KR" altLang="en-US" dirty="0">
                <a:sym typeface="Wingdings" panose="05000000000000000000" pitchFamily="2" charset="2"/>
              </a:rPr>
              <a:t>사이의 부분 문자열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 : e] ==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[0 : e]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[s :  ]  == 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[s : n]  </a:t>
            </a:r>
            <a:r>
              <a:rPr lang="en-US" altLang="ko-KR" dirty="0">
                <a:sym typeface="Wingdings" panose="05000000000000000000" pitchFamily="2" charset="2"/>
              </a:rPr>
              <a:t> n</a:t>
            </a:r>
            <a:r>
              <a:rPr lang="ko-KR" altLang="en-US" dirty="0">
                <a:sym typeface="Wingdings" panose="05000000000000000000" pitchFamily="2" charset="2"/>
              </a:rPr>
              <a:t>은 문자열의 크기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 : ] ==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[0:] ==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[0:n] ==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36946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65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AB606-1F09-4137-87B7-D802FAB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D64AB-365C-4F21-B8DD-00CB247F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1170844"/>
            <a:ext cx="8166970" cy="43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80490-A42E-42F5-8739-9DA6D28A5BD2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098f8feb-bc34-41bc-bb7e-57cabdc6997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DE346C3-F6E7-4908-ADE7-5E48BFB7F6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003BB-63AA-43EF-B72B-674BF1428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1771</Words>
  <Application>Microsoft Office PowerPoint</Application>
  <PresentationFormat>화면 슬라이드 쇼(4:3)</PresentationFormat>
  <Paragraphs>334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Nanum Gothic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AI데이터분석</vt:lpstr>
      <vt:lpstr>PowerPoint 프레젠테이션</vt:lpstr>
      <vt:lpstr>2. AI데이터분석 라이브러리</vt:lpstr>
      <vt:lpstr>PowerPoint 프레젠테이션</vt:lpstr>
      <vt:lpstr>텍스트 데이터</vt:lpstr>
      <vt:lpstr>문자열</vt:lpstr>
      <vt:lpstr>문자열 처리 연산</vt:lpstr>
      <vt:lpstr>문자열 인덱싱, 슬라이싱</vt:lpstr>
      <vt:lpstr>문자열 인덱싱, 슬라이싱</vt:lpstr>
      <vt:lpstr>문자열 처리 메소드</vt:lpstr>
      <vt:lpstr>format() 메소드</vt:lpstr>
      <vt:lpstr>format() 메소드</vt:lpstr>
      <vt:lpstr>f-string</vt:lpstr>
      <vt:lpstr>문자열 포맷팅</vt:lpstr>
      <vt:lpstr>split() 메소드</vt:lpstr>
      <vt:lpstr>join() 메소드</vt:lpstr>
      <vt:lpstr>대문자와 소문자 변환</vt:lpstr>
      <vt:lpstr>문자열 앞뒤 공백(특정문자) 제거</vt:lpstr>
      <vt:lpstr>문자열 검색</vt:lpstr>
      <vt:lpstr>문자열 카운트, 문자열 대체</vt:lpstr>
      <vt:lpstr>워드 클라우드</vt:lpstr>
      <vt:lpstr>워드 클라우드</vt:lpstr>
      <vt:lpstr>워드 클라우드</vt:lpstr>
      <vt:lpstr>워드 클라우드 : 중지어 제거</vt:lpstr>
      <vt:lpstr> 정규 표현식(Regular expression)</vt:lpstr>
      <vt:lpstr> 정규(표현)식</vt:lpstr>
      <vt:lpstr> re.search() 함수</vt:lpstr>
      <vt:lpstr> re.search() 함수 반환값</vt:lpstr>
      <vt:lpstr>메타 문자 : 앵커</vt:lpstr>
      <vt:lpstr>메타 문자</vt:lpstr>
      <vt:lpstr>메타 문자 : 도트, 이스케이프문자, 대괄호</vt:lpstr>
      <vt:lpstr>확장 정규식의 메타 문자</vt:lpstr>
      <vt:lpstr>확장 정규식의 메타 문자</vt:lpstr>
      <vt:lpstr>실습. 정규 표현식 : 행 추출</vt:lpstr>
      <vt:lpstr>re.findall() 메소드</vt:lpstr>
      <vt:lpstr>실습. 정규 표현식 : 이메일 추출</vt:lpstr>
      <vt:lpstr>re.sub() 메소드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동신 김</cp:lastModifiedBy>
  <cp:revision>22</cp:revision>
  <cp:lastPrinted>2021-12-29T00:16:45Z</cp:lastPrinted>
  <dcterms:created xsi:type="dcterms:W3CDTF">2021-12-28T23:45:20Z</dcterms:created>
  <dcterms:modified xsi:type="dcterms:W3CDTF">2024-08-28T01:20:18Z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