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45"/>
  </p:notesMasterIdLst>
  <p:sldIdLst>
    <p:sldId id="256" r:id="rId5"/>
    <p:sldId id="257" r:id="rId6"/>
    <p:sldId id="258" r:id="rId7"/>
    <p:sldId id="796" r:id="rId8"/>
    <p:sldId id="335" r:id="rId9"/>
    <p:sldId id="338" r:id="rId10"/>
    <p:sldId id="337" r:id="rId11"/>
    <p:sldId id="341" r:id="rId12"/>
    <p:sldId id="345" r:id="rId13"/>
    <p:sldId id="871" r:id="rId14"/>
    <p:sldId id="349" r:id="rId15"/>
    <p:sldId id="339" r:id="rId16"/>
    <p:sldId id="854" r:id="rId17"/>
    <p:sldId id="352" r:id="rId18"/>
    <p:sldId id="354" r:id="rId19"/>
    <p:sldId id="859" r:id="rId20"/>
    <p:sldId id="360" r:id="rId21"/>
    <p:sldId id="366" r:id="rId22"/>
    <p:sldId id="863" r:id="rId23"/>
    <p:sldId id="357" r:id="rId24"/>
    <p:sldId id="369" r:id="rId25"/>
    <p:sldId id="872" r:id="rId26"/>
    <p:sldId id="377" r:id="rId27"/>
    <p:sldId id="844" r:id="rId28"/>
    <p:sldId id="873" r:id="rId29"/>
    <p:sldId id="379" r:id="rId30"/>
    <p:sldId id="874" r:id="rId31"/>
    <p:sldId id="384" r:id="rId32"/>
    <p:sldId id="875" r:id="rId33"/>
    <p:sldId id="389" r:id="rId34"/>
    <p:sldId id="876" r:id="rId35"/>
    <p:sldId id="390" r:id="rId36"/>
    <p:sldId id="391" r:id="rId37"/>
    <p:sldId id="878" r:id="rId38"/>
    <p:sldId id="879" r:id="rId39"/>
    <p:sldId id="392" r:id="rId40"/>
    <p:sldId id="877" r:id="rId41"/>
    <p:sldId id="881" r:id="rId42"/>
    <p:sldId id="882" r:id="rId43"/>
    <p:sldId id="260" r:id="rId44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8568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2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75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52F3C76-314B-4603-A273-BCB3A2A6D42D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F58FC1D9-B430-43C9-B099-A44F1E81C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33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5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18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00AC22-ECAB-4FC4-A6BF-C3A1822B7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4705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46323"/>
            <a:ext cx="9144000" cy="100604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defRPr>
            </a:lvl1pPr>
          </a:lstStyle>
          <a:p>
            <a:pPr lvl="0" algn="ctr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91141"/>
            <a:ext cx="9143999" cy="75810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marL="0" lvl="0" indent="0" algn="ctr"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8F4DCA-2AE0-4AD7-B6DB-BEA803B8E2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2354" y="4638461"/>
            <a:ext cx="5017168" cy="755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9316FB-6F3D-49BD-A170-88CF85441C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4473" y="297357"/>
            <a:ext cx="2895805" cy="4614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56189C-8E19-4DD6-9A74-DBE52DF5185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237130" y="6215973"/>
            <a:ext cx="7477334" cy="3641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E5D87E-F4EA-48F0-B34E-8B6C46BF0F7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54473" y="6215974"/>
            <a:ext cx="808315" cy="36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539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F8A7-4E05-4131-ADDC-473DC66237CD}" type="datetime1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02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4A5A-7092-4069-AD39-1C867902EF12}" type="datetime1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62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5864" y="867785"/>
            <a:ext cx="6423036" cy="512785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2000" b="1" smtClean="0"/>
            </a:lvl1pPr>
            <a:lvl2pPr>
              <a:defRPr lang="ko-KR" altLang="en-US" sz="1800" smtClean="0"/>
            </a:lvl2pPr>
            <a:lvl3pPr>
              <a:defRPr lang="ko-KR" altLang="en-US" sz="1600" smtClean="0"/>
            </a:lvl3pPr>
            <a:lvl4pPr>
              <a:defRPr lang="ko-KR" altLang="en-US" sz="1400" smtClean="0"/>
            </a:lvl4pPr>
            <a:lvl5pPr>
              <a:defRPr lang="en-US" sz="1400" dirty="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A2FF97B-0C32-46F5-B732-A595FCE4E2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4762"/>
            <a:ext cx="1963271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42F10B9-308E-4F5E-B916-F8879BED39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90540" y="987426"/>
            <a:ext cx="75406" cy="50082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49DE78-54A8-4536-A428-FF26A2B059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6485" y="718483"/>
            <a:ext cx="1586494" cy="2935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35F1CB-C874-4340-8833-E566724F691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57584" y="127765"/>
            <a:ext cx="1111315" cy="50514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F521AAAB-77A8-424C-BB31-E4C17CD06F92}"/>
              </a:ext>
            </a:extLst>
          </p:cNvPr>
          <p:cNvGrpSpPr/>
          <p:nvPr userDrawn="1"/>
        </p:nvGrpSpPr>
        <p:grpSpPr>
          <a:xfrm>
            <a:off x="2445864" y="711200"/>
            <a:ext cx="6423035" cy="5486400"/>
            <a:chOff x="2685143" y="711200"/>
            <a:chExt cx="9114971" cy="548640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FA64809-E54A-4E4B-8CA9-503453A9BDFC}"/>
                </a:ext>
              </a:extLst>
            </p:cNvPr>
            <p:cNvCxnSpPr/>
            <p:nvPr userDrawn="1"/>
          </p:nvCxnSpPr>
          <p:spPr>
            <a:xfrm>
              <a:off x="2685143" y="711200"/>
              <a:ext cx="9114971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F4F5B32-D888-480F-B127-31919566AF82}"/>
                </a:ext>
              </a:extLst>
            </p:cNvPr>
            <p:cNvCxnSpPr/>
            <p:nvPr userDrawn="1"/>
          </p:nvCxnSpPr>
          <p:spPr>
            <a:xfrm>
              <a:off x="2685143" y="6197600"/>
              <a:ext cx="9114971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107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278456A-F68A-44F2-AC12-1E7914A9C1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23117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F315A1F-2FB6-4A29-BF8B-07F9127680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1216" y="2246813"/>
            <a:ext cx="4968107" cy="748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6E73EB-B2E6-4210-8DD0-240C6D57A34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50705" y="136524"/>
            <a:ext cx="876004" cy="398184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0592C52-D91E-4E25-942B-ABF84B4BD3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8525" y="2585080"/>
            <a:ext cx="6155079" cy="758196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내용을 입력하세요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B965BB1A-8819-4A43-8939-028E2222516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44775" y="3438525"/>
            <a:ext cx="567882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1-1. </a:t>
            </a:r>
            <a:r>
              <a:rPr lang="ko-KR" altLang="en-US" dirty="0"/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03137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0E4E1D5-22E2-420D-A990-2DC38D83DF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9429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2412752-31DE-42EC-98E8-28F15B910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55" y="903921"/>
            <a:ext cx="8830521" cy="5487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F15611-2037-4932-A3AB-E79B7BB071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62800" y="115111"/>
            <a:ext cx="1027376" cy="459206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ABF454AE-B2F0-4DCB-BEA2-274B30557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6" y="97387"/>
            <a:ext cx="7803144" cy="61381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2DF6794-403C-44F7-96AD-89E8D6B2204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570632" y="6538399"/>
            <a:ext cx="573368" cy="211784"/>
          </a:xfrm>
          <a:prstGeom prst="rect">
            <a:avLst/>
          </a:prstGeom>
        </p:spPr>
      </p:pic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00D5017F-A3AD-49F9-933A-6042945D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2938" y="6488958"/>
            <a:ext cx="475849" cy="300683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0E3E47B-18CA-4D6B-B6F6-D68BEDC2F4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7594DFD-B4BA-4AB2-B040-49377E661541}"/>
              </a:ext>
            </a:extLst>
          </p:cNvPr>
          <p:cNvCxnSpPr>
            <a:cxnSpLocks/>
          </p:cNvCxnSpPr>
          <p:nvPr userDrawn="1"/>
        </p:nvCxnSpPr>
        <p:spPr>
          <a:xfrm>
            <a:off x="0" y="6633032"/>
            <a:ext cx="857063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85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F06DB9-52F1-4031-B4BD-E6592711FF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4187213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063A549-FB3D-4DB5-9BAC-5B8F0E993151}"/>
              </a:ext>
            </a:extLst>
          </p:cNvPr>
          <p:cNvGrpSpPr/>
          <p:nvPr userDrawn="1"/>
        </p:nvGrpSpPr>
        <p:grpSpPr>
          <a:xfrm>
            <a:off x="2427388" y="3144851"/>
            <a:ext cx="4333219" cy="1059453"/>
            <a:chOff x="3035310" y="2819400"/>
            <a:chExt cx="5928068" cy="159173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8C99C3E-5F10-4C75-8498-90AE08A063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228622" y="2819400"/>
              <a:ext cx="5734756" cy="12192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7E46600-B800-41F9-870F-90488D5FBD7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035310" y="4275667"/>
              <a:ext cx="5802486" cy="135466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62BE2080-A3DE-4F8E-BD3A-90D581463CB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54473" y="297357"/>
            <a:ext cx="2895805" cy="4614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E7336CA-FD6A-48FB-A282-47BCED03FBD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380566" y="5948580"/>
            <a:ext cx="7477334" cy="3641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69EF8D4-67D9-4763-80BF-2E2D254D758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97909" y="5948581"/>
            <a:ext cx="808315" cy="36410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EF2190D-E307-42E0-9FFA-CA4A829E18D3}"/>
              </a:ext>
            </a:extLst>
          </p:cNvPr>
          <p:cNvSpPr/>
          <p:nvPr userDrawn="1"/>
        </p:nvSpPr>
        <p:spPr>
          <a:xfrm>
            <a:off x="1702460" y="4809874"/>
            <a:ext cx="5723392" cy="72725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본 과제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결과물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는 교육부와 한국연구재단의 재원으로 지원을 받아 수행된 </a:t>
            </a:r>
            <a:endParaRPr lang="en-US" altLang="ko-KR" sz="12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디지털신기술인재양성 혁신공유대학사업의 연구결과입니다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146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BB06-4BBC-4805-ABA0-8D2CFD24F84A}" type="datetime1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4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2BDD-1DC6-4F5F-AAB5-615F03D86C7B}" type="datetime1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89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24A1-D0FB-4EE1-91D6-CCF9B70DA34A}" type="datetime1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85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2965-9837-4946-AF32-282D8ED5FAB7}" type="datetime1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36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8DA9D-98AC-4339-97CD-9F1AA18E0633}" type="datetime1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90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3" r:id="rId3"/>
    <p:sldLayoutId id="2147483662" r:id="rId4"/>
    <p:sldLayoutId id="2147483667" r:id="rId5"/>
    <p:sldLayoutId id="2147483664" r:id="rId6"/>
    <p:sldLayoutId id="2147483665" r:id="rId7"/>
    <p:sldLayoutId id="2147483666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79A0C-F13B-4BA4-980D-95111BDF4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074" y="3446323"/>
            <a:ext cx="7888180" cy="1006045"/>
          </a:xfrm>
        </p:spPr>
        <p:txBody>
          <a:bodyPr/>
          <a:lstStyle/>
          <a:p>
            <a:r>
              <a:rPr lang="en-US" altLang="ko-KR" dirty="0"/>
              <a:t>AI</a:t>
            </a:r>
            <a:r>
              <a:rPr lang="ko-KR" altLang="en-US" dirty="0"/>
              <a:t>데이터분석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B20448-99F5-4F18-B514-F1473C3468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5610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32A93-6378-4562-8E24-4F0FEA0B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배열의 속성</a:t>
            </a:r>
            <a:r>
              <a:rPr lang="en-US" altLang="ko-KR" dirty="0"/>
              <a:t>(</a:t>
            </a:r>
            <a:r>
              <a:rPr lang="ko-KR" altLang="en-US" dirty="0"/>
              <a:t>필드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CE55F49-3665-4EB2-9A12-2782F80CA6D7}"/>
              </a:ext>
            </a:extLst>
          </p:cNvPr>
          <p:cNvGrpSpPr/>
          <p:nvPr/>
        </p:nvGrpSpPr>
        <p:grpSpPr>
          <a:xfrm>
            <a:off x="538619" y="975032"/>
            <a:ext cx="8066762" cy="5122514"/>
            <a:chOff x="538619" y="1216037"/>
            <a:chExt cx="8066762" cy="512251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BEBE250-AE02-4E93-837A-B909C8685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8619" y="1216037"/>
              <a:ext cx="8066762" cy="5122514"/>
            </a:xfrm>
            <a:prstGeom prst="rect">
              <a:avLst/>
            </a:prstGeom>
          </p:spPr>
        </p:pic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72B6CF6E-EBB6-4EB6-99F8-C88960D327AE}"/>
                </a:ext>
              </a:extLst>
            </p:cNvPr>
            <p:cNvSpPr/>
            <p:nvPr/>
          </p:nvSpPr>
          <p:spPr>
            <a:xfrm>
              <a:off x="538619" y="2583494"/>
              <a:ext cx="6870526" cy="72337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2DEC424-DBE0-4877-B20A-98D49C16FBE2}"/>
                </a:ext>
              </a:extLst>
            </p:cNvPr>
            <p:cNvSpPr/>
            <p:nvPr/>
          </p:nvSpPr>
          <p:spPr>
            <a:xfrm>
              <a:off x="538619" y="4602272"/>
              <a:ext cx="2135688" cy="58350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5200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배열의 연산 </a:t>
            </a:r>
            <a:r>
              <a:rPr lang="en-US" altLang="ko-KR" dirty="0"/>
              <a:t>: </a:t>
            </a:r>
            <a:r>
              <a:rPr lang="ko-KR" altLang="en-US" dirty="0" err="1"/>
              <a:t>브로드</a:t>
            </a:r>
            <a:r>
              <a:rPr lang="ko-KR" altLang="en-US" dirty="0"/>
              <a:t> 캐스팅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48AC67-184F-4554-968C-20FC0D495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9" y="916781"/>
            <a:ext cx="8496300" cy="5024438"/>
          </a:xfrm>
        </p:spPr>
        <p:txBody>
          <a:bodyPr/>
          <a:lstStyle/>
          <a:p>
            <a:r>
              <a:rPr lang="en-US" altLang="ko-KR" dirty="0" err="1"/>
              <a:t>ndarray</a:t>
            </a:r>
            <a:r>
              <a:rPr lang="ko-KR" altLang="en-US" dirty="0"/>
              <a:t> 클래스의 연산자 함수</a:t>
            </a:r>
            <a:endParaRPr lang="en-US" altLang="ko-KR" dirty="0"/>
          </a:p>
          <a:p>
            <a:pPr lvl="1"/>
            <a:r>
              <a:rPr lang="ko-KR" altLang="en-US" dirty="0"/>
              <a:t>형식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 err="1"/>
              <a:t>넘파이배열</a:t>
            </a:r>
            <a:r>
              <a:rPr lang="ko-KR" altLang="en-US" dirty="0"/>
              <a:t>  산술연산자</a:t>
            </a:r>
            <a:r>
              <a:rPr lang="en-US" altLang="ko-KR" dirty="0"/>
              <a:t>(op)</a:t>
            </a:r>
            <a:r>
              <a:rPr lang="ko-KR" altLang="en-US" dirty="0"/>
              <a:t>  값</a:t>
            </a:r>
            <a:r>
              <a:rPr lang="en-US" altLang="ko-KR" dirty="0"/>
              <a:t>(v)</a:t>
            </a:r>
          </a:p>
          <a:p>
            <a:pPr lvl="2"/>
            <a:r>
              <a:rPr lang="ko-KR" altLang="en-US" dirty="0" err="1"/>
              <a:t>넘파이</a:t>
            </a:r>
            <a:r>
              <a:rPr lang="ko-KR" altLang="en-US" dirty="0"/>
              <a:t> 배열의 </a:t>
            </a:r>
            <a:r>
              <a:rPr lang="ko-KR" altLang="en-US" dirty="0">
                <a:solidFill>
                  <a:srgbClr val="0070C0"/>
                </a:solidFill>
              </a:rPr>
              <a:t>모든 원소에 값과 산술연산 적용한 배열 반환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ex) arr1 + 3     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배열의 모든 원소에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+3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을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적용한 배열 반환</a:t>
            </a:r>
            <a:endParaRPr lang="en-US" altLang="ko-KR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ex) arr1 ** 2    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배열의 모든 원소에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**2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를 적용한 배열 반환</a:t>
            </a:r>
            <a:endParaRPr lang="en-US" altLang="ko-KR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98F12EC-3E81-4A8F-B9BE-85908C44D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18" y="2935035"/>
            <a:ext cx="8405161" cy="278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68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리스트와 </a:t>
            </a:r>
            <a:r>
              <a:rPr lang="ko-KR" altLang="en-US" dirty="0" err="1"/>
              <a:t>넘파이</a:t>
            </a:r>
            <a:r>
              <a:rPr lang="ko-KR" altLang="en-US" dirty="0"/>
              <a:t> 배열 </a:t>
            </a:r>
            <a:r>
              <a:rPr lang="en-US" altLang="ko-KR" dirty="0"/>
              <a:t>+ </a:t>
            </a:r>
            <a:r>
              <a:rPr lang="ko-KR" altLang="en-US" dirty="0"/>
              <a:t>연산의 차이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</a:t>
            </a:r>
            <a:r>
              <a:rPr lang="en-US" altLang="ko-KR" dirty="0"/>
              <a:t>+ </a:t>
            </a:r>
            <a:r>
              <a:rPr lang="ko-KR" altLang="en-US" dirty="0" err="1"/>
              <a:t>넘파이</a:t>
            </a:r>
            <a:r>
              <a:rPr lang="ko-KR" altLang="en-US" dirty="0"/>
              <a:t> 배열 </a:t>
            </a:r>
            <a:r>
              <a:rPr lang="en-US" altLang="ko-KR" dirty="0"/>
              <a:t>: </a:t>
            </a:r>
            <a:r>
              <a:rPr lang="ko-KR" altLang="en-US" dirty="0"/>
              <a:t>벡터화 연산</a:t>
            </a:r>
            <a:r>
              <a:rPr lang="en-US" altLang="ko-KR" dirty="0"/>
              <a:t>(</a:t>
            </a:r>
            <a:r>
              <a:rPr lang="ko-KR" altLang="en-US" dirty="0" err="1"/>
              <a:t>원소별</a:t>
            </a:r>
            <a:r>
              <a:rPr lang="ko-KR" altLang="en-US" dirty="0"/>
              <a:t> 덧셈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>
                <a:solidFill>
                  <a:schemeClr val="accent1"/>
                </a:solidFill>
              </a:rPr>
              <a:t>넘파이</a:t>
            </a:r>
            <a:r>
              <a:rPr lang="ko-KR" altLang="en-US" dirty="0">
                <a:solidFill>
                  <a:schemeClr val="accent1"/>
                </a:solidFill>
              </a:rPr>
              <a:t> 배열의 </a:t>
            </a:r>
            <a:r>
              <a:rPr lang="en-US" altLang="ko-KR" dirty="0">
                <a:solidFill>
                  <a:schemeClr val="accent1"/>
                </a:solidFill>
              </a:rPr>
              <a:t>+</a:t>
            </a:r>
            <a:r>
              <a:rPr lang="ko-KR" altLang="en-US" dirty="0">
                <a:solidFill>
                  <a:schemeClr val="accent1"/>
                </a:solidFill>
              </a:rPr>
              <a:t>연산자는 배열 </a:t>
            </a:r>
            <a:r>
              <a:rPr lang="ko-KR" altLang="en-US" dirty="0" err="1">
                <a:solidFill>
                  <a:schemeClr val="accent1"/>
                </a:solidFill>
              </a:rPr>
              <a:t>원소별</a:t>
            </a:r>
            <a:r>
              <a:rPr lang="ko-KR" altLang="en-US" dirty="0">
                <a:solidFill>
                  <a:schemeClr val="accent1"/>
                </a:solidFill>
              </a:rPr>
              <a:t> 덧셈 연산자</a:t>
            </a:r>
            <a:endParaRPr lang="en-US" altLang="ko-KR" dirty="0">
              <a:solidFill>
                <a:schemeClr val="accent1"/>
              </a:solidFill>
            </a:endParaRPr>
          </a:p>
          <a:p>
            <a:endParaRPr lang="en-US" altLang="ko-KR" dirty="0"/>
          </a:p>
          <a:p>
            <a:r>
              <a:rPr lang="en-US" altLang="ko-KR" dirty="0" err="1"/>
              <a:t>cf</a:t>
            </a:r>
            <a:r>
              <a:rPr lang="en-US" altLang="ko-KR" dirty="0"/>
              <a:t>) </a:t>
            </a:r>
            <a:r>
              <a:rPr lang="ko-KR" altLang="en-US" dirty="0"/>
              <a:t>리스트 </a:t>
            </a:r>
            <a:r>
              <a:rPr lang="en-US" altLang="ko-KR" dirty="0"/>
              <a:t>+ </a:t>
            </a:r>
            <a:r>
              <a:rPr lang="ko-KR" altLang="en-US" dirty="0"/>
              <a:t>리스트 </a:t>
            </a:r>
            <a:r>
              <a:rPr lang="en-US" altLang="ko-KR" dirty="0"/>
              <a:t>: </a:t>
            </a:r>
            <a:r>
              <a:rPr lang="ko-KR" altLang="en-US" dirty="0"/>
              <a:t>연결 연산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chemeClr val="accent1"/>
                </a:solidFill>
              </a:rPr>
              <a:t>리스트의 </a:t>
            </a:r>
            <a:r>
              <a:rPr lang="en-US" altLang="ko-KR" dirty="0">
                <a:solidFill>
                  <a:schemeClr val="accent1"/>
                </a:solidFill>
              </a:rPr>
              <a:t>+</a:t>
            </a:r>
            <a:r>
              <a:rPr lang="ko-KR" altLang="en-US" dirty="0">
                <a:solidFill>
                  <a:schemeClr val="accent1"/>
                </a:solidFill>
              </a:rPr>
              <a:t>연산자는 리스트 연결 연산자</a:t>
            </a:r>
            <a:endParaRPr lang="en-US" altLang="ko-KR" dirty="0">
              <a:solidFill>
                <a:schemeClr val="accent1"/>
              </a:solidFill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29124FC-9B1F-46FD-BCED-960317BE4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52" y="3074581"/>
            <a:ext cx="7722296" cy="296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44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넘파이 배열 곱셈 연산자 </a:t>
            </a:r>
            <a:r>
              <a:rPr lang="en-US" altLang="ko-KR"/>
              <a:t>: *</a:t>
            </a:r>
            <a:r>
              <a:rPr lang="ko-KR" altLang="en-US"/>
              <a:t>와</a:t>
            </a:r>
            <a:r>
              <a:rPr lang="en-US" altLang="ko-KR"/>
              <a:t> @ 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8DD3DDE-48C9-43A6-86C8-EC6BFA2F2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</a:t>
            </a:r>
            <a:r>
              <a:rPr lang="en-US" altLang="ko-KR" dirty="0"/>
              <a:t>* </a:t>
            </a:r>
            <a:r>
              <a:rPr lang="ko-KR" altLang="en-US" dirty="0" err="1"/>
              <a:t>넘파이</a:t>
            </a:r>
            <a:r>
              <a:rPr lang="ko-KR" altLang="en-US" dirty="0"/>
              <a:t> 배열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벡터화 연산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ym typeface="Wingdings" panose="05000000000000000000" pitchFamily="2" charset="2"/>
              </a:rPr>
              <a:t>원소별</a:t>
            </a:r>
            <a:r>
              <a:rPr lang="ko-KR" altLang="en-US" dirty="0">
                <a:sym typeface="Wingdings" panose="05000000000000000000" pitchFamily="2" charset="2"/>
              </a:rPr>
              <a:t> 곱셈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dirty="0">
                <a:solidFill>
                  <a:schemeClr val="accent1"/>
                </a:solidFill>
                <a:sym typeface="Wingdings" panose="05000000000000000000" pitchFamily="2" charset="2"/>
              </a:rPr>
              <a:t>(p, q) </a:t>
            </a:r>
            <a:r>
              <a:rPr lang="ko-KR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배열 </a:t>
            </a:r>
            <a:r>
              <a:rPr lang="en-US" altLang="ko-KR" dirty="0">
                <a:solidFill>
                  <a:schemeClr val="accent1"/>
                </a:solidFill>
                <a:sym typeface="Wingdings" panose="05000000000000000000" pitchFamily="2" charset="2"/>
              </a:rPr>
              <a:t>* (p, q) </a:t>
            </a:r>
            <a:r>
              <a:rPr lang="ko-KR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배열 </a:t>
            </a:r>
            <a:r>
              <a:rPr lang="en-US" altLang="ko-KR" dirty="0">
                <a:solidFill>
                  <a:schemeClr val="accent1"/>
                </a:solidFill>
                <a:sym typeface="Wingdings" panose="05000000000000000000" pitchFamily="2" charset="2"/>
              </a:rPr>
              <a:t> (p, q) </a:t>
            </a:r>
            <a:r>
              <a:rPr lang="ko-KR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배열 반환</a:t>
            </a:r>
            <a:endParaRPr lang="en-US" altLang="ko-KR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r>
              <a:rPr lang="ko-KR" altLang="en-US" dirty="0" err="1"/>
              <a:t>넘파이</a:t>
            </a:r>
            <a:r>
              <a:rPr lang="ko-KR" altLang="en-US" dirty="0"/>
              <a:t> 배열 </a:t>
            </a:r>
            <a:r>
              <a:rPr lang="en-US" altLang="ko-KR" dirty="0"/>
              <a:t>@ </a:t>
            </a:r>
            <a:r>
              <a:rPr lang="ko-KR" altLang="en-US" dirty="0" err="1"/>
              <a:t>넘파이</a:t>
            </a:r>
            <a:r>
              <a:rPr lang="ko-KR" altLang="en-US" dirty="0"/>
              <a:t> 배열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행렬 곱셈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olidFill>
                  <a:schemeClr val="accent1"/>
                </a:solidFill>
                <a:sym typeface="Wingdings" panose="05000000000000000000" pitchFamily="2" charset="2"/>
              </a:rPr>
              <a:t>(p, q) </a:t>
            </a:r>
            <a:r>
              <a:rPr lang="ko-KR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배열 </a:t>
            </a:r>
            <a:r>
              <a:rPr lang="en-US" altLang="ko-KR" dirty="0">
                <a:solidFill>
                  <a:schemeClr val="accent1"/>
                </a:solidFill>
                <a:sym typeface="Wingdings" panose="05000000000000000000" pitchFamily="2" charset="2"/>
              </a:rPr>
              <a:t>@ (q, r) </a:t>
            </a:r>
            <a:r>
              <a:rPr lang="ko-KR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배열</a:t>
            </a:r>
            <a:r>
              <a:rPr lang="en-US" altLang="ko-KR" dirty="0">
                <a:solidFill>
                  <a:schemeClr val="accent1"/>
                </a:solidFill>
                <a:sym typeface="Wingdings" panose="05000000000000000000" pitchFamily="2" charset="2"/>
              </a:rPr>
              <a:t>  (p, r) </a:t>
            </a:r>
            <a:r>
              <a:rPr lang="ko-KR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배열 반환</a:t>
            </a:r>
            <a:r>
              <a:rPr lang="en-US" altLang="ko-KR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EC2B7DE-6552-4306-84DA-48385C5CD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97" y="2631529"/>
            <a:ext cx="7991605" cy="359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31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. BMI </a:t>
            </a:r>
            <a:r>
              <a:rPr lang="ko-KR" altLang="en-US" dirty="0"/>
              <a:t>계산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DEC98E41-4898-4284-B401-628065DDD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명 키와 몸무게가 주어졌을 때</a:t>
            </a:r>
            <a:r>
              <a:rPr lang="en-US" altLang="ko-KR" dirty="0"/>
              <a:t>, </a:t>
            </a:r>
            <a:r>
              <a:rPr lang="ko-KR" altLang="en-US" dirty="0" err="1"/>
              <a:t>넘파이</a:t>
            </a:r>
            <a:r>
              <a:rPr lang="ko-KR" altLang="en-US" dirty="0"/>
              <a:t> 배열을 이용하여 </a:t>
            </a:r>
            <a:r>
              <a:rPr lang="en-US" altLang="ko-KR" dirty="0"/>
              <a:t>n</a:t>
            </a:r>
            <a:r>
              <a:rPr lang="ko-KR" altLang="en-US" dirty="0"/>
              <a:t>명의 </a:t>
            </a:r>
            <a:r>
              <a:rPr lang="en-US" altLang="ko-KR" dirty="0"/>
              <a:t>BMI</a:t>
            </a:r>
            <a:r>
              <a:rPr lang="ko-KR" altLang="en-US" dirty="0"/>
              <a:t>를 일괄 처리</a:t>
            </a:r>
            <a:endParaRPr lang="en-US" altLang="ko-KR" dirty="0"/>
          </a:p>
          <a:p>
            <a:pPr lvl="1"/>
            <a:r>
              <a:rPr lang="en-US" altLang="ko-KR" dirty="0"/>
              <a:t>BMI 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몸무게 </a:t>
            </a:r>
            <a:r>
              <a:rPr lang="en-US" altLang="ko-KR" dirty="0"/>
              <a:t>/ </a:t>
            </a:r>
            <a:r>
              <a:rPr lang="ko-KR" altLang="en-US" dirty="0"/>
              <a:t>키의 제곱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604FFA4-F634-4A5F-9F61-186AEE7F1353}"/>
              </a:ext>
            </a:extLst>
          </p:cNvPr>
          <p:cNvGrpSpPr/>
          <p:nvPr/>
        </p:nvGrpSpPr>
        <p:grpSpPr>
          <a:xfrm>
            <a:off x="366386" y="2293200"/>
            <a:ext cx="8411227" cy="3271033"/>
            <a:chOff x="366386" y="2775210"/>
            <a:chExt cx="8411227" cy="3271033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3A2D53F-2C74-4CCB-8384-BB04F23A6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386" y="2775210"/>
              <a:ext cx="8411227" cy="3271033"/>
            </a:xfrm>
            <a:prstGeom prst="rect">
              <a:avLst/>
            </a:prstGeom>
          </p:spPr>
        </p:pic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E8CC0D55-DB07-4377-81CB-DB614886E86D}"/>
                </a:ext>
              </a:extLst>
            </p:cNvPr>
            <p:cNvSpPr/>
            <p:nvPr/>
          </p:nvSpPr>
          <p:spPr>
            <a:xfrm>
              <a:off x="432148" y="5004147"/>
              <a:ext cx="2523994" cy="34446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6401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넘파이 배열 인덱싱과 슬라이싱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43ABC95-6E0A-4470-8813-5F5C889BA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배열도 리스트처럼 인덱싱과 </a:t>
            </a:r>
            <a:r>
              <a:rPr lang="ko-KR" altLang="en-US" dirty="0" err="1"/>
              <a:t>슬라이싱</a:t>
            </a:r>
            <a:r>
              <a:rPr lang="ko-KR" altLang="en-US" dirty="0"/>
              <a:t> 지원</a:t>
            </a:r>
            <a:endParaRPr lang="en-US" altLang="ko-KR" dirty="0"/>
          </a:p>
          <a:p>
            <a:pPr lvl="1"/>
            <a:r>
              <a:rPr lang="ko-KR" altLang="en-US" dirty="0"/>
              <a:t>인덱싱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특정 요소를 추출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정수 인덱싱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altLang="ko-KR" dirty="0" err="1">
                <a:solidFill>
                  <a:schemeClr val="accent1"/>
                </a:solidFill>
                <a:sym typeface="Wingdings" panose="05000000000000000000" pitchFamily="2" charset="2"/>
              </a:rPr>
              <a:t>arr</a:t>
            </a:r>
            <a:r>
              <a:rPr lang="en-US" altLang="ko-KR" dirty="0">
                <a:solidFill>
                  <a:schemeClr val="accent1"/>
                </a:solidFill>
                <a:sym typeface="Wingdings" panose="05000000000000000000" pitchFamily="2" charset="2"/>
              </a:rPr>
              <a:t>[</a:t>
            </a:r>
            <a:r>
              <a:rPr lang="en-US" altLang="ko-KR" dirty="0" err="1">
                <a:solidFill>
                  <a:schemeClr val="accent1"/>
                </a:solidFill>
                <a:sym typeface="Wingdings" panose="05000000000000000000" pitchFamily="2" charset="2"/>
              </a:rPr>
              <a:t>i</a:t>
            </a:r>
            <a:r>
              <a:rPr lang="en-US" altLang="ko-KR" dirty="0">
                <a:solidFill>
                  <a:schemeClr val="accent1"/>
                </a:solidFill>
                <a:sym typeface="Wingdings" panose="05000000000000000000" pitchFamily="2" charset="2"/>
              </a:rPr>
              <a:t>]   </a:t>
            </a:r>
            <a:r>
              <a:rPr lang="en-US" altLang="ko-KR" dirty="0" err="1">
                <a:solidFill>
                  <a:schemeClr val="accent1"/>
                </a:solidFill>
                <a:sym typeface="Wingdings" panose="05000000000000000000" pitchFamily="2" charset="2"/>
              </a:rPr>
              <a:t>i</a:t>
            </a:r>
            <a:r>
              <a:rPr lang="ko-KR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번째 원소 반환</a:t>
            </a:r>
            <a:endParaRPr lang="en-US" altLang="ko-KR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lvl="3"/>
            <a:r>
              <a:rPr lang="ko-KR" altLang="en-US" dirty="0">
                <a:sym typeface="Wingdings" panose="05000000000000000000" pitchFamily="2" charset="2"/>
              </a:rPr>
              <a:t>첫번째 원소의 인덱스 </a:t>
            </a:r>
            <a:r>
              <a:rPr lang="en-US" altLang="ko-KR" dirty="0">
                <a:sym typeface="Wingdings" panose="05000000000000000000" pitchFamily="2" charset="2"/>
              </a:rPr>
              <a:t>= 0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음수 인덱스 </a:t>
            </a:r>
            <a:r>
              <a:rPr lang="en-US" altLang="ko-KR" dirty="0">
                <a:sym typeface="Wingdings" panose="05000000000000000000" pitchFamily="2" charset="2"/>
              </a:rPr>
              <a:t>–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  </a:t>
            </a:r>
            <a:r>
              <a:rPr lang="ko-KR" altLang="en-US" dirty="0">
                <a:sym typeface="Wingdings" panose="05000000000000000000" pitchFamily="2" charset="2"/>
              </a:rPr>
              <a:t>뒤에서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ko-KR" altLang="en-US" dirty="0">
                <a:sym typeface="Wingdings" panose="05000000000000000000" pitchFamily="2" charset="2"/>
              </a:rPr>
              <a:t>번째 원소 반환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en-US" altLang="ko-KR" dirty="0" err="1">
                <a:solidFill>
                  <a:srgbClr val="0070C0"/>
                </a:solidFill>
                <a:sym typeface="Wingdings" panose="05000000000000000000" pitchFamily="2" charset="2"/>
              </a:rPr>
              <a:t>arr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[-1] == </a:t>
            </a:r>
            <a:r>
              <a:rPr lang="en-US" altLang="ko-KR" dirty="0" err="1">
                <a:solidFill>
                  <a:srgbClr val="0070C0"/>
                </a:solidFill>
                <a:sym typeface="Wingdings" panose="05000000000000000000" pitchFamily="2" charset="2"/>
              </a:rPr>
              <a:t>arr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[n-1]  n</a:t>
            </a:r>
            <a:r>
              <a:rPr lang="ko-KR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의 배열의 크기</a:t>
            </a:r>
            <a:endParaRPr lang="en-US" altLang="ko-KR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lvl="2"/>
            <a:r>
              <a:rPr lang="en-US" altLang="ko-KR" dirty="0" err="1">
                <a:solidFill>
                  <a:srgbClr val="FF0000"/>
                </a:solidFill>
                <a:sym typeface="Wingdings" panose="05000000000000000000" pitchFamily="2" charset="2"/>
              </a:rPr>
              <a:t>cf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넘파이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배열의 인덱싱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정수 인덱싱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배열 인덱싱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논리 인덱싱</a:t>
            </a:r>
            <a:endParaRPr lang="en-US" altLang="ko-KR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>
                <a:sym typeface="Wingdings" panose="05000000000000000000" pitchFamily="2" charset="2"/>
              </a:rPr>
              <a:t>슬라이싱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특정 요소 집합을 추출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 err="1">
                <a:solidFill>
                  <a:schemeClr val="accent1"/>
                </a:solidFill>
                <a:sym typeface="Wingdings" panose="05000000000000000000" pitchFamily="2" charset="2"/>
              </a:rPr>
              <a:t>arr</a:t>
            </a:r>
            <a:r>
              <a:rPr lang="en-US" altLang="ko-KR" dirty="0">
                <a:solidFill>
                  <a:schemeClr val="accent1"/>
                </a:solidFill>
                <a:sym typeface="Wingdings" panose="05000000000000000000" pitchFamily="2" charset="2"/>
              </a:rPr>
              <a:t>[ s : e ]  </a:t>
            </a:r>
            <a:r>
              <a:rPr lang="en-US" altLang="ko-KR" dirty="0" err="1">
                <a:solidFill>
                  <a:schemeClr val="accent1"/>
                </a:solidFill>
                <a:sym typeface="Wingdings" panose="05000000000000000000" pitchFamily="2" charset="2"/>
              </a:rPr>
              <a:t>arr</a:t>
            </a:r>
            <a:r>
              <a:rPr lang="en-US" altLang="ko-KR" dirty="0">
                <a:solidFill>
                  <a:schemeClr val="accent1"/>
                </a:solidFill>
                <a:sym typeface="Wingdings" panose="05000000000000000000" pitchFamily="2" charset="2"/>
              </a:rPr>
              <a:t>[s]</a:t>
            </a:r>
            <a:r>
              <a:rPr lang="ko-KR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에서 </a:t>
            </a:r>
            <a:r>
              <a:rPr lang="en-US" altLang="ko-KR" dirty="0" err="1">
                <a:solidFill>
                  <a:schemeClr val="accent1"/>
                </a:solidFill>
                <a:sym typeface="Wingdings" panose="05000000000000000000" pitchFamily="2" charset="2"/>
              </a:rPr>
              <a:t>arr</a:t>
            </a:r>
            <a:r>
              <a:rPr lang="en-US" altLang="ko-KR" dirty="0">
                <a:solidFill>
                  <a:schemeClr val="accent1"/>
                </a:solidFill>
                <a:sym typeface="Wingdings" panose="05000000000000000000" pitchFamily="2" charset="2"/>
              </a:rPr>
              <a:t>[e-1] </a:t>
            </a:r>
            <a:r>
              <a:rPr lang="ko-KR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사이의 원소 집합의 배열 반환</a:t>
            </a:r>
            <a:endParaRPr lang="en-US" altLang="ko-KR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lvl="3"/>
            <a:r>
              <a:rPr lang="ko-KR" altLang="en-US" dirty="0">
                <a:sym typeface="Wingdings" panose="05000000000000000000" pitchFamily="2" charset="2"/>
              </a:rPr>
              <a:t>시작 인덱스와 종료 인덱스 생략 가능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en-US" altLang="ko-KR" dirty="0" err="1">
                <a:solidFill>
                  <a:schemeClr val="accent1"/>
                </a:solidFill>
                <a:sym typeface="Wingdings" panose="05000000000000000000" pitchFamily="2" charset="2"/>
              </a:rPr>
              <a:t>arr</a:t>
            </a:r>
            <a:r>
              <a:rPr lang="en-US" altLang="ko-KR" dirty="0">
                <a:solidFill>
                  <a:schemeClr val="accent1"/>
                </a:solidFill>
                <a:sym typeface="Wingdings" panose="05000000000000000000" pitchFamily="2" charset="2"/>
              </a:rPr>
              <a:t>[   : e ]  </a:t>
            </a:r>
            <a:r>
              <a:rPr lang="en-US" altLang="ko-KR" dirty="0" err="1">
                <a:solidFill>
                  <a:schemeClr val="accent1"/>
                </a:solidFill>
                <a:sym typeface="Wingdings" panose="05000000000000000000" pitchFamily="2" charset="2"/>
              </a:rPr>
              <a:t>arr</a:t>
            </a:r>
            <a:r>
              <a:rPr lang="en-US" altLang="ko-KR" dirty="0">
                <a:solidFill>
                  <a:schemeClr val="accent1"/>
                </a:solidFill>
                <a:sym typeface="Wingdings" panose="05000000000000000000" pitchFamily="2" charset="2"/>
              </a:rPr>
              <a:t>[0]</a:t>
            </a:r>
            <a:r>
              <a:rPr lang="ko-KR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에서 </a:t>
            </a:r>
            <a:r>
              <a:rPr lang="en-US" altLang="ko-KR" dirty="0" err="1">
                <a:solidFill>
                  <a:schemeClr val="accent1"/>
                </a:solidFill>
                <a:sym typeface="Wingdings" panose="05000000000000000000" pitchFamily="2" charset="2"/>
              </a:rPr>
              <a:t>arr</a:t>
            </a:r>
            <a:r>
              <a:rPr lang="en-US" altLang="ko-KR" dirty="0">
                <a:solidFill>
                  <a:schemeClr val="accent1"/>
                </a:solidFill>
                <a:sym typeface="Wingdings" panose="05000000000000000000" pitchFamily="2" charset="2"/>
              </a:rPr>
              <a:t>[e-1] </a:t>
            </a:r>
            <a:r>
              <a:rPr lang="ko-KR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사이의 원소 집합의 배열 반환</a:t>
            </a:r>
            <a:endParaRPr lang="en-US" altLang="ko-KR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lvl="3"/>
            <a:r>
              <a:rPr lang="en-US" altLang="ko-KR" dirty="0" err="1">
                <a:solidFill>
                  <a:schemeClr val="accent1"/>
                </a:solidFill>
                <a:sym typeface="Wingdings" panose="05000000000000000000" pitchFamily="2" charset="2"/>
              </a:rPr>
              <a:t>arr</a:t>
            </a:r>
            <a:r>
              <a:rPr lang="en-US" altLang="ko-KR" dirty="0">
                <a:solidFill>
                  <a:schemeClr val="accent1"/>
                </a:solidFill>
                <a:sym typeface="Wingdings" panose="05000000000000000000" pitchFamily="2" charset="2"/>
              </a:rPr>
              <a:t>[ s :  ]  </a:t>
            </a:r>
            <a:r>
              <a:rPr lang="en-US" altLang="ko-KR" dirty="0" err="1">
                <a:solidFill>
                  <a:schemeClr val="accent1"/>
                </a:solidFill>
                <a:sym typeface="Wingdings" panose="05000000000000000000" pitchFamily="2" charset="2"/>
              </a:rPr>
              <a:t>arr</a:t>
            </a:r>
            <a:r>
              <a:rPr lang="en-US" altLang="ko-KR" dirty="0">
                <a:solidFill>
                  <a:schemeClr val="accent1"/>
                </a:solidFill>
                <a:sym typeface="Wingdings" panose="05000000000000000000" pitchFamily="2" charset="2"/>
              </a:rPr>
              <a:t>[s]</a:t>
            </a:r>
            <a:r>
              <a:rPr lang="ko-KR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에서 </a:t>
            </a:r>
            <a:r>
              <a:rPr lang="en-US" altLang="ko-KR" dirty="0" err="1">
                <a:solidFill>
                  <a:schemeClr val="accent1"/>
                </a:solidFill>
                <a:sym typeface="Wingdings" panose="05000000000000000000" pitchFamily="2" charset="2"/>
              </a:rPr>
              <a:t>arr</a:t>
            </a:r>
            <a:r>
              <a:rPr lang="en-US" altLang="ko-KR" dirty="0">
                <a:solidFill>
                  <a:schemeClr val="accent1"/>
                </a:solidFill>
                <a:sym typeface="Wingdings" panose="05000000000000000000" pitchFamily="2" charset="2"/>
              </a:rPr>
              <a:t>[n-1] </a:t>
            </a:r>
            <a:r>
              <a:rPr lang="ko-KR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사이의 원소 집합의 배열 반환</a:t>
            </a:r>
            <a:endParaRPr lang="en-US" altLang="ko-KR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lvl="3"/>
            <a:r>
              <a:rPr lang="en-US" altLang="ko-KR" dirty="0" err="1">
                <a:solidFill>
                  <a:schemeClr val="accent1"/>
                </a:solidFill>
                <a:sym typeface="Wingdings" panose="05000000000000000000" pitchFamily="2" charset="2"/>
              </a:rPr>
              <a:t>arr</a:t>
            </a:r>
            <a:r>
              <a:rPr lang="en-US" altLang="ko-KR" dirty="0">
                <a:solidFill>
                  <a:schemeClr val="accent1"/>
                </a:solidFill>
                <a:sym typeface="Wingdings" panose="05000000000000000000" pitchFamily="2" charset="2"/>
              </a:rPr>
              <a:t>[ : ]  </a:t>
            </a:r>
            <a:r>
              <a:rPr lang="ko-KR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배열의 모든 원소 집합의 배열 반환</a:t>
            </a:r>
            <a:endParaRPr lang="en-US" altLang="ko-KR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lvl="3"/>
            <a:r>
              <a:rPr lang="en-US" altLang="ko-KR" dirty="0" err="1">
                <a:solidFill>
                  <a:srgbClr val="FF0000"/>
                </a:solidFill>
                <a:sym typeface="Wingdings" panose="05000000000000000000" pitchFamily="2" charset="2"/>
              </a:rPr>
              <a:t>arr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[ : ] == </a:t>
            </a:r>
            <a:r>
              <a:rPr lang="en-US" altLang="ko-KR" dirty="0" err="1">
                <a:solidFill>
                  <a:srgbClr val="FF0000"/>
                </a:solidFill>
                <a:sym typeface="Wingdings" panose="05000000000000000000" pitchFamily="2" charset="2"/>
              </a:rPr>
              <a:t>arr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[0: ] == </a:t>
            </a:r>
            <a:r>
              <a:rPr lang="en-US" altLang="ko-KR" dirty="0" err="1">
                <a:solidFill>
                  <a:srgbClr val="FF0000"/>
                </a:solidFill>
                <a:sym typeface="Wingdings" panose="05000000000000000000" pitchFamily="2" charset="2"/>
              </a:rPr>
              <a:t>arr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[ :n] == </a:t>
            </a:r>
            <a:r>
              <a:rPr lang="en-US" altLang="ko-KR" dirty="0" err="1">
                <a:solidFill>
                  <a:srgbClr val="FF0000"/>
                </a:solidFill>
                <a:sym typeface="Wingdings" panose="05000000000000000000" pitchFamily="2" charset="2"/>
              </a:rPr>
              <a:t>arr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[0:n]  n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은 배열의 크기</a:t>
            </a:r>
            <a:endParaRPr lang="en-US" altLang="ko-KR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marL="971550" lvl="3" indent="0">
              <a:buNone/>
            </a:pPr>
            <a:endParaRPr lang="en-US" altLang="ko-KR" dirty="0"/>
          </a:p>
          <a:p>
            <a:pPr marL="971550" lvl="3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0481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인덱싱과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0E4640-38BB-4B95-8501-4CF8D709C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57235"/>
            <a:ext cx="8229600" cy="433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70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차원 배열 인덱싱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배열의 </a:t>
            </a:r>
            <a:r>
              <a:rPr lang="en-US" altLang="ko-KR" dirty="0"/>
              <a:t>2</a:t>
            </a:r>
            <a:r>
              <a:rPr lang="ko-KR" altLang="en-US" dirty="0"/>
              <a:t>가지 인덱싱 방법</a:t>
            </a:r>
            <a:endParaRPr lang="en-US" altLang="ko-KR" dirty="0"/>
          </a:p>
          <a:p>
            <a:pPr lvl="1"/>
            <a:r>
              <a:rPr lang="en-US" altLang="ko-KR" sz="2400" dirty="0" err="1">
                <a:solidFill>
                  <a:srgbClr val="0070C0"/>
                </a:solidFill>
              </a:rPr>
              <a:t>arr</a:t>
            </a:r>
            <a:r>
              <a:rPr lang="en-US" altLang="ko-KR" sz="2400" dirty="0">
                <a:solidFill>
                  <a:srgbClr val="0070C0"/>
                </a:solidFill>
              </a:rPr>
              <a:t>[</a:t>
            </a:r>
            <a:r>
              <a:rPr lang="en-US" altLang="ko-KR" sz="2400" dirty="0" err="1">
                <a:solidFill>
                  <a:srgbClr val="0070C0"/>
                </a:solidFill>
              </a:rPr>
              <a:t>i</a:t>
            </a:r>
            <a:r>
              <a:rPr lang="en-US" altLang="ko-KR" sz="2400" dirty="0">
                <a:solidFill>
                  <a:srgbClr val="0070C0"/>
                </a:solidFill>
              </a:rPr>
              <a:t>][j] == </a:t>
            </a:r>
            <a:r>
              <a:rPr lang="en-US" altLang="ko-KR" sz="2400" dirty="0" err="1">
                <a:solidFill>
                  <a:srgbClr val="0070C0"/>
                </a:solidFill>
              </a:rPr>
              <a:t>arr</a:t>
            </a:r>
            <a:r>
              <a:rPr lang="en-US" altLang="ko-KR" sz="2400" dirty="0">
                <a:solidFill>
                  <a:srgbClr val="0070C0"/>
                </a:solidFill>
              </a:rPr>
              <a:t>[</a:t>
            </a:r>
            <a:r>
              <a:rPr lang="en-US" altLang="ko-KR" sz="2400" dirty="0" err="1">
                <a:solidFill>
                  <a:srgbClr val="0070C0"/>
                </a:solidFill>
              </a:rPr>
              <a:t>i</a:t>
            </a:r>
            <a:r>
              <a:rPr lang="en-US" altLang="ko-KR" sz="2400" dirty="0">
                <a:solidFill>
                  <a:srgbClr val="0070C0"/>
                </a:solidFill>
              </a:rPr>
              <a:t>, j]</a:t>
            </a:r>
          </a:p>
          <a:p>
            <a:pPr lvl="2"/>
            <a:r>
              <a:rPr lang="en-US" altLang="ko-KR" sz="2000" dirty="0" err="1"/>
              <a:t>i</a:t>
            </a:r>
            <a:r>
              <a:rPr lang="ko-KR" altLang="en-US" sz="2000" dirty="0"/>
              <a:t>행</a:t>
            </a:r>
            <a:r>
              <a:rPr lang="en-US" altLang="ko-KR" sz="2000" dirty="0"/>
              <a:t>, j</a:t>
            </a:r>
            <a:r>
              <a:rPr lang="ko-KR" altLang="en-US" sz="2000" dirty="0"/>
              <a:t>열의 원소 반환</a:t>
            </a:r>
            <a:endParaRPr lang="en-US" altLang="ko-KR" sz="2000" dirty="0"/>
          </a:p>
          <a:p>
            <a:pPr lvl="2"/>
            <a:r>
              <a:rPr lang="en-US" altLang="ko-KR" sz="2000" dirty="0" err="1"/>
              <a:t>arr</a:t>
            </a:r>
            <a:r>
              <a:rPr lang="en-US" altLang="ko-KR" sz="2000" dirty="0"/>
              <a:t>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 </a:t>
            </a:r>
            <a:r>
              <a:rPr lang="en-US" altLang="ko-KR" sz="2000" dirty="0">
                <a:sym typeface="Wingdings" panose="05000000000000000000" pitchFamily="2" charset="2"/>
              </a:rPr>
              <a:t> </a:t>
            </a:r>
            <a:r>
              <a:rPr lang="en-US" altLang="ko-KR" sz="2000" dirty="0" err="1">
                <a:sym typeface="Wingdings" panose="05000000000000000000" pitchFamily="2" charset="2"/>
              </a:rPr>
              <a:t>i</a:t>
            </a:r>
            <a:r>
              <a:rPr lang="ko-KR" altLang="en-US" sz="2000" dirty="0">
                <a:sym typeface="Wingdings" panose="05000000000000000000" pitchFamily="2" charset="2"/>
              </a:rPr>
              <a:t>행 원소 집합</a:t>
            </a:r>
            <a:r>
              <a:rPr lang="en-US" altLang="ko-KR" sz="2000" dirty="0">
                <a:sym typeface="Wingdings" panose="05000000000000000000" pitchFamily="2" charset="2"/>
              </a:rPr>
              <a:t>(1</a:t>
            </a:r>
            <a:r>
              <a:rPr lang="ko-KR" altLang="en-US" sz="2000" dirty="0">
                <a:sym typeface="Wingdings" panose="05000000000000000000" pitchFamily="2" charset="2"/>
              </a:rPr>
              <a:t>차원 배열</a:t>
            </a:r>
            <a:r>
              <a:rPr lang="en-US" altLang="ko-KR" sz="2000" dirty="0">
                <a:sym typeface="Wingdings" panose="05000000000000000000" pitchFamily="2" charset="2"/>
              </a:rPr>
              <a:t>) </a:t>
            </a:r>
            <a:r>
              <a:rPr lang="ko-KR" altLang="en-US" sz="2000" dirty="0">
                <a:sym typeface="Wingdings" panose="05000000000000000000" pitchFamily="2" charset="2"/>
              </a:rPr>
              <a:t>반환</a:t>
            </a:r>
            <a:endParaRPr lang="en-US" altLang="ko-KR" sz="2000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4B35965-F2DB-4C89-8A0D-6D286622C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92" y="2478998"/>
            <a:ext cx="7972816" cy="363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7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E5E10F1-6562-4B16-99FC-1DC54B3ED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 </a:t>
            </a:r>
            <a:r>
              <a:rPr lang="ko-KR" altLang="en-US" dirty="0" err="1"/>
              <a:t>슬라이싱</a:t>
            </a:r>
            <a:r>
              <a:rPr lang="ko-KR" altLang="en-US" dirty="0"/>
              <a:t> 방법</a:t>
            </a:r>
            <a:endParaRPr lang="en-US" altLang="ko-KR" dirty="0"/>
          </a:p>
          <a:p>
            <a:pPr lvl="1"/>
            <a:r>
              <a:rPr lang="en-US" altLang="ko-KR" sz="2400" dirty="0" err="1">
                <a:solidFill>
                  <a:srgbClr val="0070C0"/>
                </a:solidFill>
              </a:rPr>
              <a:t>arr</a:t>
            </a:r>
            <a:r>
              <a:rPr lang="en-US" altLang="ko-KR" sz="2400" dirty="0">
                <a:solidFill>
                  <a:srgbClr val="0070C0"/>
                </a:solidFill>
              </a:rPr>
              <a:t>[</a:t>
            </a:r>
            <a:r>
              <a:rPr lang="en-US" altLang="ko-KR" sz="2400" dirty="0" err="1">
                <a:solidFill>
                  <a:srgbClr val="0070C0"/>
                </a:solidFill>
              </a:rPr>
              <a:t>sr:er</a:t>
            </a:r>
            <a:r>
              <a:rPr lang="en-US" altLang="ko-KR" sz="2400" dirty="0">
                <a:solidFill>
                  <a:srgbClr val="0070C0"/>
                </a:solidFill>
              </a:rPr>
              <a:t>][</a:t>
            </a:r>
            <a:r>
              <a:rPr lang="en-US" altLang="ko-KR" sz="2400" dirty="0" err="1">
                <a:solidFill>
                  <a:srgbClr val="0070C0"/>
                </a:solidFill>
              </a:rPr>
              <a:t>sc:ec</a:t>
            </a:r>
            <a:r>
              <a:rPr lang="en-US" altLang="ko-KR" sz="2400" dirty="0">
                <a:solidFill>
                  <a:srgbClr val="0070C0"/>
                </a:solidFill>
              </a:rPr>
              <a:t>] == </a:t>
            </a:r>
            <a:r>
              <a:rPr lang="en-US" altLang="ko-KR" sz="2400" dirty="0" err="1">
                <a:solidFill>
                  <a:srgbClr val="0070C0"/>
                </a:solidFill>
              </a:rPr>
              <a:t>arr</a:t>
            </a:r>
            <a:r>
              <a:rPr lang="en-US" altLang="ko-KR" sz="2400" dirty="0">
                <a:solidFill>
                  <a:srgbClr val="0070C0"/>
                </a:solidFill>
              </a:rPr>
              <a:t>[</a:t>
            </a:r>
            <a:r>
              <a:rPr lang="en-US" altLang="ko-KR" sz="2400" dirty="0" err="1">
                <a:solidFill>
                  <a:srgbClr val="0070C0"/>
                </a:solidFill>
              </a:rPr>
              <a:t>sr:er</a:t>
            </a:r>
            <a:r>
              <a:rPr lang="en-US" altLang="ko-KR" sz="2400" dirty="0">
                <a:solidFill>
                  <a:srgbClr val="0070C0"/>
                </a:solidFill>
              </a:rPr>
              <a:t>, </a:t>
            </a:r>
            <a:r>
              <a:rPr lang="en-US" altLang="ko-KR" sz="2400" dirty="0" err="1">
                <a:solidFill>
                  <a:srgbClr val="0070C0"/>
                </a:solidFill>
              </a:rPr>
              <a:t>sc:ec</a:t>
            </a:r>
            <a:r>
              <a:rPr lang="en-US" altLang="ko-KR" sz="2400" dirty="0">
                <a:solidFill>
                  <a:srgbClr val="0070C0"/>
                </a:solidFill>
              </a:rPr>
              <a:t>]</a:t>
            </a:r>
          </a:p>
          <a:p>
            <a:pPr lvl="2"/>
            <a:r>
              <a:rPr lang="en-US" altLang="ko-KR" sz="2000" dirty="0" err="1"/>
              <a:t>sr</a:t>
            </a:r>
            <a:r>
              <a:rPr lang="ko-KR" altLang="en-US" sz="2000" dirty="0"/>
              <a:t>행</a:t>
            </a:r>
            <a:r>
              <a:rPr lang="en-US" altLang="ko-KR" sz="2000" dirty="0"/>
              <a:t>~(er-1)</a:t>
            </a:r>
            <a:r>
              <a:rPr lang="ko-KR" altLang="en-US" sz="2000" dirty="0"/>
              <a:t>행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sc</a:t>
            </a:r>
            <a:r>
              <a:rPr lang="ko-KR" altLang="en-US" sz="2000" dirty="0"/>
              <a:t>열</a:t>
            </a:r>
            <a:r>
              <a:rPr lang="en-US" altLang="ko-KR" sz="2000" dirty="0"/>
              <a:t>~(ec-1)</a:t>
            </a:r>
            <a:r>
              <a:rPr lang="ko-KR" altLang="en-US" sz="2000" dirty="0"/>
              <a:t>열 사이의 원소 집합을 배열로 반환</a:t>
            </a:r>
            <a:endParaRPr lang="en-US" altLang="ko-KR" sz="2000" dirty="0"/>
          </a:p>
          <a:p>
            <a:pPr lvl="2"/>
            <a:r>
              <a:rPr lang="ko-KR" altLang="en-US" sz="2000" dirty="0" err="1"/>
              <a:t>슬라이싱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범위을</a:t>
            </a:r>
            <a:r>
              <a:rPr lang="ko-KR" altLang="en-US" sz="2000" dirty="0"/>
              <a:t> 나타내는 인덱스 생략 가능</a:t>
            </a:r>
            <a:endParaRPr lang="en-US" altLang="ko-KR" sz="2000" dirty="0"/>
          </a:p>
          <a:p>
            <a:pPr lvl="3"/>
            <a:r>
              <a:rPr lang="ko-KR" altLang="en-US" sz="1800" dirty="0">
                <a:solidFill>
                  <a:srgbClr val="0070C0"/>
                </a:solidFill>
              </a:rPr>
              <a:t>시작 인덱스 생략 </a:t>
            </a:r>
            <a:r>
              <a:rPr lang="en-US" altLang="ko-KR" sz="1800" dirty="0">
                <a:solidFill>
                  <a:srgbClr val="0070C0"/>
                </a:solidFill>
                <a:sym typeface="Wingdings" panose="05000000000000000000" pitchFamily="2" charset="2"/>
              </a:rPr>
              <a:t></a:t>
            </a:r>
            <a:r>
              <a:rPr lang="en-US" altLang="ko-KR" sz="1800" dirty="0">
                <a:solidFill>
                  <a:srgbClr val="0070C0"/>
                </a:solidFill>
              </a:rPr>
              <a:t> 0, </a:t>
            </a:r>
            <a:r>
              <a:rPr lang="ko-KR" altLang="en-US" sz="1800" dirty="0">
                <a:solidFill>
                  <a:srgbClr val="0070C0"/>
                </a:solidFill>
              </a:rPr>
              <a:t>끝 인덱스 생략 </a:t>
            </a:r>
            <a:r>
              <a:rPr lang="en-US" altLang="ko-KR" sz="1800" dirty="0">
                <a:solidFill>
                  <a:srgbClr val="0070C0"/>
                </a:solidFill>
                <a:sym typeface="Wingdings" panose="05000000000000000000" pitchFamily="2" charset="2"/>
              </a:rPr>
              <a:t> n(</a:t>
            </a:r>
            <a:r>
              <a:rPr lang="ko-KR" altLang="en-US" sz="1800" dirty="0">
                <a:solidFill>
                  <a:srgbClr val="0070C0"/>
                </a:solidFill>
                <a:sym typeface="Wingdings" panose="05000000000000000000" pitchFamily="2" charset="2"/>
              </a:rPr>
              <a:t>행</a:t>
            </a:r>
            <a:r>
              <a:rPr lang="en-US" altLang="ko-KR" sz="1800" dirty="0">
                <a:solidFill>
                  <a:srgbClr val="0070C0"/>
                </a:solidFill>
                <a:sym typeface="Wingdings" panose="05000000000000000000" pitchFamily="2" charset="2"/>
              </a:rPr>
              <a:t>/</a:t>
            </a:r>
            <a:r>
              <a:rPr lang="ko-KR" altLang="en-US" sz="1800" dirty="0">
                <a:solidFill>
                  <a:srgbClr val="0070C0"/>
                </a:solidFill>
                <a:sym typeface="Wingdings" panose="05000000000000000000" pitchFamily="2" charset="2"/>
              </a:rPr>
              <a:t>열의 크기</a:t>
            </a:r>
            <a:r>
              <a:rPr lang="en-US" altLang="ko-KR" sz="1800" dirty="0">
                <a:solidFill>
                  <a:srgbClr val="0070C0"/>
                </a:solidFill>
                <a:sym typeface="Wingdings" panose="05000000000000000000" pitchFamily="2" charset="2"/>
              </a:rPr>
              <a:t>)</a:t>
            </a:r>
          </a:p>
          <a:p>
            <a:pPr lvl="3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E1FD491-0675-4BF4-BBAA-58E22916E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85" y="2841220"/>
            <a:ext cx="5994609" cy="348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84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DF0899-1D8D-4288-A0BC-10F392CD7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 </a:t>
            </a:r>
            <a:r>
              <a:rPr lang="ko-KR" altLang="en-US" dirty="0" err="1"/>
              <a:t>슬라이싱</a:t>
            </a:r>
            <a:r>
              <a:rPr lang="ko-KR" altLang="en-US" dirty="0"/>
              <a:t> 반환 값의 차원</a:t>
            </a:r>
            <a:endParaRPr lang="en-US" altLang="ko-KR" dirty="0"/>
          </a:p>
          <a:p>
            <a:pPr lvl="1"/>
            <a:r>
              <a:rPr lang="en-US" altLang="ko-KR" dirty="0" err="1">
                <a:solidFill>
                  <a:srgbClr val="0070C0"/>
                </a:solidFill>
              </a:rPr>
              <a:t>arr</a:t>
            </a:r>
            <a:r>
              <a:rPr lang="en-US" altLang="ko-KR" dirty="0">
                <a:solidFill>
                  <a:srgbClr val="0070C0"/>
                </a:solidFill>
              </a:rPr>
              <a:t>[</a:t>
            </a:r>
            <a:r>
              <a:rPr lang="ko-KR" altLang="en-US" dirty="0">
                <a:solidFill>
                  <a:srgbClr val="0070C0"/>
                </a:solidFill>
              </a:rPr>
              <a:t>범위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인덱스</a:t>
            </a:r>
            <a:r>
              <a:rPr lang="en-US" altLang="ko-KR" dirty="0">
                <a:solidFill>
                  <a:srgbClr val="0070C0"/>
                </a:solidFill>
              </a:rPr>
              <a:t>], </a:t>
            </a:r>
            <a:r>
              <a:rPr lang="en-US" altLang="ko-KR" dirty="0" err="1">
                <a:solidFill>
                  <a:srgbClr val="0070C0"/>
                </a:solidFill>
              </a:rPr>
              <a:t>arr</a:t>
            </a:r>
            <a:r>
              <a:rPr lang="en-US" altLang="ko-KR" dirty="0">
                <a:solidFill>
                  <a:srgbClr val="0070C0"/>
                </a:solidFill>
              </a:rPr>
              <a:t>[</a:t>
            </a:r>
            <a:r>
              <a:rPr lang="ko-KR" altLang="en-US" dirty="0">
                <a:solidFill>
                  <a:srgbClr val="FF0000"/>
                </a:solidFill>
              </a:rPr>
              <a:t>인덱스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범위</a:t>
            </a:r>
            <a:r>
              <a:rPr lang="en-US" altLang="ko-KR" dirty="0">
                <a:solidFill>
                  <a:srgbClr val="0070C0"/>
                </a:solidFill>
              </a:rPr>
              <a:t>] 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 1</a:t>
            </a:r>
            <a:r>
              <a:rPr lang="ko-KR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차원 배열 반환</a:t>
            </a:r>
            <a:endParaRPr lang="en-US" altLang="ko-KR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ko-KR" dirty="0" err="1">
                <a:solidFill>
                  <a:srgbClr val="0070C0"/>
                </a:solidFill>
                <a:sym typeface="Wingdings" panose="05000000000000000000" pitchFamily="2" charset="2"/>
              </a:rPr>
              <a:t>arr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[</a:t>
            </a:r>
            <a:r>
              <a:rPr lang="ko-KR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범위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범위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]   2</a:t>
            </a:r>
            <a:r>
              <a:rPr lang="ko-KR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차원 배열 반환</a:t>
            </a:r>
          </a:p>
          <a:p>
            <a:r>
              <a:rPr lang="ko-KR" altLang="en-US" dirty="0" err="1"/>
              <a:t>슬라이싱</a:t>
            </a:r>
            <a:r>
              <a:rPr lang="ko-KR" altLang="en-US" dirty="0"/>
              <a:t> 범위 형식</a:t>
            </a:r>
            <a:endParaRPr lang="en-US" altLang="ko-KR" dirty="0"/>
          </a:p>
          <a:p>
            <a:pPr lvl="1"/>
            <a:r>
              <a:rPr lang="ko-KR" altLang="en-US" dirty="0" err="1"/>
              <a:t>시작인덱스</a:t>
            </a:r>
            <a:r>
              <a:rPr lang="en-US" altLang="ko-KR" dirty="0"/>
              <a:t>:</a:t>
            </a:r>
            <a:r>
              <a:rPr lang="ko-KR" altLang="en-US" dirty="0" err="1"/>
              <a:t>끝인덱스</a:t>
            </a:r>
            <a:r>
              <a:rPr lang="en-US" altLang="ko-KR" dirty="0"/>
              <a:t>:</a:t>
            </a:r>
            <a:r>
              <a:rPr lang="ko-KR" altLang="en-US" dirty="0">
                <a:solidFill>
                  <a:srgbClr val="FF0000"/>
                </a:solidFill>
              </a:rPr>
              <a:t>인덱스간격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r>
              <a:rPr lang="en-US" altLang="ko-KR" dirty="0">
                <a:solidFill>
                  <a:srgbClr val="00B050"/>
                </a:solidFill>
              </a:rPr>
              <a:t>ex) </a:t>
            </a:r>
            <a:r>
              <a:rPr lang="en-US" altLang="ko-KR" dirty="0" err="1">
                <a:solidFill>
                  <a:srgbClr val="00B050"/>
                </a:solidFill>
              </a:rPr>
              <a:t>arr</a:t>
            </a:r>
            <a:r>
              <a:rPr lang="en-US" altLang="ko-KR" dirty="0">
                <a:solidFill>
                  <a:srgbClr val="00B050"/>
                </a:solidFill>
              </a:rPr>
              <a:t>[0, 0:n:2]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 0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행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olidFill>
                  <a:srgbClr val="00B050"/>
                </a:solidFill>
                <a:sym typeface="Wingdings" panose="05000000000000000000" pitchFamily="2" charset="2"/>
              </a:rPr>
              <a:t>짝수인덱스열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(0, 2, 4, ...) 1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차원 배열 반환</a:t>
            </a:r>
            <a:endParaRPr lang="en-US" altLang="ko-KR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marL="667941" lvl="2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2CF38F-992D-46BA-9E3B-A2C90ECDE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70" y="3218395"/>
            <a:ext cx="7897660" cy="301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1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319A11E-3E38-4B23-AABF-1148340D8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AI</a:t>
            </a:r>
            <a:r>
              <a:rPr lang="ko-KR" altLang="en-US" dirty="0"/>
              <a:t>데이터분석 기초 프로그래밍</a:t>
            </a:r>
            <a:endParaRPr lang="en-US" altLang="ko-KR" dirty="0"/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프로그래밍 기초</a:t>
            </a:r>
            <a:endParaRPr lang="en-US" altLang="ko-KR" dirty="0"/>
          </a:p>
          <a:p>
            <a:pPr lvl="1"/>
            <a:r>
              <a:rPr lang="ko-KR" altLang="en-US" dirty="0"/>
              <a:t>절차지향 프로그래밍</a:t>
            </a:r>
            <a:endParaRPr lang="en-US" altLang="ko-KR" dirty="0"/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자료구조</a:t>
            </a:r>
            <a:endParaRPr lang="en-US" altLang="ko-KR" dirty="0"/>
          </a:p>
          <a:p>
            <a:pPr lvl="1"/>
            <a:r>
              <a:rPr lang="ko-KR" altLang="en-US" dirty="0"/>
              <a:t>객체지향 프로그래밍</a:t>
            </a:r>
            <a:endParaRPr lang="en-US" altLang="ko-KR" dirty="0"/>
          </a:p>
          <a:p>
            <a:r>
              <a:rPr lang="en-US" altLang="ko-KR" dirty="0"/>
              <a:t>AI</a:t>
            </a:r>
            <a:r>
              <a:rPr lang="ko-KR" altLang="en-US" dirty="0"/>
              <a:t>데이터분석 라이브러리</a:t>
            </a:r>
            <a:endParaRPr lang="en-US" altLang="ko-KR" dirty="0"/>
          </a:p>
          <a:p>
            <a:pPr lvl="1"/>
            <a:r>
              <a:rPr lang="ko-KR" altLang="en-US" dirty="0"/>
              <a:t>텍스트 데이터 처리</a:t>
            </a:r>
            <a:endParaRPr lang="en-US" altLang="ko-KR" dirty="0"/>
          </a:p>
          <a:p>
            <a:pPr lvl="1"/>
            <a:r>
              <a:rPr lang="ko-KR" altLang="en-US" dirty="0" err="1"/>
              <a:t>넘파이</a:t>
            </a:r>
            <a:r>
              <a:rPr lang="ko-KR" altLang="en-US" dirty="0"/>
              <a:t> 배열</a:t>
            </a:r>
            <a:endParaRPr lang="en-US" altLang="ko-KR" dirty="0"/>
          </a:p>
          <a:p>
            <a:pPr lvl="1"/>
            <a:r>
              <a:rPr lang="ko-KR" altLang="en-US" dirty="0" err="1"/>
              <a:t>맷플롯립</a:t>
            </a:r>
            <a:endParaRPr lang="en-US" altLang="ko-KR" dirty="0"/>
          </a:p>
          <a:p>
            <a:pPr lvl="1"/>
            <a:r>
              <a:rPr lang="ko-KR" altLang="en-US" dirty="0" err="1"/>
              <a:t>판다스</a:t>
            </a:r>
            <a:endParaRPr lang="en-US" altLang="ko-KR" dirty="0"/>
          </a:p>
          <a:p>
            <a:r>
              <a:rPr lang="en-US" altLang="ko-KR" dirty="0"/>
              <a:t>AI</a:t>
            </a:r>
            <a:r>
              <a:rPr lang="ko-KR" altLang="en-US" dirty="0"/>
              <a:t>데이터분석 응용</a:t>
            </a:r>
            <a:endParaRPr lang="en-US" altLang="ko-KR" dirty="0"/>
          </a:p>
          <a:p>
            <a:pPr lvl="1"/>
            <a:r>
              <a:rPr lang="ko-KR" altLang="en-US" dirty="0"/>
              <a:t>데이터 수집</a:t>
            </a:r>
            <a:endParaRPr lang="en-US" altLang="ko-KR" dirty="0"/>
          </a:p>
          <a:p>
            <a:pPr lvl="1"/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lvl="1"/>
            <a:r>
              <a:rPr lang="ko-KR" altLang="en-US" dirty="0"/>
              <a:t>데이터분석과 </a:t>
            </a:r>
            <a:r>
              <a:rPr lang="ko-KR" altLang="en-US" dirty="0" err="1"/>
              <a:t>머신러닝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717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인덱싱</a:t>
            </a:r>
            <a:r>
              <a:rPr lang="en-US" altLang="ko-KR" dirty="0"/>
              <a:t>(logical indexing)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논리데이터 배열</a:t>
            </a:r>
            <a:r>
              <a:rPr lang="en-US" altLang="ko-KR" dirty="0"/>
              <a:t>(</a:t>
            </a:r>
            <a:r>
              <a:rPr lang="ko-KR" altLang="en-US" dirty="0"/>
              <a:t>논리배열</a:t>
            </a:r>
            <a:r>
              <a:rPr lang="en-US" altLang="ko-KR" dirty="0"/>
              <a:t>)</a:t>
            </a:r>
            <a:r>
              <a:rPr lang="ko-KR" altLang="en-US" dirty="0"/>
              <a:t>을 인덱스로 사용</a:t>
            </a:r>
            <a:endParaRPr lang="en-US" altLang="ko-KR" dirty="0"/>
          </a:p>
          <a:p>
            <a:pPr lvl="1"/>
            <a:r>
              <a:rPr lang="ko-KR" altLang="en-US" dirty="0"/>
              <a:t>배열과 인덱스로 사용할 논리배열은 같은 크기</a:t>
            </a:r>
            <a:r>
              <a:rPr lang="en-US" altLang="ko-KR" dirty="0"/>
              <a:t>(shape </a:t>
            </a:r>
            <a:r>
              <a:rPr lang="ko-KR" altLang="en-US" dirty="0"/>
              <a:t>동일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논리배열의 원소가 참</a:t>
            </a:r>
            <a:r>
              <a:rPr lang="en-US" altLang="ko-KR" dirty="0"/>
              <a:t>(True)</a:t>
            </a:r>
            <a:r>
              <a:rPr lang="ko-KR" altLang="en-US" dirty="0"/>
              <a:t>인 인덱스에 해당되는 배열의 원소들만 추출</a:t>
            </a:r>
            <a:endParaRPr lang="en-US" altLang="ko-KR" dirty="0"/>
          </a:p>
          <a:p>
            <a:pPr lvl="2"/>
            <a:r>
              <a:rPr lang="ko-KR" altLang="en-US" dirty="0">
                <a:solidFill>
                  <a:srgbClr val="0070C0"/>
                </a:solidFill>
              </a:rPr>
              <a:t>반환 배열의 크기 </a:t>
            </a:r>
            <a:r>
              <a:rPr lang="en-US" altLang="ko-KR" dirty="0">
                <a:solidFill>
                  <a:srgbClr val="0070C0"/>
                </a:solidFill>
              </a:rPr>
              <a:t>= </a:t>
            </a:r>
            <a:r>
              <a:rPr lang="ko-KR" altLang="en-US" dirty="0">
                <a:solidFill>
                  <a:srgbClr val="0070C0"/>
                </a:solidFill>
              </a:rPr>
              <a:t>논리배열의 참인 원소의 수 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cf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ko-KR" altLang="en-US" dirty="0">
                <a:solidFill>
                  <a:srgbClr val="FF0000"/>
                </a:solidFill>
              </a:rPr>
              <a:t>배열 인덱싱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인덱스배열로 인덱싱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해당 인덱스 원소만 추출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r>
              <a:rPr lang="ko-KR" altLang="en-US" dirty="0"/>
              <a:t>논리배열 생성</a:t>
            </a:r>
            <a:endParaRPr lang="en-US" altLang="ko-KR" dirty="0"/>
          </a:p>
          <a:p>
            <a:pPr lvl="1"/>
            <a:r>
              <a:rPr lang="ko-KR" altLang="en-US" dirty="0" err="1"/>
              <a:t>넘파이</a:t>
            </a:r>
            <a:r>
              <a:rPr lang="ko-KR" altLang="en-US" dirty="0"/>
              <a:t> 배열에 논리 연산 적용</a:t>
            </a:r>
            <a:r>
              <a:rPr lang="en-US" altLang="ko-KR" dirty="0"/>
              <a:t>(</a:t>
            </a:r>
            <a:r>
              <a:rPr lang="ko-KR" altLang="en-US" dirty="0" err="1"/>
              <a:t>브로드캐스팅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>
                <a:solidFill>
                  <a:srgbClr val="00B050"/>
                </a:solidFill>
              </a:rPr>
              <a:t>ex) </a:t>
            </a:r>
            <a:r>
              <a:rPr lang="en-US" altLang="ko-KR" dirty="0" err="1">
                <a:solidFill>
                  <a:srgbClr val="00B050"/>
                </a:solidFill>
              </a:rPr>
              <a:t>arr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&gt;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0</a:t>
            </a:r>
            <a:r>
              <a:rPr lang="ko-KR" altLang="en-US" dirty="0">
                <a:solidFill>
                  <a:srgbClr val="00B050"/>
                </a:solidFill>
              </a:rPr>
              <a:t> 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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 양인 원소는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 True, 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다른 원소는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False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인 논리배열 반환</a:t>
            </a:r>
            <a:endParaRPr lang="en-US" altLang="ko-KR" dirty="0">
              <a:solidFill>
                <a:srgbClr val="00B050"/>
              </a:solidFill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94DEFA-4FE9-4C11-86F2-816884329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68" y="4191456"/>
            <a:ext cx="8250864" cy="194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95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 논리 인덱싱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1BF29B4-E29F-450C-BB53-EF57E9FE6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논리배열이 </a:t>
            </a:r>
            <a:r>
              <a:rPr lang="en-US" altLang="ko-KR" dirty="0"/>
              <a:t>2</a:t>
            </a:r>
            <a:r>
              <a:rPr lang="ko-KR" altLang="en-US" dirty="0"/>
              <a:t>차원 배열일 때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차원 배열과 같은 </a:t>
            </a:r>
            <a:r>
              <a:rPr lang="en-US" altLang="ko-KR" dirty="0"/>
              <a:t>shape</a:t>
            </a:r>
            <a:r>
              <a:rPr lang="ko-KR" altLang="en-US" dirty="0"/>
              <a:t>의 논리배열 필요</a:t>
            </a:r>
            <a:endParaRPr lang="en-US" altLang="ko-KR" dirty="0"/>
          </a:p>
          <a:p>
            <a:pPr lvl="2"/>
            <a:r>
              <a:rPr lang="en-US" altLang="ko-KR" dirty="0"/>
              <a:t>2</a:t>
            </a:r>
            <a:r>
              <a:rPr lang="ko-KR" altLang="en-US" dirty="0"/>
              <a:t>차원 배열에 논리 연산 적용</a:t>
            </a:r>
            <a:r>
              <a:rPr lang="en-US" altLang="ko-KR" dirty="0"/>
              <a:t>(</a:t>
            </a:r>
            <a:r>
              <a:rPr lang="ko-KR" altLang="en-US" dirty="0" err="1"/>
              <a:t>브로드캐스팅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arr</a:t>
            </a:r>
            <a:r>
              <a:rPr lang="en-US" altLang="ko-KR" dirty="0">
                <a:solidFill>
                  <a:srgbClr val="FF0000"/>
                </a:solidFill>
              </a:rPr>
              <a:t>[2</a:t>
            </a:r>
            <a:r>
              <a:rPr lang="ko-KR" altLang="en-US" dirty="0">
                <a:solidFill>
                  <a:srgbClr val="FF0000"/>
                </a:solidFill>
              </a:rPr>
              <a:t>차원</a:t>
            </a:r>
            <a:r>
              <a:rPr lang="en-US" altLang="ko-KR" dirty="0">
                <a:solidFill>
                  <a:srgbClr val="FF0000"/>
                </a:solidFill>
              </a:rPr>
              <a:t>_</a:t>
            </a:r>
            <a:r>
              <a:rPr lang="ko-KR" altLang="en-US" dirty="0">
                <a:solidFill>
                  <a:srgbClr val="FF0000"/>
                </a:solidFill>
              </a:rPr>
              <a:t>논리배열</a:t>
            </a:r>
            <a:r>
              <a:rPr lang="en-US" altLang="ko-KR" dirty="0">
                <a:solidFill>
                  <a:srgbClr val="FF0000"/>
                </a:solidFill>
              </a:rPr>
              <a:t>] 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 1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차원 배열 반환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r>
              <a:rPr lang="ko-KR" altLang="en-US" dirty="0"/>
              <a:t>논리배열의 참인 원소의 인덱스에 위치한 배열의 원소들만 추출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70C8BF6-69A7-4961-8E34-BF7A09CAE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85" y="3104496"/>
            <a:ext cx="7835030" cy="284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44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 논리 인덱싱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1BF29B4-E29F-450C-BB53-EF57E9FE6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논리배열이 </a:t>
            </a:r>
            <a:r>
              <a:rPr lang="en-US" altLang="ko-KR" dirty="0"/>
              <a:t>1</a:t>
            </a:r>
            <a:r>
              <a:rPr lang="ko-KR" altLang="en-US" dirty="0"/>
              <a:t>차원 배열일 때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차원 배열의 </a:t>
            </a:r>
            <a:r>
              <a:rPr lang="ko-KR" altLang="en-US" dirty="0">
                <a:solidFill>
                  <a:srgbClr val="0070C0"/>
                </a:solidFill>
              </a:rPr>
              <a:t>행의 크기와 같은 </a:t>
            </a:r>
            <a:r>
              <a:rPr lang="en-US" altLang="ko-KR" dirty="0">
                <a:solidFill>
                  <a:srgbClr val="0070C0"/>
                </a:solidFill>
              </a:rPr>
              <a:t>1</a:t>
            </a:r>
            <a:r>
              <a:rPr lang="ko-KR" altLang="en-US" dirty="0">
                <a:solidFill>
                  <a:srgbClr val="0070C0"/>
                </a:solidFill>
              </a:rPr>
              <a:t>차원 논리배열 필요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차원 배열 </a:t>
            </a:r>
            <a:r>
              <a:rPr lang="ko-KR" altLang="en-US" dirty="0" err="1">
                <a:solidFill>
                  <a:srgbClr val="FF0000"/>
                </a:solidFill>
              </a:rPr>
              <a:t>슬라이싱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열 추출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후 논리연산 </a:t>
            </a:r>
            <a:r>
              <a:rPr lang="en-US" altLang="ko-KR" dirty="0">
                <a:sym typeface="Wingdings" panose="05000000000000000000" pitchFamily="2" charset="2"/>
              </a:rPr>
              <a:t> 1</a:t>
            </a:r>
            <a:r>
              <a:rPr lang="ko-KR" altLang="en-US" dirty="0">
                <a:sym typeface="Wingdings" panose="05000000000000000000" pitchFamily="2" charset="2"/>
              </a:rPr>
              <a:t>차원 논리배열 생성</a:t>
            </a:r>
            <a:endParaRPr lang="en-US" altLang="ko-KR" dirty="0"/>
          </a:p>
          <a:p>
            <a:pPr lvl="3"/>
            <a:r>
              <a:rPr lang="en-US" altLang="ko-KR" dirty="0">
                <a:solidFill>
                  <a:srgbClr val="00B050"/>
                </a:solidFill>
              </a:rPr>
              <a:t>ex) </a:t>
            </a:r>
            <a:r>
              <a:rPr lang="en-US" altLang="ko-KR" dirty="0" err="1">
                <a:solidFill>
                  <a:srgbClr val="00B050"/>
                </a:solidFill>
              </a:rPr>
              <a:t>arr</a:t>
            </a:r>
            <a:r>
              <a:rPr lang="en-US" altLang="ko-KR" dirty="0">
                <a:solidFill>
                  <a:srgbClr val="00B050"/>
                </a:solidFill>
              </a:rPr>
              <a:t>[:, 0] % 2 == 0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 0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열 배열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(1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차원 배열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에 논리 연산 적용</a:t>
            </a:r>
            <a:endParaRPr lang="en-US" altLang="ko-KR" dirty="0"/>
          </a:p>
          <a:p>
            <a:pPr lvl="1"/>
            <a:r>
              <a:rPr lang="en-US" altLang="ko-KR" dirty="0" err="1">
                <a:solidFill>
                  <a:srgbClr val="0070C0"/>
                </a:solidFill>
              </a:rPr>
              <a:t>arr</a:t>
            </a:r>
            <a:r>
              <a:rPr lang="en-US" altLang="ko-KR" dirty="0">
                <a:solidFill>
                  <a:srgbClr val="0070C0"/>
                </a:solidFill>
              </a:rPr>
              <a:t>[1</a:t>
            </a:r>
            <a:r>
              <a:rPr lang="ko-KR" altLang="en-US" dirty="0">
                <a:solidFill>
                  <a:srgbClr val="0070C0"/>
                </a:solidFill>
              </a:rPr>
              <a:t>차원</a:t>
            </a:r>
            <a:r>
              <a:rPr lang="en-US" altLang="ko-KR" dirty="0">
                <a:solidFill>
                  <a:srgbClr val="0070C0"/>
                </a:solidFill>
              </a:rPr>
              <a:t>_</a:t>
            </a:r>
            <a:r>
              <a:rPr lang="ko-KR" altLang="en-US" dirty="0">
                <a:solidFill>
                  <a:srgbClr val="0070C0"/>
                </a:solidFill>
              </a:rPr>
              <a:t>논리배열</a:t>
            </a:r>
            <a:r>
              <a:rPr lang="en-US" altLang="ko-KR" dirty="0">
                <a:solidFill>
                  <a:srgbClr val="0070C0"/>
                </a:solidFill>
              </a:rPr>
              <a:t>] 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 2</a:t>
            </a:r>
            <a:r>
              <a:rPr lang="ko-KR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차원 배열 반환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ko-KR" altLang="en-US" dirty="0"/>
              <a:t>논리배열의 참인 원소의 인덱스에 해당되는 행 배열 집합 추출 </a:t>
            </a:r>
            <a:endParaRPr lang="en-US" altLang="ko-KR" dirty="0"/>
          </a:p>
          <a:p>
            <a:pPr lvl="1"/>
            <a:r>
              <a:rPr lang="ko-KR" altLang="en-US" dirty="0" err="1">
                <a:solidFill>
                  <a:srgbClr val="0070C0"/>
                </a:solidFill>
              </a:rPr>
              <a:t>슬라이싱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>
                <a:solidFill>
                  <a:srgbClr val="0070C0"/>
                </a:solidFill>
              </a:rPr>
              <a:t>열 추출</a:t>
            </a:r>
            <a:r>
              <a:rPr lang="en-US" altLang="ko-KR" dirty="0">
                <a:solidFill>
                  <a:srgbClr val="0070C0"/>
                </a:solidFill>
              </a:rPr>
              <a:t>) 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논리 연산 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논리 인덱싱 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 2</a:t>
            </a:r>
            <a:r>
              <a:rPr lang="ko-KR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차원 배열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행 추출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)</a:t>
            </a:r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FDB3AD-DE16-48A3-9EDC-96DE1903A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70" y="3429000"/>
            <a:ext cx="8354860" cy="266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69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</a:t>
            </a:r>
            <a:r>
              <a:rPr lang="en-US" altLang="ko-KR"/>
              <a:t>. 2</a:t>
            </a:r>
            <a:r>
              <a:rPr lang="ko-KR" altLang="en-US"/>
              <a:t>차원 배열에서 조건 만족 행 추출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7881ECC-5C02-49AF-84DB-41BC36988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키와 몸무게를 행으로 가지는 </a:t>
            </a:r>
            <a:r>
              <a:rPr lang="en-US" altLang="ko-KR" dirty="0"/>
              <a:t>2</a:t>
            </a:r>
            <a:r>
              <a:rPr lang="ko-KR" altLang="en-US" dirty="0"/>
              <a:t>차원 배열이 주어질 때</a:t>
            </a:r>
            <a:r>
              <a:rPr lang="en-US" altLang="ko-KR" dirty="0"/>
              <a:t>, </a:t>
            </a:r>
            <a:r>
              <a:rPr lang="ko-KR" altLang="en-US" dirty="0"/>
              <a:t>몸무게가 </a:t>
            </a:r>
            <a:r>
              <a:rPr lang="en-US" altLang="ko-KR" dirty="0"/>
              <a:t>80</a:t>
            </a:r>
            <a:r>
              <a:rPr lang="ko-KR" altLang="en-US" dirty="0"/>
              <a:t>이상인 행과</a:t>
            </a:r>
            <a:r>
              <a:rPr lang="en-US" altLang="ko-KR" dirty="0"/>
              <a:t> </a:t>
            </a:r>
            <a:r>
              <a:rPr lang="ko-KR" altLang="en-US" dirty="0"/>
              <a:t>키가 </a:t>
            </a:r>
            <a:r>
              <a:rPr lang="en-US" altLang="ko-KR" dirty="0"/>
              <a:t>180</a:t>
            </a:r>
            <a:r>
              <a:rPr lang="ko-KR" altLang="en-US" dirty="0"/>
              <a:t>이상인 행을 각각 출력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C5F0E8-D314-463A-A162-BA382D750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02" y="1842690"/>
            <a:ext cx="8010395" cy="446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66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생성 </a:t>
            </a:r>
            <a:r>
              <a:rPr lang="en-US" altLang="ko-KR" dirty="0"/>
              <a:t>: zeros(), ones(), eye()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41C9748-2EC5-4F5B-8D4E-210B954C9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zeros()</a:t>
            </a:r>
            <a:r>
              <a:rPr lang="ko-KR" altLang="en-US" dirty="0">
                <a:solidFill>
                  <a:srgbClr val="0070C0"/>
                </a:solidFill>
              </a:rPr>
              <a:t> 함수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모든 원소가 </a:t>
            </a:r>
            <a:r>
              <a:rPr lang="en-US" altLang="ko-KR" dirty="0">
                <a:sym typeface="Wingdings" panose="05000000000000000000" pitchFamily="2" charset="2"/>
              </a:rPr>
              <a:t>0</a:t>
            </a:r>
            <a:r>
              <a:rPr lang="ko-KR" altLang="en-US" dirty="0">
                <a:sym typeface="Wingdings" panose="05000000000000000000" pitchFamily="2" charset="2"/>
              </a:rPr>
              <a:t>인 배열 생성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인수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배열의 형태</a:t>
            </a:r>
            <a:r>
              <a:rPr lang="en-US" altLang="ko-KR" dirty="0">
                <a:sym typeface="Wingdings" panose="05000000000000000000" pitchFamily="2" charset="2"/>
              </a:rPr>
              <a:t>(shape)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err="1">
                <a:sym typeface="Wingdings" panose="05000000000000000000" pitchFamily="2" charset="2"/>
              </a:rPr>
              <a:t>튜플</a:t>
            </a:r>
            <a:r>
              <a:rPr lang="ko-KR" altLang="en-US" dirty="0">
                <a:sym typeface="Wingdings" panose="05000000000000000000" pitchFamily="2" charset="2"/>
              </a:rPr>
              <a:t> 형식으로 전달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ex) </a:t>
            </a:r>
            <a:r>
              <a:rPr lang="en-US" altLang="ko-KR" dirty="0" err="1">
                <a:solidFill>
                  <a:srgbClr val="00B050"/>
                </a:solidFill>
              </a:rPr>
              <a:t>np.zeros</a:t>
            </a:r>
            <a:r>
              <a:rPr lang="en-US" altLang="ko-KR" dirty="0">
                <a:solidFill>
                  <a:srgbClr val="00B050"/>
                </a:solidFill>
              </a:rPr>
              <a:t>((3,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4)) 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 3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행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4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열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2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차원 배열 반환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olidFill>
                  <a:srgbClr val="00B050"/>
                </a:solidFill>
                <a:sym typeface="Wingdings" panose="05000000000000000000" pitchFamily="2" charset="2"/>
              </a:rPr>
              <a:t>모든원소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0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rgbClr val="0070C0"/>
                </a:solidFill>
              </a:rPr>
              <a:t>ones()</a:t>
            </a:r>
            <a:r>
              <a:rPr lang="ko-KR" altLang="en-US" dirty="0">
                <a:solidFill>
                  <a:srgbClr val="0070C0"/>
                </a:solidFill>
              </a:rPr>
              <a:t> 함수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모든 원소가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인 배열 생성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인수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배열의 형태</a:t>
            </a:r>
            <a:r>
              <a:rPr lang="en-US" altLang="ko-KR" dirty="0">
                <a:sym typeface="Wingdings" panose="05000000000000000000" pitchFamily="2" charset="2"/>
              </a:rPr>
              <a:t>(shape)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err="1">
                <a:sym typeface="Wingdings" panose="05000000000000000000" pitchFamily="2" charset="2"/>
              </a:rPr>
              <a:t>튜플</a:t>
            </a:r>
            <a:r>
              <a:rPr lang="ko-KR" altLang="en-US" dirty="0">
                <a:sym typeface="Wingdings" panose="05000000000000000000" pitchFamily="2" charset="2"/>
              </a:rPr>
              <a:t> 형식으로 전달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ex) </a:t>
            </a:r>
            <a:r>
              <a:rPr lang="en-US" altLang="ko-KR" dirty="0" err="1">
                <a:solidFill>
                  <a:srgbClr val="00B050"/>
                </a:solidFill>
              </a:rPr>
              <a:t>np.ones</a:t>
            </a:r>
            <a:r>
              <a:rPr lang="en-US" altLang="ko-KR" dirty="0">
                <a:solidFill>
                  <a:srgbClr val="00B050"/>
                </a:solidFill>
              </a:rPr>
              <a:t>((3,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4)) 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 3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행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4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열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2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차원 배열 반환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olidFill>
                  <a:srgbClr val="00B050"/>
                </a:solidFill>
                <a:sym typeface="Wingdings" panose="05000000000000000000" pitchFamily="2" charset="2"/>
              </a:rPr>
              <a:t>모든원소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1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rgbClr val="0070C0"/>
                </a:solidFill>
              </a:rPr>
              <a:t>eye()</a:t>
            </a:r>
            <a:r>
              <a:rPr lang="ko-KR" altLang="en-US" dirty="0">
                <a:solidFill>
                  <a:srgbClr val="0070C0"/>
                </a:solidFill>
              </a:rPr>
              <a:t> 함수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단위행렬 생성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인수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단위행렬의 크기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대각 원소의 개수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ex) </a:t>
            </a:r>
            <a:r>
              <a:rPr lang="en-US" altLang="ko-KR" dirty="0" err="1">
                <a:solidFill>
                  <a:srgbClr val="00B050"/>
                </a:solidFill>
              </a:rPr>
              <a:t>np.eye</a:t>
            </a:r>
            <a:r>
              <a:rPr lang="en-US" altLang="ko-KR" dirty="0">
                <a:solidFill>
                  <a:srgbClr val="00B050"/>
                </a:solidFill>
              </a:rPr>
              <a:t>(e) 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 3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행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3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열 단위행렬 반환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대각원소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1, 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나머지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0)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9176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D0583-126D-4565-AE18-624E7B58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생성</a:t>
            </a:r>
            <a:r>
              <a:rPr lang="en-US" altLang="ko-KR" dirty="0"/>
              <a:t>/</a:t>
            </a:r>
            <a:r>
              <a:rPr lang="ko-KR" altLang="en-US" dirty="0"/>
              <a:t>초기화 함수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CC621B-BE7F-4547-94A2-E49BFE9FE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44" y="1170359"/>
            <a:ext cx="8379912" cy="429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92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생성 함수 </a:t>
            </a:r>
            <a:r>
              <a:rPr lang="en-US" altLang="ko-KR" dirty="0"/>
              <a:t>: </a:t>
            </a:r>
            <a:r>
              <a:rPr lang="en-US" altLang="ko-KR" dirty="0" err="1"/>
              <a:t>arange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EEF40E-88DB-40BF-8A4A-A25608F93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연속적 정수로 초기화된 배열 생성</a:t>
            </a:r>
            <a:endParaRPr lang="en-US" altLang="ko-KR" dirty="0"/>
          </a:p>
          <a:p>
            <a:r>
              <a:rPr lang="ko-KR" altLang="en-US" dirty="0">
                <a:solidFill>
                  <a:srgbClr val="0070C0"/>
                </a:solidFill>
              </a:rPr>
              <a:t>형식 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olidFill>
                  <a:srgbClr val="0070C0"/>
                </a:solidFill>
              </a:rPr>
              <a:t>np.arange</a:t>
            </a:r>
            <a:r>
              <a:rPr lang="en-US" altLang="ko-KR" dirty="0">
                <a:solidFill>
                  <a:srgbClr val="0070C0"/>
                </a:solidFill>
              </a:rPr>
              <a:t>([start,] stop, [step])</a:t>
            </a:r>
          </a:p>
          <a:p>
            <a:pPr lvl="2"/>
            <a:r>
              <a:rPr lang="en-US" altLang="ko-KR" dirty="0"/>
              <a:t>start : </a:t>
            </a:r>
            <a:r>
              <a:rPr lang="ko-KR" altLang="en-US" dirty="0"/>
              <a:t>데이터 생성 시작 값</a:t>
            </a:r>
            <a:r>
              <a:rPr lang="en-US" altLang="ko-KR" dirty="0"/>
              <a:t>, </a:t>
            </a:r>
            <a:r>
              <a:rPr lang="ko-KR" altLang="en-US" dirty="0" err="1"/>
              <a:t>생략시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으로 처리</a:t>
            </a:r>
            <a:endParaRPr lang="en-US" altLang="ko-KR" dirty="0"/>
          </a:p>
          <a:p>
            <a:pPr lvl="2"/>
            <a:r>
              <a:rPr lang="en-US" altLang="ko-KR" dirty="0"/>
              <a:t>stop : </a:t>
            </a:r>
            <a:r>
              <a:rPr lang="ko-KR" altLang="en-US" dirty="0"/>
              <a:t>데이터 생성 종료 값</a:t>
            </a:r>
            <a:r>
              <a:rPr lang="en-US" altLang="ko-KR" dirty="0"/>
              <a:t>, stop-1</a:t>
            </a:r>
            <a:r>
              <a:rPr lang="ko-KR" altLang="en-US" dirty="0"/>
              <a:t>까지 생성</a:t>
            </a:r>
            <a:endParaRPr lang="en-US" altLang="ko-KR" dirty="0"/>
          </a:p>
          <a:p>
            <a:pPr lvl="2"/>
            <a:r>
              <a:rPr lang="en-US" altLang="ko-KR" dirty="0"/>
              <a:t>step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데이터 생성 간격</a:t>
            </a:r>
            <a:r>
              <a:rPr lang="en-US" altLang="ko-KR" dirty="0"/>
              <a:t>, </a:t>
            </a:r>
            <a:r>
              <a:rPr lang="ko-KR" altLang="en-US" dirty="0" err="1"/>
              <a:t>생략시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로 처리</a:t>
            </a:r>
            <a:endParaRPr lang="en-US" altLang="ko-KR" dirty="0"/>
          </a:p>
          <a:p>
            <a:r>
              <a:rPr lang="en-US" altLang="ko-KR" dirty="0">
                <a:solidFill>
                  <a:srgbClr val="0070C0"/>
                </a:solidFill>
              </a:rPr>
              <a:t>== </a:t>
            </a:r>
            <a:r>
              <a:rPr lang="en-US" altLang="ko-KR" dirty="0" err="1">
                <a:solidFill>
                  <a:srgbClr val="0070C0"/>
                </a:solidFill>
              </a:rPr>
              <a:t>np.array</a:t>
            </a:r>
            <a:r>
              <a:rPr lang="en-US" altLang="ko-KR" dirty="0">
                <a:solidFill>
                  <a:srgbClr val="0070C0"/>
                </a:solidFill>
              </a:rPr>
              <a:t>(range([start,] stop, [step]))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62FBBBE-AD19-42A8-81BD-D5F178359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29" y="3306855"/>
            <a:ext cx="7985342" cy="283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35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590A3-507A-4189-B633-C083CD6B0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242890"/>
            <a:ext cx="8711656" cy="593725"/>
          </a:xfrm>
        </p:spPr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생성 함수 </a:t>
            </a:r>
            <a:r>
              <a:rPr lang="en-US" altLang="ko-KR" dirty="0"/>
              <a:t>: </a:t>
            </a:r>
            <a:r>
              <a:rPr lang="en-US" altLang="ko-KR" dirty="0" err="1"/>
              <a:t>linspace</a:t>
            </a:r>
            <a:r>
              <a:rPr lang="en-US" altLang="ko-KR" dirty="0"/>
              <a:t>(), </a:t>
            </a:r>
            <a:r>
              <a:rPr lang="en-US" altLang="ko-KR" dirty="0" err="1"/>
              <a:t>logspace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D4300-6DD3-4DE1-B05F-6A171856C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linspace</a:t>
            </a:r>
            <a:r>
              <a:rPr lang="en-US" altLang="ko-KR" dirty="0"/>
              <a:t>() 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형식 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rgbClr val="0070C0"/>
                </a:solidFill>
              </a:rPr>
              <a:t>np.linspace</a:t>
            </a:r>
            <a:r>
              <a:rPr lang="en-US" altLang="ko-KR" dirty="0">
                <a:solidFill>
                  <a:srgbClr val="0070C0"/>
                </a:solidFill>
              </a:rPr>
              <a:t>(start, stop, num=50)</a:t>
            </a:r>
          </a:p>
          <a:p>
            <a:pPr lvl="2"/>
            <a:r>
              <a:rPr lang="ko-KR" altLang="en-US" dirty="0"/>
              <a:t>크기가 </a:t>
            </a:r>
            <a:r>
              <a:rPr lang="en-US" altLang="ko-KR" dirty="0"/>
              <a:t>num</a:t>
            </a:r>
            <a:r>
              <a:rPr lang="ko-KR" altLang="en-US" dirty="0"/>
              <a:t>인 실수 배열</a:t>
            </a:r>
            <a:endParaRPr lang="en-US" altLang="ko-KR" dirty="0"/>
          </a:p>
          <a:p>
            <a:pPr lvl="2"/>
            <a:r>
              <a:rPr lang="en-US" altLang="ko-KR" dirty="0"/>
              <a:t>start ~ stop</a:t>
            </a:r>
            <a:r>
              <a:rPr lang="ko-KR" altLang="en-US" dirty="0"/>
              <a:t>까지 균등한 간격의 </a:t>
            </a:r>
            <a:r>
              <a:rPr lang="en-US" altLang="ko-KR" dirty="0"/>
              <a:t>num</a:t>
            </a:r>
            <a:r>
              <a:rPr lang="ko-KR" altLang="en-US" dirty="0"/>
              <a:t>개 실수로 초기화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logspace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형식 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rgbClr val="0070C0"/>
                </a:solidFill>
              </a:rPr>
              <a:t>np.logspace</a:t>
            </a:r>
            <a:r>
              <a:rPr lang="en-US" altLang="ko-KR" dirty="0">
                <a:solidFill>
                  <a:srgbClr val="0070C0"/>
                </a:solidFill>
              </a:rPr>
              <a:t>(start, stop, num=50)</a:t>
            </a:r>
          </a:p>
          <a:p>
            <a:pPr lvl="2"/>
            <a:r>
              <a:rPr lang="ko-KR" altLang="en-US" dirty="0"/>
              <a:t>크기가 </a:t>
            </a:r>
            <a:r>
              <a:rPr lang="en-US" altLang="ko-KR" dirty="0"/>
              <a:t>num</a:t>
            </a:r>
            <a:r>
              <a:rPr lang="ko-KR" altLang="en-US" dirty="0"/>
              <a:t>인 실수 배열</a:t>
            </a:r>
            <a:endParaRPr lang="en-US" altLang="ko-KR" dirty="0"/>
          </a:p>
          <a:p>
            <a:pPr lvl="2"/>
            <a:r>
              <a:rPr lang="en-US" altLang="ko-KR" dirty="0"/>
              <a:t>10</a:t>
            </a:r>
            <a:r>
              <a:rPr lang="en-US" altLang="ko-KR" baseline="30000" dirty="0"/>
              <a:t>start</a:t>
            </a:r>
            <a:r>
              <a:rPr lang="en-US" altLang="ko-KR" dirty="0"/>
              <a:t> ~ 10</a:t>
            </a:r>
            <a:r>
              <a:rPr lang="en-US" altLang="ko-KR" baseline="30000" dirty="0"/>
              <a:t>stop</a:t>
            </a:r>
            <a:r>
              <a:rPr lang="ko-KR" altLang="en-US" dirty="0"/>
              <a:t>까지 </a:t>
            </a:r>
            <a:r>
              <a:rPr lang="ko-KR" altLang="en-US" dirty="0" err="1"/>
              <a:t>로그스케일로</a:t>
            </a:r>
            <a:r>
              <a:rPr lang="ko-KR" altLang="en-US" dirty="0"/>
              <a:t> 균등한 간격의 </a:t>
            </a:r>
            <a:r>
              <a:rPr lang="en-US" altLang="ko-KR" dirty="0"/>
              <a:t>num</a:t>
            </a:r>
            <a:r>
              <a:rPr lang="ko-KR" altLang="en-US" dirty="0"/>
              <a:t>개 실수로 초기화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B041C3-F13D-49E8-9824-BEC48E83F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76" y="4234131"/>
            <a:ext cx="8035447" cy="183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61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배열의 형태 변경 메소드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8A0E035-C399-40E7-B699-665EC5F5B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reshape()</a:t>
            </a:r>
            <a:r>
              <a:rPr lang="ko-KR" altLang="en-US" dirty="0"/>
              <a:t> 메소드</a:t>
            </a:r>
            <a:endParaRPr lang="en-US" altLang="ko-KR" dirty="0"/>
          </a:p>
          <a:p>
            <a:pPr lvl="1"/>
            <a:r>
              <a:rPr lang="ko-KR" altLang="en-US" dirty="0"/>
              <a:t>형식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olidFill>
                  <a:srgbClr val="0070C0"/>
                </a:solidFill>
                <a:sym typeface="Wingdings" panose="05000000000000000000" pitchFamily="2" charset="2"/>
              </a:rPr>
              <a:t>arr.reshape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(shape)</a:t>
            </a:r>
          </a:p>
          <a:p>
            <a:pPr lvl="2"/>
            <a:r>
              <a:rPr lang="en-US" altLang="ko-KR" dirty="0"/>
              <a:t>shape : </a:t>
            </a:r>
            <a:r>
              <a:rPr lang="ko-KR" altLang="en-US" dirty="0"/>
              <a:t>변경하고자 하는 형태를 </a:t>
            </a:r>
            <a:r>
              <a:rPr lang="ko-KR" altLang="en-US" dirty="0" err="1"/>
              <a:t>튜플</a:t>
            </a:r>
            <a:r>
              <a:rPr lang="ko-KR" altLang="en-US" dirty="0"/>
              <a:t> 형식으로 전달</a:t>
            </a:r>
            <a:endParaRPr lang="en-US" altLang="ko-KR" dirty="0"/>
          </a:p>
          <a:p>
            <a:pPr lvl="3"/>
            <a:r>
              <a:rPr lang="en-US" altLang="ko-KR" dirty="0"/>
              <a:t>1</a:t>
            </a:r>
            <a:r>
              <a:rPr lang="ko-KR" altLang="en-US" dirty="0"/>
              <a:t>차원 배열 </a:t>
            </a:r>
            <a:r>
              <a:rPr lang="en-US" altLang="ko-KR" dirty="0"/>
              <a:t>: (n, ), 2</a:t>
            </a:r>
            <a:r>
              <a:rPr lang="ko-KR" altLang="en-US" dirty="0"/>
              <a:t>차원 배열 </a:t>
            </a:r>
            <a:r>
              <a:rPr lang="en-US" altLang="ko-KR" dirty="0"/>
              <a:t>: (n, m), 3</a:t>
            </a:r>
            <a:r>
              <a:rPr lang="ko-KR" altLang="en-US" dirty="0"/>
              <a:t>차원 배열 </a:t>
            </a:r>
            <a:r>
              <a:rPr lang="en-US" altLang="ko-KR" dirty="0"/>
              <a:t>: (n, m, l)</a:t>
            </a:r>
          </a:p>
          <a:p>
            <a:pPr lvl="3"/>
            <a:r>
              <a:rPr lang="en-US" altLang="ko-KR" dirty="0"/>
              <a:t>shape</a:t>
            </a:r>
            <a:r>
              <a:rPr lang="ko-KR" altLang="en-US" dirty="0"/>
              <a:t>의 인덱스 값이 </a:t>
            </a:r>
            <a:r>
              <a:rPr lang="en-US" altLang="ko-KR" dirty="0"/>
              <a:t>-1</a:t>
            </a:r>
            <a:r>
              <a:rPr lang="ko-KR" altLang="en-US" dirty="0"/>
              <a:t>이면 변경 크기 자동 배정</a:t>
            </a:r>
            <a:endParaRPr lang="en-US" altLang="ko-KR" dirty="0"/>
          </a:p>
          <a:p>
            <a:pPr lvl="2"/>
            <a:r>
              <a:rPr lang="en-US" altLang="ko-KR" dirty="0"/>
              <a:t>shape</a:t>
            </a:r>
            <a:r>
              <a:rPr lang="ko-KR" altLang="en-US" dirty="0"/>
              <a:t> 형식의 새로운 배열 반환</a:t>
            </a:r>
            <a:endParaRPr lang="en-US" altLang="ko-KR" dirty="0"/>
          </a:p>
          <a:p>
            <a:pPr lvl="3"/>
            <a:r>
              <a:rPr lang="ko-KR" altLang="en-US" dirty="0"/>
              <a:t>변경 전</a:t>
            </a:r>
            <a:r>
              <a:rPr lang="en-US" altLang="ko-KR" dirty="0"/>
              <a:t>, </a:t>
            </a:r>
            <a:r>
              <a:rPr lang="ko-KR" altLang="en-US" dirty="0"/>
              <a:t>변경 후 배열의 크기</a:t>
            </a:r>
            <a:r>
              <a:rPr lang="en-US" altLang="ko-KR" dirty="0"/>
              <a:t>(size </a:t>
            </a:r>
            <a:r>
              <a:rPr lang="ko-KR" altLang="en-US" dirty="0"/>
              <a:t>속성</a:t>
            </a:r>
            <a:r>
              <a:rPr lang="en-US" altLang="ko-KR" dirty="0"/>
              <a:t>)</a:t>
            </a:r>
            <a:r>
              <a:rPr lang="ko-KR" altLang="en-US" dirty="0"/>
              <a:t>가 동일해야 함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00B050"/>
                </a:solidFill>
              </a:rPr>
              <a:t>ex) </a:t>
            </a:r>
            <a:r>
              <a:rPr lang="en-US" altLang="ko-KR" dirty="0" err="1">
                <a:solidFill>
                  <a:srgbClr val="00B050"/>
                </a:solidFill>
              </a:rPr>
              <a:t>arr.reshape</a:t>
            </a:r>
            <a:r>
              <a:rPr lang="en-US" altLang="ko-KR" dirty="0">
                <a:solidFill>
                  <a:srgbClr val="00B050"/>
                </a:solidFill>
              </a:rPr>
              <a:t>(4, 2)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olidFill>
                  <a:srgbClr val="00B050"/>
                </a:solidFill>
                <a:sym typeface="Wingdings" panose="05000000000000000000" pitchFamily="2" charset="2"/>
              </a:rPr>
              <a:t>arr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배열을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6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행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2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열 배열로 형태 변경</a:t>
            </a:r>
            <a:endParaRPr lang="en-US" altLang="ko-KR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olidFill>
                  <a:srgbClr val="00B050"/>
                </a:solidFill>
              </a:rPr>
              <a:t>ex) </a:t>
            </a:r>
            <a:r>
              <a:rPr lang="en-US" altLang="ko-KR" dirty="0" err="1">
                <a:solidFill>
                  <a:srgbClr val="00B050"/>
                </a:solidFill>
              </a:rPr>
              <a:t>arr.reshape</a:t>
            </a:r>
            <a:r>
              <a:rPr lang="en-US" altLang="ko-KR" dirty="0">
                <a:solidFill>
                  <a:srgbClr val="00B050"/>
                </a:solidFill>
              </a:rPr>
              <a:t>(4, -1)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 4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행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열의 크기는 자동 배정</a:t>
            </a:r>
            <a:endParaRPr lang="en-US" altLang="ko-KR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flatten() </a:t>
            </a:r>
            <a:r>
              <a:rPr lang="ko-KR" altLang="en-US" dirty="0">
                <a:sym typeface="Wingdings" panose="05000000000000000000" pitchFamily="2" charset="2"/>
              </a:rPr>
              <a:t>메소드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/>
              <a:t>형식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olidFill>
                  <a:srgbClr val="0070C0"/>
                </a:solidFill>
                <a:sym typeface="Wingdings" panose="05000000000000000000" pitchFamily="2" charset="2"/>
              </a:rPr>
              <a:t>arr.flatten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() == </a:t>
            </a:r>
            <a:r>
              <a:rPr lang="en-US" altLang="ko-KR" dirty="0" err="1">
                <a:solidFill>
                  <a:srgbClr val="0070C0"/>
                </a:solidFill>
                <a:sym typeface="Wingdings" panose="05000000000000000000" pitchFamily="2" charset="2"/>
              </a:rPr>
              <a:t>arr.reshape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(-1)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차원 이상의 배열을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차원 배열로 변경한 배열을 반환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252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DFCDF-2DA8-4AE5-9F8B-B62B1A5F7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형태 변경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4DE73E-E9A6-4B07-841E-CF744D2F6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52" y="1152490"/>
            <a:ext cx="8296096" cy="410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1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26C94DA-7506-46E0-A3BD-BE51C7AD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AI</a:t>
            </a:r>
            <a:r>
              <a:rPr lang="ko-KR" altLang="en-US" dirty="0"/>
              <a:t>데이터분석 라이브러리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A3070E-AFEA-4501-B0EB-D00827C01E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2-2. </a:t>
            </a:r>
            <a:r>
              <a:rPr lang="ko-KR" altLang="en-US" dirty="0" err="1"/>
              <a:t>넘파이</a:t>
            </a:r>
            <a:r>
              <a:rPr lang="ko-KR" altLang="en-US" dirty="0"/>
              <a:t> 배열</a:t>
            </a:r>
          </a:p>
        </p:txBody>
      </p:sp>
    </p:spTree>
    <p:extLst>
      <p:ext uri="{BB962C8B-B14F-4D97-AF65-F5344CB8AC3E}">
        <p14:creationId xmlns:p14="http://schemas.microsoft.com/office/powerpoint/2010/main" val="1603317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난수 배열 생성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C7AB9DCA-7CFA-4416-8472-425974A9D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np.random</a:t>
            </a:r>
            <a:r>
              <a:rPr lang="en-US" altLang="ko-KR" dirty="0"/>
              <a:t> </a:t>
            </a:r>
            <a:r>
              <a:rPr lang="ko-KR" altLang="en-US" dirty="0"/>
              <a:t>모듈의 함수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seed(n) </a:t>
            </a:r>
            <a:r>
              <a:rPr lang="ko-KR" altLang="en-US" dirty="0">
                <a:solidFill>
                  <a:srgbClr val="0070C0"/>
                </a:solidFill>
              </a:rPr>
              <a:t>함수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ko-KR" altLang="en-US" dirty="0"/>
              <a:t>난수 생성을 위한 초기값을 </a:t>
            </a:r>
            <a:r>
              <a:rPr lang="en-US" altLang="ko-KR" dirty="0"/>
              <a:t>n</a:t>
            </a:r>
            <a:r>
              <a:rPr lang="ko-KR" altLang="en-US" dirty="0"/>
              <a:t>으로 설정</a:t>
            </a:r>
            <a:endParaRPr lang="en-US" altLang="ko-KR" dirty="0"/>
          </a:p>
          <a:p>
            <a:pPr lvl="2"/>
            <a:r>
              <a:rPr lang="ko-KR" altLang="en-US" dirty="0"/>
              <a:t>초기값이 같으면</a:t>
            </a:r>
            <a:r>
              <a:rPr lang="en-US" altLang="ko-KR" dirty="0"/>
              <a:t>, </a:t>
            </a:r>
            <a:r>
              <a:rPr lang="ko-KR" altLang="en-US" dirty="0"/>
              <a:t>같은 순서로 난수 생성됨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rand(shape) </a:t>
            </a:r>
            <a:r>
              <a:rPr lang="ko-KR" altLang="en-US" dirty="0">
                <a:solidFill>
                  <a:srgbClr val="0070C0"/>
                </a:solidFill>
              </a:rPr>
              <a:t>함수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en-US" altLang="ko-KR" dirty="0"/>
              <a:t>shape </a:t>
            </a:r>
            <a:r>
              <a:rPr lang="ko-KR" altLang="en-US" dirty="0"/>
              <a:t>형식의 난수 배열</a:t>
            </a:r>
            <a:r>
              <a:rPr lang="en-US" altLang="ko-KR" dirty="0"/>
              <a:t>(</a:t>
            </a:r>
            <a:r>
              <a:rPr lang="en-US" altLang="ko-KR" dirty="0" err="1"/>
              <a:t>ndarray</a:t>
            </a:r>
            <a:r>
              <a:rPr lang="en-US" altLang="ko-KR" dirty="0"/>
              <a:t> </a:t>
            </a:r>
            <a:r>
              <a:rPr lang="ko-KR" altLang="en-US" dirty="0"/>
              <a:t>타입</a:t>
            </a:r>
            <a:r>
              <a:rPr lang="en-US" altLang="ko-KR" dirty="0"/>
              <a:t>)</a:t>
            </a:r>
            <a:r>
              <a:rPr lang="ko-KR" altLang="en-US" dirty="0"/>
              <a:t> 반환</a:t>
            </a:r>
            <a:endParaRPr lang="en-US" altLang="ko-KR" dirty="0"/>
          </a:p>
          <a:p>
            <a:pPr lvl="2"/>
            <a:r>
              <a:rPr lang="en-US" altLang="ko-KR" dirty="0"/>
              <a:t>[0, 1) </a:t>
            </a:r>
            <a:r>
              <a:rPr lang="ko-KR" altLang="en-US" dirty="0"/>
              <a:t>사이 균일 분포의</a:t>
            </a:r>
            <a:r>
              <a:rPr lang="en-US" altLang="ko-KR" dirty="0"/>
              <a:t> </a:t>
            </a:r>
            <a:r>
              <a:rPr lang="ko-KR" altLang="en-US" dirty="0"/>
              <a:t>실수형 난수 값으로 배열 원소 초기화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>
                <a:solidFill>
                  <a:srgbClr val="0070C0"/>
                </a:solidFill>
              </a:rPr>
              <a:t>randint</a:t>
            </a:r>
            <a:r>
              <a:rPr lang="en-US" altLang="ko-KR" dirty="0">
                <a:solidFill>
                  <a:srgbClr val="0070C0"/>
                </a:solidFill>
              </a:rPr>
              <a:t>(s, e, size=(shape)) </a:t>
            </a:r>
            <a:r>
              <a:rPr lang="ko-KR" altLang="en-US" dirty="0">
                <a:solidFill>
                  <a:srgbClr val="0070C0"/>
                </a:solidFill>
              </a:rPr>
              <a:t>함수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en-US" altLang="ko-KR" dirty="0"/>
              <a:t>shape </a:t>
            </a:r>
            <a:r>
              <a:rPr lang="ko-KR" altLang="en-US" dirty="0"/>
              <a:t>형태의 난수 배열</a:t>
            </a:r>
            <a:r>
              <a:rPr lang="en-US" altLang="ko-KR" dirty="0"/>
              <a:t> (</a:t>
            </a:r>
            <a:r>
              <a:rPr lang="en-US" altLang="ko-KR" dirty="0" err="1"/>
              <a:t>ndarray</a:t>
            </a:r>
            <a:r>
              <a:rPr lang="en-US" altLang="ko-KR" dirty="0"/>
              <a:t> </a:t>
            </a:r>
            <a:r>
              <a:rPr lang="ko-KR" altLang="en-US" dirty="0"/>
              <a:t>타입</a:t>
            </a:r>
            <a:r>
              <a:rPr lang="en-US" altLang="ko-KR" dirty="0"/>
              <a:t>)</a:t>
            </a:r>
            <a:r>
              <a:rPr lang="ko-KR" altLang="en-US" dirty="0"/>
              <a:t> 반환</a:t>
            </a:r>
            <a:endParaRPr lang="en-US" altLang="ko-KR" dirty="0"/>
          </a:p>
          <a:p>
            <a:pPr lvl="2"/>
            <a:r>
              <a:rPr lang="en-US" altLang="ko-KR" dirty="0"/>
              <a:t>[s, e-1] </a:t>
            </a:r>
            <a:r>
              <a:rPr lang="ko-KR" altLang="en-US" dirty="0"/>
              <a:t>사이 균일 분포의 정수형 난수 값으로 배열 원소 초기화</a:t>
            </a:r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96708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70917-80D5-4926-A6B9-AAE188C1E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난수 배열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108776-DF79-4D23-8661-903400597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44" y="1184927"/>
            <a:ext cx="8379912" cy="408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85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정규 분포 난수 배열 생성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solidFill>
                      <a:srgbClr val="0070C0"/>
                    </a:solidFill>
                  </a:rPr>
                  <a:t>rand(), </a:t>
                </a:r>
                <a:r>
                  <a:rPr lang="en-US" altLang="ko-KR" dirty="0" err="1">
                    <a:solidFill>
                      <a:srgbClr val="0070C0"/>
                    </a:solidFill>
                  </a:rPr>
                  <a:t>randint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() </a:t>
                </a:r>
                <a:r>
                  <a:rPr lang="ko-KR" altLang="en-US" dirty="0">
                    <a:solidFill>
                      <a:srgbClr val="0070C0"/>
                    </a:solidFill>
                  </a:rPr>
                  <a:t>함수 </a:t>
                </a:r>
                <a:r>
                  <a:rPr lang="en-US" altLang="ko-KR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 </a:t>
                </a:r>
                <a:r>
                  <a:rPr lang="ko-KR" altLang="en-US" dirty="0">
                    <a:solidFill>
                      <a:srgbClr val="0070C0"/>
                    </a:solidFill>
                  </a:rPr>
                  <a:t>균일한 확률 분포의 난수 생성</a:t>
                </a:r>
                <a:endParaRPr lang="en-US" altLang="ko-KR" dirty="0">
                  <a:solidFill>
                    <a:srgbClr val="0070C0"/>
                  </a:solidFill>
                </a:endParaRPr>
              </a:p>
              <a:p>
                <a:r>
                  <a:rPr lang="ko-KR" altLang="en-US" dirty="0"/>
                  <a:t>정규 분포 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평균값에서 발생확률이 가장 높고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평균값에서 멀수록 발생확률 낮음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표준편차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ko-KR" altLang="en-US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가 크면 클수록 데이터의 흩어짐이 커짐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ko-KR" altLang="en-US" dirty="0"/>
                  <a:t>정규 분포 난수 발생 함수</a:t>
                </a:r>
                <a:endParaRPr lang="en-US" altLang="ko-KR" dirty="0"/>
              </a:p>
              <a:p>
                <a:pPr lvl="1"/>
                <a:r>
                  <a:rPr lang="en-US" altLang="ko-KR" dirty="0" err="1">
                    <a:solidFill>
                      <a:srgbClr val="0070C0"/>
                    </a:solidFill>
                  </a:rPr>
                  <a:t>np.random.normal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(m, s, shape) </a:t>
                </a:r>
                <a:r>
                  <a:rPr lang="ko-KR" altLang="en-US" dirty="0">
                    <a:solidFill>
                      <a:srgbClr val="0070C0"/>
                    </a:solidFill>
                  </a:rPr>
                  <a:t>함수</a:t>
                </a:r>
                <a:endParaRPr lang="en-US" altLang="ko-KR" dirty="0">
                  <a:solidFill>
                    <a:srgbClr val="0070C0"/>
                  </a:solidFill>
                </a:endParaRPr>
              </a:p>
              <a:p>
                <a:pPr lvl="2"/>
                <a:r>
                  <a:rPr lang="en-US" altLang="ko-KR" dirty="0"/>
                  <a:t>shape </a:t>
                </a:r>
                <a:r>
                  <a:rPr lang="ko-KR" altLang="en-US" dirty="0"/>
                  <a:t>형태 난수배열 반환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정규분포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평균 </a:t>
                </a:r>
                <a:r>
                  <a:rPr lang="en-US" altLang="ko-KR" dirty="0"/>
                  <a:t>m, </a:t>
                </a:r>
                <a:r>
                  <a:rPr lang="ko-KR" altLang="en-US" dirty="0"/>
                  <a:t>표준편차 </a:t>
                </a:r>
                <a:r>
                  <a:rPr lang="en-US" altLang="ko-KR" dirty="0"/>
                  <a:t>s) </a:t>
                </a:r>
                <a:r>
                  <a:rPr lang="ko-KR" altLang="en-US" dirty="0"/>
                  <a:t>난수 </a:t>
                </a:r>
                <a:endParaRPr lang="en-US" altLang="ko-KR" dirty="0"/>
              </a:p>
              <a:p>
                <a:pPr lvl="1"/>
                <a:r>
                  <a:rPr lang="en-US" altLang="ko-KR" dirty="0" err="1">
                    <a:solidFill>
                      <a:srgbClr val="0070C0"/>
                    </a:solidFill>
                  </a:rPr>
                  <a:t>np.random.randn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(d0, d1, ..., </a:t>
                </a:r>
                <a:r>
                  <a:rPr lang="en-US" altLang="ko-KR" dirty="0" err="1">
                    <a:solidFill>
                      <a:srgbClr val="0070C0"/>
                    </a:solidFill>
                  </a:rPr>
                  <a:t>dn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) </a:t>
                </a:r>
                <a:r>
                  <a:rPr lang="ko-KR" altLang="en-US" dirty="0">
                    <a:solidFill>
                      <a:srgbClr val="0070C0"/>
                    </a:solidFill>
                  </a:rPr>
                  <a:t>함수 </a:t>
                </a:r>
                <a:endParaRPr lang="en-US" altLang="ko-KR" dirty="0">
                  <a:solidFill>
                    <a:srgbClr val="0070C0"/>
                  </a:solidFill>
                </a:endParaRPr>
              </a:p>
              <a:p>
                <a:pPr lvl="2"/>
                <a:r>
                  <a:rPr lang="en-US" altLang="ko-KR" dirty="0">
                    <a:solidFill>
                      <a:srgbClr val="0070C0"/>
                    </a:solidFill>
                  </a:rPr>
                  <a:t>(d0, d1, ..., </a:t>
                </a:r>
                <a:r>
                  <a:rPr lang="en-US" altLang="ko-KR" dirty="0" err="1">
                    <a:solidFill>
                      <a:srgbClr val="0070C0"/>
                    </a:solidFill>
                  </a:rPr>
                  <a:t>dn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) </a:t>
                </a:r>
                <a:r>
                  <a:rPr lang="ko-KR" altLang="en-US" dirty="0"/>
                  <a:t>난수배열 반환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정규분포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평균 </a:t>
                </a:r>
                <a:r>
                  <a:rPr lang="en-US" altLang="ko-KR" dirty="0"/>
                  <a:t>0, </a:t>
                </a:r>
                <a:r>
                  <a:rPr lang="ko-KR" altLang="en-US" dirty="0"/>
                  <a:t>표준편차 </a:t>
                </a:r>
                <a:r>
                  <a:rPr lang="en-US" altLang="ko-KR" dirty="0"/>
                  <a:t>1) </a:t>
                </a:r>
                <a:r>
                  <a:rPr lang="ko-KR" altLang="en-US" dirty="0"/>
                  <a:t>난수</a:t>
                </a:r>
                <a:endParaRPr lang="en-US" altLang="ko-KR" dirty="0"/>
              </a:p>
              <a:p>
                <a:pPr lvl="1"/>
                <a:r>
                  <a:rPr lang="en-US" altLang="ko-KR" dirty="0">
                    <a:solidFill>
                      <a:srgbClr val="00B050"/>
                    </a:solidFill>
                  </a:rPr>
                  <a:t>ex) </a:t>
                </a:r>
                <a:r>
                  <a:rPr lang="en-US" altLang="ko-KR" dirty="0" err="1">
                    <a:solidFill>
                      <a:srgbClr val="00B050"/>
                    </a:solidFill>
                  </a:rPr>
                  <a:t>np.random.normal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(0, 1, (2,5)) == </a:t>
                </a:r>
                <a:r>
                  <a:rPr lang="en-US" altLang="ko-KR" dirty="0" err="1">
                    <a:solidFill>
                      <a:srgbClr val="00B050"/>
                    </a:solidFill>
                  </a:rPr>
                  <a:t>np.random.randn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(2, 5)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7" t="-13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3412F7E7-40D9-D841-91A3-670D7A37D9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37"/>
          <a:stretch/>
        </p:blipFill>
        <p:spPr>
          <a:xfrm>
            <a:off x="5478920" y="2384652"/>
            <a:ext cx="3505425" cy="162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59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정규 분포 난수 생성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1F2954-1C98-416C-A481-159525052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39" y="926669"/>
            <a:ext cx="8480121" cy="500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38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난수 관련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0070C0"/>
                </a:solidFill>
              </a:rPr>
              <a:t>np.random.shuffle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arr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ko-KR" altLang="en-US" dirty="0" err="1"/>
              <a:t>넘파이</a:t>
            </a:r>
            <a:r>
              <a:rPr lang="ko-KR" altLang="en-US" dirty="0"/>
              <a:t> 배열 </a:t>
            </a:r>
            <a:r>
              <a:rPr lang="en-US" altLang="ko-KR" dirty="0" err="1"/>
              <a:t>arr</a:t>
            </a:r>
            <a:r>
              <a:rPr lang="ko-KR" altLang="en-US" dirty="0"/>
              <a:t>의 순서를 랜덤하게 변경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>
                <a:solidFill>
                  <a:srgbClr val="0070C0"/>
                </a:solidFill>
              </a:rPr>
              <a:t>np.random.permutation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arr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ko-KR" altLang="en-US" dirty="0" err="1"/>
              <a:t>넘파이</a:t>
            </a:r>
            <a:r>
              <a:rPr lang="ko-KR" altLang="en-US" dirty="0"/>
              <a:t> 배열 </a:t>
            </a:r>
            <a:r>
              <a:rPr lang="en-US" altLang="ko-KR" dirty="0" err="1"/>
              <a:t>arr</a:t>
            </a:r>
            <a:r>
              <a:rPr lang="ko-KR" altLang="en-US" dirty="0"/>
              <a:t>의 순서를 랜덤하게 변경한 배열 반환</a:t>
            </a:r>
            <a:r>
              <a:rPr lang="en-US" altLang="ko-KR" dirty="0"/>
              <a:t>(</a:t>
            </a:r>
            <a:r>
              <a:rPr lang="ko-KR" altLang="en-US" dirty="0"/>
              <a:t>배열 </a:t>
            </a:r>
            <a:r>
              <a:rPr lang="en-US" altLang="ko-KR" dirty="0" err="1"/>
              <a:t>arr</a:t>
            </a:r>
            <a:r>
              <a:rPr lang="en-US" altLang="ko-KR" dirty="0"/>
              <a:t> </a:t>
            </a:r>
            <a:r>
              <a:rPr lang="ko-KR" altLang="en-US" dirty="0"/>
              <a:t>불변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en-US" altLang="ko-KR" dirty="0" err="1">
                <a:solidFill>
                  <a:srgbClr val="0070C0"/>
                </a:solidFill>
              </a:rPr>
              <a:t>np.random.choice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arr</a:t>
            </a:r>
            <a:r>
              <a:rPr lang="en-US" altLang="ko-KR" dirty="0">
                <a:solidFill>
                  <a:srgbClr val="0070C0"/>
                </a:solidFill>
              </a:rPr>
              <a:t>, n)</a:t>
            </a:r>
          </a:p>
          <a:p>
            <a:pPr lvl="1"/>
            <a:r>
              <a:rPr lang="ko-KR" altLang="en-US" dirty="0" err="1"/>
              <a:t>넘파이</a:t>
            </a:r>
            <a:r>
              <a:rPr lang="ko-KR" altLang="en-US" dirty="0"/>
              <a:t> 배열 </a:t>
            </a:r>
            <a:r>
              <a:rPr lang="en-US" altLang="ko-KR" dirty="0" err="1"/>
              <a:t>arr</a:t>
            </a:r>
            <a:r>
              <a:rPr lang="ko-KR" altLang="en-US" dirty="0"/>
              <a:t>에서 </a:t>
            </a:r>
            <a:r>
              <a:rPr lang="en-US" altLang="ko-KR" dirty="0"/>
              <a:t>n</a:t>
            </a:r>
            <a:r>
              <a:rPr lang="ko-KR" altLang="en-US" dirty="0"/>
              <a:t>개의 원소를 균등확률로 추출한 배열 반환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>
                <a:solidFill>
                  <a:srgbClr val="0070C0"/>
                </a:solidFill>
              </a:rPr>
              <a:t>np.random.choice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arr</a:t>
            </a:r>
            <a:r>
              <a:rPr lang="en-US" altLang="ko-KR" dirty="0">
                <a:solidFill>
                  <a:srgbClr val="0070C0"/>
                </a:solidFill>
              </a:rPr>
              <a:t>, n, replace=True, p)</a:t>
            </a:r>
          </a:p>
          <a:p>
            <a:pPr lvl="1"/>
            <a:r>
              <a:rPr lang="en-US" altLang="ko-KR" dirty="0"/>
              <a:t>replace=True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중복 추출 가능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/>
              <a:t>replace=False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중복 추출 제외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endParaRPr lang="en-US" altLang="ko-KR" dirty="0"/>
          </a:p>
          <a:p>
            <a:pPr lvl="1"/>
            <a:r>
              <a:rPr lang="en-US" altLang="ko-KR" dirty="0"/>
              <a:t>p</a:t>
            </a:r>
            <a:r>
              <a:rPr lang="ko-KR" altLang="en-US" dirty="0"/>
              <a:t>에는 표본들의 추출 </a:t>
            </a:r>
            <a:r>
              <a:rPr lang="ko-KR" altLang="en-US" dirty="0" err="1"/>
              <a:t>확률값을</a:t>
            </a:r>
            <a:r>
              <a:rPr lang="ko-KR" altLang="en-US" dirty="0"/>
              <a:t> 가지는 리스트 전달</a:t>
            </a:r>
            <a:endParaRPr lang="en-US" altLang="ko-KR" dirty="0"/>
          </a:p>
          <a:p>
            <a:pPr lvl="1"/>
            <a:r>
              <a:rPr lang="ko-KR" altLang="en-US" dirty="0" err="1"/>
              <a:t>넘파이</a:t>
            </a:r>
            <a:r>
              <a:rPr lang="ko-KR" altLang="en-US" dirty="0"/>
              <a:t> 배열 </a:t>
            </a:r>
            <a:r>
              <a:rPr lang="en-US" altLang="ko-KR" dirty="0" err="1"/>
              <a:t>arr</a:t>
            </a:r>
            <a:r>
              <a:rPr lang="ko-KR" altLang="en-US" dirty="0"/>
              <a:t>에서 </a:t>
            </a:r>
            <a:r>
              <a:rPr lang="en-US" altLang="ko-KR" dirty="0"/>
              <a:t>n</a:t>
            </a:r>
            <a:r>
              <a:rPr lang="ko-KR" altLang="en-US" dirty="0"/>
              <a:t>개의 원소를 표본추출 확률로 추출한 배열 반환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5312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94284-D621-4723-85EB-9C3F3E7E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난수 관련 함수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5B5575-113F-48A3-8274-79EE1499B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47" y="1143120"/>
            <a:ext cx="8519105" cy="431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963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평균 계산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ECAFAB1-0211-44F7-BA1B-7859E4DAC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mean()</a:t>
            </a:r>
            <a:r>
              <a:rPr lang="ko-KR" altLang="en-US" dirty="0"/>
              <a:t> 함수</a:t>
            </a:r>
            <a:endParaRPr lang="en-US" altLang="ko-KR" dirty="0"/>
          </a:p>
          <a:p>
            <a:pPr lvl="1"/>
            <a:r>
              <a:rPr lang="ko-KR" altLang="en-US" dirty="0"/>
              <a:t>호출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olidFill>
                  <a:srgbClr val="0070C0"/>
                </a:solidFill>
                <a:sym typeface="Wingdings" panose="05000000000000000000" pitchFamily="2" charset="2"/>
              </a:rPr>
              <a:t>np.mean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olidFill>
                  <a:srgbClr val="0070C0"/>
                </a:solidFill>
                <a:sym typeface="Wingdings" panose="05000000000000000000" pitchFamily="2" charset="2"/>
              </a:rPr>
              <a:t>arr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,</a:t>
            </a:r>
            <a:r>
              <a:rPr lang="ko-KR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axis=0)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차원 배열의 평균 </a:t>
            </a:r>
            <a:r>
              <a:rPr lang="ko-KR" altLang="en-US" dirty="0" err="1">
                <a:sym typeface="Wingdings" panose="05000000000000000000" pitchFamily="2" charset="2"/>
              </a:rPr>
              <a:t>계산시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axis </a:t>
            </a:r>
            <a:r>
              <a:rPr lang="ko-KR" altLang="en-US" dirty="0">
                <a:sym typeface="Wingdings" panose="05000000000000000000" pitchFamily="2" charset="2"/>
              </a:rPr>
              <a:t>생략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/>
          </a:p>
          <a:p>
            <a:r>
              <a:rPr lang="en-US" altLang="ko-KR" dirty="0"/>
              <a:t>mean() </a:t>
            </a:r>
            <a:r>
              <a:rPr lang="ko-KR" altLang="en-US" dirty="0"/>
              <a:t>메소드</a:t>
            </a:r>
            <a:endParaRPr lang="en-US" altLang="ko-KR" dirty="0"/>
          </a:p>
          <a:p>
            <a:pPr lvl="1"/>
            <a:r>
              <a:rPr lang="ko-KR" altLang="en-US" dirty="0"/>
              <a:t> 호출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olidFill>
                  <a:srgbClr val="0070C0"/>
                </a:solidFill>
                <a:sym typeface="Wingdings" panose="05000000000000000000" pitchFamily="2" charset="2"/>
              </a:rPr>
              <a:t>arr.mean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(axis=0)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>
                <a:solidFill>
                  <a:srgbClr val="0070C0"/>
                </a:solidFill>
              </a:rPr>
              <a:t>np.mean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arr</a:t>
            </a:r>
            <a:r>
              <a:rPr lang="en-US" altLang="ko-KR" dirty="0">
                <a:solidFill>
                  <a:srgbClr val="0070C0"/>
                </a:solidFill>
              </a:rPr>
              <a:t>, axis=0) == </a:t>
            </a:r>
            <a:r>
              <a:rPr lang="en-US" altLang="ko-KR" dirty="0" err="1">
                <a:solidFill>
                  <a:srgbClr val="0070C0"/>
                </a:solidFill>
              </a:rPr>
              <a:t>arr.mean</a:t>
            </a:r>
            <a:r>
              <a:rPr lang="en-US" altLang="ko-KR" dirty="0">
                <a:solidFill>
                  <a:srgbClr val="0070C0"/>
                </a:solidFill>
              </a:rPr>
              <a:t>(axis=0)</a:t>
            </a:r>
            <a:endParaRPr lang="en-US" altLang="ko-KR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차원 배열 </a:t>
            </a:r>
            <a:r>
              <a:rPr lang="en-US" altLang="ko-KR" dirty="0">
                <a:sym typeface="Wingdings" panose="05000000000000000000" pitchFamily="2" charset="2"/>
              </a:rPr>
              <a:t>axis=0  </a:t>
            </a:r>
            <a:r>
              <a:rPr lang="ko-KR" altLang="en-US" dirty="0" err="1">
                <a:sym typeface="Wingdings" panose="05000000000000000000" pitchFamily="2" charset="2"/>
              </a:rPr>
              <a:t>행방향</a:t>
            </a:r>
            <a:r>
              <a:rPr lang="ko-KR" altLang="en-US" dirty="0">
                <a:sym typeface="Wingdings" panose="05000000000000000000" pitchFamily="2" charset="2"/>
              </a:rPr>
              <a:t> 평균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각 열의 평균값 배열 반환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차원 배열 </a:t>
            </a:r>
            <a:r>
              <a:rPr lang="en-US" altLang="ko-KR" dirty="0">
                <a:sym typeface="Wingdings" panose="05000000000000000000" pitchFamily="2" charset="2"/>
              </a:rPr>
              <a:t>axis=1  </a:t>
            </a:r>
            <a:r>
              <a:rPr lang="ko-KR" altLang="en-US" dirty="0" err="1">
                <a:sym typeface="Wingdings" panose="05000000000000000000" pitchFamily="2" charset="2"/>
              </a:rPr>
              <a:t>열방향</a:t>
            </a:r>
            <a:r>
              <a:rPr lang="ko-KR" altLang="en-US" dirty="0">
                <a:sym typeface="Wingdings" panose="05000000000000000000" pitchFamily="2" charset="2"/>
              </a:rPr>
              <a:t> 평균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각 행의 평균값 배열 반환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5211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569C9-8DFA-4557-A0A9-2FFA22A5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평균 계산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EFA2AE-3080-4B0C-8E88-2F2E610BA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78" y="1149893"/>
            <a:ext cx="7697244" cy="44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116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합치기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ECAFAB1-0211-44F7-BA1B-7859E4DAC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0070C0"/>
                </a:solidFill>
              </a:rPr>
              <a:t>np.concatenate</a:t>
            </a:r>
            <a:r>
              <a:rPr lang="en-US" altLang="ko-KR" dirty="0">
                <a:solidFill>
                  <a:srgbClr val="0070C0"/>
                </a:solidFill>
              </a:rPr>
              <a:t>((arr1, arr2), axis)</a:t>
            </a:r>
            <a:r>
              <a:rPr lang="ko-KR" altLang="en-US" dirty="0">
                <a:solidFill>
                  <a:srgbClr val="0070C0"/>
                </a:solidFill>
              </a:rPr>
              <a:t> 함수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dirty="0"/>
              <a:t>두 배열이 </a:t>
            </a:r>
            <a:r>
              <a:rPr lang="en-US" altLang="ko-KR" dirty="0"/>
              <a:t>1</a:t>
            </a:r>
            <a:r>
              <a:rPr lang="ko-KR" altLang="en-US" dirty="0"/>
              <a:t>차원 배열일 때</a:t>
            </a:r>
            <a:endParaRPr lang="en-US" altLang="ko-KR" dirty="0"/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axis=0 </a:t>
            </a:r>
            <a:r>
              <a:rPr lang="ko-KR" altLang="en-US" dirty="0">
                <a:sym typeface="Wingdings" panose="05000000000000000000" pitchFamily="2" charset="2"/>
              </a:rPr>
              <a:t> 열 방향으로 연결</a:t>
            </a:r>
            <a:endParaRPr lang="en-US" altLang="ko-KR" dirty="0"/>
          </a:p>
          <a:p>
            <a:pPr lvl="1"/>
            <a:r>
              <a:rPr lang="ko-KR" altLang="en-US" dirty="0"/>
              <a:t>두 배열이 </a:t>
            </a:r>
            <a:r>
              <a:rPr lang="en-US" altLang="ko-KR" dirty="0"/>
              <a:t>2</a:t>
            </a:r>
            <a:r>
              <a:rPr lang="ko-KR" altLang="en-US" dirty="0"/>
              <a:t>차원 배열일 때</a:t>
            </a:r>
            <a:endParaRPr lang="en-US" altLang="ko-KR" dirty="0"/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axis=0  </a:t>
            </a:r>
            <a:r>
              <a:rPr lang="ko-KR" altLang="en-US" dirty="0">
                <a:sym typeface="Wingdings" panose="05000000000000000000" pitchFamily="2" charset="2"/>
              </a:rPr>
              <a:t>행 방향으로 연결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axis=1  </a:t>
            </a:r>
            <a:r>
              <a:rPr lang="ko-KR" altLang="en-US" dirty="0">
                <a:sym typeface="Wingdings" panose="05000000000000000000" pitchFamily="2" charset="2"/>
              </a:rPr>
              <a:t>열 방향으로 연결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336946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B850DE-C2C3-42D4-A127-4828906A8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26" y="3095846"/>
            <a:ext cx="7171347" cy="321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8723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 분리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ECAFAB1-0211-44F7-BA1B-7859E4DAC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0070C0"/>
                </a:solidFill>
              </a:rPr>
              <a:t>np.split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arr</a:t>
            </a:r>
            <a:r>
              <a:rPr lang="en-US" altLang="ko-KR" dirty="0">
                <a:solidFill>
                  <a:srgbClr val="0070C0"/>
                </a:solidFill>
              </a:rPr>
              <a:t>, n, axis)</a:t>
            </a:r>
            <a:r>
              <a:rPr lang="ko-KR" altLang="en-US" dirty="0">
                <a:solidFill>
                  <a:srgbClr val="0070C0"/>
                </a:solidFill>
              </a:rPr>
              <a:t> 함수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dirty="0"/>
              <a:t>두 배열이 </a:t>
            </a:r>
            <a:r>
              <a:rPr lang="en-US" altLang="ko-KR" dirty="0"/>
              <a:t>1</a:t>
            </a:r>
            <a:r>
              <a:rPr lang="ko-KR" altLang="en-US" dirty="0"/>
              <a:t>차원 배열일 때</a:t>
            </a:r>
            <a:endParaRPr lang="en-US" altLang="ko-KR" dirty="0"/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axis=0 </a:t>
            </a:r>
            <a:r>
              <a:rPr lang="ko-KR" altLang="en-US" dirty="0">
                <a:sym typeface="Wingdings" panose="05000000000000000000" pitchFamily="2" charset="2"/>
              </a:rPr>
              <a:t> 열 방향 </a:t>
            </a:r>
            <a:r>
              <a:rPr lang="en-US" altLang="ko-KR" dirty="0">
                <a:sym typeface="Wingdings" panose="05000000000000000000" pitchFamily="2" charset="2"/>
              </a:rPr>
              <a:t>n</a:t>
            </a:r>
            <a:r>
              <a:rPr lang="ko-KR" altLang="en-US" dirty="0">
                <a:sym typeface="Wingdings" panose="05000000000000000000" pitchFamily="2" charset="2"/>
              </a:rPr>
              <a:t>개의 배열로 분리 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= </a:t>
            </a:r>
            <a:r>
              <a:rPr lang="en-US" altLang="ko-KR" dirty="0" err="1">
                <a:solidFill>
                  <a:srgbClr val="0070C0"/>
                </a:solidFill>
                <a:sym typeface="Wingdings" panose="05000000000000000000" pitchFamily="2" charset="2"/>
              </a:rPr>
              <a:t>np.hsplit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olidFill>
                  <a:srgbClr val="0070C0"/>
                </a:solidFill>
                <a:sym typeface="Wingdings" panose="05000000000000000000" pitchFamily="2" charset="2"/>
              </a:rPr>
              <a:t>arr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, n)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ko-KR" altLang="en-US" dirty="0"/>
              <a:t>두 배열이 </a:t>
            </a:r>
            <a:r>
              <a:rPr lang="en-US" altLang="ko-KR" dirty="0"/>
              <a:t>2</a:t>
            </a:r>
            <a:r>
              <a:rPr lang="ko-KR" altLang="en-US" dirty="0"/>
              <a:t>차원 배열일 때</a:t>
            </a:r>
            <a:endParaRPr lang="en-US" altLang="ko-KR" dirty="0"/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axis=0  </a:t>
            </a:r>
            <a:r>
              <a:rPr lang="ko-KR" altLang="en-US" dirty="0">
                <a:sym typeface="Wingdings" panose="05000000000000000000" pitchFamily="2" charset="2"/>
              </a:rPr>
              <a:t>행 방향 </a:t>
            </a:r>
            <a:r>
              <a:rPr lang="en-US" altLang="ko-KR" dirty="0">
                <a:sym typeface="Wingdings" panose="05000000000000000000" pitchFamily="2" charset="2"/>
              </a:rPr>
              <a:t>n</a:t>
            </a:r>
            <a:r>
              <a:rPr lang="ko-KR" altLang="en-US" dirty="0">
                <a:sym typeface="Wingdings" panose="05000000000000000000" pitchFamily="2" charset="2"/>
              </a:rPr>
              <a:t>개의 배열로 분리 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= </a:t>
            </a:r>
            <a:r>
              <a:rPr lang="en-US" altLang="ko-KR" dirty="0" err="1">
                <a:solidFill>
                  <a:srgbClr val="0070C0"/>
                </a:solidFill>
                <a:sym typeface="Wingdings" panose="05000000000000000000" pitchFamily="2" charset="2"/>
              </a:rPr>
              <a:t>np.vsplit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olidFill>
                  <a:srgbClr val="0070C0"/>
                </a:solidFill>
                <a:sym typeface="Wingdings" panose="05000000000000000000" pitchFamily="2" charset="2"/>
              </a:rPr>
              <a:t>arr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, n)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axis=1  </a:t>
            </a:r>
            <a:r>
              <a:rPr lang="ko-KR" altLang="en-US" dirty="0">
                <a:sym typeface="Wingdings" panose="05000000000000000000" pitchFamily="2" charset="2"/>
              </a:rPr>
              <a:t>열 방향 </a:t>
            </a:r>
            <a:r>
              <a:rPr lang="en-US" altLang="ko-KR" dirty="0">
                <a:sym typeface="Wingdings" panose="05000000000000000000" pitchFamily="2" charset="2"/>
              </a:rPr>
              <a:t>n</a:t>
            </a:r>
            <a:r>
              <a:rPr lang="ko-KR" altLang="en-US" dirty="0">
                <a:sym typeface="Wingdings" panose="05000000000000000000" pitchFamily="2" charset="2"/>
              </a:rPr>
              <a:t>개의 배열로 분리 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= </a:t>
            </a:r>
            <a:r>
              <a:rPr lang="en-US" altLang="ko-KR" dirty="0" err="1">
                <a:solidFill>
                  <a:srgbClr val="0070C0"/>
                </a:solidFill>
                <a:sym typeface="Wingdings" panose="05000000000000000000" pitchFamily="2" charset="2"/>
              </a:rPr>
              <a:t>np.hsplit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olidFill>
                  <a:srgbClr val="0070C0"/>
                </a:solidFill>
                <a:sym typeface="Wingdings" panose="05000000000000000000" pitchFamily="2" charset="2"/>
              </a:rPr>
              <a:t>arr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, n)</a:t>
            </a:r>
          </a:p>
          <a:p>
            <a:pPr marL="336946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EC1C22-8943-42FF-B844-788602197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085" y="2994104"/>
            <a:ext cx="6681830" cy="34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9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1B9C37-01CD-4F9F-A85F-BEAAF29395AA}"/>
              </a:ext>
            </a:extLst>
          </p:cNvPr>
          <p:cNvSpPr/>
          <p:nvPr/>
        </p:nvSpPr>
        <p:spPr>
          <a:xfrm>
            <a:off x="2012795" y="1064942"/>
            <a:ext cx="5229921" cy="5464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머신러닝</a:t>
            </a:r>
            <a:r>
              <a:rPr lang="ko-KR" altLang="en-US" dirty="0"/>
              <a:t> 애플리케이션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9AA7DC-9549-4E9C-B43C-765D7E5DE940}"/>
              </a:ext>
            </a:extLst>
          </p:cNvPr>
          <p:cNvSpPr/>
          <p:nvPr/>
        </p:nvSpPr>
        <p:spPr>
          <a:xfrm>
            <a:off x="2012795" y="2299010"/>
            <a:ext cx="5229921" cy="5464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머신러닝</a:t>
            </a:r>
            <a:r>
              <a:rPr lang="ko-KR" altLang="en-US" dirty="0"/>
              <a:t> 모델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C48BD7-0DCC-4EA6-BAD0-7748B7A5DDAE}"/>
              </a:ext>
            </a:extLst>
          </p:cNvPr>
          <p:cNvSpPr/>
          <p:nvPr/>
        </p:nvSpPr>
        <p:spPr>
          <a:xfrm>
            <a:off x="914401" y="3533079"/>
            <a:ext cx="2999677" cy="54640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머신러닝</a:t>
            </a:r>
            <a:r>
              <a:rPr lang="ko-KR" altLang="en-US" dirty="0"/>
              <a:t> 알고리즘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881646-6B64-4403-AA34-F50B7FF80492}"/>
              </a:ext>
            </a:extLst>
          </p:cNvPr>
          <p:cNvSpPr/>
          <p:nvPr/>
        </p:nvSpPr>
        <p:spPr>
          <a:xfrm>
            <a:off x="5136996" y="3533078"/>
            <a:ext cx="2999677" cy="54640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분석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9C25F92-D453-430E-8FDE-38A3DA86C206}"/>
              </a:ext>
            </a:extLst>
          </p:cNvPr>
          <p:cNvSpPr/>
          <p:nvPr/>
        </p:nvSpPr>
        <p:spPr>
          <a:xfrm>
            <a:off x="480432" y="1064942"/>
            <a:ext cx="1276813" cy="93670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웹개발</a:t>
            </a:r>
            <a:endParaRPr lang="en-US" altLang="ko-KR" dirty="0"/>
          </a:p>
          <a:p>
            <a:pPr algn="ctr"/>
            <a:r>
              <a:rPr lang="ko-KR" altLang="en-US" dirty="0"/>
              <a:t>기술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4B22A6E-02C7-45EA-959D-ECA5146452D1}"/>
              </a:ext>
            </a:extLst>
          </p:cNvPr>
          <p:cNvSpPr/>
          <p:nvPr/>
        </p:nvSpPr>
        <p:spPr>
          <a:xfrm>
            <a:off x="7498266" y="1064942"/>
            <a:ext cx="1276813" cy="93670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앱개발</a:t>
            </a:r>
            <a:endParaRPr lang="en-US" altLang="ko-KR" dirty="0"/>
          </a:p>
          <a:p>
            <a:pPr algn="ctr"/>
            <a:r>
              <a:rPr lang="ko-KR" altLang="en-US" dirty="0"/>
              <a:t>기술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660478-B62E-46CC-A681-B98B2BB29FCA}"/>
              </a:ext>
            </a:extLst>
          </p:cNvPr>
          <p:cNvSpPr/>
          <p:nvPr/>
        </p:nvSpPr>
        <p:spPr>
          <a:xfrm>
            <a:off x="914401" y="4497660"/>
            <a:ext cx="2999678" cy="5464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Tensorflow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scikit</a:t>
            </a:r>
            <a:r>
              <a:rPr lang="en-US" altLang="ko-KR" dirty="0"/>
              <a:t>-learn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7A9033-F18F-48FE-8918-17822CD6F644}"/>
              </a:ext>
            </a:extLst>
          </p:cNvPr>
          <p:cNvSpPr/>
          <p:nvPr/>
        </p:nvSpPr>
        <p:spPr>
          <a:xfrm>
            <a:off x="5136996" y="4497660"/>
            <a:ext cx="2999677" cy="54640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</a:rPr>
              <a:t>NumPy</a:t>
            </a:r>
            <a:r>
              <a:rPr lang="en-US" altLang="ko-KR" dirty="0"/>
              <a:t>, Pandas, Matplotlib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947377-47EA-4D2A-9C86-43A5606526DE}"/>
              </a:ext>
            </a:extLst>
          </p:cNvPr>
          <p:cNvSpPr/>
          <p:nvPr/>
        </p:nvSpPr>
        <p:spPr>
          <a:xfrm>
            <a:off x="3236641" y="5651810"/>
            <a:ext cx="2681868" cy="5464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파이썬</a:t>
            </a:r>
            <a:endParaRPr lang="ko-KR" altLang="en-US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F522CAED-B186-4E3C-AA75-BEEEF915C0CF}"/>
              </a:ext>
            </a:extLst>
          </p:cNvPr>
          <p:cNvCxnSpPr>
            <a:stCxn id="12" idx="1"/>
            <a:endCxn id="10" idx="2"/>
          </p:cNvCxnSpPr>
          <p:nvPr/>
        </p:nvCxnSpPr>
        <p:spPr>
          <a:xfrm rot="10800000">
            <a:off x="2414241" y="5044069"/>
            <a:ext cx="822401" cy="880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561B36C9-89CB-4E5E-8A2D-87E7E9B69D2F}"/>
              </a:ext>
            </a:extLst>
          </p:cNvPr>
          <p:cNvCxnSpPr>
            <a:stCxn id="12" idx="3"/>
            <a:endCxn id="11" idx="2"/>
          </p:cNvCxnSpPr>
          <p:nvPr/>
        </p:nvCxnSpPr>
        <p:spPr>
          <a:xfrm flipV="1">
            <a:off x="5918509" y="5044069"/>
            <a:ext cx="718326" cy="880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0F7D37B-F9DB-4068-8403-2FA5440F55F3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2414239" y="4148254"/>
            <a:ext cx="1" cy="34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DCE7C1D-DFF7-4A38-A42A-26744AB67628}"/>
              </a:ext>
            </a:extLst>
          </p:cNvPr>
          <p:cNvCxnSpPr>
            <a:stCxn id="11" idx="0"/>
            <a:endCxn id="7" idx="2"/>
          </p:cNvCxnSpPr>
          <p:nvPr/>
        </p:nvCxnSpPr>
        <p:spPr>
          <a:xfrm flipV="1">
            <a:off x="6636835" y="4079487"/>
            <a:ext cx="0" cy="418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CDF005F-6683-4B95-8E8F-7B84E032B060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5400000" flipH="1" flipV="1">
            <a:off x="3177168" y="2082491"/>
            <a:ext cx="687660" cy="22135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992553F-5747-433B-A3EF-2ED952CE84BA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16200000" flipV="1">
            <a:off x="5288467" y="2184709"/>
            <a:ext cx="687659" cy="20090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1AB96D6-43BC-490F-A111-2D582E7FE356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627756" y="1611351"/>
            <a:ext cx="0" cy="687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393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280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en-US" altLang="ko-KR" dirty="0"/>
              <a:t>(</a:t>
            </a:r>
            <a:r>
              <a:rPr lang="en-US" altLang="ko-KR" dirty="0" err="1"/>
              <a:t>numpy</a:t>
            </a:r>
            <a:r>
              <a:rPr lang="en-US" altLang="ko-KR" dirty="0"/>
              <a:t>)</a:t>
            </a:r>
            <a:r>
              <a:rPr lang="ko-KR" altLang="en-US" dirty="0"/>
              <a:t>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리스트처럼 여러 개의 값들을 저장할 수 있는 자료구조</a:t>
            </a:r>
            <a:endParaRPr lang="en-US" altLang="ko-KR" dirty="0"/>
          </a:p>
          <a:p>
            <a:pPr lvl="1"/>
            <a:r>
              <a:rPr lang="ko-KR" altLang="en-US" dirty="0"/>
              <a:t>리스트는 다양한 자료형의 데이터 저장 가능</a:t>
            </a:r>
            <a:endParaRPr lang="en-US" altLang="ko-KR" dirty="0"/>
          </a:p>
          <a:p>
            <a:pPr lvl="1"/>
            <a:r>
              <a:rPr lang="ko-KR" altLang="en-US" dirty="0" err="1"/>
              <a:t>넘파이</a:t>
            </a:r>
            <a:r>
              <a:rPr lang="ko-KR" altLang="en-US" dirty="0"/>
              <a:t> 배열은 같은 자료형의 데이터 저장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리스트보다 데이터 처리속도가 빠름</a:t>
            </a:r>
            <a:endParaRPr lang="en-US" altLang="ko-KR" dirty="0"/>
          </a:p>
          <a:p>
            <a:pPr lvl="1"/>
            <a:r>
              <a:rPr lang="ko-KR" altLang="en-US" dirty="0"/>
              <a:t>리스트는 데이터 접근을 위해 이중 참조</a:t>
            </a:r>
            <a:endParaRPr lang="en-US" altLang="ko-KR" dirty="0"/>
          </a:p>
          <a:p>
            <a:pPr lvl="2"/>
            <a:r>
              <a:rPr lang="ko-KR" altLang="en-US" dirty="0"/>
              <a:t>리스트는 객체 배열</a:t>
            </a:r>
            <a:endParaRPr lang="en-US" altLang="ko-KR" dirty="0"/>
          </a:p>
          <a:p>
            <a:pPr lvl="1"/>
            <a:r>
              <a:rPr lang="ko-KR" altLang="en-US" dirty="0" err="1"/>
              <a:t>넘파이</a:t>
            </a:r>
            <a:r>
              <a:rPr lang="ko-KR" altLang="en-US" dirty="0"/>
              <a:t> 배열은 한번의 참조로 데이터 접근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대량의 데이터를 빠르게 처리하려면 </a:t>
            </a:r>
            <a:r>
              <a:rPr lang="ko-KR" altLang="en-US" dirty="0" err="1"/>
              <a:t>넘파이</a:t>
            </a:r>
            <a:r>
              <a:rPr lang="ko-KR" altLang="en-US" dirty="0"/>
              <a:t> 배열 필요</a:t>
            </a:r>
            <a:endParaRPr lang="en-US" altLang="ko-KR" dirty="0"/>
          </a:p>
          <a:p>
            <a:pPr lvl="1"/>
            <a:r>
              <a:rPr lang="ko-KR" altLang="en-US" dirty="0"/>
              <a:t>데이터 과학</a:t>
            </a:r>
            <a:r>
              <a:rPr lang="en-US" altLang="ko-KR" dirty="0"/>
              <a:t>, </a:t>
            </a:r>
            <a:r>
              <a:rPr lang="ko-KR" altLang="en-US" dirty="0"/>
              <a:t>인공지능 분야에서 </a:t>
            </a:r>
            <a:r>
              <a:rPr lang="ko-KR" altLang="en-US" dirty="0" err="1"/>
              <a:t>넘파이</a:t>
            </a:r>
            <a:r>
              <a:rPr lang="ko-KR" altLang="en-US" dirty="0"/>
              <a:t> 배열 사용</a:t>
            </a:r>
            <a:endParaRPr lang="en-US" altLang="ko-KR" dirty="0"/>
          </a:p>
          <a:p>
            <a:pPr marL="336946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2260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넘파이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배열은 </a:t>
            </a:r>
            <a:r>
              <a:rPr lang="en-US" altLang="ko-KR" dirty="0" err="1"/>
              <a:t>ndarray</a:t>
            </a:r>
            <a:r>
              <a:rPr lang="en-US" altLang="ko-KR" dirty="0"/>
              <a:t> </a:t>
            </a:r>
            <a:r>
              <a:rPr lang="ko-KR" altLang="en-US" dirty="0"/>
              <a:t>클래스로 구현</a:t>
            </a:r>
            <a:endParaRPr lang="en-US" altLang="ko-KR" dirty="0"/>
          </a:p>
          <a:p>
            <a:r>
              <a:rPr lang="en-US" altLang="ko-KR" dirty="0" err="1"/>
              <a:t>ndarray</a:t>
            </a:r>
            <a:r>
              <a:rPr lang="en-US" altLang="ko-KR" dirty="0"/>
              <a:t> </a:t>
            </a:r>
            <a:r>
              <a:rPr lang="ko-KR" altLang="en-US" dirty="0"/>
              <a:t>클래스 장점</a:t>
            </a:r>
            <a:endParaRPr lang="en-US" altLang="ko-KR" dirty="0"/>
          </a:p>
          <a:p>
            <a:pPr lvl="1"/>
            <a:r>
              <a:rPr lang="en-US" altLang="ko-KR" dirty="0"/>
              <a:t>C </a:t>
            </a:r>
            <a:r>
              <a:rPr lang="ko-KR" altLang="en-US" dirty="0"/>
              <a:t>언어에 기반한 배열 구조이므로 메모리를 적게 차지하고 속도가 빠름</a:t>
            </a:r>
            <a:endParaRPr lang="en-US" altLang="ko-KR" dirty="0"/>
          </a:p>
          <a:p>
            <a:pPr lvl="1"/>
            <a:r>
              <a:rPr lang="ko-KR" altLang="en-US" dirty="0"/>
              <a:t>배열과 배열 간에 수학적인 연산을 적용</a:t>
            </a:r>
            <a:endParaRPr lang="en-US" altLang="ko-KR" dirty="0"/>
          </a:p>
          <a:p>
            <a:pPr lvl="2"/>
            <a:r>
              <a:rPr lang="ko-KR" altLang="en-US" dirty="0"/>
              <a:t>배열의 모든 원소 적용되는 연산자 함수 제공</a:t>
            </a:r>
            <a:endParaRPr lang="en-US" altLang="ko-KR" dirty="0"/>
          </a:p>
          <a:p>
            <a:pPr lvl="2"/>
            <a:r>
              <a:rPr lang="ko-KR" altLang="en-US" dirty="0"/>
              <a:t>행렬 연산</a:t>
            </a:r>
            <a:endParaRPr lang="en-US" altLang="ko-KR" dirty="0"/>
          </a:p>
          <a:p>
            <a:pPr lvl="1"/>
            <a:r>
              <a:rPr lang="ko-KR" altLang="en-US" dirty="0"/>
              <a:t>고급 연산자와 풍부한 함수 제공</a:t>
            </a:r>
            <a:endParaRPr lang="en-US" altLang="ko-KR" dirty="0"/>
          </a:p>
          <a:p>
            <a:pPr lvl="2"/>
            <a:r>
              <a:rPr lang="ko-KR" altLang="en-US" dirty="0" err="1"/>
              <a:t>브로드캐스팅</a:t>
            </a:r>
            <a:endParaRPr lang="en-US" altLang="ko-KR" dirty="0"/>
          </a:p>
          <a:p>
            <a:pPr lvl="2"/>
            <a:r>
              <a:rPr lang="ko-KR" altLang="en-US" dirty="0"/>
              <a:t>인덱싱</a:t>
            </a:r>
            <a:endParaRPr lang="en-US" altLang="ko-KR" dirty="0"/>
          </a:p>
          <a:p>
            <a:pPr lvl="2"/>
            <a:r>
              <a:rPr lang="ko-KR" altLang="en-US" dirty="0" err="1"/>
              <a:t>슬라이싱</a:t>
            </a:r>
            <a:endParaRPr lang="en-US" altLang="ko-KR" dirty="0"/>
          </a:p>
          <a:p>
            <a:pPr lvl="2"/>
            <a:r>
              <a:rPr lang="ko-KR" altLang="en-US" dirty="0"/>
              <a:t>논리적 인덱싱</a:t>
            </a:r>
            <a:endParaRPr lang="en-US" altLang="ko-KR" dirty="0"/>
          </a:p>
          <a:p>
            <a:pPr lvl="2"/>
            <a:r>
              <a:rPr lang="ko-KR" altLang="en-US" dirty="0"/>
              <a:t>난수 배열</a:t>
            </a:r>
            <a:endParaRPr lang="en-US" altLang="ko-KR" dirty="0"/>
          </a:p>
          <a:p>
            <a:endParaRPr lang="ko-KR" altLang="en-US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AD86D6-8428-4FB2-9CB2-A42706ED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330" y="3507287"/>
            <a:ext cx="4025980" cy="250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18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넘파이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다차원 배열 표현 가능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차원 배열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인덱스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개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olidFill>
                  <a:srgbClr val="00B050"/>
                </a:solidFill>
                <a:sym typeface="Wingdings" panose="05000000000000000000" pitchFamily="2" charset="2"/>
              </a:rPr>
              <a:t>arr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[j]   (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열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차원 배열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인덱스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개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olidFill>
                  <a:srgbClr val="00B050"/>
                </a:solidFill>
                <a:sym typeface="Wingdings" panose="05000000000000000000" pitchFamily="2" charset="2"/>
              </a:rPr>
              <a:t>arr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[</a:t>
            </a:r>
            <a:r>
              <a:rPr lang="en-US" altLang="ko-KR" dirty="0" err="1">
                <a:solidFill>
                  <a:srgbClr val="00B050"/>
                </a:solidFill>
                <a:sym typeface="Wingdings" panose="05000000000000000000" pitchFamily="2" charset="2"/>
              </a:rPr>
              <a:t>i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][j] == </a:t>
            </a:r>
            <a:r>
              <a:rPr lang="en-US" altLang="ko-KR" dirty="0" err="1">
                <a:solidFill>
                  <a:srgbClr val="00B050"/>
                </a:solidFill>
                <a:sym typeface="Wingdings" panose="05000000000000000000" pitchFamily="2" charset="2"/>
              </a:rPr>
              <a:t>arr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[</a:t>
            </a:r>
            <a:r>
              <a:rPr lang="en-US" altLang="ko-KR" dirty="0" err="1">
                <a:solidFill>
                  <a:srgbClr val="00B050"/>
                </a:solidFill>
                <a:sym typeface="Wingdings" panose="05000000000000000000" pitchFamily="2" charset="2"/>
              </a:rPr>
              <a:t>i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, j]    (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행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열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차원 배열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인덱스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개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olidFill>
                  <a:srgbClr val="00B050"/>
                </a:solidFill>
                <a:sym typeface="Wingdings" panose="05000000000000000000" pitchFamily="2" charset="2"/>
              </a:rPr>
              <a:t>arr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[k][</a:t>
            </a:r>
            <a:r>
              <a:rPr lang="en-US" altLang="ko-KR" dirty="0" err="1">
                <a:solidFill>
                  <a:srgbClr val="00B050"/>
                </a:solidFill>
                <a:sym typeface="Wingdings" panose="05000000000000000000" pitchFamily="2" charset="2"/>
              </a:rPr>
              <a:t>i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][j] == </a:t>
            </a:r>
            <a:r>
              <a:rPr lang="en-US" altLang="ko-KR" dirty="0" err="1">
                <a:solidFill>
                  <a:srgbClr val="00B050"/>
                </a:solidFill>
                <a:sym typeface="Wingdings" panose="05000000000000000000" pitchFamily="2" charset="2"/>
              </a:rPr>
              <a:t>arr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[k, </a:t>
            </a:r>
            <a:r>
              <a:rPr lang="en-US" altLang="ko-KR" dirty="0" err="1">
                <a:solidFill>
                  <a:srgbClr val="00B050"/>
                </a:solidFill>
                <a:sym typeface="Wingdings" panose="05000000000000000000" pitchFamily="2" charset="2"/>
              </a:rPr>
              <a:t>i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, j] (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면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행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열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)</a:t>
            </a:r>
          </a:p>
          <a:p>
            <a:pPr marL="336946" lvl="1" indent="0">
              <a:buNone/>
            </a:pPr>
            <a:r>
              <a:rPr lang="en-US" altLang="ko-KR" dirty="0"/>
              <a:t> </a:t>
            </a:r>
          </a:p>
          <a:p>
            <a:r>
              <a:rPr lang="ko-KR" altLang="en-US" dirty="0"/>
              <a:t>배열의 차원을 축</a:t>
            </a:r>
            <a:r>
              <a:rPr lang="en-US" altLang="ko-KR" dirty="0"/>
              <a:t>(axis)</a:t>
            </a:r>
            <a:r>
              <a:rPr lang="ko-KR" altLang="en-US" dirty="0"/>
              <a:t>이라 함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1B0E740-BF0E-4DEA-8628-F34916E94FCD}"/>
              </a:ext>
            </a:extLst>
          </p:cNvPr>
          <p:cNvGrpSpPr/>
          <p:nvPr/>
        </p:nvGrpSpPr>
        <p:grpSpPr>
          <a:xfrm>
            <a:off x="1869836" y="3176730"/>
            <a:ext cx="5404328" cy="2953231"/>
            <a:chOff x="2999984" y="3660292"/>
            <a:chExt cx="5404328" cy="2953231"/>
          </a:xfrm>
        </p:grpSpPr>
        <p:pic>
          <p:nvPicPr>
            <p:cNvPr id="7" name="내용 개체 틀 3">
              <a:extLst>
                <a:ext uri="{FF2B5EF4-FFF2-40B4-BE49-F238E27FC236}">
                  <a16:creationId xmlns:a16="http://schemas.microsoft.com/office/drawing/2014/main" id="{89DE71F3-3959-4256-B556-742028C36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2999984" y="3660292"/>
              <a:ext cx="5404328" cy="2953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34DEBC-9D3F-40A6-81BD-ECB75CE083EB}"/>
                </a:ext>
              </a:extLst>
            </p:cNvPr>
            <p:cNvSpPr txBox="1"/>
            <p:nvPr/>
          </p:nvSpPr>
          <p:spPr>
            <a:xfrm>
              <a:off x="6547655" y="6329101"/>
              <a:ext cx="1791222" cy="276999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shape: (2,4,3)</a:t>
              </a:r>
              <a:endParaRPr lang="ko-KR" altLang="en-US" sz="1200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BCA7E3-A2C7-4744-86EA-045EAD64CF08}"/>
              </a:ext>
            </a:extLst>
          </p:cNvPr>
          <p:cNvSpPr/>
          <p:nvPr/>
        </p:nvSpPr>
        <p:spPr>
          <a:xfrm>
            <a:off x="2286000" y="6260766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100" dirty="0"/>
              <a:t>출처 </a:t>
            </a:r>
            <a:r>
              <a:rPr lang="en-US" altLang="ko-KR" sz="1100" dirty="0"/>
              <a:t>: </a:t>
            </a:r>
            <a:r>
              <a:rPr lang="ko-KR" altLang="en-US" sz="1100" dirty="0"/>
              <a:t>https://hyemin-kim.github.io/2020/05/19/S-Python-Numpy1/</a:t>
            </a:r>
          </a:p>
        </p:txBody>
      </p:sp>
    </p:spTree>
    <p:extLst>
      <p:ext uri="{BB962C8B-B14F-4D97-AF65-F5344CB8AC3E}">
        <p14:creationId xmlns:p14="http://schemas.microsoft.com/office/powerpoint/2010/main" val="169314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넘파이 배열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넘파이를</a:t>
            </a:r>
            <a:r>
              <a:rPr lang="ko-KR" altLang="en-US" dirty="0"/>
              <a:t> 사용하기위해</a:t>
            </a:r>
            <a:r>
              <a:rPr lang="en-US" altLang="ko-KR" dirty="0"/>
              <a:t> </a:t>
            </a:r>
            <a:r>
              <a:rPr lang="ko-KR" altLang="en-US" dirty="0" err="1"/>
              <a:t>넘파이</a:t>
            </a:r>
            <a:r>
              <a:rPr lang="ko-KR" altLang="en-US" dirty="0"/>
              <a:t> 패키지 불러옴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ex) import  </a:t>
            </a:r>
            <a:r>
              <a:rPr lang="en-US" altLang="ko-KR" dirty="0" err="1">
                <a:solidFill>
                  <a:srgbClr val="00B050"/>
                </a:solidFill>
              </a:rPr>
              <a:t>numpy</a:t>
            </a:r>
            <a:endParaRPr lang="en-US" altLang="ko-KR" dirty="0">
              <a:solidFill>
                <a:srgbClr val="00B050"/>
              </a:solidFill>
            </a:endParaRPr>
          </a:p>
          <a:p>
            <a:pPr lvl="1"/>
            <a:r>
              <a:rPr lang="ko-KR" altLang="en-US" dirty="0" err="1"/>
              <a:t>넘파이</a:t>
            </a:r>
            <a:r>
              <a:rPr lang="ko-KR" altLang="en-US" dirty="0"/>
              <a:t> 모듈이름을 간략히 표현하기위해 별칭 부여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ex) import </a:t>
            </a:r>
            <a:r>
              <a:rPr lang="en-US" altLang="ko-KR" dirty="0" err="1">
                <a:solidFill>
                  <a:srgbClr val="00B050"/>
                </a:solidFill>
              </a:rPr>
              <a:t>numpy</a:t>
            </a:r>
            <a:r>
              <a:rPr lang="en-US" altLang="ko-KR" dirty="0">
                <a:solidFill>
                  <a:srgbClr val="00B050"/>
                </a:solidFill>
              </a:rPr>
              <a:t> as np</a:t>
            </a:r>
          </a:p>
          <a:p>
            <a:pPr lvl="1"/>
            <a:endParaRPr lang="en-US" altLang="ko-KR" dirty="0"/>
          </a:p>
          <a:p>
            <a:r>
              <a:rPr lang="ko-KR" altLang="en-US" dirty="0" err="1"/>
              <a:t>넘파이</a:t>
            </a:r>
            <a:r>
              <a:rPr lang="ko-KR" altLang="en-US" dirty="0"/>
              <a:t> 배열 생성자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array( ) </a:t>
            </a:r>
            <a:r>
              <a:rPr lang="ko-KR" altLang="en-US" dirty="0">
                <a:solidFill>
                  <a:srgbClr val="0070C0"/>
                </a:solidFill>
              </a:rPr>
              <a:t>함수 </a:t>
            </a:r>
            <a:endParaRPr lang="en-US" altLang="ko-KR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초기값 전달을 위해 생성자에 리스트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배열</a:t>
            </a:r>
            <a:r>
              <a:rPr lang="en-US" altLang="ko-KR" dirty="0">
                <a:sym typeface="Wingdings" panose="05000000000000000000" pitchFamily="2" charset="2"/>
              </a:rPr>
              <a:t>, range</a:t>
            </a:r>
            <a:r>
              <a:rPr lang="ko-KR" altLang="en-US" dirty="0">
                <a:sym typeface="Wingdings" panose="05000000000000000000" pitchFamily="2" charset="2"/>
              </a:rPr>
              <a:t>객체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전달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ex)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olidFill>
                  <a:srgbClr val="00B050"/>
                </a:solidFill>
                <a:sym typeface="Wingdings" panose="05000000000000000000" pitchFamily="2" charset="2"/>
              </a:rPr>
              <a:t>arr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=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olidFill>
                  <a:srgbClr val="00B050"/>
                </a:solidFill>
                <a:sym typeface="Wingdings" panose="05000000000000000000" pitchFamily="2" charset="2"/>
              </a:rPr>
              <a:t>np.array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([1,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2,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3])  </a:t>
            </a:r>
            <a:r>
              <a:rPr lang="en-US" altLang="ko-KR" dirty="0" err="1">
                <a:solidFill>
                  <a:srgbClr val="00B050"/>
                </a:solidFill>
                <a:sym typeface="Wingdings" panose="05000000000000000000" pitchFamily="2" charset="2"/>
              </a:rPr>
              <a:t>arr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는 배열이름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참조변수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)</a:t>
            </a:r>
            <a:endParaRPr lang="ko-KR" altLang="en-US" dirty="0">
              <a:solidFill>
                <a:srgbClr val="00B050"/>
              </a:solidFill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FB5746-4BE5-4681-8EB2-AD44C14EA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63" y="4191231"/>
            <a:ext cx="8217074" cy="208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02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배열의 속성</a:t>
            </a:r>
            <a:r>
              <a:rPr lang="en-US" altLang="ko-KR" dirty="0"/>
              <a:t>(</a:t>
            </a:r>
            <a:r>
              <a:rPr lang="ko-KR" altLang="en-US" dirty="0"/>
              <a:t>필드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92D78DD6-5CEE-4E95-BF01-61C40329B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ndarray</a:t>
            </a:r>
            <a:r>
              <a:rPr lang="en-US" altLang="ko-KR" dirty="0"/>
              <a:t> </a:t>
            </a:r>
            <a:r>
              <a:rPr lang="ko-KR" altLang="en-US" dirty="0"/>
              <a:t>클래스의 속성</a:t>
            </a:r>
            <a:r>
              <a:rPr lang="en-US" altLang="ko-KR" dirty="0"/>
              <a:t>(</a:t>
            </a:r>
            <a:r>
              <a:rPr lang="ko-KR" altLang="en-US" dirty="0"/>
              <a:t>필드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ndim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배열의 차원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shape  </a:t>
            </a:r>
            <a:r>
              <a:rPr lang="ko-KR" altLang="en-US" dirty="0">
                <a:sym typeface="Wingdings" panose="05000000000000000000" pitchFamily="2" charset="2"/>
              </a:rPr>
              <a:t>배열의 형태</a:t>
            </a:r>
            <a:r>
              <a:rPr lang="en-US" altLang="ko-KR" dirty="0">
                <a:sym typeface="Wingdings" panose="05000000000000000000" pitchFamily="2" charset="2"/>
              </a:rPr>
              <a:t> : </a:t>
            </a:r>
            <a:r>
              <a:rPr lang="ko-KR" altLang="en-US" dirty="0" err="1">
                <a:sym typeface="Wingdings" panose="05000000000000000000" pitchFamily="2" charset="2"/>
              </a:rPr>
              <a:t>튜플로</a:t>
            </a:r>
            <a:r>
              <a:rPr lang="ko-KR" altLang="en-US" dirty="0">
                <a:sym typeface="Wingdings" panose="05000000000000000000" pitchFamily="2" charset="2"/>
              </a:rPr>
              <a:t> 표현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ex) (3, )  3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열의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차원 배열</a:t>
            </a:r>
            <a:endParaRPr lang="en-US" altLang="ko-KR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ex) (2, 3)  2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행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, 3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열의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2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차원 배열</a:t>
            </a:r>
            <a:endParaRPr lang="en-US" altLang="ko-KR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ex) (4, 2, 3)  4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면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, 2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행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, 3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열의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3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차원 배열</a:t>
            </a:r>
            <a:endParaRPr lang="en-US" altLang="ko-KR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err="1">
                <a:sym typeface="Wingdings" panose="05000000000000000000" pitchFamily="2" charset="2"/>
              </a:rPr>
              <a:t>dtype</a:t>
            </a:r>
            <a:r>
              <a:rPr lang="en-US" altLang="ko-KR" dirty="0">
                <a:sym typeface="Wingdings" panose="05000000000000000000" pitchFamily="2" charset="2"/>
              </a:rPr>
              <a:t>  </a:t>
            </a:r>
            <a:r>
              <a:rPr lang="ko-KR" altLang="en-US" dirty="0">
                <a:sym typeface="Wingdings" panose="05000000000000000000" pitchFamily="2" charset="2"/>
              </a:rPr>
              <a:t>원소의 타입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err="1">
                <a:sym typeface="Wingdings" panose="05000000000000000000" pitchFamily="2" charset="2"/>
              </a:rPr>
              <a:t>itemsize</a:t>
            </a:r>
            <a:r>
              <a:rPr lang="en-US" altLang="ko-KR" dirty="0">
                <a:sym typeface="Wingdings" panose="05000000000000000000" pitchFamily="2" charset="2"/>
              </a:rPr>
              <a:t>  </a:t>
            </a:r>
            <a:r>
              <a:rPr lang="ko-KR" altLang="en-US" dirty="0">
                <a:sym typeface="Wingdings" panose="05000000000000000000" pitchFamily="2" charset="2"/>
              </a:rPr>
              <a:t>원소의 할당크기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ex) int32 : 4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바이트</a:t>
            </a:r>
            <a:endParaRPr lang="en-US" altLang="ko-KR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size  </a:t>
            </a:r>
            <a:r>
              <a:rPr lang="ko-KR" altLang="en-US" dirty="0">
                <a:sym typeface="Wingdings" panose="05000000000000000000" pitchFamily="2" charset="2"/>
              </a:rPr>
              <a:t>배열 전체 크기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원소의 총 개수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2">
              <a:lnSpc>
                <a:spcPct val="150000"/>
              </a:lnSpc>
            </a:pPr>
            <a:endParaRPr lang="en-US" altLang="ko-KR" dirty="0"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6702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98f8feb-bc34-41bc-bb7e-57cabdc6997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FF0BB3465C2C44292FEFDBE0CE17B50" ma:contentTypeVersion="13" ma:contentTypeDescription="새 문서를 만듭니다." ma:contentTypeScope="" ma:versionID="cf79874ebc94dc55b89fb1783b2a02b0">
  <xsd:schema xmlns:xsd="http://www.w3.org/2001/XMLSchema" xmlns:xs="http://www.w3.org/2001/XMLSchema" xmlns:p="http://schemas.microsoft.com/office/2006/metadata/properties" xmlns:ns3="098f8feb-bc34-41bc-bb7e-57cabdc69973" targetNamespace="http://schemas.microsoft.com/office/2006/metadata/properties" ma:root="true" ma:fieldsID="fbb8b52e9de9df50203bd1117c4d7672" ns3:_="">
    <xsd:import namespace="098f8feb-bc34-41bc-bb7e-57cabdc6997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LengthInSecond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8f8feb-bc34-41bc-bb7e-57cabdc699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2FAA00-EE8A-459A-9EF4-0EFEB05F4B02}">
  <ds:schemaRefs>
    <ds:schemaRef ds:uri="http://www.w3.org/XML/1998/namespace"/>
    <ds:schemaRef ds:uri="098f8feb-bc34-41bc-bb7e-57cabdc69973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4ABADE2-799A-48FF-B10E-EAB11EAFF0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6F27F0-E02C-4721-B1AF-505CBC5729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8f8feb-bc34-41bc-bb7e-57cabdc699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2271</Words>
  <Application>Microsoft Office PowerPoint</Application>
  <PresentationFormat>화면 슬라이드 쇼(4:3)</PresentationFormat>
  <Paragraphs>301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AI데이터분석</vt:lpstr>
      <vt:lpstr>PowerPoint 프레젠테이션</vt:lpstr>
      <vt:lpstr>2. AI데이터분석 라이브러리</vt:lpstr>
      <vt:lpstr>PowerPoint 프레젠테이션</vt:lpstr>
      <vt:lpstr>넘파이(numpy) 배열</vt:lpstr>
      <vt:lpstr>넘파이 배열</vt:lpstr>
      <vt:lpstr>넘파이 배열</vt:lpstr>
      <vt:lpstr>넘파이 배열 생성</vt:lpstr>
      <vt:lpstr>넘파이 배열의 속성(필드)</vt:lpstr>
      <vt:lpstr>넘파이 배열의 속성(필드)</vt:lpstr>
      <vt:lpstr>넘파이 배열의 연산 : 브로드 캐스팅</vt:lpstr>
      <vt:lpstr>리스트와 넘파이 배열 + 연산의 차이</vt:lpstr>
      <vt:lpstr>넘파이 배열 곱셈 연산자 : *와 @ </vt:lpstr>
      <vt:lpstr>실습. BMI 계산</vt:lpstr>
      <vt:lpstr>넘파이 배열 인덱싱과 슬라이싱</vt:lpstr>
      <vt:lpstr>인덱싱과 슬라이싱</vt:lpstr>
      <vt:lpstr>2차원 배열 인덱싱</vt:lpstr>
      <vt:lpstr>2차원 배열 슬라이싱</vt:lpstr>
      <vt:lpstr>2차원 배열 슬라이싱</vt:lpstr>
      <vt:lpstr>논리 인덱싱(logical indexing)</vt:lpstr>
      <vt:lpstr>2차원 배열 논리 인덱싱</vt:lpstr>
      <vt:lpstr>2차원 배열 논리 인덱싱</vt:lpstr>
      <vt:lpstr>실습. 2차원 배열에서 조건 만족 행 추출</vt:lpstr>
      <vt:lpstr>넘파이 배열 생성 : zeros(), ones(), eye()</vt:lpstr>
      <vt:lpstr>넘파이 배열 생성/초기화 함수</vt:lpstr>
      <vt:lpstr>넘파이 배열 생성 함수 : arange()</vt:lpstr>
      <vt:lpstr>넘파이 배열 생성 함수 : linspace(), logspace()</vt:lpstr>
      <vt:lpstr>넘파이 배열의 형태 변경 메소드</vt:lpstr>
      <vt:lpstr>넘파이 배열 형태 변경</vt:lpstr>
      <vt:lpstr>난수 배열 생성</vt:lpstr>
      <vt:lpstr>난수 배열 생성</vt:lpstr>
      <vt:lpstr>정규 분포 난수 배열 생성</vt:lpstr>
      <vt:lpstr>정규 분포 난수 생성</vt:lpstr>
      <vt:lpstr>난수 관련 함수</vt:lpstr>
      <vt:lpstr>난수 관련 함수</vt:lpstr>
      <vt:lpstr>넘파이 배열 평균 계산</vt:lpstr>
      <vt:lpstr>넘파이 배열 평균 계산</vt:lpstr>
      <vt:lpstr>넘파이 배열 합치기</vt:lpstr>
      <vt:lpstr>넘파이 배열 분리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Howork</dc:creator>
  <cp:lastModifiedBy>동신 김</cp:lastModifiedBy>
  <cp:revision>24</cp:revision>
  <cp:lastPrinted>2021-12-29T00:16:45Z</cp:lastPrinted>
  <dcterms:created xsi:type="dcterms:W3CDTF">2021-12-28T23:45:20Z</dcterms:created>
  <dcterms:modified xsi:type="dcterms:W3CDTF">2024-09-04T02:31:27Z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0x0101006FF0BB3465C2C44292FEFDBE0CE17B50</vt:lpwstr>
  </property>
</Properties>
</file>