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2"/>
  </p:notesMasterIdLst>
  <p:sldIdLst>
    <p:sldId id="256" r:id="rId5"/>
    <p:sldId id="257" r:id="rId6"/>
    <p:sldId id="258" r:id="rId7"/>
    <p:sldId id="796" r:id="rId8"/>
    <p:sldId id="335" r:id="rId9"/>
    <p:sldId id="342" r:id="rId10"/>
    <p:sldId id="881" r:id="rId11"/>
    <p:sldId id="340" r:id="rId12"/>
    <p:sldId id="346" r:id="rId13"/>
    <p:sldId id="350" r:id="rId14"/>
    <p:sldId id="353" r:id="rId15"/>
    <p:sldId id="356" r:id="rId16"/>
    <p:sldId id="358" r:id="rId17"/>
    <p:sldId id="361" r:id="rId18"/>
    <p:sldId id="885" r:id="rId19"/>
    <p:sldId id="363" r:id="rId20"/>
    <p:sldId id="883" r:id="rId21"/>
    <p:sldId id="884" r:id="rId22"/>
    <p:sldId id="364" r:id="rId23"/>
    <p:sldId id="886" r:id="rId24"/>
    <p:sldId id="365" r:id="rId25"/>
    <p:sldId id="367" r:id="rId26"/>
    <p:sldId id="369" r:id="rId27"/>
    <p:sldId id="370" r:id="rId28"/>
    <p:sldId id="373" r:id="rId29"/>
    <p:sldId id="374" r:id="rId30"/>
    <p:sldId id="260" r:id="rId31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56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952" y="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0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52F3C76-314B-4603-A273-BCB3A2A6D42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58FC1D9-B430-43C9-B099-A44F1E81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3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3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2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b="1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en-US" sz="1400" dirty="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0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3137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70632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06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4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5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6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0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7" r:id="rId5"/>
    <p:sldLayoutId id="2147483664" r:id="rId6"/>
    <p:sldLayoutId id="2147483665" r:id="rId7"/>
    <p:sldLayoutId id="2147483666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074" y="3446323"/>
            <a:ext cx="7888180" cy="1006045"/>
          </a:xfrm>
        </p:spPr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데이터분석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범례</a:t>
            </a:r>
            <a:r>
              <a:rPr lang="en-US" altLang="ko-KR" dirty="0"/>
              <a:t>(legend)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그래프에 범례 출력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함수 호출</a:t>
            </a:r>
          </a:p>
          <a:p>
            <a:pPr lvl="1"/>
            <a:r>
              <a:rPr lang="ko-KR" altLang="en-US" dirty="0"/>
              <a:t>범례 항목</a:t>
            </a:r>
            <a:r>
              <a:rPr lang="en-US" altLang="ko-KR" dirty="0"/>
              <a:t>(</a:t>
            </a:r>
            <a:r>
              <a:rPr lang="ko-KR" altLang="en-US" dirty="0"/>
              <a:t>레이블</a:t>
            </a:r>
            <a:r>
              <a:rPr lang="en-US" altLang="ko-KR" dirty="0"/>
              <a:t>) </a:t>
            </a:r>
            <a:r>
              <a:rPr lang="ko-KR" altLang="en-US" dirty="0"/>
              <a:t>지정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olidFill>
                  <a:srgbClr val="0070C0"/>
                </a:solidFill>
              </a:rPr>
              <a:t>plt.plot</a:t>
            </a:r>
            <a:r>
              <a:rPr lang="en-US" altLang="ko-KR" dirty="0">
                <a:solidFill>
                  <a:srgbClr val="0070C0"/>
                </a:solidFill>
              </a:rPr>
              <a:t>(x, y, label=‘</a:t>
            </a:r>
            <a:r>
              <a:rPr lang="ko-KR" altLang="en-US" dirty="0">
                <a:solidFill>
                  <a:srgbClr val="0070C0"/>
                </a:solidFill>
              </a:rPr>
              <a:t>값</a:t>
            </a:r>
            <a:r>
              <a:rPr lang="en-US" altLang="ko-KR" dirty="0">
                <a:solidFill>
                  <a:srgbClr val="0070C0"/>
                </a:solidFill>
              </a:rPr>
              <a:t>’)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4364B4-D8B6-4098-8EDC-5FAF32BC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43" y="1852516"/>
            <a:ext cx="8060499" cy="27323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78D517-E24C-4BB4-B34E-9B8DBD74D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691" y="3566156"/>
            <a:ext cx="4288794" cy="27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2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사인 그래프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2DD3584-82E1-49F6-B435-F0FF66C4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0~360</a:t>
            </a:r>
            <a:r>
              <a:rPr lang="ko-KR" altLang="en-US" dirty="0"/>
              <a:t>도 사이의 사인 함수 그래프 출력</a:t>
            </a:r>
            <a:endParaRPr lang="en-US" altLang="ko-KR" dirty="0"/>
          </a:p>
          <a:p>
            <a:pPr lvl="1"/>
            <a:r>
              <a:rPr lang="ko-KR" altLang="en-US" dirty="0"/>
              <a:t>힌트</a:t>
            </a:r>
            <a:r>
              <a:rPr lang="en-US" altLang="ko-KR" dirty="0"/>
              <a:t>) </a:t>
            </a:r>
            <a:r>
              <a:rPr lang="en-US" altLang="ko-KR" dirty="0" err="1"/>
              <a:t>math.sin</a:t>
            </a:r>
            <a:r>
              <a:rPr lang="en-US" altLang="ko-KR" dirty="0"/>
              <a:t>(), </a:t>
            </a:r>
            <a:r>
              <a:rPr lang="en-US" altLang="ko-KR" dirty="0" err="1"/>
              <a:t>math.radians</a:t>
            </a:r>
            <a:r>
              <a:rPr lang="en-US" altLang="ko-KR" dirty="0"/>
              <a:t>() </a:t>
            </a:r>
            <a:r>
              <a:rPr lang="ko-KR" altLang="en-US" dirty="0"/>
              <a:t>함수 활용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6CBE87-2AE8-44BB-930E-AEBEE586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15" y="1860879"/>
            <a:ext cx="8166970" cy="27206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FFA742-988B-4FEA-9FA8-461C39221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24" y="3954666"/>
            <a:ext cx="3848361" cy="252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6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막대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bar()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plt.bar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xarr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en-US" altLang="ko-KR" dirty="0" err="1">
                <a:solidFill>
                  <a:srgbClr val="0070C0"/>
                </a:solidFill>
              </a:rPr>
              <a:t>yarr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막대 그래프 생성</a:t>
            </a:r>
            <a:endParaRPr lang="en-US" altLang="ko-KR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xticks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plt.xticts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xarr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, ticks)  x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축 값에 눈금 표시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833D73-CDB5-4FD6-93E4-DCB1F210E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30" y="2491109"/>
            <a:ext cx="8832820" cy="29035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B575B3-4E82-44C4-9E9C-249E97A2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869" y="4027941"/>
            <a:ext cx="3761201" cy="241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1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다중 막대 그래프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 배열 막대 그래프 출력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 err="1"/>
              <a:t>plt.bar</a:t>
            </a:r>
            <a:r>
              <a:rPr lang="en-US" altLang="ko-KR" dirty="0"/>
              <a:t>()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lvl="1"/>
            <a:r>
              <a:rPr lang="ko-KR" altLang="en-US" dirty="0"/>
              <a:t>막대 위치와 크기 변경 </a:t>
            </a:r>
            <a:r>
              <a:rPr lang="ko-KR" altLang="en-US" dirty="0">
                <a:sym typeface="Wingdings" panose="05000000000000000000" pitchFamily="2" charset="2"/>
              </a:rPr>
              <a:t>필요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16ABD3-5E27-47E1-BD13-4CA795860F71}"/>
              </a:ext>
            </a:extLst>
          </p:cNvPr>
          <p:cNvGrpSpPr/>
          <p:nvPr/>
        </p:nvGrpSpPr>
        <p:grpSpPr>
          <a:xfrm>
            <a:off x="589404" y="2035318"/>
            <a:ext cx="7665929" cy="3110812"/>
            <a:chOff x="639023" y="2361383"/>
            <a:chExt cx="7665929" cy="311081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D484938-3CE2-44A0-9DD2-7B6B3EF9E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9023" y="2361383"/>
              <a:ext cx="7665929" cy="3110812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E13A69F-6167-4823-B392-B0D363598F86}"/>
                </a:ext>
              </a:extLst>
            </p:cNvPr>
            <p:cNvSpPr/>
            <p:nvPr/>
          </p:nvSpPr>
          <p:spPr>
            <a:xfrm>
              <a:off x="639023" y="4233797"/>
              <a:ext cx="3150100" cy="56993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2FE7487-C900-41F2-A834-BA439568D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665" y="4053609"/>
            <a:ext cx="3797357" cy="23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산포도</a:t>
            </a:r>
            <a:r>
              <a:rPr lang="en-US" altLang="ko-KR" dirty="0"/>
              <a:t>(</a:t>
            </a:r>
            <a:r>
              <a:rPr lang="ko-KR" altLang="en-US" dirty="0" err="1"/>
              <a:t>산점도</a:t>
            </a:r>
            <a:r>
              <a:rPr lang="en-US" altLang="ko-KR" dirty="0"/>
              <a:t>)</a:t>
            </a:r>
            <a:r>
              <a:rPr lang="ko-KR" altLang="en-US" dirty="0"/>
              <a:t> 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scatter()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개별 데이터 포인트를 그리는 차트</a:t>
            </a:r>
            <a:endParaRPr lang="en-US" altLang="ko-KR" dirty="0"/>
          </a:p>
          <a:p>
            <a:pPr lvl="1"/>
            <a:r>
              <a:rPr lang="ko-KR" altLang="en-US" dirty="0"/>
              <a:t>산포도를 그릴 때는 각 데이터 포인트가 연결 안됨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32D2BE-A751-4A6A-B679-5D1E2239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2136223"/>
            <a:ext cx="7835030" cy="30230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26D161-179B-4588-AF21-BE375D07F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330" y="3647746"/>
            <a:ext cx="3759458" cy="26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8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산포도</a:t>
            </a:r>
            <a:r>
              <a:rPr lang="en-US" altLang="ko-KR" dirty="0"/>
              <a:t>(</a:t>
            </a:r>
            <a:r>
              <a:rPr lang="ko-KR" altLang="en-US" dirty="0" err="1"/>
              <a:t>산점도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크기 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plt.scatter</a:t>
            </a:r>
            <a:r>
              <a:rPr lang="en-US" altLang="ko-KR" dirty="0"/>
              <a:t>(</a:t>
            </a:r>
            <a:r>
              <a:rPr lang="en-US" altLang="ko-KR" b="1" dirty="0"/>
              <a:t>x</a:t>
            </a:r>
            <a:r>
              <a:rPr lang="en-US" altLang="ko-KR" dirty="0"/>
              <a:t>, </a:t>
            </a:r>
            <a:r>
              <a:rPr lang="en-US" altLang="ko-KR" b="1" dirty="0"/>
              <a:t>y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s</a:t>
            </a:r>
            <a:r>
              <a:rPr lang="en-US" altLang="ko-KR" dirty="0">
                <a:solidFill>
                  <a:srgbClr val="0070C0"/>
                </a:solidFill>
              </a:rPr>
              <a:t>=area, c=colors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 = </a:t>
            </a:r>
            <a:r>
              <a:rPr lang="ko-KR" altLang="en-US" dirty="0"/>
              <a:t>각 점의 크기 값을 나타내는 배열</a:t>
            </a:r>
            <a:r>
              <a:rPr lang="en-US" altLang="ko-KR" dirty="0"/>
              <a:t>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1"/>
            <a:r>
              <a:rPr lang="en-US" altLang="ko-KR" dirty="0"/>
              <a:t>c = </a:t>
            </a:r>
            <a:r>
              <a:rPr lang="ko-KR" altLang="en-US" dirty="0"/>
              <a:t>각 점의 색상 값을 나타내는 배열 전달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D24CB8-3013-4DD0-8860-B78B7129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01" y="2104636"/>
            <a:ext cx="8030866" cy="28753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0C1053-2837-4480-B9A9-6A50A70D2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74" y="3837500"/>
            <a:ext cx="3889977" cy="25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 차트</a:t>
            </a:r>
            <a:r>
              <a:rPr lang="en-US" altLang="ko-KR" dirty="0"/>
              <a:t>(pie</a:t>
            </a:r>
            <a:r>
              <a:rPr lang="ko-KR" altLang="en-US" dirty="0"/>
              <a:t> </a:t>
            </a:r>
            <a:r>
              <a:rPr lang="en-US" altLang="ko-KR" dirty="0"/>
              <a:t>chart)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범주별</a:t>
            </a:r>
            <a:r>
              <a:rPr lang="ko-KR" altLang="en-US" dirty="0"/>
              <a:t> 구성 비율을 원형으로 표현한 그래프</a:t>
            </a:r>
            <a:endParaRPr lang="en-US" altLang="ko-KR" dirty="0"/>
          </a:p>
          <a:p>
            <a:r>
              <a:rPr lang="en-US" altLang="ko-KR" dirty="0"/>
              <a:t>pie()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plt.pie</a:t>
            </a:r>
            <a:r>
              <a:rPr lang="en-US" altLang="ko-KR" dirty="0">
                <a:solidFill>
                  <a:srgbClr val="0070C0"/>
                </a:solidFill>
              </a:rPr>
              <a:t>(data, labels = </a:t>
            </a:r>
            <a:r>
              <a:rPr lang="en-US" altLang="ko-KR" dirty="0" err="1">
                <a:solidFill>
                  <a:srgbClr val="0070C0"/>
                </a:solidFill>
              </a:rPr>
              <a:t>data_labels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en-US" altLang="ko-KR" dirty="0" err="1">
                <a:solidFill>
                  <a:srgbClr val="0070C0"/>
                </a:solidFill>
              </a:rPr>
              <a:t>autopct</a:t>
            </a:r>
            <a:r>
              <a:rPr lang="en-US" altLang="ko-KR" dirty="0">
                <a:solidFill>
                  <a:srgbClr val="0070C0"/>
                </a:solidFill>
              </a:rPr>
              <a:t> = ‘%.1f%%’)</a:t>
            </a:r>
          </a:p>
          <a:p>
            <a:pPr lvl="2"/>
            <a:r>
              <a:rPr lang="en-US" altLang="ko-KR" dirty="0"/>
              <a:t>data </a:t>
            </a:r>
            <a:r>
              <a:rPr lang="ko-KR" altLang="en-US" dirty="0"/>
              <a:t>배열과 </a:t>
            </a:r>
            <a:r>
              <a:rPr lang="en-US" altLang="ko-KR" dirty="0"/>
              <a:t>data</a:t>
            </a:r>
            <a:r>
              <a:rPr lang="ko-KR" altLang="en-US" dirty="0"/>
              <a:t>의 레이블 배열 전달</a:t>
            </a:r>
            <a:endParaRPr lang="en-US" altLang="ko-KR" dirty="0"/>
          </a:p>
          <a:p>
            <a:pPr lvl="2"/>
            <a:r>
              <a:rPr lang="ko-KR" altLang="en-US" dirty="0"/>
              <a:t>백분율 표시 형식 전달</a:t>
            </a: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F359D0-0C78-44F6-BC13-2E417018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0" y="2918190"/>
            <a:ext cx="7979079" cy="17196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7E2A62-0624-4B12-A4D3-1421B9B45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721" y="3864425"/>
            <a:ext cx="3211176" cy="240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3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 차트 </a:t>
            </a:r>
            <a:r>
              <a:rPr lang="en-US" altLang="ko-KR" dirty="0"/>
              <a:t>: </a:t>
            </a:r>
            <a:r>
              <a:rPr lang="ko-KR" altLang="en-US" dirty="0"/>
              <a:t>부채꼴 분리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plt.pie</a:t>
            </a:r>
            <a:r>
              <a:rPr lang="en-US" altLang="ko-KR" sz="2000" dirty="0"/>
              <a:t>(radio, labels=labels, </a:t>
            </a:r>
            <a:r>
              <a:rPr lang="en-US" altLang="ko-KR" sz="2000" dirty="0" err="1"/>
              <a:t>autopct</a:t>
            </a:r>
            <a:r>
              <a:rPr lang="en-US" altLang="ko-KR" sz="2000" dirty="0"/>
              <a:t>='%.1f%%’,</a:t>
            </a:r>
          </a:p>
          <a:p>
            <a:pPr marL="0" indent="0">
              <a:buNone/>
            </a:pPr>
            <a:r>
              <a:rPr lang="en-US" altLang="ko-KR" sz="2000" dirty="0"/>
              <a:t>                  </a:t>
            </a:r>
            <a:r>
              <a:rPr lang="en-US" altLang="ko-KR" sz="2000" dirty="0" err="1">
                <a:solidFill>
                  <a:srgbClr val="0070C0"/>
                </a:solidFill>
              </a:rPr>
              <a:t>startangle</a:t>
            </a:r>
            <a:r>
              <a:rPr lang="en-US" altLang="ko-KR" sz="2000" dirty="0">
                <a:solidFill>
                  <a:srgbClr val="0070C0"/>
                </a:solidFill>
              </a:rPr>
              <a:t>=260, </a:t>
            </a:r>
            <a:r>
              <a:rPr lang="en-US" altLang="ko-KR" sz="2000" dirty="0" err="1">
                <a:solidFill>
                  <a:srgbClr val="0070C0"/>
                </a:solidFill>
              </a:rPr>
              <a:t>counterclock</a:t>
            </a:r>
            <a:r>
              <a:rPr lang="en-US" altLang="ko-KR" sz="2000" dirty="0">
                <a:solidFill>
                  <a:srgbClr val="0070C0"/>
                </a:solidFill>
              </a:rPr>
              <a:t>=</a:t>
            </a:r>
            <a:r>
              <a:rPr lang="en-US" altLang="ko-KR" sz="2000" b="1" dirty="0">
                <a:solidFill>
                  <a:srgbClr val="0070C0"/>
                </a:solidFill>
              </a:rPr>
              <a:t>False</a:t>
            </a:r>
            <a:r>
              <a:rPr lang="en-US" altLang="ko-KR" sz="2000" dirty="0">
                <a:solidFill>
                  <a:srgbClr val="0070C0"/>
                </a:solidFill>
              </a:rPr>
              <a:t>, explode=exp</a:t>
            </a:r>
            <a:r>
              <a:rPr lang="en-US" altLang="ko-KR" sz="2000" dirty="0"/>
              <a:t>) </a:t>
            </a:r>
          </a:p>
          <a:p>
            <a:pPr lvl="1"/>
            <a:r>
              <a:rPr lang="en-US" altLang="ko-KR" dirty="0" err="1"/>
              <a:t>startangle</a:t>
            </a:r>
            <a:r>
              <a:rPr lang="en-US" altLang="ko-KR" dirty="0"/>
              <a:t> = </a:t>
            </a:r>
            <a:r>
              <a:rPr lang="ko-KR" altLang="en-US" dirty="0"/>
              <a:t>첫번째 항목</a:t>
            </a:r>
            <a:r>
              <a:rPr lang="en-US" altLang="ko-KR" dirty="0"/>
              <a:t> </a:t>
            </a:r>
            <a:r>
              <a:rPr lang="ko-KR" altLang="en-US" dirty="0"/>
              <a:t>시작 각도</a:t>
            </a:r>
            <a:r>
              <a:rPr lang="en-US" altLang="ko-KR" dirty="0"/>
              <a:t>, </a:t>
            </a:r>
            <a:r>
              <a:rPr lang="en-US" altLang="ko-KR" dirty="0" err="1"/>
              <a:t>counterclock</a:t>
            </a:r>
            <a:r>
              <a:rPr lang="en-US" altLang="ko-KR" dirty="0"/>
              <a:t> = </a:t>
            </a:r>
            <a:r>
              <a:rPr lang="ko-KR" altLang="en-US" dirty="0"/>
              <a:t>반시계방향 여부</a:t>
            </a:r>
            <a:endParaRPr lang="en-US" altLang="ko-KR" dirty="0"/>
          </a:p>
          <a:p>
            <a:pPr lvl="1"/>
            <a:r>
              <a:rPr lang="en-US" altLang="ko-KR" dirty="0"/>
              <a:t>explode = </a:t>
            </a:r>
            <a:r>
              <a:rPr lang="ko-KR" altLang="en-US" dirty="0"/>
              <a:t>부채꼴이 파이 차트 중심에서 벗어난 정도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실수 배열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72571A-182D-4D27-89D1-43732990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8" y="2613386"/>
            <a:ext cx="8736904" cy="17801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0420D6-BFA1-4BB4-9398-6E3FFA66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39" y="4213819"/>
            <a:ext cx="2828924" cy="23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0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 차트 </a:t>
            </a:r>
            <a:r>
              <a:rPr lang="en-US" altLang="ko-KR" dirty="0"/>
              <a:t>: </a:t>
            </a:r>
            <a:r>
              <a:rPr lang="ko-KR" altLang="en-US" dirty="0"/>
              <a:t>그림자</a:t>
            </a:r>
            <a:r>
              <a:rPr lang="en-US" altLang="ko-KR" dirty="0"/>
              <a:t>, </a:t>
            </a:r>
            <a:r>
              <a:rPr lang="ko-KR" altLang="en-US" dirty="0"/>
              <a:t>색상 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plt.pie</a:t>
            </a:r>
            <a:r>
              <a:rPr lang="en-US" altLang="ko-KR" sz="2000" dirty="0"/>
              <a:t>(radio, labels=labels, </a:t>
            </a:r>
            <a:r>
              <a:rPr lang="en-US" altLang="ko-KR" sz="2000" dirty="0" err="1"/>
              <a:t>autopct</a:t>
            </a:r>
            <a:r>
              <a:rPr lang="en-US" altLang="ko-KR" sz="2000" dirty="0"/>
              <a:t>='%.1f%%’,</a:t>
            </a:r>
          </a:p>
          <a:p>
            <a:pPr marL="0" indent="0">
              <a:buNone/>
            </a:pPr>
            <a:r>
              <a:rPr lang="en-US" altLang="ko-KR" sz="2000" dirty="0"/>
              <a:t>                   </a:t>
            </a:r>
            <a:r>
              <a:rPr lang="en-US" altLang="ko-KR" sz="2000" dirty="0" err="1"/>
              <a:t>startangle</a:t>
            </a:r>
            <a:r>
              <a:rPr lang="en-US" altLang="ko-KR" sz="2000" dirty="0"/>
              <a:t>=260, </a:t>
            </a:r>
            <a:r>
              <a:rPr lang="en-US" altLang="ko-KR" sz="2000" dirty="0" err="1"/>
              <a:t>counterclock</a:t>
            </a:r>
            <a:r>
              <a:rPr lang="en-US" altLang="ko-KR" sz="2000" dirty="0"/>
              <a:t>=</a:t>
            </a:r>
            <a:r>
              <a:rPr lang="en-US" altLang="ko-KR" sz="2000" b="1" dirty="0"/>
              <a:t>False</a:t>
            </a:r>
            <a:r>
              <a:rPr lang="en-US" altLang="ko-KR" sz="2000" dirty="0"/>
              <a:t>, explode=exp,   </a:t>
            </a:r>
          </a:p>
          <a:p>
            <a:pPr marL="0" indent="0">
              <a:buNone/>
            </a:pPr>
            <a:r>
              <a:rPr lang="en-US" altLang="ko-KR" sz="2000" dirty="0"/>
              <a:t>                     </a:t>
            </a:r>
            <a:r>
              <a:rPr lang="en-US" altLang="ko-KR" sz="2000" dirty="0">
                <a:solidFill>
                  <a:srgbClr val="0070C0"/>
                </a:solidFill>
              </a:rPr>
              <a:t>shadow=</a:t>
            </a:r>
            <a:r>
              <a:rPr lang="en-US" altLang="ko-KR" sz="2000" b="1" dirty="0">
                <a:solidFill>
                  <a:srgbClr val="0070C0"/>
                </a:solidFill>
              </a:rPr>
              <a:t>True</a:t>
            </a:r>
            <a:r>
              <a:rPr lang="en-US" altLang="ko-KR" sz="2000" dirty="0">
                <a:solidFill>
                  <a:srgbClr val="0070C0"/>
                </a:solidFill>
              </a:rPr>
              <a:t>, colors=colors</a:t>
            </a:r>
            <a:r>
              <a:rPr lang="en-US" altLang="ko-KR" sz="2000" dirty="0"/>
              <a:t>) </a:t>
            </a:r>
          </a:p>
          <a:p>
            <a:pPr lvl="1"/>
            <a:r>
              <a:rPr lang="ko-KR" altLang="en-US" dirty="0"/>
              <a:t>파이 차트 그림자 표시</a:t>
            </a:r>
            <a:r>
              <a:rPr lang="en-US" altLang="ko-KR" dirty="0"/>
              <a:t>, </a:t>
            </a:r>
            <a:r>
              <a:rPr lang="ko-KR" altLang="en-US" dirty="0"/>
              <a:t>항목별 색상 배열 전달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CE65C7-636D-4EBB-8609-DE7F61073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30" y="2501064"/>
            <a:ext cx="8104340" cy="20237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3C68E0-28B7-4AF6-A3FA-E9544D51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61" y="4185688"/>
            <a:ext cx="3020836" cy="23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68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히스토그램</a:t>
            </a:r>
            <a:r>
              <a:rPr lang="en-US" altLang="ko-KR" dirty="0"/>
              <a:t>(histogram)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도수분포표를 막대 그래프로 나타낸 것</a:t>
            </a:r>
            <a:endParaRPr lang="en-US" altLang="ko-KR" b="1" dirty="0"/>
          </a:p>
          <a:p>
            <a:pPr lvl="1"/>
            <a:r>
              <a:rPr lang="ko-KR" altLang="en-US" b="1" dirty="0"/>
              <a:t>가로축은 계급</a:t>
            </a:r>
            <a:r>
              <a:rPr lang="en-US" altLang="ko-KR" b="1" dirty="0"/>
              <a:t>(</a:t>
            </a:r>
            <a:r>
              <a:rPr lang="ko-KR" altLang="en-US" b="1" dirty="0"/>
              <a:t>구간</a:t>
            </a:r>
            <a:r>
              <a:rPr lang="en-US" altLang="ko-KR" b="1" dirty="0"/>
              <a:t>), </a:t>
            </a:r>
            <a:r>
              <a:rPr lang="ko-KR" altLang="en-US" b="1" dirty="0"/>
              <a:t>세로축은 도수</a:t>
            </a:r>
            <a:r>
              <a:rPr lang="en-US" altLang="ko-KR" b="1" dirty="0"/>
              <a:t>(</a:t>
            </a:r>
            <a:r>
              <a:rPr lang="ko-KR" altLang="en-US" b="1" dirty="0"/>
              <a:t>횟수나 개수 등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b="1" dirty="0" err="1">
                <a:solidFill>
                  <a:srgbClr val="0070C0"/>
                </a:solidFill>
              </a:rPr>
              <a:t>plt.hist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</a:rPr>
              <a:t>arr</a:t>
            </a:r>
            <a:r>
              <a:rPr lang="en-US" altLang="ko-KR" b="1" dirty="0">
                <a:solidFill>
                  <a:srgbClr val="0070C0"/>
                </a:solidFill>
              </a:rPr>
              <a:t>, bins=10) </a:t>
            </a:r>
            <a:r>
              <a:rPr lang="ko-KR" altLang="en-US" b="1" dirty="0">
                <a:solidFill>
                  <a:srgbClr val="0070C0"/>
                </a:solidFill>
              </a:rPr>
              <a:t>함수 </a:t>
            </a:r>
            <a:r>
              <a:rPr lang="en-US" altLang="ko-KR" b="1" dirty="0">
                <a:solidFill>
                  <a:srgbClr val="0070C0"/>
                </a:solidFill>
                <a:sym typeface="Wingdings" panose="05000000000000000000" pitchFamily="2" charset="2"/>
              </a:rPr>
              <a:t> bins</a:t>
            </a:r>
            <a:r>
              <a:rPr lang="ko-KR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sym typeface="Wingdings" panose="05000000000000000000" pitchFamily="2" charset="2"/>
              </a:rPr>
              <a:t>=</a:t>
            </a:r>
            <a:r>
              <a:rPr lang="ko-KR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 구간 개수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5A4A34-FB59-453B-A4E7-393586B0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33" y="2281574"/>
            <a:ext cx="7885134" cy="17205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6773DC0-023D-45CA-BE16-51928DCF9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77" y="3486055"/>
            <a:ext cx="4252634" cy="27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6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19A11E-3E38-4B23-AABF-1148340D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데이터분석 기초 프로그래밍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프로그래밍 기초</a:t>
            </a:r>
            <a:endParaRPr lang="en-US" altLang="ko-KR" dirty="0"/>
          </a:p>
          <a:p>
            <a:pPr lvl="1"/>
            <a:r>
              <a:rPr lang="ko-KR" altLang="en-US" dirty="0"/>
              <a:t>절차지향 프로그래밍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데이터분석 라이브러리</a:t>
            </a:r>
            <a:endParaRPr lang="en-US" altLang="ko-KR" dirty="0"/>
          </a:p>
          <a:p>
            <a:pPr lvl="1"/>
            <a:r>
              <a:rPr lang="ko-KR" altLang="en-US" dirty="0"/>
              <a:t>텍스트 데이터 처리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ko-KR" altLang="en-US" dirty="0" err="1"/>
              <a:t>맷플롯립</a:t>
            </a:r>
            <a:endParaRPr lang="en-US" altLang="ko-KR" dirty="0"/>
          </a:p>
          <a:p>
            <a:pPr lvl="1"/>
            <a:r>
              <a:rPr lang="ko-KR" altLang="en-US" dirty="0" err="1"/>
              <a:t>판다스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데이터분석 응용</a:t>
            </a:r>
            <a:endParaRPr lang="en-US" altLang="ko-KR" dirty="0"/>
          </a:p>
          <a:p>
            <a:pPr lvl="1"/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/>
              <a:t>데이터분석과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1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히스토그램 </a:t>
            </a:r>
            <a:r>
              <a:rPr lang="en-US" altLang="ko-KR" dirty="0"/>
              <a:t>: </a:t>
            </a:r>
            <a:r>
              <a:rPr lang="ko-KR" altLang="en-US" dirty="0"/>
              <a:t>막대 모양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 err="1"/>
              <a:t>plt.hist</a:t>
            </a:r>
            <a:r>
              <a:rPr lang="en-US" altLang="ko-KR" sz="2000" b="1" dirty="0"/>
              <a:t>(x, label, </a:t>
            </a:r>
            <a:r>
              <a:rPr lang="en-US" altLang="ko-KR" sz="2000" b="1" dirty="0" err="1">
                <a:solidFill>
                  <a:srgbClr val="0070C0"/>
                </a:solidFill>
              </a:rPr>
              <a:t>histtype</a:t>
            </a:r>
            <a:r>
              <a:rPr lang="en-US" altLang="ko-KR" sz="2000" b="1" dirty="0">
                <a:solidFill>
                  <a:srgbClr val="0070C0"/>
                </a:solidFill>
              </a:rPr>
              <a:t> = '</a:t>
            </a:r>
            <a:r>
              <a:rPr lang="en-US" altLang="ko-KR" sz="2000" b="1" dirty="0" err="1">
                <a:solidFill>
                  <a:srgbClr val="0070C0"/>
                </a:solidFill>
              </a:rPr>
              <a:t>stepfilled</a:t>
            </a:r>
            <a:r>
              <a:rPr lang="en-US" altLang="ko-KR" sz="2000" b="1" dirty="0">
                <a:solidFill>
                  <a:srgbClr val="0070C0"/>
                </a:solidFill>
              </a:rPr>
              <a:t>'</a:t>
            </a:r>
            <a:r>
              <a:rPr lang="en-US" altLang="ko-KR" sz="2000" b="1" dirty="0"/>
              <a:t>)</a:t>
            </a:r>
          </a:p>
          <a:p>
            <a:pPr lvl="1"/>
            <a:r>
              <a:rPr lang="en-US" altLang="ko-KR" b="1" dirty="0" err="1"/>
              <a:t>histtype</a:t>
            </a:r>
            <a:r>
              <a:rPr lang="en-US" altLang="ko-KR" b="1" dirty="0"/>
              <a:t> : </a:t>
            </a:r>
            <a:r>
              <a:rPr lang="en-US" altLang="ko-KR" dirty="0"/>
              <a:t>{‘bar’, ‘</a:t>
            </a:r>
            <a:r>
              <a:rPr lang="en-US" altLang="ko-KR" dirty="0" err="1"/>
              <a:t>barstacked</a:t>
            </a:r>
            <a:r>
              <a:rPr lang="en-US" altLang="ko-KR" dirty="0"/>
              <a:t>’, ‘step’, ‘</a:t>
            </a:r>
            <a:r>
              <a:rPr lang="en-US" altLang="ko-KR" dirty="0" err="1"/>
              <a:t>stepfilled</a:t>
            </a:r>
            <a:r>
              <a:rPr lang="en-US" altLang="ko-KR" dirty="0"/>
              <a:t>’} 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3B743C-11CA-4D59-A975-03C34606B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12" y="1959742"/>
            <a:ext cx="7928975" cy="21419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E938E5-A8EF-4882-8E1B-B69D5E69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472" y="3702558"/>
            <a:ext cx="3854689" cy="255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4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히스토그램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plt.hist</a:t>
            </a:r>
            <a:r>
              <a:rPr lang="en-US" altLang="ko-KR" sz="2000" dirty="0"/>
              <a:t>(x, bins, </a:t>
            </a:r>
            <a:r>
              <a:rPr lang="en-US" altLang="ko-KR" sz="2000" dirty="0" err="1"/>
              <a:t>histtype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0070C0"/>
                </a:solidFill>
              </a:rPr>
              <a:t>color= "blue", alpha=0.3</a:t>
            </a:r>
            <a:r>
              <a:rPr lang="en-US" altLang="ko-KR" sz="2000" dirty="0"/>
              <a:t>); </a:t>
            </a:r>
          </a:p>
          <a:p>
            <a:pPr lvl="1"/>
            <a:r>
              <a:rPr lang="en-US" altLang="ko-KR" dirty="0"/>
              <a:t>color : </a:t>
            </a:r>
            <a:r>
              <a:rPr lang="ko-KR" altLang="en-US" dirty="0"/>
              <a:t>히스토그램 색상 지정</a:t>
            </a:r>
            <a:r>
              <a:rPr lang="en-US" altLang="ko-KR" dirty="0"/>
              <a:t>, alpha : </a:t>
            </a:r>
            <a:r>
              <a:rPr lang="ko-KR" altLang="en-US" dirty="0"/>
              <a:t>투명도</a:t>
            </a:r>
            <a:r>
              <a:rPr lang="en-US" altLang="ko-KR" dirty="0"/>
              <a:t>(0=</a:t>
            </a:r>
            <a:r>
              <a:rPr lang="ko-KR" altLang="en-US" dirty="0"/>
              <a:t>투명 </a:t>
            </a:r>
            <a:r>
              <a:rPr lang="en-US" altLang="ko-KR" dirty="0"/>
              <a:t>`~ 1=</a:t>
            </a:r>
            <a:r>
              <a:rPr lang="ko-KR" altLang="en-US" dirty="0"/>
              <a:t>불투명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CAEEAD-BA47-44E5-95EF-72E08534E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1734046"/>
            <a:ext cx="8066762" cy="23949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417891-E3D8-4411-BD8A-DD1E1DB52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132" y="4003362"/>
            <a:ext cx="3724209" cy="238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7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정규분포 난수 히스토그램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7C21B1E-7AF5-45EA-B519-1E25EF57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정규 분포 난수 배열 생성 함수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np.random.randn</a:t>
            </a:r>
            <a:r>
              <a:rPr lang="en-US" altLang="ko-KR" dirty="0">
                <a:solidFill>
                  <a:srgbClr val="0070C0"/>
                </a:solidFill>
              </a:rPr>
              <a:t>(10000)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정규분포 난수 배열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평균 </a:t>
            </a:r>
            <a:r>
              <a:rPr lang="en-US" altLang="ko-KR" dirty="0">
                <a:sym typeface="Wingdings" panose="05000000000000000000" pitchFamily="2" charset="2"/>
              </a:rPr>
              <a:t>0, </a:t>
            </a:r>
            <a:r>
              <a:rPr lang="ko-KR" altLang="en-US" dirty="0">
                <a:sym typeface="Wingdings" panose="05000000000000000000" pitchFamily="2" charset="2"/>
              </a:rPr>
              <a:t>표준편차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==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np.random.normal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(0, 1, 10000)</a:t>
            </a:r>
          </a:p>
          <a:p>
            <a:pPr lvl="1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4272BC6-5465-4C4D-BF1B-434FD9A2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33" y="2020851"/>
            <a:ext cx="7885134" cy="30295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7085EB-49F8-4D62-A0E8-079A3A41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50" y="3661292"/>
            <a:ext cx="4778679" cy="27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1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상자 차트</a:t>
            </a:r>
            <a:r>
              <a:rPr lang="en-US" altLang="ko-KR"/>
              <a:t>(box plot)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box-whisker plot</a:t>
            </a:r>
            <a:r>
              <a:rPr lang="ko-KR" altLang="en-US" dirty="0"/>
              <a:t>이라고도 함</a:t>
            </a:r>
            <a:endParaRPr lang="en-US" altLang="ko-KR" dirty="0"/>
          </a:p>
          <a:p>
            <a:r>
              <a:rPr lang="en-US" altLang="ko-KR" dirty="0"/>
              <a:t>boxplot()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plt.boxplot</a:t>
            </a:r>
            <a:r>
              <a:rPr lang="en-US" altLang="ko-KR" dirty="0">
                <a:solidFill>
                  <a:srgbClr val="0070C0"/>
                </a:solidFill>
              </a:rPr>
              <a:t>([</a:t>
            </a:r>
            <a:r>
              <a:rPr lang="ko-KR" altLang="en-US" dirty="0">
                <a:solidFill>
                  <a:srgbClr val="0070C0"/>
                </a:solidFill>
              </a:rPr>
              <a:t>배열 리스트</a:t>
            </a:r>
            <a:r>
              <a:rPr lang="en-US" altLang="ko-KR" dirty="0">
                <a:solidFill>
                  <a:srgbClr val="0070C0"/>
                </a:solidFill>
              </a:rPr>
              <a:t>])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각 배열에 대해 상자 차트 생성</a:t>
            </a:r>
            <a:endParaRPr lang="en-US" altLang="ko-KR" dirty="0"/>
          </a:p>
          <a:p>
            <a:r>
              <a:rPr lang="ko-KR" altLang="en-US" dirty="0"/>
              <a:t>전체 데이터로부터 얻어진 요약 수치를 사용해 그림</a:t>
            </a:r>
            <a:endParaRPr lang="en-US" altLang="ko-KR" dirty="0"/>
          </a:p>
          <a:p>
            <a:pPr lvl="1"/>
            <a:r>
              <a:rPr lang="ko-KR" altLang="en-US" dirty="0"/>
              <a:t>최소값</a:t>
            </a:r>
            <a:endParaRPr lang="en-US" altLang="ko-KR" dirty="0"/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사분위수</a:t>
            </a:r>
            <a:r>
              <a:rPr lang="en-US" altLang="ko-KR" dirty="0"/>
              <a:t>(Q1)</a:t>
            </a:r>
          </a:p>
          <a:p>
            <a:pPr lvl="2"/>
            <a:r>
              <a:rPr lang="ko-KR" altLang="en-US" dirty="0"/>
              <a:t>하위 </a:t>
            </a:r>
            <a:r>
              <a:rPr lang="en-US" altLang="ko-KR" dirty="0"/>
              <a:t>25% </a:t>
            </a:r>
            <a:r>
              <a:rPr lang="ko-KR" altLang="en-US" dirty="0"/>
              <a:t>해당 값</a:t>
            </a:r>
            <a:endParaRPr lang="en-US" altLang="ko-KR" dirty="0"/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사분위수</a:t>
            </a:r>
            <a:r>
              <a:rPr lang="en-US" altLang="ko-KR" dirty="0"/>
              <a:t>(Q2)</a:t>
            </a:r>
          </a:p>
          <a:p>
            <a:pPr lvl="2"/>
            <a:r>
              <a:rPr lang="ko-KR" altLang="en-US" dirty="0"/>
              <a:t>중앙값</a:t>
            </a:r>
            <a:endParaRPr lang="en-US" altLang="ko-KR" dirty="0"/>
          </a:p>
          <a:p>
            <a:pPr lvl="1"/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사분위수</a:t>
            </a:r>
            <a:r>
              <a:rPr lang="en-US" altLang="ko-KR" dirty="0"/>
              <a:t>(Q3)</a:t>
            </a:r>
          </a:p>
          <a:p>
            <a:pPr lvl="2"/>
            <a:r>
              <a:rPr lang="ko-KR" altLang="en-US" dirty="0"/>
              <a:t>상위 </a:t>
            </a:r>
            <a:r>
              <a:rPr lang="en-US" altLang="ko-KR" dirty="0"/>
              <a:t>25% </a:t>
            </a:r>
            <a:r>
              <a:rPr lang="ko-KR" altLang="en-US" dirty="0"/>
              <a:t>해당 값</a:t>
            </a:r>
            <a:endParaRPr lang="en-US" altLang="ko-KR" dirty="0"/>
          </a:p>
          <a:p>
            <a:pPr lvl="1"/>
            <a:r>
              <a:rPr lang="ko-KR" altLang="en-US" dirty="0"/>
              <a:t>최대값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C0B0548-E333-8444-B57D-1170F6432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879" y="2697914"/>
            <a:ext cx="3727969" cy="277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068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B0F240-0D1D-48B5-B7F0-04F74330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48" y="1215123"/>
            <a:ext cx="8279704" cy="29056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7D1DED-B2CF-489A-B970-36AFA1225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354" y="3166558"/>
            <a:ext cx="4485884" cy="30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51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그래프 한 화면에 그리기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67881E-0B4D-46FB-A6AF-63FBE918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plt.subplots</a:t>
            </a:r>
            <a:r>
              <a:rPr lang="en-US" altLang="ko-KR" dirty="0"/>
              <a:t>() </a:t>
            </a:r>
            <a:r>
              <a:rPr lang="ko-KR" altLang="en-US" dirty="0"/>
              <a:t>함수 활용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34F3B2-2B8F-4F12-85EC-584006D5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94" y="1537813"/>
            <a:ext cx="8210811" cy="2415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06B99D-4A58-4176-B304-57FDF3EF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66" y="3015807"/>
            <a:ext cx="3421959" cy="337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75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</a:t>
            </a:r>
            <a:r>
              <a:rPr lang="en" altLang="ko-Kore-KR" dirty="0"/>
              <a:t> </a:t>
            </a:r>
            <a:r>
              <a:rPr lang="en-US" altLang="ko-Kore-KR" dirty="0"/>
              <a:t>4</a:t>
            </a:r>
            <a:r>
              <a:rPr lang="ko-KR" altLang="en-US" dirty="0"/>
              <a:t>개의 다른 차트 그리기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2143CD3-17EF-46D4-A95C-A48917BF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행</a:t>
            </a:r>
            <a:r>
              <a:rPr lang="en-US" altLang="ko-KR" dirty="0"/>
              <a:t>, 100</a:t>
            </a:r>
            <a:r>
              <a:rPr lang="ko-KR" altLang="en-US" dirty="0"/>
              <a:t>열 정규분포 난수배열을 히스토그램</a:t>
            </a:r>
            <a:r>
              <a:rPr lang="en-US" altLang="ko-KR" dirty="0"/>
              <a:t>, </a:t>
            </a:r>
            <a:r>
              <a:rPr lang="ko-KR" altLang="en-US" dirty="0"/>
              <a:t>선 그래프</a:t>
            </a:r>
            <a:r>
              <a:rPr lang="en-US" altLang="ko-KR" dirty="0"/>
              <a:t>, </a:t>
            </a:r>
            <a:r>
              <a:rPr lang="ko-KR" altLang="en-US" dirty="0"/>
              <a:t>산포도</a:t>
            </a:r>
            <a:r>
              <a:rPr lang="en-US" altLang="ko-KR" dirty="0"/>
              <a:t>, 2</a:t>
            </a:r>
            <a:r>
              <a:rPr lang="ko-KR" altLang="en-US" dirty="0"/>
              <a:t>차원 히스토그램으로 각각 출력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12AB9C1-0EA0-429E-88EC-CAD630C77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26" y="1836317"/>
            <a:ext cx="7640877" cy="29353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982122-A0B8-4F78-8F5E-70F0D0DD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848" y="3375299"/>
            <a:ext cx="3158379" cy="301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6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AI</a:t>
            </a:r>
            <a:r>
              <a:rPr lang="ko-KR" altLang="en-US" dirty="0"/>
              <a:t>데이터분석 라이브러리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2-3. </a:t>
            </a:r>
            <a:r>
              <a:rPr lang="ko-KR" altLang="en-US" dirty="0" err="1"/>
              <a:t>맷플롯립</a:t>
            </a:r>
            <a:r>
              <a:rPr lang="en-US" altLang="ko-KR" dirty="0"/>
              <a:t>(Matplotlib)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1B9C37-01CD-4F9F-A85F-BEAAF29395AA}"/>
              </a:ext>
            </a:extLst>
          </p:cNvPr>
          <p:cNvSpPr/>
          <p:nvPr/>
        </p:nvSpPr>
        <p:spPr>
          <a:xfrm>
            <a:off x="2012795" y="1064942"/>
            <a:ext cx="5229921" cy="5464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머신러닝</a:t>
            </a:r>
            <a:r>
              <a:rPr lang="ko-KR" altLang="en-US" dirty="0"/>
              <a:t> 애플리케이션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9AA7DC-9549-4E9C-B43C-765D7E5DE940}"/>
              </a:ext>
            </a:extLst>
          </p:cNvPr>
          <p:cNvSpPr/>
          <p:nvPr/>
        </p:nvSpPr>
        <p:spPr>
          <a:xfrm>
            <a:off x="2012795" y="2299010"/>
            <a:ext cx="5229921" cy="5464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머신러닝</a:t>
            </a:r>
            <a:r>
              <a:rPr lang="ko-KR" altLang="en-US" dirty="0"/>
              <a:t> 모델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C48BD7-0DCC-4EA6-BAD0-7748B7A5DDAE}"/>
              </a:ext>
            </a:extLst>
          </p:cNvPr>
          <p:cNvSpPr/>
          <p:nvPr/>
        </p:nvSpPr>
        <p:spPr>
          <a:xfrm>
            <a:off x="914401" y="3533079"/>
            <a:ext cx="2999677" cy="5464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머신러닝</a:t>
            </a:r>
            <a:r>
              <a:rPr lang="ko-KR" altLang="en-US" dirty="0"/>
              <a:t> 알고리즘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881646-6B64-4403-AA34-F50B7FF80492}"/>
              </a:ext>
            </a:extLst>
          </p:cNvPr>
          <p:cNvSpPr/>
          <p:nvPr/>
        </p:nvSpPr>
        <p:spPr>
          <a:xfrm>
            <a:off x="5136996" y="3533078"/>
            <a:ext cx="2999677" cy="5464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C25F92-D453-430E-8FDE-38A3DA86C206}"/>
              </a:ext>
            </a:extLst>
          </p:cNvPr>
          <p:cNvSpPr/>
          <p:nvPr/>
        </p:nvSpPr>
        <p:spPr>
          <a:xfrm>
            <a:off x="480432" y="1064942"/>
            <a:ext cx="1276813" cy="93670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웹개발</a:t>
            </a:r>
            <a:endParaRPr lang="en-US" altLang="ko-KR" dirty="0"/>
          </a:p>
          <a:p>
            <a:pPr algn="ctr"/>
            <a:r>
              <a:rPr lang="ko-KR" altLang="en-US" dirty="0"/>
              <a:t>기술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B22A6E-02C7-45EA-959D-ECA5146452D1}"/>
              </a:ext>
            </a:extLst>
          </p:cNvPr>
          <p:cNvSpPr/>
          <p:nvPr/>
        </p:nvSpPr>
        <p:spPr>
          <a:xfrm>
            <a:off x="7498266" y="1064942"/>
            <a:ext cx="1276813" cy="93670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앱개발</a:t>
            </a:r>
            <a:endParaRPr lang="en-US" altLang="ko-KR" dirty="0"/>
          </a:p>
          <a:p>
            <a:pPr algn="ctr"/>
            <a:r>
              <a:rPr lang="ko-KR" altLang="en-US" dirty="0"/>
              <a:t>기술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660478-B62E-46CC-A681-B98B2BB29FCA}"/>
              </a:ext>
            </a:extLst>
          </p:cNvPr>
          <p:cNvSpPr/>
          <p:nvPr/>
        </p:nvSpPr>
        <p:spPr>
          <a:xfrm>
            <a:off x="914401" y="4497660"/>
            <a:ext cx="2999678" cy="546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7A9033-F18F-48FE-8918-17822CD6F644}"/>
              </a:ext>
            </a:extLst>
          </p:cNvPr>
          <p:cNvSpPr/>
          <p:nvPr/>
        </p:nvSpPr>
        <p:spPr>
          <a:xfrm>
            <a:off x="5136996" y="4497660"/>
            <a:ext cx="2999677" cy="5464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NumPy, Pandas, </a:t>
            </a:r>
            <a:r>
              <a:rPr lang="en-US" altLang="ko-KR" dirty="0">
                <a:solidFill>
                  <a:schemeClr val="accent1"/>
                </a:solidFill>
              </a:rPr>
              <a:t>Matplotlib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947377-47EA-4D2A-9C86-43A5606526DE}"/>
              </a:ext>
            </a:extLst>
          </p:cNvPr>
          <p:cNvSpPr/>
          <p:nvPr/>
        </p:nvSpPr>
        <p:spPr>
          <a:xfrm>
            <a:off x="3236641" y="5651810"/>
            <a:ext cx="2681868" cy="5464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파이썬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522CAED-B186-4E3C-AA75-BEEEF915C0CF}"/>
              </a:ext>
            </a:extLst>
          </p:cNvPr>
          <p:cNvCxnSpPr>
            <a:stCxn id="12" idx="1"/>
            <a:endCxn id="10" idx="2"/>
          </p:cNvCxnSpPr>
          <p:nvPr/>
        </p:nvCxnSpPr>
        <p:spPr>
          <a:xfrm rot="10800000">
            <a:off x="2414241" y="5044069"/>
            <a:ext cx="822401" cy="88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61B36C9-89CB-4E5E-8A2D-87E7E9B69D2F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flipV="1">
            <a:off x="5918509" y="5044069"/>
            <a:ext cx="718326" cy="88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F7D37B-F9DB-4068-8403-2FA5440F55F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414239" y="4148254"/>
            <a:ext cx="1" cy="34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CE7C1D-DFF7-4A38-A42A-26744AB67628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6636835" y="4079487"/>
            <a:ext cx="0" cy="41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CDF005F-6683-4B95-8E8F-7B84E032B06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3177168" y="2082491"/>
            <a:ext cx="687660" cy="2213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992553F-5747-433B-A3EF-2ED952CE84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6200000" flipV="1">
            <a:off x="5288467" y="2184709"/>
            <a:ext cx="687659" cy="2009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1AB96D6-43BC-490F-A111-2D582E7FE356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627756" y="1611351"/>
            <a:ext cx="0" cy="68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9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</a:t>
            </a:r>
            <a:r>
              <a:rPr lang="en-US" altLang="ko-KR" dirty="0"/>
              <a:t>(data visualization)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점이나 선</a:t>
            </a:r>
            <a:r>
              <a:rPr lang="en-US" altLang="ko-KR" dirty="0"/>
              <a:t>, </a:t>
            </a:r>
            <a:r>
              <a:rPr lang="ko-KR" altLang="en-US" dirty="0"/>
              <a:t>막대 그래프 등의 시각적 이미지를 사용하여 데이터를 화면에 표시하는 기술</a:t>
            </a:r>
            <a:endParaRPr lang="en-US" altLang="ko-KR" dirty="0"/>
          </a:p>
          <a:p>
            <a:r>
              <a:rPr lang="ko-KR" altLang="en-US" dirty="0"/>
              <a:t>효과적인 시각화는 사용자가 데이터를 분석하고 추론하는 데 도움</a:t>
            </a:r>
            <a:endParaRPr lang="en-US" altLang="ko-KR" dirty="0"/>
          </a:p>
          <a:p>
            <a:pPr lvl="1"/>
            <a:r>
              <a:rPr lang="ko-KR" altLang="en-US" dirty="0"/>
              <a:t>데이터를 직관적으로 이해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matplotlib</a:t>
            </a:r>
          </a:p>
          <a:p>
            <a:pPr lvl="1"/>
            <a:r>
              <a:rPr lang="ko-KR" altLang="en-US" dirty="0"/>
              <a:t>데이터 시각화 도구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선 그래프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산포도 등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marL="336946" lvl="1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       다양한 그래프 그리는 용도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80C32F-AD19-4959-A27C-12AD1FA6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001" y="2362091"/>
            <a:ext cx="4537032" cy="31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0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pyplot</a:t>
            </a:r>
            <a:r>
              <a:rPr lang="ko-KR" altLang="en-US" dirty="0"/>
              <a:t> 모듈 불러오기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import </a:t>
            </a:r>
            <a:r>
              <a:rPr lang="en-US" altLang="ko-KR" dirty="0" err="1">
                <a:solidFill>
                  <a:schemeClr val="accent1"/>
                </a:solidFill>
              </a:rPr>
              <a:t>matplotlib.pyplot</a:t>
            </a:r>
            <a:r>
              <a:rPr lang="en-US" altLang="ko-KR" dirty="0">
                <a:solidFill>
                  <a:schemeClr val="accent1"/>
                </a:solidFill>
              </a:rPr>
              <a:t> as </a:t>
            </a:r>
            <a:r>
              <a:rPr lang="en-US" altLang="ko-KR" dirty="0" err="1">
                <a:solidFill>
                  <a:schemeClr val="accent1"/>
                </a:solidFill>
              </a:rPr>
              <a:t>plt</a:t>
            </a:r>
            <a:endParaRPr lang="en-US" altLang="ko-KR" dirty="0">
              <a:solidFill>
                <a:schemeClr val="accent1"/>
              </a:solidFill>
            </a:endParaRPr>
          </a:p>
          <a:p>
            <a:pPr lvl="2"/>
            <a:r>
              <a:rPr lang="en-US" altLang="ko-KR" dirty="0" err="1"/>
              <a:t>plt</a:t>
            </a:r>
            <a:r>
              <a:rPr lang="en-US" altLang="ko-KR" dirty="0"/>
              <a:t> </a:t>
            </a:r>
            <a:r>
              <a:rPr lang="ko-KR" altLang="en-US" dirty="0"/>
              <a:t>별칭 사용</a:t>
            </a:r>
            <a:endParaRPr lang="en-US" altLang="ko-KR" dirty="0"/>
          </a:p>
          <a:p>
            <a:r>
              <a:rPr lang="ko-KR" altLang="en-US" dirty="0"/>
              <a:t>수치 데이터 정의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리스트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넘파이</a:t>
            </a:r>
            <a:r>
              <a:rPr lang="ko-KR" altLang="en-US" dirty="0">
                <a:sym typeface="Wingdings" panose="05000000000000000000" pitchFamily="2" charset="2"/>
              </a:rPr>
              <a:t> 배열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데이터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x</a:t>
            </a:r>
            <a:r>
              <a:rPr lang="ko-KR" altLang="en-US" dirty="0"/>
              <a:t>축 데이터</a:t>
            </a:r>
            <a:r>
              <a:rPr lang="en-US" altLang="ko-KR" dirty="0"/>
              <a:t>, y</a:t>
            </a:r>
            <a:r>
              <a:rPr lang="ko-KR" altLang="en-US" dirty="0"/>
              <a:t>축 데이터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 데이터 개수 동일</a:t>
            </a:r>
            <a:endParaRPr lang="en-US" altLang="ko-KR" dirty="0"/>
          </a:p>
          <a:p>
            <a:r>
              <a:rPr lang="ko-KR" altLang="en-US" dirty="0"/>
              <a:t>그래프 종류 결정</a:t>
            </a:r>
            <a:endParaRPr lang="en-US" altLang="ko-KR" dirty="0"/>
          </a:p>
          <a:p>
            <a:pPr lvl="1"/>
            <a:r>
              <a:rPr lang="ko-KR" altLang="en-US" dirty="0"/>
              <a:t>선 그래프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plot()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2"/>
            <a:r>
              <a:rPr lang="ko-KR" altLang="en-US" dirty="0"/>
              <a:t>그래프 세부 설정은 인자로 전달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선 색</a:t>
            </a:r>
            <a:r>
              <a:rPr lang="en-US" altLang="ko-KR" dirty="0"/>
              <a:t>, </a:t>
            </a:r>
            <a:r>
              <a:rPr lang="ko-KR" altLang="en-US" dirty="0"/>
              <a:t>마크 종류</a:t>
            </a:r>
            <a:r>
              <a:rPr lang="en-US" altLang="ko-KR" dirty="0"/>
              <a:t>, </a:t>
            </a:r>
            <a:r>
              <a:rPr lang="ko-KR" altLang="en-US" dirty="0"/>
              <a:t>선 두께 등</a:t>
            </a:r>
            <a:endParaRPr lang="en-US" altLang="ko-KR" dirty="0"/>
          </a:p>
          <a:p>
            <a:r>
              <a:rPr lang="ko-KR" altLang="en-US" dirty="0"/>
              <a:t>제목</a:t>
            </a:r>
            <a:r>
              <a:rPr lang="en-US" altLang="ko-KR" dirty="0"/>
              <a:t>, y</a:t>
            </a:r>
            <a:r>
              <a:rPr lang="ko-KR" altLang="en-US" dirty="0"/>
              <a:t>축 레이블 설정</a:t>
            </a:r>
            <a:endParaRPr lang="en-US" altLang="ko-KR" dirty="0"/>
          </a:p>
          <a:p>
            <a:pPr lvl="1"/>
            <a:r>
              <a:rPr lang="en-US" altLang="ko-KR" dirty="0"/>
              <a:t>title()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en-US" altLang="ko-KR" dirty="0" err="1"/>
              <a:t>ylabel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그래프 출력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show()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맷플롯립 활용 단계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9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7EF48-5F76-44D3-BA78-EEDF9D381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plot()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plt.plot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en-US" altLang="ko-KR" dirty="0" err="1">
                <a:solidFill>
                  <a:schemeClr val="accent1"/>
                </a:solidFill>
              </a:rPr>
              <a:t>xarr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en-US" altLang="ko-KR" dirty="0" err="1">
                <a:solidFill>
                  <a:schemeClr val="accent1"/>
                </a:solidFill>
              </a:rPr>
              <a:t>yarr</a:t>
            </a:r>
            <a:r>
              <a:rPr lang="en-US" altLang="ko-KR" dirty="0">
                <a:solidFill>
                  <a:schemeClr val="accent1"/>
                </a:solidFill>
              </a:rPr>
              <a:t>, color, marker, </a:t>
            </a:r>
            <a:r>
              <a:rPr lang="en-US" altLang="ko-KR" dirty="0" err="1">
                <a:solidFill>
                  <a:schemeClr val="accent1"/>
                </a:solidFill>
              </a:rPr>
              <a:t>linestyle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en-US" altLang="ko-KR" dirty="0"/>
              <a:t>color </a:t>
            </a:r>
          </a:p>
          <a:p>
            <a:pPr lvl="3"/>
            <a:r>
              <a:rPr lang="en-US" altLang="ko-KR" dirty="0"/>
              <a:t>r(red), g(green), b(blue), c(cyan), y(yellow), k(black), ... </a:t>
            </a:r>
          </a:p>
          <a:p>
            <a:pPr lvl="2"/>
            <a:r>
              <a:rPr lang="en-US" altLang="ko-KR" dirty="0"/>
              <a:t>maker</a:t>
            </a:r>
          </a:p>
          <a:p>
            <a:pPr lvl="3"/>
            <a:r>
              <a:rPr lang="ko-KR" altLang="en-US" dirty="0"/>
              <a:t>원</a:t>
            </a:r>
            <a:r>
              <a:rPr lang="en-US" altLang="ko-KR" dirty="0"/>
              <a:t>(o), </a:t>
            </a:r>
            <a:r>
              <a:rPr lang="ko-KR" altLang="en-US" dirty="0"/>
              <a:t>세모</a:t>
            </a:r>
            <a:r>
              <a:rPr lang="en-US" altLang="ko-KR" dirty="0"/>
              <a:t>(^, v, &lt;, &gt;), </a:t>
            </a:r>
            <a:r>
              <a:rPr lang="ko-KR" altLang="en-US" dirty="0"/>
              <a:t>네모</a:t>
            </a:r>
            <a:r>
              <a:rPr lang="en-US" altLang="ko-KR" dirty="0"/>
              <a:t>(s), </a:t>
            </a:r>
            <a:r>
              <a:rPr lang="ko-KR" altLang="en-US" dirty="0"/>
              <a:t>별</a:t>
            </a:r>
            <a:r>
              <a:rPr lang="en-US" altLang="ko-KR" dirty="0"/>
              <a:t>(*), ... </a:t>
            </a:r>
          </a:p>
          <a:p>
            <a:pPr lvl="2"/>
            <a:r>
              <a:rPr lang="en-US" altLang="ko-KR" dirty="0" err="1"/>
              <a:t>linestyle</a:t>
            </a:r>
            <a:endParaRPr lang="en-US" altLang="ko-KR" dirty="0"/>
          </a:p>
          <a:p>
            <a:pPr lvl="3"/>
            <a:r>
              <a:rPr lang="en-US" altLang="ko-KR" dirty="0"/>
              <a:t>solid(-), dashed(--), dotted(:), dash-dot(-.)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plt.plot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en-US" altLang="ko-KR" dirty="0" err="1">
                <a:solidFill>
                  <a:schemeClr val="accent1"/>
                </a:solidFill>
              </a:rPr>
              <a:t>xarr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en-US" altLang="ko-KR" dirty="0" err="1">
                <a:solidFill>
                  <a:schemeClr val="accent1"/>
                </a:solidFill>
              </a:rPr>
              <a:t>yarr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en-US" altLang="ko-KR" dirty="0" err="1">
                <a:solidFill>
                  <a:schemeClr val="accent1"/>
                </a:solidFill>
              </a:rPr>
              <a:t>format_string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</a:p>
          <a:p>
            <a:pPr lvl="2"/>
            <a:r>
              <a:rPr lang="en-US" altLang="ko-KR" dirty="0" err="1"/>
              <a:t>format_string</a:t>
            </a:r>
            <a:r>
              <a:rPr lang="en-US" altLang="ko-KR" dirty="0"/>
              <a:t> : </a:t>
            </a:r>
            <a:r>
              <a:rPr lang="ko-KR" altLang="en-US" dirty="0"/>
              <a:t>색상 </a:t>
            </a:r>
            <a:r>
              <a:rPr lang="en-US" altLang="ko-KR" dirty="0"/>
              <a:t>+ </a:t>
            </a:r>
            <a:r>
              <a:rPr lang="ko-KR" altLang="en-US" dirty="0"/>
              <a:t>마커 모양 </a:t>
            </a:r>
            <a:r>
              <a:rPr lang="en-US" altLang="ko-KR" dirty="0"/>
              <a:t>+ </a:t>
            </a:r>
            <a:r>
              <a:rPr lang="ko-KR" altLang="en-US" dirty="0"/>
              <a:t>라인스타일</a:t>
            </a:r>
            <a:endParaRPr lang="en-US" altLang="ko-KR" dirty="0"/>
          </a:p>
          <a:p>
            <a:pPr lvl="3"/>
            <a:r>
              <a:rPr lang="en-US" altLang="ko-KR" dirty="0"/>
              <a:t>ex) ‘</a:t>
            </a:r>
            <a:r>
              <a:rPr lang="en-US" altLang="ko-KR" dirty="0" err="1"/>
              <a:t>ro</a:t>
            </a:r>
            <a:r>
              <a:rPr lang="en-US" altLang="ko-KR" dirty="0"/>
              <a:t>--’ = </a:t>
            </a:r>
            <a:r>
              <a:rPr lang="ko-KR" altLang="en-US" dirty="0"/>
              <a:t>빨간색</a:t>
            </a:r>
            <a:r>
              <a:rPr lang="en-US" altLang="ko-KR" dirty="0"/>
              <a:t>,</a:t>
            </a:r>
            <a:r>
              <a:rPr lang="ko-KR" altLang="en-US" dirty="0"/>
              <a:t> 원형 마커</a:t>
            </a:r>
            <a:r>
              <a:rPr lang="en-US" altLang="ko-KR" dirty="0"/>
              <a:t>, </a:t>
            </a:r>
            <a:r>
              <a:rPr lang="ko-KR" altLang="en-US" dirty="0"/>
              <a:t>실선</a:t>
            </a:r>
            <a:endParaRPr lang="en-US" altLang="ko-KR" dirty="0"/>
          </a:p>
          <a:p>
            <a:pPr lvl="3"/>
            <a:r>
              <a:rPr lang="en-US" altLang="ko-KR" dirty="0"/>
              <a:t>ex) ‘b^--’= </a:t>
            </a:r>
            <a:r>
              <a:rPr lang="ko-KR" altLang="en-US" dirty="0"/>
              <a:t>파란색</a:t>
            </a:r>
            <a:r>
              <a:rPr lang="en-US" altLang="ko-KR" dirty="0"/>
              <a:t>, </a:t>
            </a:r>
            <a:r>
              <a:rPr lang="ko-KR" altLang="en-US" dirty="0"/>
              <a:t>세모 마커</a:t>
            </a:r>
            <a:r>
              <a:rPr lang="en-US" altLang="ko-KR" dirty="0"/>
              <a:t>, </a:t>
            </a:r>
            <a:r>
              <a:rPr lang="ko-KR" altLang="en-US" dirty="0"/>
              <a:t>실선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65E684-9E6F-43F4-9F71-194C7083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 그래프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54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 그래프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4D6086-8E77-4B24-AC53-D18536BF4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8" y="1148413"/>
            <a:ext cx="8470023" cy="41030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4273D1-A7BC-4240-9A6F-D2B8EC8401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48"/>
          <a:stretch/>
        </p:blipFill>
        <p:spPr>
          <a:xfrm>
            <a:off x="4788905" y="3429000"/>
            <a:ext cx="4304991" cy="279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7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난수 그래프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2CADD2C-C8DB-4E99-875E-FF2D82E2B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[-3, 3] </a:t>
            </a:r>
            <a:r>
              <a:rPr lang="ko-KR" altLang="en-US" dirty="0"/>
              <a:t>사이의 </a:t>
            </a:r>
            <a:r>
              <a:rPr lang="en-US" altLang="ko-KR" dirty="0"/>
              <a:t>1,000</a:t>
            </a:r>
            <a:r>
              <a:rPr lang="ko-KR" altLang="en-US" dirty="0"/>
              <a:t>개의 실수 난수</a:t>
            </a:r>
            <a:r>
              <a:rPr lang="en-US" altLang="ko-KR" dirty="0"/>
              <a:t>, </a:t>
            </a:r>
            <a:r>
              <a:rPr lang="ko-KR" altLang="en-US" dirty="0"/>
              <a:t>선 그래프 출력</a:t>
            </a:r>
            <a:endParaRPr lang="en-US" altLang="ko-KR" dirty="0"/>
          </a:p>
          <a:p>
            <a:r>
              <a:rPr lang="ko-KR" altLang="en-US" dirty="0"/>
              <a:t>그래프 사이즈 설정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chemeClr val="accent1"/>
                </a:solidFill>
              </a:rPr>
              <a:t>plt.figure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en-US" altLang="ko-KR" dirty="0" err="1">
                <a:solidFill>
                  <a:schemeClr val="accent1"/>
                </a:solidFill>
              </a:rPr>
              <a:t>figsize</a:t>
            </a:r>
            <a:r>
              <a:rPr lang="en-US" altLang="ko-KR" dirty="0">
                <a:solidFill>
                  <a:schemeClr val="accent1"/>
                </a:solidFill>
              </a:rPr>
              <a:t>=(12, 4))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A6F1515-3AB4-431D-815A-DB411FB2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8" y="1892595"/>
            <a:ext cx="8567803" cy="25482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FE3836-FC5A-4DBF-8FDA-37AFA2B8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782" y="4066726"/>
            <a:ext cx="6632532" cy="240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2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98f8feb-bc34-41bc-bb7e-57cabdc699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FF0BB3465C2C44292FEFDBE0CE17B50" ma:contentTypeVersion="13" ma:contentTypeDescription="새 문서를 만듭니다." ma:contentTypeScope="" ma:versionID="cf79874ebc94dc55b89fb1783b2a02b0">
  <xsd:schema xmlns:xsd="http://www.w3.org/2001/XMLSchema" xmlns:xs="http://www.w3.org/2001/XMLSchema" xmlns:p="http://schemas.microsoft.com/office/2006/metadata/properties" xmlns:ns3="098f8feb-bc34-41bc-bb7e-57cabdc69973" targetNamespace="http://schemas.microsoft.com/office/2006/metadata/properties" ma:root="true" ma:fieldsID="fbb8b52e9de9df50203bd1117c4d7672" ns3:_="">
    <xsd:import namespace="098f8feb-bc34-41bc-bb7e-57cabdc699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f8feb-bc34-41bc-bb7e-57cabdc69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9E8FD9-B93C-4A0E-8B00-92AED1B80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07EBE4-E546-413C-A2AC-985601629A5A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098f8feb-bc34-41bc-bb7e-57cabdc69973"/>
  </ds:schemaRefs>
</ds:datastoreItem>
</file>

<file path=customXml/itemProps3.xml><?xml version="1.0" encoding="utf-8"?>
<ds:datastoreItem xmlns:ds="http://schemas.openxmlformats.org/officeDocument/2006/customXml" ds:itemID="{AAA63703-CF01-4495-BF51-97FBCB0A01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f8feb-bc34-41bc-bb7e-57cabdc69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921</Words>
  <Application>Microsoft Office PowerPoint</Application>
  <PresentationFormat>화면 슬라이드 쇼(4:3)</PresentationFormat>
  <Paragraphs>140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Nanum Gothic</vt:lpstr>
      <vt:lpstr>맑은 고딕</vt:lpstr>
      <vt:lpstr>Arial</vt:lpstr>
      <vt:lpstr>Calibri</vt:lpstr>
      <vt:lpstr>Calibri Light</vt:lpstr>
      <vt:lpstr>Wingdings</vt:lpstr>
      <vt:lpstr>Office 테마</vt:lpstr>
      <vt:lpstr>AI데이터분석</vt:lpstr>
      <vt:lpstr>PowerPoint 프레젠테이션</vt:lpstr>
      <vt:lpstr>2. AI데이터분석 라이브러리</vt:lpstr>
      <vt:lpstr>PowerPoint 프레젠테이션</vt:lpstr>
      <vt:lpstr>데이터 시각화(data visualization)</vt:lpstr>
      <vt:lpstr>맷플롯립 활용 단계</vt:lpstr>
      <vt:lpstr>선 그래프</vt:lpstr>
      <vt:lpstr>선 그래프</vt:lpstr>
      <vt:lpstr>실습. 난수 그래프</vt:lpstr>
      <vt:lpstr>범례(legend) </vt:lpstr>
      <vt:lpstr>실습. 사인 그래프</vt:lpstr>
      <vt:lpstr>막대 그래프</vt:lpstr>
      <vt:lpstr>다중 막대 그래프</vt:lpstr>
      <vt:lpstr>산포도(산점도) 그래프</vt:lpstr>
      <vt:lpstr>산포도(산점도) : 색상, 크기 지정</vt:lpstr>
      <vt:lpstr>파이 차트(pie chart)</vt:lpstr>
      <vt:lpstr>파이 차트 : 부채꼴 분리</vt:lpstr>
      <vt:lpstr>파이 차트 : 그림자, 색상 지정</vt:lpstr>
      <vt:lpstr>히스토그램(histogram)</vt:lpstr>
      <vt:lpstr>히스토그램 : 막대 모양</vt:lpstr>
      <vt:lpstr>다중 히스토그램</vt:lpstr>
      <vt:lpstr>정규분포 난수 히스토그램</vt:lpstr>
      <vt:lpstr>상자 차트(box plot)</vt:lpstr>
      <vt:lpstr>상자 차트</vt:lpstr>
      <vt:lpstr>여러 그래프 한 화면에 그리기</vt:lpstr>
      <vt:lpstr>실습. 4개의 다른 차트 그리기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Howork</dc:creator>
  <cp:lastModifiedBy>동신 김</cp:lastModifiedBy>
  <cp:revision>26</cp:revision>
  <cp:lastPrinted>2021-12-29T00:16:45Z</cp:lastPrinted>
  <dcterms:created xsi:type="dcterms:W3CDTF">2021-12-28T23:45:20Z</dcterms:created>
  <dcterms:modified xsi:type="dcterms:W3CDTF">2024-09-04T02:35:32Z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0x0101006FF0BB3465C2C44292FEFDBE0CE17B50</vt:lpwstr>
  </property>
</Properties>
</file>