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0"/>
  </p:notesMasterIdLst>
  <p:sldIdLst>
    <p:sldId id="256" r:id="rId5"/>
    <p:sldId id="257" r:id="rId6"/>
    <p:sldId id="258" r:id="rId7"/>
    <p:sldId id="796" r:id="rId8"/>
    <p:sldId id="335" r:id="rId9"/>
    <p:sldId id="336" r:id="rId10"/>
    <p:sldId id="337" r:id="rId11"/>
    <p:sldId id="350" r:id="rId12"/>
    <p:sldId id="352" r:id="rId13"/>
    <p:sldId id="797" r:id="rId14"/>
    <p:sldId id="798" r:id="rId15"/>
    <p:sldId id="799" r:id="rId16"/>
    <p:sldId id="800" r:id="rId17"/>
    <p:sldId id="801" r:id="rId18"/>
    <p:sldId id="802" r:id="rId19"/>
    <p:sldId id="803" r:id="rId20"/>
    <p:sldId id="804" r:id="rId21"/>
    <p:sldId id="806" r:id="rId22"/>
    <p:sldId id="809" r:id="rId23"/>
    <p:sldId id="810" r:id="rId24"/>
    <p:sldId id="811" r:id="rId25"/>
    <p:sldId id="814" r:id="rId26"/>
    <p:sldId id="815" r:id="rId27"/>
    <p:sldId id="816" r:id="rId28"/>
    <p:sldId id="807" r:id="rId29"/>
    <p:sldId id="808" r:id="rId30"/>
    <p:sldId id="355" r:id="rId31"/>
    <p:sldId id="805" r:id="rId32"/>
    <p:sldId id="820" r:id="rId33"/>
    <p:sldId id="821" r:id="rId34"/>
    <p:sldId id="363" r:id="rId35"/>
    <p:sldId id="812" r:id="rId36"/>
    <p:sldId id="813" r:id="rId37"/>
    <p:sldId id="819" r:id="rId38"/>
    <p:sldId id="260" r:id="rId39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56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74" y="3446323"/>
            <a:ext cx="7888180" cy="1006045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02E38-E0BF-4021-AF6A-516978E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4043C-B5A6-4F54-91E8-012451C1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4" y="1193799"/>
            <a:ext cx="7878131" cy="49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A4693-1A09-4672-BC4E-C20B300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68419-B0E5-46CB-BB1E-D40FD6A0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시리즈 데이터는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/>
              <a:t>벡터화 연산 </a:t>
            </a:r>
            <a:r>
              <a:rPr lang="en-US" altLang="ko-KR" dirty="0"/>
              <a:t>: </a:t>
            </a:r>
            <a:r>
              <a:rPr lang="ko-KR" altLang="en-US" dirty="0"/>
              <a:t>같은 인덱스 요소들끼리 연산</a:t>
            </a:r>
            <a:r>
              <a:rPr lang="en-US" altLang="ko-KR" dirty="0"/>
              <a:t>(</a:t>
            </a:r>
            <a:r>
              <a:rPr lang="ko-KR" altLang="en-US" dirty="0"/>
              <a:t>요소별 연산</a:t>
            </a:r>
            <a:r>
              <a:rPr lang="en-US" altLang="ko-KR" dirty="0"/>
              <a:t>)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s1 + s2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두 시리즈의 요소별 합 반환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브로드캐스팅</a:t>
            </a:r>
            <a:r>
              <a:rPr lang="ko-KR" altLang="en-US" dirty="0"/>
              <a:t> 연산 </a:t>
            </a:r>
            <a:r>
              <a:rPr lang="en-US" altLang="ko-KR" dirty="0"/>
              <a:t>: </a:t>
            </a:r>
            <a:r>
              <a:rPr lang="ko-KR" altLang="en-US" dirty="0"/>
              <a:t>모든 요소에 동일 연산 적용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s / 1_000_000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시리즈 데이터를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10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만으로 나눈 결과 반환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7532FB-69C9-41A0-9570-D63A5FF5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3631885"/>
            <a:ext cx="7893050" cy="23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0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A4693-1A09-4672-BC4E-C20B300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 인덱싱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68419-B0E5-46CB-BB1E-D40FD6A0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시리즈 데이터는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/>
              <a:t>인덱싱 지원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정수 인덱싱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s[3]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라벨</a:t>
            </a:r>
            <a:r>
              <a:rPr lang="en-US" altLang="ko-KR" dirty="0">
                <a:sym typeface="Wingdings" panose="05000000000000000000" pitchFamily="2" charset="2"/>
              </a:rPr>
              <a:t>(label,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인덱싱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s[‘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대구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’]</a:t>
            </a:r>
          </a:p>
          <a:p>
            <a:pPr lvl="2"/>
            <a:r>
              <a:rPr lang="ko-KR" altLang="en-US" dirty="0"/>
              <a:t>배열 인덱싱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s[ [0, 3] ] == s [ [‘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서울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’,‘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대구‘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] ]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논리 인덱싱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s[ [True, False, False, True] ]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EC8AE-A7B4-4C48-A23A-A39BB546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3127643"/>
            <a:ext cx="7575550" cy="31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A4693-1A09-4672-BC4E-C20B3002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68419-B0E5-46CB-BB1E-D40FD6A0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시리즈 데이터는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슬라이싱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정수범위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s[1:3] 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인덱스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까지 요소만 추출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인덱스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미포함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라벨</a:t>
            </a:r>
            <a:r>
              <a:rPr lang="en-US" altLang="ko-KR" dirty="0">
                <a:sym typeface="Wingdings" panose="05000000000000000000" pitchFamily="2" charset="2"/>
              </a:rPr>
              <a:t>(label,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범위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s[‘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부산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’:‘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대구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’] 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부산에서 대구까지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대구 포함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00B05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B60EE0-8AE5-461A-8128-9DE159B2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3081670"/>
            <a:ext cx="7975600" cy="30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9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D37D8-7148-451D-9927-DB103ECC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시리즈와 </a:t>
            </a:r>
            <a:r>
              <a:rPr lang="ko-KR" altLang="en-US" dirty="0" err="1"/>
              <a:t>딕셔너리</a:t>
            </a:r>
            <a:r>
              <a:rPr lang="ko-KR" altLang="en-US" dirty="0"/>
              <a:t>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74375-BD69-437F-87DE-8838CB8E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키와 값 쌍으로 저장하는 자료구조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키를 이용한 인덱싱 가능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시리즈도 키</a:t>
            </a:r>
            <a:r>
              <a:rPr lang="en-US" altLang="ko-KR" dirty="0"/>
              <a:t>(</a:t>
            </a:r>
            <a:r>
              <a:rPr lang="ko-KR" altLang="en-US" dirty="0"/>
              <a:t>라벨</a:t>
            </a:r>
            <a:r>
              <a:rPr lang="en-US" altLang="ko-KR" dirty="0"/>
              <a:t>)</a:t>
            </a:r>
            <a:r>
              <a:rPr lang="ko-KR" altLang="en-US" dirty="0"/>
              <a:t>을 이용한 인덱싱</a:t>
            </a:r>
            <a:endParaRPr lang="en-US" altLang="ko-KR" dirty="0"/>
          </a:p>
          <a:p>
            <a:pPr lvl="1"/>
            <a:r>
              <a:rPr lang="ko-KR" altLang="en-US" dirty="0"/>
              <a:t>데이터 순서 개념이 없음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시리즈 인덱스를 통해 순서 개념이 있음 </a:t>
            </a:r>
            <a:endParaRPr lang="en-US" altLang="ko-KR" dirty="0"/>
          </a:p>
          <a:p>
            <a:r>
              <a:rPr lang="ko-KR" altLang="en-US" dirty="0"/>
              <a:t>시리즈 객체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+ </a:t>
            </a:r>
            <a:r>
              <a:rPr lang="ko-KR" altLang="en-US" dirty="0"/>
              <a:t>인덱스</a:t>
            </a:r>
            <a:r>
              <a:rPr lang="en-US" altLang="ko-KR" dirty="0"/>
              <a:t>(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시리즈는 순서 개념이 있는 </a:t>
            </a:r>
            <a:r>
              <a:rPr lang="ko-KR" altLang="en-US" dirty="0" err="1"/>
              <a:t>딕셔너리</a:t>
            </a:r>
            <a:r>
              <a:rPr lang="ko-KR" altLang="en-US" dirty="0"/>
              <a:t> 자료형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초기값으로 시리즈 객체 생성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s = </a:t>
            </a:r>
            <a:r>
              <a:rPr lang="en-US" altLang="ko-KR" dirty="0" err="1">
                <a:solidFill>
                  <a:srgbClr val="00B050"/>
                </a:solidFill>
              </a:rPr>
              <a:t>pd.Series</a:t>
            </a:r>
            <a:r>
              <a:rPr lang="en-US" altLang="ko-KR" dirty="0">
                <a:solidFill>
                  <a:srgbClr val="00B050"/>
                </a:solidFill>
              </a:rPr>
              <a:t>({</a:t>
            </a:r>
            <a:r>
              <a:rPr lang="ko-KR" altLang="en-US" dirty="0" err="1">
                <a:solidFill>
                  <a:srgbClr val="00B050"/>
                </a:solidFill>
              </a:rPr>
              <a:t>딕셔리너</a:t>
            </a:r>
            <a:r>
              <a:rPr lang="en-US" altLang="ko-KR" dirty="0">
                <a:solidFill>
                  <a:srgbClr val="00B050"/>
                </a:solidFill>
              </a:rPr>
              <a:t>_</a:t>
            </a:r>
            <a:r>
              <a:rPr lang="ko-KR" altLang="en-US" dirty="0">
                <a:solidFill>
                  <a:srgbClr val="00B050"/>
                </a:solidFill>
              </a:rPr>
              <a:t>초기값</a:t>
            </a:r>
            <a:r>
              <a:rPr lang="en-US" altLang="ko-KR" dirty="0">
                <a:solidFill>
                  <a:srgbClr val="00B050"/>
                </a:solidFill>
              </a:rPr>
              <a:t>}, index=[</a:t>
            </a:r>
            <a:r>
              <a:rPr lang="ko-KR" altLang="en-US" dirty="0">
                <a:solidFill>
                  <a:srgbClr val="00B050"/>
                </a:solidFill>
              </a:rPr>
              <a:t>라벨</a:t>
            </a:r>
            <a:r>
              <a:rPr lang="en-US" altLang="ko-KR" dirty="0">
                <a:solidFill>
                  <a:srgbClr val="00B050"/>
                </a:solidFill>
              </a:rPr>
              <a:t>_</a:t>
            </a:r>
            <a:r>
              <a:rPr lang="ko-KR" altLang="en-US" dirty="0">
                <a:solidFill>
                  <a:srgbClr val="00B050"/>
                </a:solidFill>
              </a:rPr>
              <a:t>리스트</a:t>
            </a:r>
            <a:r>
              <a:rPr lang="en-US" altLang="ko-KR" dirty="0">
                <a:solidFill>
                  <a:srgbClr val="00B050"/>
                </a:solidFill>
              </a:rPr>
              <a:t>])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061AC-EC5A-4E24-A778-A9FC53A9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3808825"/>
            <a:ext cx="7727950" cy="24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8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CF9D7-6D5D-4944-B977-15F6AC95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E4A52-86BE-46E2-A046-CE3E7002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데이터를 표의 형태로 처리하는 자료구조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행렬 데이터에 인덱스를 붙인 것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 인덱스 </a:t>
            </a:r>
            <a:r>
              <a:rPr lang="en-US" altLang="ko-KR" dirty="0"/>
              <a:t>= index</a:t>
            </a:r>
            <a:r>
              <a:rPr lang="ko-KR" altLang="en-US" dirty="0"/>
              <a:t>      </a:t>
            </a:r>
            <a:r>
              <a:rPr lang="en-US" altLang="ko-KR" dirty="0"/>
              <a:t>= </a:t>
            </a:r>
            <a:r>
              <a:rPr lang="ko-KR" altLang="en-US" dirty="0"/>
              <a:t>행 이름</a:t>
            </a:r>
            <a:r>
              <a:rPr lang="en-US" altLang="ko-KR" dirty="0"/>
              <a:t>(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r>
              <a:rPr lang="ko-KR" altLang="en-US" dirty="0"/>
              <a:t> 인덱스 </a:t>
            </a:r>
            <a:r>
              <a:rPr lang="en-US" altLang="ko-KR" dirty="0"/>
              <a:t>= columns  = </a:t>
            </a:r>
            <a:r>
              <a:rPr lang="ko-KR" altLang="en-US" dirty="0"/>
              <a:t>열 이름</a:t>
            </a:r>
            <a:r>
              <a:rPr lang="en-US" altLang="ko-KR" dirty="0"/>
              <a:t>(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헤더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데이터프레임 생성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df = </a:t>
            </a:r>
            <a:r>
              <a:rPr lang="en-US" altLang="ko-KR" b="1" dirty="0" err="1">
                <a:solidFill>
                  <a:srgbClr val="0070C0"/>
                </a:solidFill>
              </a:rPr>
              <a:t>pd.DataFrame</a:t>
            </a:r>
            <a:r>
              <a:rPr lang="en-US" altLang="ko-KR" b="1" dirty="0">
                <a:solidFill>
                  <a:srgbClr val="0070C0"/>
                </a:solidFill>
              </a:rPr>
              <a:t>(data, index=</a:t>
            </a:r>
            <a:r>
              <a:rPr lang="ko-KR" altLang="en-US" b="1" dirty="0" err="1">
                <a:solidFill>
                  <a:srgbClr val="0070C0"/>
                </a:solidFill>
              </a:rPr>
              <a:t>행이름</a:t>
            </a:r>
            <a:r>
              <a:rPr lang="en-US" altLang="ko-KR" b="1" dirty="0">
                <a:solidFill>
                  <a:srgbClr val="0070C0"/>
                </a:solidFill>
              </a:rPr>
              <a:t>, columns=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dirty="0"/>
              <a:t>data </a:t>
            </a:r>
          </a:p>
          <a:p>
            <a:pPr lvl="3"/>
            <a:r>
              <a:rPr lang="ko-KR" altLang="en-US" dirty="0" err="1"/>
              <a:t>딕셔너리</a:t>
            </a:r>
            <a:r>
              <a:rPr lang="ko-KR" altLang="en-US" dirty="0"/>
              <a:t> 형식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{0</a:t>
            </a:r>
            <a:r>
              <a:rPr lang="ko-KR" altLang="en-US" dirty="0"/>
              <a:t>열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:0</a:t>
            </a:r>
            <a:r>
              <a:rPr lang="ko-KR" altLang="en-US" dirty="0"/>
              <a:t>열</a:t>
            </a:r>
            <a:r>
              <a:rPr lang="en-US" altLang="ko-KR" dirty="0"/>
              <a:t>_</a:t>
            </a:r>
            <a:r>
              <a:rPr lang="ko-KR" altLang="en-US" dirty="0"/>
              <a:t>데이터</a:t>
            </a:r>
            <a:r>
              <a:rPr lang="en-US" altLang="ko-KR" dirty="0"/>
              <a:t>, 1</a:t>
            </a:r>
            <a:r>
              <a:rPr lang="ko-KR" altLang="en-US" dirty="0"/>
              <a:t>열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:1</a:t>
            </a:r>
            <a:r>
              <a:rPr lang="ko-KR" altLang="en-US" dirty="0"/>
              <a:t>열</a:t>
            </a:r>
            <a:r>
              <a:rPr lang="en-US" altLang="ko-KR" dirty="0"/>
              <a:t>_</a:t>
            </a:r>
            <a:r>
              <a:rPr lang="ko-KR" altLang="en-US" dirty="0"/>
              <a:t>데이터</a:t>
            </a:r>
            <a:r>
              <a:rPr lang="en-US" altLang="ko-KR" dirty="0"/>
              <a:t> ... }</a:t>
            </a:r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차원 배열 형식 </a:t>
            </a:r>
            <a:r>
              <a:rPr lang="en-US" altLang="ko-KR" dirty="0">
                <a:sym typeface="Wingdings" panose="05000000000000000000" pitchFamily="2" charset="2"/>
              </a:rPr>
              <a:t> [ [0</a:t>
            </a:r>
            <a:r>
              <a:rPr lang="ko-KR" altLang="en-US" dirty="0">
                <a:sym typeface="Wingdings" panose="05000000000000000000" pitchFamily="2" charset="2"/>
              </a:rPr>
              <a:t>열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], [1</a:t>
            </a:r>
            <a:r>
              <a:rPr lang="ko-KR" altLang="en-US" dirty="0">
                <a:sym typeface="Wingdings" panose="05000000000000000000" pitchFamily="2" charset="2"/>
              </a:rPr>
              <a:t>열</a:t>
            </a:r>
            <a:r>
              <a:rPr lang="en-US" altLang="ko-KR" dirty="0">
                <a:sym typeface="Wingdings" panose="05000000000000000000" pitchFamily="2" charset="2"/>
              </a:rPr>
              <a:t>_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], ... ]</a:t>
            </a:r>
          </a:p>
          <a:p>
            <a:pPr lvl="2"/>
            <a:r>
              <a:rPr lang="en-US" altLang="ko-KR" dirty="0"/>
              <a:t>index = </a:t>
            </a:r>
            <a:r>
              <a:rPr lang="ko-KR" altLang="en-US" dirty="0" err="1"/>
              <a:t>행이름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행 라벨 지정</a:t>
            </a:r>
            <a:r>
              <a:rPr lang="en-US" altLang="ko-KR" dirty="0"/>
              <a:t>, </a:t>
            </a:r>
            <a:r>
              <a:rPr lang="ko-KR" altLang="en-US" dirty="0"/>
              <a:t>행 순서 부여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인덱스 생략 시 </a:t>
            </a:r>
            <a:r>
              <a:rPr lang="ko-KR" altLang="en-US" dirty="0" err="1"/>
              <a:t>행번호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  <a:r>
              <a:rPr lang="en-US" altLang="ko-KR" dirty="0"/>
              <a:t> [0, 1..., n-1] </a:t>
            </a:r>
            <a:r>
              <a:rPr lang="ko-KR" altLang="en-US" dirty="0"/>
              <a:t>로 자동 설정</a:t>
            </a:r>
            <a:endParaRPr lang="en-US" altLang="ko-KR" dirty="0"/>
          </a:p>
          <a:p>
            <a:pPr lvl="2"/>
            <a:r>
              <a:rPr lang="en-US" altLang="ko-KR" dirty="0"/>
              <a:t>columns = </a:t>
            </a:r>
            <a:r>
              <a:rPr lang="ko-KR" altLang="en-US" dirty="0" err="1"/>
              <a:t>열이름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열 라벨 지정</a:t>
            </a:r>
            <a:r>
              <a:rPr lang="en-US" altLang="ko-KR" dirty="0"/>
              <a:t>, </a:t>
            </a:r>
            <a:r>
              <a:rPr lang="ko-KR" altLang="en-US" dirty="0"/>
              <a:t>열의</a:t>
            </a:r>
            <a:r>
              <a:rPr lang="en-US" altLang="ko-KR" dirty="0"/>
              <a:t> </a:t>
            </a:r>
            <a:r>
              <a:rPr lang="ko-KR" altLang="en-US" dirty="0"/>
              <a:t>순서 부여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9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A4EC-F046-4A41-B6CB-FBA88905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86752F-76B4-4C37-8D57-B8EC387E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374832"/>
            <a:ext cx="8162925" cy="45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CF9D7-6D5D-4944-B977-15F6AC95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E4A52-86BE-46E2-A046-CE3E7002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df.values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sym typeface="Wingdings" panose="05000000000000000000" pitchFamily="2" charset="2"/>
              </a:rPr>
              <a:t>넘파이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배열로 반환</a:t>
            </a:r>
            <a:endParaRPr lang="en-US" altLang="ko-KR" dirty="0"/>
          </a:p>
          <a:p>
            <a:pPr lvl="1"/>
            <a:r>
              <a:rPr lang="en-US" altLang="ko-KR" dirty="0" err="1"/>
              <a:t>df.columns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열 인덱스 객체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열 이름 리스트를 </a:t>
            </a:r>
            <a:r>
              <a:rPr lang="en-US" altLang="ko-KR" dirty="0">
                <a:sym typeface="Wingdings" panose="05000000000000000000" pitchFamily="2" charset="2"/>
              </a:rPr>
              <a:t>Index </a:t>
            </a:r>
            <a:r>
              <a:rPr lang="ko-KR" altLang="en-US" dirty="0">
                <a:sym typeface="Wingdings" panose="05000000000000000000" pitchFamily="2" charset="2"/>
              </a:rPr>
              <a:t>객체로 반환</a:t>
            </a:r>
            <a:endParaRPr lang="en-US" altLang="ko-KR" dirty="0"/>
          </a:p>
          <a:p>
            <a:pPr lvl="1"/>
            <a:r>
              <a:rPr lang="en-US" altLang="ko-KR" dirty="0" err="1"/>
              <a:t>df.index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행 인덱스 객체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행 이름 리스트를 </a:t>
            </a:r>
            <a:r>
              <a:rPr lang="en-US" altLang="ko-KR" dirty="0">
                <a:sym typeface="Wingdings" panose="05000000000000000000" pitchFamily="2" charset="2"/>
              </a:rPr>
              <a:t>Index </a:t>
            </a:r>
            <a:r>
              <a:rPr lang="ko-KR" altLang="en-US" dirty="0">
                <a:sym typeface="Wingdings" panose="05000000000000000000" pitchFamily="2" charset="2"/>
              </a:rPr>
              <a:t>객체로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행 인덱스 이름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열 인덱스 이름 속성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설정 필요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df.index.name  </a:t>
            </a:r>
            <a:r>
              <a:rPr lang="ko-KR" altLang="en-US" dirty="0" err="1">
                <a:sym typeface="Wingdings" panose="05000000000000000000" pitchFamily="2" charset="2"/>
              </a:rPr>
              <a:t>행방향</a:t>
            </a:r>
            <a:r>
              <a:rPr lang="ko-KR" altLang="en-US" dirty="0">
                <a:sym typeface="Wingdings" panose="05000000000000000000" pitchFamily="2" charset="2"/>
              </a:rPr>
              <a:t> 인덱스 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행 인덱스 헤더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df.columns.name   </a:t>
            </a:r>
            <a:r>
              <a:rPr lang="ko-KR" altLang="en-US" dirty="0" err="1">
                <a:sym typeface="Wingdings" panose="05000000000000000000" pitchFamily="2" charset="2"/>
              </a:rPr>
              <a:t>열방향</a:t>
            </a:r>
            <a:r>
              <a:rPr lang="ko-KR" altLang="en-US" dirty="0">
                <a:sym typeface="Wingdings" panose="05000000000000000000" pitchFamily="2" charset="2"/>
              </a:rPr>
              <a:t> 인덱스 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열 인덱스 헤더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DC0BF5-D6A1-4CC0-B978-352063B4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055269"/>
            <a:ext cx="7721600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1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DC07-E1D6-48BF-8B55-543B0036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속성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EE722-FA8E-4097-BE5E-EA78282B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df.T</a:t>
            </a:r>
            <a:endParaRPr lang="en-US" altLang="ko-KR" dirty="0"/>
          </a:p>
          <a:p>
            <a:pPr lvl="1"/>
            <a:r>
              <a:rPr lang="ko-KR" altLang="en-US" dirty="0"/>
              <a:t>데이터프레임 데이터</a:t>
            </a:r>
            <a:r>
              <a:rPr lang="en-US" altLang="ko-KR" dirty="0"/>
              <a:t>(2</a:t>
            </a:r>
            <a:r>
              <a:rPr lang="ko-KR" altLang="en-US" dirty="0"/>
              <a:t>차원 배열</a:t>
            </a:r>
            <a:r>
              <a:rPr lang="en-US" altLang="ko-KR" dirty="0"/>
              <a:t>)</a:t>
            </a:r>
            <a:r>
              <a:rPr lang="ko-KR" altLang="en-US" dirty="0"/>
              <a:t>의 전치 행렬 반환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== </a:t>
            </a:r>
            <a:r>
              <a:rPr lang="en-US" altLang="ko-KR" dirty="0" err="1">
                <a:solidFill>
                  <a:schemeClr val="accent1"/>
                </a:solidFill>
              </a:rPr>
              <a:t>df.transpose</a:t>
            </a:r>
            <a:r>
              <a:rPr lang="en-US" altLang="ko-KR" dirty="0">
                <a:solidFill>
                  <a:schemeClr val="accent1"/>
                </a:solidFill>
              </a:rPr>
              <a:t>()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8CFA9-8102-4871-B906-AD9B5F84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156473"/>
            <a:ext cx="7296150" cy="36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3475C-5B45-4662-9C97-78F1DEFD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인덱싱</a:t>
            </a:r>
            <a:r>
              <a:rPr lang="en-US" altLang="ko-KR" dirty="0"/>
              <a:t>(</a:t>
            </a:r>
            <a:r>
              <a:rPr lang="ko-KR" altLang="en-US" dirty="0"/>
              <a:t>열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0FF50-BD73-4BB2-82A9-62D7F934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데이터프레임은 열 라벨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  <a:r>
              <a:rPr lang="ko-KR" altLang="en-US" dirty="0"/>
              <a:t>과 열 시리즈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ko-KR" altLang="en-US" dirty="0" err="1"/>
              <a:t>열이름</a:t>
            </a:r>
            <a:r>
              <a:rPr lang="en-US" altLang="ko-KR" dirty="0"/>
              <a:t>(</a:t>
            </a:r>
            <a:r>
              <a:rPr lang="ko-KR" altLang="en-US" dirty="0" err="1"/>
              <a:t>열라벨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  <a:r>
              <a:rPr lang="ko-KR" altLang="en-US" dirty="0"/>
              <a:t>로 인덱싱 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df[</a:t>
            </a:r>
            <a:r>
              <a:rPr lang="ko-KR" altLang="en-US" b="1" dirty="0" err="1">
                <a:solidFill>
                  <a:srgbClr val="0070C0"/>
                </a:solidFill>
                <a:sym typeface="Wingdings" panose="05000000000000000000" pitchFamily="2" charset="2"/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]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시리즈 </a:t>
            </a:r>
            <a:r>
              <a:rPr lang="ko-KR" altLang="en-US" dirty="0">
                <a:sym typeface="Wingdings" panose="05000000000000000000" pitchFamily="2" charset="2"/>
              </a:rPr>
              <a:t>객체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열이름</a:t>
            </a:r>
            <a:r>
              <a:rPr lang="ko-KR" altLang="en-US" dirty="0"/>
              <a:t> 리스트로 인덱싱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df[ [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리스트</a:t>
            </a:r>
            <a:r>
              <a:rPr lang="en-US" altLang="ko-KR" b="1" dirty="0">
                <a:solidFill>
                  <a:srgbClr val="0070C0"/>
                </a:solidFill>
              </a:rPr>
              <a:t>] ]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부분적인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데이터프레임</a:t>
            </a:r>
            <a:r>
              <a:rPr lang="ko-KR" altLang="en-US" dirty="0">
                <a:sym typeface="Wingdings" panose="05000000000000000000" pitchFamily="2" charset="2"/>
              </a:rPr>
              <a:t> 객체 반환</a:t>
            </a:r>
            <a:r>
              <a:rPr lang="en-US" altLang="ko-KR" dirty="0"/>
              <a:t>	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열 인덱스가 문자열 라벨인 경우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열번호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정수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인덱싱 사용 불가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90256-D6F2-42B8-A8B3-4A9F5338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847845"/>
            <a:ext cx="7416800" cy="26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4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9A11E-3E38-4B23-AABF-1148340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 기초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 기초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라이브러리</a:t>
            </a:r>
            <a:endParaRPr lang="en-US" altLang="ko-KR" dirty="0"/>
          </a:p>
          <a:p>
            <a:pPr lvl="1"/>
            <a:r>
              <a:rPr lang="ko-KR" altLang="en-US" dirty="0"/>
              <a:t>텍스트 데이터 처리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응용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3475C-5B45-4662-9C97-78F1DEFD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</a:t>
            </a:r>
            <a:r>
              <a:rPr lang="ko-KR" altLang="en-US" dirty="0" err="1"/>
              <a:t>슬라이싱</a:t>
            </a:r>
            <a:r>
              <a:rPr lang="en-US" altLang="ko-KR" dirty="0"/>
              <a:t>(</a:t>
            </a:r>
            <a:r>
              <a:rPr lang="ko-KR" altLang="en-US" dirty="0"/>
              <a:t>행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0FF50-BD73-4BB2-82A9-62D7F934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데이터프레임에 </a:t>
            </a:r>
            <a:r>
              <a:rPr lang="ko-KR" altLang="en-US" dirty="0" err="1"/>
              <a:t>슬라이싱</a:t>
            </a:r>
            <a:r>
              <a:rPr lang="ko-KR" altLang="en-US" dirty="0"/>
              <a:t> 적용 </a:t>
            </a:r>
            <a:endParaRPr lang="en-US" altLang="ko-KR" dirty="0"/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행번호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정수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사용한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행번호범위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b="1" dirty="0">
                <a:solidFill>
                  <a:schemeClr val="accent1"/>
                </a:solidFill>
                <a:sym typeface="Wingdings" panose="05000000000000000000" pitchFamily="2" charset="2"/>
              </a:rPr>
              <a:t>df[ s : e]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행번호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ko-KR" altLang="en-US" dirty="0" err="1">
                <a:sym typeface="Wingdings" panose="05000000000000000000" pitchFamily="2" charset="2"/>
              </a:rPr>
              <a:t>행번호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e-1 </a:t>
            </a:r>
            <a:r>
              <a:rPr lang="ko-KR" altLang="en-US" dirty="0">
                <a:sym typeface="Wingdings" panose="05000000000000000000" pitchFamily="2" charset="2"/>
              </a:rPr>
              <a:t>사이의 부분 데이터프레임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s</a:t>
            </a:r>
            <a:r>
              <a:rPr lang="ko-KR" altLang="en-US" dirty="0">
                <a:sym typeface="Wingdings" panose="05000000000000000000" pitchFamily="2" charset="2"/>
              </a:rPr>
              <a:t>는 생략 시 </a:t>
            </a:r>
            <a:r>
              <a:rPr lang="en-US" altLang="ko-KR" dirty="0">
                <a:sym typeface="Wingdings" panose="05000000000000000000" pitchFamily="2" charset="2"/>
              </a:rPr>
              <a:t>0, e</a:t>
            </a:r>
            <a:r>
              <a:rPr lang="ko-KR" altLang="en-US" dirty="0">
                <a:sym typeface="Wingdings" panose="05000000000000000000" pitchFamily="2" charset="2"/>
              </a:rPr>
              <a:t>는 생략 시 </a:t>
            </a:r>
            <a:r>
              <a:rPr lang="en-US" altLang="ko-KR" dirty="0">
                <a:sym typeface="Wingdings" panose="05000000000000000000" pitchFamily="2" charset="2"/>
              </a:rPr>
              <a:t>N(</a:t>
            </a:r>
            <a:r>
              <a:rPr lang="ko-KR" altLang="en-US" dirty="0">
                <a:sym typeface="Wingdings" panose="05000000000000000000" pitchFamily="2" charset="2"/>
              </a:rPr>
              <a:t>전체 행의 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행라벨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행이름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사용한 </a:t>
            </a:r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행라벨범위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b="1" dirty="0">
                <a:solidFill>
                  <a:srgbClr val="0070C0"/>
                </a:solidFill>
              </a:rPr>
              <a:t>df[ </a:t>
            </a:r>
            <a:r>
              <a:rPr lang="ko-KR" altLang="en-US" b="1" dirty="0">
                <a:solidFill>
                  <a:srgbClr val="0070C0"/>
                </a:solidFill>
              </a:rPr>
              <a:t>시작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 err="1">
                <a:solidFill>
                  <a:srgbClr val="0070C0"/>
                </a:solidFill>
              </a:rPr>
              <a:t>행라벨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끝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 err="1">
                <a:solidFill>
                  <a:srgbClr val="0070C0"/>
                </a:solidFill>
              </a:rPr>
              <a:t>행라벨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]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부분적인 데이터프레임 객체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시작 행라벨에서 끝 </a:t>
            </a:r>
            <a:r>
              <a:rPr lang="ko-KR" altLang="en-US" dirty="0" err="1">
                <a:sym typeface="Wingdings" panose="05000000000000000000" pitchFamily="2" charset="2"/>
              </a:rPr>
              <a:t>행라벨</a:t>
            </a:r>
            <a:r>
              <a:rPr lang="ko-KR" altLang="en-US" dirty="0">
                <a:sym typeface="Wingdings" panose="05000000000000000000" pitchFamily="2" charset="2"/>
              </a:rPr>
              <a:t> 사이의 데이터프레임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반환 값에 끝 행라벨의 행이 포함됨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개별 데이터 인덱싱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df[</a:t>
            </a:r>
            <a:r>
              <a:rPr lang="ko-KR" altLang="en-US" dirty="0" err="1">
                <a:sym typeface="Wingdings" panose="05000000000000000000" pitchFamily="2" charset="2"/>
              </a:rPr>
              <a:t>열이름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ko-KR" altLang="en-US" dirty="0" err="1">
                <a:sym typeface="Wingdings" panose="05000000000000000000" pitchFamily="2" charset="2"/>
              </a:rPr>
              <a:t>행이름</a:t>
            </a:r>
            <a:r>
              <a:rPr lang="en-US" altLang="ko-KR" dirty="0">
                <a:sym typeface="Wingdings" panose="05000000000000000000" pitchFamily="2" charset="2"/>
              </a:rPr>
              <a:t>], df[</a:t>
            </a:r>
            <a:r>
              <a:rPr lang="ko-KR" altLang="en-US" dirty="0" err="1">
                <a:sym typeface="Wingdings" panose="05000000000000000000" pitchFamily="2" charset="2"/>
              </a:rPr>
              <a:t>열이름</a:t>
            </a:r>
            <a:r>
              <a:rPr lang="en-US" altLang="ko-KR" dirty="0">
                <a:sym typeface="Wingdings" panose="05000000000000000000" pitchFamily="2" charset="2"/>
              </a:rPr>
              <a:t>][</a:t>
            </a:r>
            <a:r>
              <a:rPr lang="ko-KR" altLang="en-US" dirty="0" err="1">
                <a:sym typeface="Wingdings" panose="05000000000000000000" pitchFamily="2" charset="2"/>
              </a:rPr>
              <a:t>행번호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데이터프레임은 열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시리즈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우선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92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4575-FE25-4B1E-B870-C8CC31F6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21E63-CFA3-4964-ABC5-96E0E9C8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075534"/>
            <a:ext cx="8032750" cy="516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9335-AC2C-4F65-9E85-753495D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고급 인덱싱 </a:t>
            </a:r>
            <a:r>
              <a:rPr lang="en-US" altLang="ko-KR" dirty="0"/>
              <a:t>: loc </a:t>
            </a:r>
            <a:r>
              <a:rPr lang="ko-KR" altLang="en-US" dirty="0" err="1"/>
              <a:t>인덱서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01ADD-F4B5-4A1F-A181-5AB67BD3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</a:t>
            </a:r>
            <a:r>
              <a:rPr lang="ko-KR" altLang="en-US" dirty="0"/>
              <a:t> </a:t>
            </a:r>
            <a:r>
              <a:rPr lang="ko-KR" altLang="en-US" dirty="0" err="1"/>
              <a:t>인덱서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행 이름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라벨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이용한 인덱싱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행 우선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 err="1">
                <a:solidFill>
                  <a:schemeClr val="accent1"/>
                </a:solidFill>
              </a:rPr>
              <a:t>df.loc</a:t>
            </a:r>
            <a:r>
              <a:rPr lang="en-US" altLang="ko-KR" b="1" dirty="0">
                <a:solidFill>
                  <a:schemeClr val="accent1"/>
                </a:solidFill>
              </a:rPr>
              <a:t>[</a:t>
            </a:r>
            <a:r>
              <a:rPr lang="ko-KR" altLang="en-US" b="1" dirty="0" err="1">
                <a:solidFill>
                  <a:schemeClr val="accent1"/>
                </a:solidFill>
              </a:rPr>
              <a:t>행이름</a:t>
            </a:r>
            <a:r>
              <a:rPr lang="en-US" altLang="ko-KR" b="1" dirty="0">
                <a:solidFill>
                  <a:schemeClr val="accent1"/>
                </a:solidFill>
              </a:rPr>
              <a:t>]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해당 행의 데이터를 시리즈 객체로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err="1">
                <a:solidFill>
                  <a:schemeClr val="accent1"/>
                </a:solidFill>
              </a:rPr>
              <a:t>df.loc</a:t>
            </a:r>
            <a:r>
              <a:rPr lang="en-US" altLang="ko-KR" b="1" dirty="0">
                <a:solidFill>
                  <a:schemeClr val="accent1"/>
                </a:solidFill>
              </a:rPr>
              <a:t>[</a:t>
            </a:r>
            <a:r>
              <a:rPr lang="ko-KR" altLang="en-US" b="1" dirty="0" err="1">
                <a:solidFill>
                  <a:schemeClr val="accent1"/>
                </a:solidFill>
              </a:rPr>
              <a:t>행범위</a:t>
            </a:r>
            <a:r>
              <a:rPr lang="en-US" altLang="ko-KR" b="1" dirty="0">
                <a:solidFill>
                  <a:schemeClr val="accent1"/>
                </a:solidFill>
              </a:rPr>
              <a:t>]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ko-KR" altLang="en-US" dirty="0" err="1"/>
              <a:t>행이름</a:t>
            </a:r>
            <a:r>
              <a:rPr lang="en-US" altLang="ko-KR" dirty="0"/>
              <a:t>1 : </a:t>
            </a:r>
            <a:r>
              <a:rPr lang="ko-KR" altLang="en-US" dirty="0" err="1"/>
              <a:t>행이름</a:t>
            </a:r>
            <a:r>
              <a:rPr lang="en-US" altLang="ko-KR" dirty="0"/>
              <a:t>2]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행범위에 포함되는 부분 데이터프레임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b="1" dirty="0">
                <a:solidFill>
                  <a:schemeClr val="accent1"/>
                </a:solidFill>
                <a:sym typeface="Wingdings" panose="05000000000000000000" pitchFamily="2" charset="2"/>
              </a:rPr>
              <a:t>== df[</a:t>
            </a:r>
            <a:r>
              <a:rPr lang="ko-KR" alt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행 인덱싱</a:t>
            </a:r>
            <a:r>
              <a:rPr lang="en-US" altLang="ko-KR" b="1" dirty="0">
                <a:solidFill>
                  <a:schemeClr val="accent1"/>
                </a:solidFill>
                <a:sym typeface="Wingdings" panose="05000000000000000000" pitchFamily="2" charset="2"/>
              </a:rPr>
              <a:t>1 : </a:t>
            </a:r>
            <a:r>
              <a:rPr lang="ko-KR" altLang="en-US" b="1" dirty="0" err="1">
                <a:solidFill>
                  <a:schemeClr val="accent1"/>
                </a:solidFill>
                <a:sym typeface="Wingdings" panose="05000000000000000000" pitchFamily="2" charset="2"/>
              </a:rPr>
              <a:t>행인덱싱</a:t>
            </a:r>
            <a:r>
              <a:rPr lang="en-US" altLang="ko-KR" b="1" dirty="0">
                <a:solidFill>
                  <a:schemeClr val="accent1"/>
                </a:solidFill>
                <a:sym typeface="Wingdings" panose="05000000000000000000" pitchFamily="2" charset="2"/>
              </a:rPr>
              <a:t>2]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E133A0-FF68-462D-A40F-372F0C26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6" y="2873282"/>
            <a:ext cx="7290148" cy="35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85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9335-AC2C-4F65-9E85-753495D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고급 인덱싱 </a:t>
            </a:r>
            <a:r>
              <a:rPr lang="en-US" altLang="ko-KR" dirty="0"/>
              <a:t>: loc </a:t>
            </a:r>
            <a:r>
              <a:rPr lang="ko-KR" altLang="en-US" dirty="0" err="1"/>
              <a:t>인덱서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01ADD-F4B5-4A1F-A181-5AB67BD3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1" dirty="0" err="1">
                <a:solidFill>
                  <a:schemeClr val="accent1"/>
                </a:solidFill>
              </a:rPr>
              <a:t>df.loc</a:t>
            </a:r>
            <a:r>
              <a:rPr lang="en-US" altLang="ko-KR" sz="1800" b="1" dirty="0">
                <a:solidFill>
                  <a:schemeClr val="accent1"/>
                </a:solidFill>
              </a:rPr>
              <a:t>[</a:t>
            </a:r>
            <a:r>
              <a:rPr lang="ko-KR" altLang="en-US" sz="1800" b="1" dirty="0" err="1">
                <a:solidFill>
                  <a:schemeClr val="accent1"/>
                </a:solidFill>
              </a:rPr>
              <a:t>행범위</a:t>
            </a:r>
            <a:r>
              <a:rPr lang="en-US" altLang="ko-KR" sz="1800" b="1" dirty="0">
                <a:solidFill>
                  <a:schemeClr val="accent1"/>
                </a:solidFill>
              </a:rPr>
              <a:t>,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열범위</a:t>
            </a:r>
            <a:r>
              <a:rPr lang="en-US" altLang="ko-KR" sz="1800" b="1" dirty="0">
                <a:solidFill>
                  <a:schemeClr val="accent1"/>
                </a:solidFill>
              </a:rPr>
              <a:t>]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sym typeface="Wingdings" panose="05000000000000000000" pitchFamily="2" charset="2"/>
              </a:rPr>
              <a:t>해당 </a:t>
            </a:r>
            <a:r>
              <a:rPr lang="ko-KR" altLang="en-US" sz="1800" dirty="0" err="1">
                <a:sym typeface="Wingdings" panose="05000000000000000000" pitchFamily="2" charset="2"/>
              </a:rPr>
              <a:t>행범위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열범위의 부분 데이터프레임 반환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b="1" dirty="0" err="1">
                <a:solidFill>
                  <a:schemeClr val="accent1"/>
                </a:solidFill>
              </a:rPr>
              <a:t>df.loc</a:t>
            </a:r>
            <a:r>
              <a:rPr lang="en-US" altLang="ko-KR" sz="1800" b="1" dirty="0">
                <a:solidFill>
                  <a:schemeClr val="accent1"/>
                </a:solidFill>
              </a:rPr>
              <a:t>[</a:t>
            </a:r>
            <a:r>
              <a:rPr lang="ko-KR" altLang="en-US" sz="1800" b="1" dirty="0" err="1">
                <a:solidFill>
                  <a:schemeClr val="accent1"/>
                </a:solidFill>
              </a:rPr>
              <a:t>행범위</a:t>
            </a:r>
            <a:r>
              <a:rPr lang="en-US" altLang="ko-KR" sz="1800" b="1" dirty="0">
                <a:solidFill>
                  <a:schemeClr val="accent1"/>
                </a:solidFill>
              </a:rPr>
              <a:t>,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열이름</a:t>
            </a:r>
            <a:r>
              <a:rPr lang="en-US" altLang="ko-KR" sz="1800" b="1" dirty="0">
                <a:solidFill>
                  <a:schemeClr val="accent1"/>
                </a:solidFill>
              </a:rPr>
              <a:t>]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ko-KR" altLang="en-US" sz="1800" dirty="0" err="1">
                <a:sym typeface="Wingdings" panose="05000000000000000000" pitchFamily="2" charset="2"/>
              </a:rPr>
              <a:t>열이름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column</a:t>
            </a:r>
            <a:r>
              <a:rPr lang="ko-KR" altLang="en-US" sz="1800" dirty="0">
                <a:sym typeface="Wingdings" panose="05000000000000000000" pitchFamily="2" charset="2"/>
              </a:rPr>
              <a:t>의 일부분을 시리즈로 반환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b="1" dirty="0" err="1">
                <a:solidFill>
                  <a:schemeClr val="accent1"/>
                </a:solidFill>
              </a:rPr>
              <a:t>df.loc</a:t>
            </a:r>
            <a:r>
              <a:rPr lang="en-US" altLang="ko-KR" sz="1800" b="1" dirty="0">
                <a:solidFill>
                  <a:schemeClr val="accent1"/>
                </a:solidFill>
              </a:rPr>
              <a:t>[</a:t>
            </a:r>
            <a:r>
              <a:rPr lang="ko-KR" altLang="en-US" sz="1800" b="1" dirty="0" err="1">
                <a:solidFill>
                  <a:schemeClr val="accent1"/>
                </a:solidFill>
              </a:rPr>
              <a:t>행이름</a:t>
            </a:r>
            <a:r>
              <a:rPr lang="en-US" altLang="ko-KR" sz="1800" b="1" dirty="0">
                <a:solidFill>
                  <a:schemeClr val="accent1"/>
                </a:solidFill>
              </a:rPr>
              <a:t>,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열범위</a:t>
            </a:r>
            <a:r>
              <a:rPr lang="en-US" altLang="ko-KR" sz="1800" b="1" dirty="0">
                <a:solidFill>
                  <a:schemeClr val="accent1"/>
                </a:solidFill>
              </a:rPr>
              <a:t>]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ko-KR" altLang="en-US" sz="1800" dirty="0" err="1">
                <a:sym typeface="Wingdings" panose="05000000000000000000" pitchFamily="2" charset="2"/>
              </a:rPr>
              <a:t>행이름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row</a:t>
            </a:r>
            <a:r>
              <a:rPr lang="ko-KR" altLang="en-US" sz="1800" dirty="0">
                <a:sym typeface="Wingdings" panose="05000000000000000000" pitchFamily="2" charset="2"/>
              </a:rPr>
              <a:t>의 일부분을 시리즈로 반환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b="1" dirty="0" err="1">
                <a:solidFill>
                  <a:schemeClr val="accent1"/>
                </a:solidFill>
              </a:rPr>
              <a:t>df.loc</a:t>
            </a:r>
            <a:r>
              <a:rPr lang="en-US" altLang="ko-KR" sz="1800" b="1" dirty="0">
                <a:solidFill>
                  <a:schemeClr val="accent1"/>
                </a:solidFill>
              </a:rPr>
              <a:t>[</a:t>
            </a:r>
            <a:r>
              <a:rPr lang="ko-KR" altLang="en-US" sz="1800" b="1" dirty="0" err="1">
                <a:solidFill>
                  <a:schemeClr val="accent1"/>
                </a:solidFill>
              </a:rPr>
              <a:t>행이름</a:t>
            </a:r>
            <a:r>
              <a:rPr lang="en-US" altLang="ko-KR" sz="1800" b="1" dirty="0">
                <a:solidFill>
                  <a:schemeClr val="accent1"/>
                </a:solidFill>
              </a:rPr>
              <a:t>, </a:t>
            </a:r>
            <a:r>
              <a:rPr lang="ko-KR" altLang="en-US" sz="1800" b="1" dirty="0" err="1">
                <a:solidFill>
                  <a:schemeClr val="accent1"/>
                </a:solidFill>
              </a:rPr>
              <a:t>열이름</a:t>
            </a:r>
            <a:r>
              <a:rPr lang="en-US" altLang="ko-KR" sz="1800" b="1" dirty="0">
                <a:solidFill>
                  <a:schemeClr val="accent1"/>
                </a:solidFill>
              </a:rPr>
              <a:t>]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sym typeface="Wingdings" panose="05000000000000000000" pitchFamily="2" charset="2"/>
              </a:rPr>
              <a:t>개별데이터 인덱싱</a:t>
            </a:r>
            <a:r>
              <a:rPr lang="en-US" altLang="ko-KR" sz="1800" dirty="0">
                <a:sym typeface="Wingdings" panose="05000000000000000000" pitchFamily="2" charset="2"/>
              </a:rPr>
              <a:t> ==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df[</a:t>
            </a:r>
            <a:r>
              <a:rPr lang="ko-KR" altLang="en-US" sz="1800" dirty="0" err="1">
                <a:sym typeface="Wingdings" panose="05000000000000000000" pitchFamily="2" charset="2"/>
              </a:rPr>
              <a:t>열인덱싱</a:t>
            </a:r>
            <a:r>
              <a:rPr lang="en-US" altLang="ko-KR" sz="1800" dirty="0">
                <a:sym typeface="Wingdings" panose="05000000000000000000" pitchFamily="2" charset="2"/>
              </a:rPr>
              <a:t>][</a:t>
            </a:r>
            <a:r>
              <a:rPr lang="ko-KR" altLang="en-US" sz="1800" dirty="0" err="1">
                <a:sym typeface="Wingdings" panose="05000000000000000000" pitchFamily="2" charset="2"/>
              </a:rPr>
              <a:t>행인덱싱</a:t>
            </a:r>
            <a:r>
              <a:rPr lang="en-US" altLang="ko-KR" sz="1800" dirty="0">
                <a:sym typeface="Wingdings" panose="05000000000000000000" pitchFamily="2" charset="2"/>
              </a:rPr>
              <a:t>]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05C16-2526-4E0A-B509-9A15F3DE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24" y="2438816"/>
            <a:ext cx="7302152" cy="40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5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B9335-AC2C-4F65-9E85-753495D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고급 인덱싱 </a:t>
            </a:r>
            <a:r>
              <a:rPr lang="en-US" altLang="ko-KR" dirty="0"/>
              <a:t>: loc </a:t>
            </a:r>
            <a:r>
              <a:rPr lang="ko-KR" altLang="en-US" dirty="0" err="1"/>
              <a:t>인덱서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01ADD-F4B5-4A1F-A181-5AB67BD3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sym typeface="Wingdings" panose="05000000000000000000" pitchFamily="2" charset="2"/>
              </a:rPr>
              <a:t>행범위를 논리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행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ym typeface="Wingdings" panose="05000000000000000000" pitchFamily="2" charset="2"/>
              </a:rPr>
              <a:t>배열로 표현 가능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참인 부분만 행범위에 포함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1600" b="1" dirty="0" err="1">
                <a:solidFill>
                  <a:schemeClr val="accent1"/>
                </a:solidFill>
              </a:rPr>
              <a:t>df.loc</a:t>
            </a:r>
            <a:r>
              <a:rPr lang="en-US" altLang="ko-KR" sz="1600" b="1" dirty="0">
                <a:solidFill>
                  <a:schemeClr val="accent1"/>
                </a:solidFill>
              </a:rPr>
              <a:t>[</a:t>
            </a:r>
            <a:r>
              <a:rPr lang="ko-KR" altLang="en-US" sz="1600" b="1" dirty="0" err="1">
                <a:solidFill>
                  <a:schemeClr val="accent1"/>
                </a:solidFill>
              </a:rPr>
              <a:t>논리행배열</a:t>
            </a:r>
            <a:r>
              <a:rPr lang="en-US" altLang="ko-KR" sz="1600" b="1" dirty="0">
                <a:solidFill>
                  <a:schemeClr val="accent1"/>
                </a:solidFill>
              </a:rPr>
              <a:t>]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참인 행 부분 데이터프레임 반환</a:t>
            </a:r>
            <a:endParaRPr lang="en-US" altLang="ko-KR" sz="1600" dirty="0"/>
          </a:p>
          <a:p>
            <a:pPr lvl="1"/>
            <a:r>
              <a:rPr lang="en-US" altLang="ko-KR" sz="1600" b="1" dirty="0" err="1">
                <a:solidFill>
                  <a:schemeClr val="accent1"/>
                </a:solidFill>
              </a:rPr>
              <a:t>df.loc</a:t>
            </a:r>
            <a:r>
              <a:rPr lang="en-US" altLang="ko-KR" sz="1600" b="1" dirty="0">
                <a:solidFill>
                  <a:schemeClr val="accent1"/>
                </a:solidFill>
              </a:rPr>
              <a:t>[</a:t>
            </a:r>
            <a:r>
              <a:rPr lang="ko-KR" altLang="en-US" sz="1600" b="1" dirty="0" err="1">
                <a:solidFill>
                  <a:schemeClr val="accent1"/>
                </a:solidFill>
              </a:rPr>
              <a:t>논리행배열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열범위</a:t>
            </a:r>
            <a:r>
              <a:rPr lang="en-US" altLang="ko-KR" sz="1600" b="1" dirty="0">
                <a:solidFill>
                  <a:schemeClr val="accent1"/>
                </a:solidFill>
              </a:rPr>
              <a:t>] </a:t>
            </a:r>
            <a:r>
              <a:rPr lang="en-US" altLang="ko-KR" sz="1600" dirty="0"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sym typeface="Wingdings" panose="05000000000000000000" pitchFamily="2" charset="2"/>
              </a:rPr>
              <a:t>참인 행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sym typeface="Wingdings" panose="05000000000000000000" pitchFamily="2" charset="2"/>
              </a:rPr>
              <a:t>열범위</a:t>
            </a:r>
            <a:r>
              <a:rPr lang="ko-KR" altLang="en-US" sz="1600" dirty="0">
                <a:sym typeface="Wingdings" panose="05000000000000000000" pitchFamily="2" charset="2"/>
              </a:rPr>
              <a:t> 부분 데이터프레임 반환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8A88E-8CF1-445D-A807-951065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8" y="2123652"/>
            <a:ext cx="7903923" cy="39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7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C8B8-C74A-4654-AC25-5067B7C1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열</a:t>
            </a:r>
            <a:r>
              <a:rPr lang="en-US" altLang="ko-KR" dirty="0"/>
              <a:t>(</a:t>
            </a:r>
            <a:r>
              <a:rPr lang="ko-KR" altLang="en-US" dirty="0"/>
              <a:t>시리즈</a:t>
            </a:r>
            <a:r>
              <a:rPr lang="en-US" altLang="ko-KR" dirty="0"/>
              <a:t>) </a:t>
            </a:r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3AE42-582D-4E35-ADAF-C2CFEFA5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데이터프레임은 열 라벨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  <a:r>
              <a:rPr lang="ko-KR" altLang="en-US" dirty="0"/>
              <a:t>과 열 시리즈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딕셔너리</a:t>
            </a:r>
            <a:endParaRPr lang="en-US" altLang="ko-KR" dirty="0"/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시리즈</a:t>
            </a:r>
            <a:r>
              <a:rPr lang="en-US" altLang="ko-KR" dirty="0"/>
              <a:t>) </a:t>
            </a:r>
            <a:r>
              <a:rPr lang="ko-KR" altLang="en-US" dirty="0"/>
              <a:t>단위로 데이터 갱신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시리즈</a:t>
            </a:r>
            <a:r>
              <a:rPr lang="en-US" altLang="ko-KR" dirty="0"/>
              <a:t>) </a:t>
            </a:r>
            <a:r>
              <a:rPr lang="ko-KR" altLang="en-US" dirty="0"/>
              <a:t>갱신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df[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] = </a:t>
            </a:r>
            <a:r>
              <a:rPr lang="ko-KR" altLang="en-US" b="1" dirty="0">
                <a:solidFill>
                  <a:srgbClr val="0070C0"/>
                </a:solidFill>
              </a:rPr>
              <a:t>값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리스트  </a:t>
            </a:r>
            <a:r>
              <a:rPr lang="en-US" altLang="ko-KR" dirty="0">
                <a:sym typeface="Wingdings" panose="05000000000000000000" pitchFamily="2" charset="2"/>
              </a:rPr>
              <a:t> df[</a:t>
            </a:r>
            <a:r>
              <a:rPr lang="ko-KR" altLang="en-US" dirty="0" err="1">
                <a:sym typeface="Wingdings" panose="05000000000000000000" pitchFamily="2" charset="2"/>
              </a:rPr>
              <a:t>열이름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은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시리즈 객체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열 시리즈와 같은 크기의 리스트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배열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필요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시리즈</a:t>
            </a:r>
            <a:r>
              <a:rPr lang="en-US" altLang="ko-KR" dirty="0"/>
              <a:t>)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df[</a:t>
            </a:r>
            <a:r>
              <a:rPr lang="ko-KR" altLang="en-US" b="1" dirty="0">
                <a:solidFill>
                  <a:srgbClr val="0070C0"/>
                </a:solidFill>
              </a:rPr>
              <a:t>새로운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] = </a:t>
            </a:r>
            <a:r>
              <a:rPr lang="ko-KR" altLang="en-US" b="1" dirty="0">
                <a:solidFill>
                  <a:srgbClr val="0070C0"/>
                </a:solidFill>
              </a:rPr>
              <a:t>값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리스트 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/>
            <a:r>
              <a:rPr lang="en-US" altLang="ko-KR" b="1" dirty="0" err="1">
                <a:solidFill>
                  <a:srgbClr val="0070C0"/>
                </a:solidFill>
              </a:rPr>
              <a:t>cf</a:t>
            </a:r>
            <a:r>
              <a:rPr lang="en-US" altLang="ko-KR" b="1" dirty="0">
                <a:solidFill>
                  <a:srgbClr val="0070C0"/>
                </a:solidFill>
              </a:rPr>
              <a:t>) df = </a:t>
            </a:r>
            <a:r>
              <a:rPr lang="en-US" altLang="ko-KR" b="1" dirty="0" err="1">
                <a:solidFill>
                  <a:srgbClr val="0070C0"/>
                </a:solidFill>
              </a:rPr>
              <a:t>df.assign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 = </a:t>
            </a:r>
            <a:r>
              <a:rPr lang="ko-KR" altLang="en-US" b="1" dirty="0">
                <a:solidFill>
                  <a:srgbClr val="0070C0"/>
                </a:solidFill>
              </a:rPr>
              <a:t>값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리스트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시리즈</a:t>
            </a:r>
            <a:r>
              <a:rPr lang="en-US" altLang="ko-KR" dirty="0"/>
              <a:t>)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del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df[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]   == </a:t>
            </a:r>
            <a:r>
              <a:rPr lang="en-US" altLang="ko-KR" b="1" dirty="0" err="1">
                <a:solidFill>
                  <a:srgbClr val="0070C0"/>
                </a:solidFill>
              </a:rPr>
              <a:t>df.drop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en-US" altLang="ko-KR" b="1" dirty="0" err="1">
                <a:solidFill>
                  <a:srgbClr val="0070C0"/>
                </a:solidFill>
              </a:rPr>
              <a:t>inplace</a:t>
            </a:r>
            <a:r>
              <a:rPr lang="en-US" altLang="ko-KR" b="1" dirty="0">
                <a:solidFill>
                  <a:srgbClr val="0070C0"/>
                </a:solidFill>
              </a:rPr>
              <a:t>=True, axis=1)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86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3F2FC-ED9D-4F2D-AAD6-DA47712F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데이터프레임 열</a:t>
            </a:r>
            <a:r>
              <a:rPr lang="en-US" altLang="ko-KR" dirty="0"/>
              <a:t>(</a:t>
            </a:r>
            <a:r>
              <a:rPr lang="ko-KR" altLang="en-US" dirty="0"/>
              <a:t>시리즈</a:t>
            </a:r>
            <a:r>
              <a:rPr lang="en-US" altLang="ko-KR" dirty="0"/>
              <a:t>) </a:t>
            </a:r>
            <a:r>
              <a:rPr lang="ko-KR" altLang="en-US" dirty="0"/>
              <a:t>갱신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CA22E-3591-4C1B-8C34-E065C20B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6637"/>
            <a:ext cx="8229600" cy="46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8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읽기 함수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df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=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pd.read_csv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파일경로</a:t>
            </a:r>
            <a:r>
              <a:rPr lang="en-US" altLang="ko-KR" b="1" dirty="0">
                <a:solidFill>
                  <a:srgbClr val="0070C0"/>
                </a:solidFill>
              </a:rPr>
              <a:t>) 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70C0"/>
                </a:solidFill>
              </a:rPr>
              <a:t>데이터프레임 객체 반환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df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=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pd.read_csv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파일경로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en-US" altLang="ko-KR" b="1" dirty="0" err="1">
                <a:solidFill>
                  <a:srgbClr val="0070C0"/>
                </a:solidFill>
              </a:rPr>
              <a:t>index_col</a:t>
            </a:r>
            <a:r>
              <a:rPr lang="en-US" altLang="ko-KR" b="1" dirty="0">
                <a:solidFill>
                  <a:srgbClr val="0070C0"/>
                </a:solidFill>
              </a:rPr>
              <a:t>=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ko-KR" altLang="en-US" b="1" dirty="0" err="1">
                <a:solidFill>
                  <a:srgbClr val="0070C0"/>
                </a:solidFill>
              </a:rPr>
              <a:t>열번호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ko-KR" dirty="0" err="1"/>
              <a:t>index_col</a:t>
            </a:r>
            <a:r>
              <a:rPr lang="en-US" altLang="ko-KR" dirty="0"/>
              <a:t> : </a:t>
            </a:r>
            <a:r>
              <a:rPr lang="ko-KR" altLang="en-US" dirty="0"/>
              <a:t>행 인덱스</a:t>
            </a:r>
            <a:r>
              <a:rPr lang="en-US" altLang="ko-KR" dirty="0"/>
              <a:t>(</a:t>
            </a:r>
            <a:r>
              <a:rPr lang="ko-KR" altLang="en-US" dirty="0" err="1"/>
              <a:t>행번호</a:t>
            </a:r>
            <a:r>
              <a:rPr lang="en-US" altLang="ko-KR" dirty="0"/>
              <a:t>)</a:t>
            </a:r>
            <a:r>
              <a:rPr lang="ko-KR" altLang="en-US" dirty="0"/>
              <a:t>로 사용할 열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df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=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</a:rPr>
              <a:t>pd.read_csv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파일경로</a:t>
            </a:r>
            <a:r>
              <a:rPr lang="en-US" altLang="ko-KR" b="1" dirty="0">
                <a:solidFill>
                  <a:srgbClr val="0070C0"/>
                </a:solidFill>
              </a:rPr>
              <a:t>, names=[</a:t>
            </a:r>
            <a:r>
              <a:rPr lang="ko-KR" altLang="en-US" b="1" dirty="0" err="1">
                <a:solidFill>
                  <a:srgbClr val="0070C0"/>
                </a:solidFill>
              </a:rPr>
              <a:t>열이름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리스트</a:t>
            </a:r>
            <a:r>
              <a:rPr lang="en-US" altLang="ko-KR" b="1" dirty="0">
                <a:solidFill>
                  <a:srgbClr val="0070C0"/>
                </a:solidFill>
              </a:rPr>
              <a:t>])</a:t>
            </a:r>
          </a:p>
          <a:p>
            <a:pPr lvl="2"/>
            <a:r>
              <a:rPr lang="en-US" altLang="ko-KR" dirty="0"/>
              <a:t>names : </a:t>
            </a:r>
            <a:r>
              <a:rPr lang="ko-KR" altLang="en-US" dirty="0"/>
              <a:t>열 인덱스 별도 전달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데이터프레임 데이터를 </a:t>
            </a:r>
            <a:r>
              <a:rPr lang="en-US" altLang="ko-KR" dirty="0"/>
              <a:t>csv </a:t>
            </a:r>
            <a:r>
              <a:rPr lang="ko-KR" altLang="en-US" dirty="0"/>
              <a:t>파일에 쓰기</a:t>
            </a:r>
            <a:endParaRPr lang="en-US" altLang="ko-KR" dirty="0"/>
          </a:p>
          <a:p>
            <a:pPr lvl="1"/>
            <a:r>
              <a:rPr lang="en-US" altLang="ko-KR" b="1" dirty="0" err="1">
                <a:solidFill>
                  <a:srgbClr val="0070C0"/>
                </a:solidFill>
              </a:rPr>
              <a:t>df.to_csv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파일경로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85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B7A5E-B23C-4EEA-B810-2C99623C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 읽기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73030-64E1-48B0-814E-AE98A6F9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05093"/>
            <a:ext cx="7823200" cy="51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B7A5E-B23C-4EEA-B810-2C99623C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판다스로 </a:t>
            </a:r>
            <a:r>
              <a:rPr lang="en-US" altLang="ko-KR"/>
              <a:t>csv </a:t>
            </a:r>
            <a:r>
              <a:rPr lang="ko-KR" altLang="en-US"/>
              <a:t>파일 읽기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C119A-118F-4167-98E4-B4BB24C7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df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</a:rPr>
              <a:t>pd.read_csv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ko-KR" altLang="en-US" b="1" dirty="0">
                <a:solidFill>
                  <a:schemeClr val="accent1"/>
                </a:solidFill>
              </a:rPr>
              <a:t>파일경로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ko-KR" altLang="en-US" dirty="0"/>
              <a:t>데이터프레임 객체 반환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index </a:t>
            </a:r>
            <a:r>
              <a:rPr lang="ko-KR" altLang="en-US" dirty="0">
                <a:solidFill>
                  <a:srgbClr val="FF0000"/>
                </a:solidFill>
              </a:rPr>
              <a:t>배열 </a:t>
            </a:r>
            <a:r>
              <a:rPr lang="en-US" altLang="ko-KR" dirty="0">
                <a:solidFill>
                  <a:srgbClr val="FF0000"/>
                </a:solidFill>
              </a:rPr>
              <a:t>= [0, 1, 2, ... ]</a:t>
            </a:r>
            <a:r>
              <a:rPr lang="ko-KR" altLang="en-US" dirty="0">
                <a:solidFill>
                  <a:srgbClr val="FF0000"/>
                </a:solidFill>
              </a:rPr>
              <a:t> 자동 추가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1E7B58-6CD9-42F4-9701-883D75F3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" y="2358766"/>
            <a:ext cx="7917712" cy="359531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436673-29B4-4476-8948-B7B1F544A785}"/>
              </a:ext>
            </a:extLst>
          </p:cNvPr>
          <p:cNvSpPr/>
          <p:nvPr/>
        </p:nvSpPr>
        <p:spPr>
          <a:xfrm>
            <a:off x="524539" y="3565451"/>
            <a:ext cx="588335" cy="20981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4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AI</a:t>
            </a:r>
            <a:r>
              <a:rPr lang="ko-KR" altLang="en-US" dirty="0"/>
              <a:t>데이터분석 라이브러리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2-4. </a:t>
            </a:r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B7A5E-B23C-4EEA-B810-2C99623C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판다스로 </a:t>
            </a:r>
            <a:r>
              <a:rPr lang="en-US" altLang="ko-KR"/>
              <a:t>csv </a:t>
            </a:r>
            <a:r>
              <a:rPr lang="ko-KR" altLang="en-US"/>
              <a:t>파일 읽기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C119A-118F-4167-98E4-B4BB24C7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b="1" dirty="0">
                <a:solidFill>
                  <a:schemeClr val="accent1"/>
                </a:solidFill>
              </a:rPr>
              <a:t>df</a:t>
            </a:r>
            <a:r>
              <a:rPr lang="ko-KR" altLang="en-US" sz="2200" b="1" dirty="0">
                <a:solidFill>
                  <a:schemeClr val="accent1"/>
                </a:solidFill>
              </a:rPr>
              <a:t> </a:t>
            </a:r>
            <a:r>
              <a:rPr lang="en-US" altLang="ko-KR" sz="2200" b="1" dirty="0">
                <a:solidFill>
                  <a:schemeClr val="accent1"/>
                </a:solidFill>
              </a:rPr>
              <a:t>=</a:t>
            </a:r>
            <a:r>
              <a:rPr lang="ko-KR" altLang="en-US" sz="2200" b="1" dirty="0">
                <a:solidFill>
                  <a:schemeClr val="accent1"/>
                </a:solidFill>
              </a:rPr>
              <a:t> </a:t>
            </a:r>
            <a:r>
              <a:rPr lang="en-US" altLang="ko-KR" sz="2200" b="1" dirty="0" err="1">
                <a:solidFill>
                  <a:schemeClr val="accent1"/>
                </a:solidFill>
              </a:rPr>
              <a:t>pd.read_csv</a:t>
            </a:r>
            <a:r>
              <a:rPr lang="en-US" altLang="ko-KR" sz="2200" b="1" dirty="0">
                <a:solidFill>
                  <a:schemeClr val="accent1"/>
                </a:solidFill>
              </a:rPr>
              <a:t>(</a:t>
            </a:r>
            <a:r>
              <a:rPr lang="ko-KR" altLang="en-US" sz="2200" b="1" dirty="0">
                <a:solidFill>
                  <a:schemeClr val="accent1"/>
                </a:solidFill>
              </a:rPr>
              <a:t>파일경로</a:t>
            </a:r>
            <a:r>
              <a:rPr lang="en-US" altLang="ko-KR" sz="2200" b="1" dirty="0">
                <a:solidFill>
                  <a:schemeClr val="accent1"/>
                </a:solidFill>
              </a:rPr>
              <a:t>, </a:t>
            </a:r>
            <a:r>
              <a:rPr lang="en-US" altLang="ko-KR" sz="2200" b="1" dirty="0" err="1">
                <a:solidFill>
                  <a:schemeClr val="accent1"/>
                </a:solidFill>
              </a:rPr>
              <a:t>index_col</a:t>
            </a:r>
            <a:r>
              <a:rPr lang="en-US" altLang="ko-KR" sz="2200" b="1" dirty="0">
                <a:solidFill>
                  <a:schemeClr val="accent1"/>
                </a:solidFill>
              </a:rPr>
              <a:t>=</a:t>
            </a:r>
            <a:r>
              <a:rPr lang="ko-KR" altLang="en-US" sz="2200" b="1" dirty="0" err="1">
                <a:solidFill>
                  <a:schemeClr val="accent1"/>
                </a:solidFill>
              </a:rPr>
              <a:t>열이름</a:t>
            </a:r>
            <a:r>
              <a:rPr lang="en-US" altLang="ko-KR" sz="2200" b="1" dirty="0">
                <a:solidFill>
                  <a:schemeClr val="accent1"/>
                </a:solidFill>
              </a:rPr>
              <a:t>/</a:t>
            </a:r>
            <a:r>
              <a:rPr lang="ko-KR" altLang="en-US" sz="2200" b="1" dirty="0" err="1">
                <a:solidFill>
                  <a:schemeClr val="accent1"/>
                </a:solidFill>
              </a:rPr>
              <a:t>열번호</a:t>
            </a:r>
            <a:r>
              <a:rPr lang="en-US" altLang="ko-KR" sz="2200" b="1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ko-KR" altLang="en-US" dirty="0"/>
              <a:t>데이터프레임 객체 반환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index_col</a:t>
            </a:r>
            <a:r>
              <a:rPr lang="ko-KR" altLang="en-US" dirty="0">
                <a:solidFill>
                  <a:srgbClr val="FF0000"/>
                </a:solidFill>
              </a:rPr>
              <a:t>으로 지정한 열을 </a:t>
            </a:r>
            <a:r>
              <a:rPr lang="en-US" altLang="ko-KR" dirty="0">
                <a:solidFill>
                  <a:srgbClr val="FF0000"/>
                </a:solidFill>
              </a:rPr>
              <a:t>index </a:t>
            </a:r>
            <a:r>
              <a:rPr lang="ko-KR" altLang="en-US" dirty="0">
                <a:solidFill>
                  <a:srgbClr val="FF0000"/>
                </a:solidFill>
              </a:rPr>
              <a:t>배열로 사용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E3F386-20B5-4D6B-9127-AB654D32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09" y="2291401"/>
            <a:ext cx="8179981" cy="366267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3548361-445B-4DB6-B257-9D3D5B147730}"/>
              </a:ext>
            </a:extLst>
          </p:cNvPr>
          <p:cNvSpPr/>
          <p:nvPr/>
        </p:nvSpPr>
        <p:spPr>
          <a:xfrm>
            <a:off x="482009" y="3604892"/>
            <a:ext cx="999461" cy="20981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31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간편 분석 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df.head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(n=5)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메소드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데이터프레임의 처음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행만 포함하는 데이터프레임 반환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df.tail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(n=5)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메소드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데이터프레임의 마지막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행만 포함하는 데이터프레임 반환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Nanum Gothic"/>
              </a:rPr>
              <a:t>df.describe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()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메소드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데이터프레임의 수치데이터 열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시리즈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에 대해 기본적인 통계 결과 반환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반환형 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: </a:t>
            </a:r>
            <a:r>
              <a:rPr lang="en-US" altLang="ko-KR" dirty="0" err="1">
                <a:solidFill>
                  <a:srgbClr val="000000"/>
                </a:solidFill>
                <a:latin typeface="Nanum Gothic"/>
              </a:rPr>
              <a:t>DataFrame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분석 내용 </a:t>
            </a:r>
            <a:r>
              <a:rPr lang="en-US" altLang="ko-KR" dirty="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판다스에</a:t>
            </a:r>
            <a:r>
              <a:rPr lang="ko-KR" altLang="en-US" dirty="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 수치데이터 통계 분석 메소드 모두 제공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Nanum Gothic"/>
              </a:rPr>
              <a:t>count(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개수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), mean(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평균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), std(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표준편차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Nanum Gothic"/>
              </a:rPr>
              <a:t>min, 25%, 50%, 70%, max </a:t>
            </a:r>
          </a:p>
          <a:p>
            <a:pPr marL="336946" lvl="1" indent="0">
              <a:buNone/>
            </a:pP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856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2B6ED-2642-4CC9-9476-5C5E466D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간편 분석 메소드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BD59B5-097B-428C-93CC-5D35F63A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77" y="1174750"/>
            <a:ext cx="8123246" cy="51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9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2663A-0DDB-4D26-8BF2-39135E5B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통계 기본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8DF9-91EC-4777-9DC5-18FFB74F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df.count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데이터프레임 각 열의 데이터 개수 반환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반환형 </a:t>
            </a:r>
            <a:r>
              <a:rPr lang="en-US" altLang="ko-KR" dirty="0">
                <a:sym typeface="Wingdings" panose="05000000000000000000" pitchFamily="2" charset="2"/>
              </a:rPr>
              <a:t>: Series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cf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df[</a:t>
            </a:r>
            <a:r>
              <a:rPr lang="ko-KR" altLang="en-US" dirty="0" err="1">
                <a:solidFill>
                  <a:schemeClr val="accent1"/>
                </a:solidFill>
              </a:rPr>
              <a:t>열이름</a:t>
            </a:r>
            <a:r>
              <a:rPr lang="en-US" altLang="ko-KR" dirty="0">
                <a:solidFill>
                  <a:schemeClr val="accent1"/>
                </a:solidFill>
              </a:rPr>
              <a:t>].count()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단일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column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의 데이터 개수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정수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반환 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/>
              <a:t>df.mean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데이터프레임 수치데이터 각 열의 데이터 평균 반환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반환형 </a:t>
            </a:r>
            <a:r>
              <a:rPr lang="en-US" altLang="ko-KR" dirty="0">
                <a:sym typeface="Wingdings" panose="05000000000000000000" pitchFamily="2" charset="2"/>
              </a:rPr>
              <a:t>: Series</a:t>
            </a: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cf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df[</a:t>
            </a:r>
            <a:r>
              <a:rPr lang="ko-KR" altLang="en-US" dirty="0" err="1">
                <a:solidFill>
                  <a:schemeClr val="accent1"/>
                </a:solidFill>
              </a:rPr>
              <a:t>열이름</a:t>
            </a:r>
            <a:r>
              <a:rPr lang="en-US" altLang="ko-KR" dirty="0">
                <a:solidFill>
                  <a:schemeClr val="accent1"/>
                </a:solidFill>
              </a:rPr>
              <a:t>].mean()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수치데이터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column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의 평균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실수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반환 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조건별</a:t>
            </a:r>
            <a:r>
              <a:rPr lang="ko-KR" altLang="en-US" dirty="0">
                <a:sym typeface="Wingdings" panose="05000000000000000000" pitchFamily="2" charset="2"/>
              </a:rPr>
              <a:t> 평균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df.loc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논리행배열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열이름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].mean()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참인 행의 </a:t>
            </a:r>
            <a:r>
              <a:rPr lang="ko-KR" altLang="en-US" dirty="0" err="1">
                <a:sym typeface="Wingdings" panose="05000000000000000000" pitchFamily="2" charset="2"/>
              </a:rPr>
              <a:t>열이름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column</a:t>
            </a:r>
            <a:r>
              <a:rPr lang="ko-KR" altLang="en-US" dirty="0">
                <a:sym typeface="Wingdings" panose="05000000000000000000" pitchFamily="2" charset="2"/>
              </a:rPr>
              <a:t>의 모든 데이터의 평균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실수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논리행배열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행의 크기와 동일</a:t>
            </a:r>
            <a:r>
              <a:rPr lang="en-US" altLang="ko-KR" dirty="0">
                <a:sym typeface="Wingdings" panose="05000000000000000000" pitchFamily="2" charset="2"/>
              </a:rPr>
              <a:t>, True/False</a:t>
            </a:r>
            <a:r>
              <a:rPr lang="ko-KR" altLang="en-US" dirty="0">
                <a:sym typeface="Wingdings" panose="05000000000000000000" pitchFamily="2" charset="2"/>
              </a:rPr>
              <a:t>를 원소로 가짐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en-US" altLang="ko-KR" dirty="0">
                <a:sym typeface="Wingdings" panose="05000000000000000000" pitchFamily="2" charset="2"/>
              </a:rPr>
              <a:t>(True) </a:t>
            </a:r>
            <a:r>
              <a:rPr lang="ko-KR" altLang="en-US" dirty="0">
                <a:sym typeface="Wingdings" panose="05000000000000000000" pitchFamily="2" charset="2"/>
              </a:rPr>
              <a:t>행에 대해서만 연산 적용하기위해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03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29A9A-19D0-44FB-9CE7-27B62FF5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통계 기본 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615292-5F4C-4D66-9C3E-19CA7831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1264023"/>
            <a:ext cx="8367386" cy="463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1B9C37-01CD-4F9F-A85F-BEAAF29395AA}"/>
              </a:ext>
            </a:extLst>
          </p:cNvPr>
          <p:cNvSpPr/>
          <p:nvPr/>
        </p:nvSpPr>
        <p:spPr>
          <a:xfrm>
            <a:off x="2012795" y="1064942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머신러닝</a:t>
            </a:r>
            <a:r>
              <a:rPr lang="ko-KR" altLang="en-US" dirty="0"/>
              <a:t> 애플리케이션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AA7DC-9549-4E9C-B43C-765D7E5DE940}"/>
              </a:ext>
            </a:extLst>
          </p:cNvPr>
          <p:cNvSpPr/>
          <p:nvPr/>
        </p:nvSpPr>
        <p:spPr>
          <a:xfrm>
            <a:off x="2012795" y="2299010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48BD7-0DCC-4EA6-BAD0-7748B7A5DDAE}"/>
              </a:ext>
            </a:extLst>
          </p:cNvPr>
          <p:cNvSpPr/>
          <p:nvPr/>
        </p:nvSpPr>
        <p:spPr>
          <a:xfrm>
            <a:off x="914401" y="3533079"/>
            <a:ext cx="2999677" cy="5464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81646-6B64-4403-AA34-F50B7FF80492}"/>
              </a:ext>
            </a:extLst>
          </p:cNvPr>
          <p:cNvSpPr/>
          <p:nvPr/>
        </p:nvSpPr>
        <p:spPr>
          <a:xfrm>
            <a:off x="5136996" y="3533078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C25F92-D453-430E-8FDE-38A3DA86C206}"/>
              </a:ext>
            </a:extLst>
          </p:cNvPr>
          <p:cNvSpPr/>
          <p:nvPr/>
        </p:nvSpPr>
        <p:spPr>
          <a:xfrm>
            <a:off x="480432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웹개발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B22A6E-02C7-45EA-959D-ECA5146452D1}"/>
              </a:ext>
            </a:extLst>
          </p:cNvPr>
          <p:cNvSpPr/>
          <p:nvPr/>
        </p:nvSpPr>
        <p:spPr>
          <a:xfrm>
            <a:off x="7498266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60478-B62E-46CC-A681-B98B2BB29FCA}"/>
              </a:ext>
            </a:extLst>
          </p:cNvPr>
          <p:cNvSpPr/>
          <p:nvPr/>
        </p:nvSpPr>
        <p:spPr>
          <a:xfrm>
            <a:off x="914401" y="4497660"/>
            <a:ext cx="2999678" cy="546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A9033-F18F-48FE-8918-17822CD6F644}"/>
              </a:ext>
            </a:extLst>
          </p:cNvPr>
          <p:cNvSpPr/>
          <p:nvPr/>
        </p:nvSpPr>
        <p:spPr>
          <a:xfrm>
            <a:off x="5136996" y="4497660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NumPy, </a:t>
            </a:r>
            <a:r>
              <a:rPr lang="en-US" altLang="ko-KR" b="1" dirty="0">
                <a:solidFill>
                  <a:schemeClr val="accent1"/>
                </a:solidFill>
              </a:rPr>
              <a:t>Pandas</a:t>
            </a:r>
            <a:r>
              <a:rPr lang="en-US" altLang="ko-KR" dirty="0"/>
              <a:t>, Matplotlib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947377-47EA-4D2A-9C86-43A5606526DE}"/>
              </a:ext>
            </a:extLst>
          </p:cNvPr>
          <p:cNvSpPr/>
          <p:nvPr/>
        </p:nvSpPr>
        <p:spPr>
          <a:xfrm>
            <a:off x="3236641" y="5651810"/>
            <a:ext cx="2681868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파이썬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522CAED-B186-4E3C-AA75-BEEEF915C0CF}"/>
              </a:ext>
            </a:extLst>
          </p:cNvPr>
          <p:cNvCxnSpPr>
            <a:stCxn id="12" idx="1"/>
            <a:endCxn id="10" idx="2"/>
          </p:cNvCxnSpPr>
          <p:nvPr/>
        </p:nvCxnSpPr>
        <p:spPr>
          <a:xfrm rot="10800000">
            <a:off x="2414241" y="5044069"/>
            <a:ext cx="822401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61B36C9-89CB-4E5E-8A2D-87E7E9B69D2F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flipV="1">
            <a:off x="5918509" y="5044069"/>
            <a:ext cx="718326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F7D37B-F9DB-4068-8403-2FA5440F55F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414239" y="4148254"/>
            <a:ext cx="1" cy="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CE7C1D-DFF7-4A38-A42A-26744AB67628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636835" y="4079487"/>
            <a:ext cx="0" cy="41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CDF005F-6683-4B95-8E8F-7B84E032B06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177168" y="2082491"/>
            <a:ext cx="687660" cy="2213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992553F-5747-433B-A3EF-2ED952CE84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5288467" y="2184709"/>
            <a:ext cx="687659" cy="200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AB96D6-43BC-490F-A111-2D582E7FE35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627756" y="1611351"/>
            <a:ext cx="0" cy="68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en-US" altLang="ko-KR" dirty="0"/>
              <a:t>(Pandas)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분석을 위해 만들어진 </a:t>
            </a:r>
            <a:r>
              <a:rPr lang="ko-KR" altLang="en-US" dirty="0" err="1"/>
              <a:t>파이썬</a:t>
            </a:r>
            <a:r>
              <a:rPr lang="ko-KR" altLang="en-US" dirty="0"/>
              <a:t> 패키지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엑셀처럼 행과 열로 이루어진 표 형태의 데이터를 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대부분의 데이터는 시계열</a:t>
            </a:r>
            <a:r>
              <a:rPr lang="en-US" altLang="ko-KR" dirty="0"/>
              <a:t>(series)</a:t>
            </a:r>
            <a:r>
              <a:rPr lang="ko-KR" altLang="en-US" dirty="0"/>
              <a:t>이나 표</a:t>
            </a:r>
            <a:r>
              <a:rPr lang="en-US" altLang="ko-KR" dirty="0"/>
              <a:t>(table)</a:t>
            </a:r>
            <a:r>
              <a:rPr lang="ko-KR" altLang="en-US" dirty="0"/>
              <a:t>의 형태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r>
              <a:rPr lang="ko-KR" altLang="en-US" dirty="0"/>
              <a:t> 패키지 시리즈</a:t>
            </a:r>
            <a:r>
              <a:rPr lang="en-US" altLang="ko-KR" dirty="0"/>
              <a:t>(Series) </a:t>
            </a:r>
            <a:r>
              <a:rPr lang="ko-KR" altLang="en-US" dirty="0"/>
              <a:t>클래스</a:t>
            </a:r>
            <a:r>
              <a:rPr lang="en-US" altLang="ko-KR" dirty="0"/>
              <a:t>,</a:t>
            </a:r>
            <a:r>
              <a:rPr lang="ko-KR" altLang="en-US" dirty="0"/>
              <a:t> 데이터프레임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 </a:t>
            </a:r>
            <a:r>
              <a:rPr lang="ko-KR" altLang="en-US" dirty="0"/>
              <a:t>클래스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pPr lvl="1"/>
            <a:r>
              <a:rPr lang="ko-KR" altLang="en-US" dirty="0"/>
              <a:t>행렬 </a:t>
            </a:r>
            <a:r>
              <a:rPr lang="en-US" altLang="ko-KR" dirty="0"/>
              <a:t>matrix</a:t>
            </a:r>
            <a:r>
              <a:rPr lang="ko-KR" altLang="en-US" dirty="0"/>
              <a:t> 형태의 데이터를 지원</a:t>
            </a:r>
            <a:endParaRPr lang="en-US" altLang="ko-KR" dirty="0"/>
          </a:p>
          <a:p>
            <a:pPr lvl="1"/>
            <a:r>
              <a:rPr lang="ko-KR" altLang="en-US" dirty="0"/>
              <a:t>데이터의 속성을 표시하는 행이나 열의 레이블이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75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특징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F372DEA-ED37-4CFF-9778-601A143BC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형태의 데이터에 적합</a:t>
            </a:r>
            <a:endParaRPr lang="en-US" altLang="ko-KR" dirty="0"/>
          </a:p>
          <a:p>
            <a:pPr lvl="1"/>
            <a:r>
              <a:rPr lang="ko-KR" altLang="en-US" dirty="0"/>
              <a:t>이종 자료형의 열을 가지는 표 데이터</a:t>
            </a:r>
            <a:endParaRPr lang="en-US" altLang="ko-KR" dirty="0"/>
          </a:p>
          <a:p>
            <a:pPr lvl="2"/>
            <a:r>
              <a:rPr lang="ko-KR" altLang="en-US" dirty="0"/>
              <a:t>시계열 데이터</a:t>
            </a:r>
            <a:endParaRPr lang="en-US" altLang="ko-KR" dirty="0"/>
          </a:p>
          <a:p>
            <a:pPr lvl="2"/>
            <a:r>
              <a:rPr lang="ko-KR" altLang="en-US" dirty="0"/>
              <a:t>레이블을 가진 행렬 데이터</a:t>
            </a:r>
            <a:endParaRPr lang="en-US" altLang="ko-KR" dirty="0"/>
          </a:p>
          <a:p>
            <a:pPr lvl="2"/>
            <a:r>
              <a:rPr lang="ko-KR" altLang="en-US" dirty="0"/>
              <a:t>관측 통계 데이터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핵심 구조</a:t>
            </a:r>
            <a:endParaRPr lang="en-US" altLang="ko-KR" dirty="0"/>
          </a:p>
          <a:p>
            <a:pPr lvl="1"/>
            <a:r>
              <a:rPr lang="ko-KR" altLang="en-US" dirty="0"/>
              <a:t>시리즈</a:t>
            </a:r>
            <a:r>
              <a:rPr lang="en-US" altLang="ko-KR" dirty="0"/>
              <a:t>(Series)</a:t>
            </a:r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차원 구조를 가지는 하나의 열</a:t>
            </a:r>
            <a:endParaRPr lang="en-US" altLang="ko-KR" dirty="0"/>
          </a:p>
          <a:p>
            <a:pPr lvl="1"/>
            <a:r>
              <a:rPr lang="ko-KR" altLang="en-US" dirty="0"/>
              <a:t>데이터 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복수의 열을 가지는 </a:t>
            </a:r>
            <a:r>
              <a:rPr lang="en-US" altLang="ko-KR" dirty="0"/>
              <a:t>2</a:t>
            </a:r>
            <a:r>
              <a:rPr lang="ko-KR" altLang="en-US" dirty="0"/>
              <a:t>차원 데이터</a:t>
            </a:r>
          </a:p>
        </p:txBody>
      </p:sp>
    </p:spTree>
    <p:extLst>
      <p:ext uri="{BB962C8B-B14F-4D97-AF65-F5344CB8AC3E}">
        <p14:creationId xmlns:p14="http://schemas.microsoft.com/office/powerpoint/2010/main" val="14237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용도 </a:t>
            </a:r>
            <a:r>
              <a:rPr lang="en-US" altLang="ko-KR" dirty="0"/>
              <a:t>: </a:t>
            </a:r>
            <a:r>
              <a:rPr lang="ko-KR" altLang="en-US" dirty="0"/>
              <a:t>데이터 분석 패키지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 err="1"/>
              <a:t>넘파이</a:t>
            </a:r>
            <a:r>
              <a:rPr lang="ko-KR" altLang="en-US" dirty="0"/>
              <a:t> 배열을 데이터 프레임으로 변환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파일이나</a:t>
            </a:r>
            <a:r>
              <a:rPr lang="en-US" altLang="ko-KR" dirty="0"/>
              <a:t>, </a:t>
            </a:r>
            <a:r>
              <a:rPr lang="ko-KR" altLang="en-US" dirty="0"/>
              <a:t>엑셀 파일 등에서 데이터 로드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원격 파일</a:t>
            </a:r>
            <a:r>
              <a:rPr lang="en-US" altLang="ko-KR" dirty="0"/>
              <a:t>(JSON),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로 부터 데이터 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클린징</a:t>
            </a:r>
            <a:r>
              <a:rPr lang="en-US" altLang="ko-KR" dirty="0"/>
              <a:t>(</a:t>
            </a:r>
            <a:r>
              <a:rPr lang="ko-KR" altLang="en-US" dirty="0"/>
              <a:t>정제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결측값</a:t>
            </a:r>
            <a:r>
              <a:rPr lang="en-US" altLang="ko-KR" dirty="0"/>
              <a:t>, </a:t>
            </a:r>
            <a:r>
              <a:rPr lang="ko-KR" altLang="en-US" dirty="0" err="1"/>
              <a:t>중복값</a:t>
            </a:r>
            <a:r>
              <a:rPr lang="en-US" altLang="ko-KR" dirty="0"/>
              <a:t>, </a:t>
            </a:r>
            <a:r>
              <a:rPr lang="ko-KR" altLang="en-US" dirty="0"/>
              <a:t>이상 데이터 처리</a:t>
            </a:r>
            <a:endParaRPr lang="en-US" altLang="ko-KR" dirty="0"/>
          </a:p>
          <a:p>
            <a:pPr lvl="1"/>
            <a:r>
              <a:rPr lang="ko-KR" altLang="en-US" dirty="0"/>
              <a:t>데이터 추가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새로운 열 추가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특정 열 삭제 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ko-KR" altLang="en-US" dirty="0"/>
              <a:t>데이터 탐색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평균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개수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상관관계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 정렬과 다양한 데이터 조작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필터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그룹 분석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원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핫 인코딩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89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배열을 이용하여 구현</a:t>
            </a:r>
            <a:endParaRPr lang="en-US" altLang="ko-KR" dirty="0"/>
          </a:p>
          <a:p>
            <a:pPr lvl="1"/>
            <a:r>
              <a:rPr lang="ko-KR" altLang="en-US" dirty="0"/>
              <a:t>처리 속도가 빠름</a:t>
            </a:r>
            <a:endParaRPr lang="en-US" altLang="ko-KR" dirty="0"/>
          </a:p>
          <a:p>
            <a:pPr lvl="1"/>
            <a:r>
              <a:rPr lang="ko-KR" altLang="en-US" dirty="0"/>
              <a:t>값 변경 가능</a:t>
            </a:r>
            <a:r>
              <a:rPr lang="en-US" altLang="ko-KR" dirty="0"/>
              <a:t>, </a:t>
            </a:r>
            <a:r>
              <a:rPr lang="ko-KR" altLang="en-US" dirty="0"/>
              <a:t>데이터 프레임은 크기도 변경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시리즈</a:t>
            </a:r>
            <a:r>
              <a:rPr lang="en-US" altLang="ko-KR" dirty="0"/>
              <a:t>(Series)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라벨이 붙어 있는 </a:t>
            </a:r>
            <a:r>
              <a:rPr lang="en-US" altLang="ko-KR" dirty="0"/>
              <a:t>1</a:t>
            </a:r>
            <a:r>
              <a:rPr lang="ko-KR" altLang="en-US" dirty="0"/>
              <a:t>차원 배열</a:t>
            </a:r>
            <a:r>
              <a:rPr lang="en-US" altLang="ko-KR" dirty="0"/>
              <a:t>(</a:t>
            </a:r>
            <a:r>
              <a:rPr lang="ko-KR" altLang="en-US" dirty="0"/>
              <a:t>벡터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프레임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행과 열로 구성된 </a:t>
            </a:r>
            <a:r>
              <a:rPr lang="en-US" altLang="ko-KR" dirty="0"/>
              <a:t>2</a:t>
            </a:r>
            <a:r>
              <a:rPr lang="ko-KR" altLang="en-US" dirty="0"/>
              <a:t>차원 테이블</a:t>
            </a:r>
            <a:endParaRPr lang="en-US" altLang="ko-KR" dirty="0"/>
          </a:p>
          <a:p>
            <a:pPr lvl="1"/>
            <a:r>
              <a:rPr lang="ko-KR" altLang="en-US" dirty="0"/>
              <a:t>각 열은 시리즈로 구성</a:t>
            </a:r>
            <a:endParaRPr lang="en-US" altLang="ko-KR" dirty="0"/>
          </a:p>
          <a:p>
            <a:pPr lvl="1"/>
            <a:r>
              <a:rPr lang="ko-KR" altLang="en-US" dirty="0"/>
              <a:t>행의 이름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인덱스</a:t>
            </a:r>
            <a:r>
              <a:rPr lang="en-US" altLang="ko-KR" dirty="0">
                <a:sym typeface="Wingdings" panose="05000000000000000000" pitchFamily="2" charset="2"/>
              </a:rPr>
              <a:t>(index)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열의 이름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칼럼</a:t>
            </a:r>
            <a:r>
              <a:rPr lang="en-US" altLang="ko-KR" dirty="0">
                <a:sym typeface="Wingdings" panose="05000000000000000000" pitchFamily="2" charset="2"/>
              </a:rPr>
              <a:t>(columns)</a:t>
            </a:r>
            <a:endParaRPr lang="en-US" altLang="ko-KR" dirty="0"/>
          </a:p>
          <a:p>
            <a:pPr marL="336946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C2A32-5159-4B73-A728-351D52DC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1" y="4433419"/>
            <a:ext cx="2968324" cy="19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4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시리즈 클래스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23016-43E7-4EF5-87C1-09E0DF5F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시리즈는</a:t>
            </a:r>
            <a:r>
              <a:rPr lang="en-US" altLang="ko-KR" dirty="0"/>
              <a:t> 1</a:t>
            </a:r>
            <a:r>
              <a:rPr lang="ko-KR" altLang="en-US" dirty="0"/>
              <a:t>차원 벡터 데이터에 </a:t>
            </a:r>
            <a:r>
              <a:rPr lang="ko-KR" altLang="en-US" dirty="0" err="1"/>
              <a:t>행방향</a:t>
            </a:r>
            <a:r>
              <a:rPr lang="ko-KR" altLang="en-US" dirty="0"/>
              <a:t> 인덱스를 붙인 것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시리즈 객체 </a:t>
            </a:r>
            <a:r>
              <a:rPr lang="en-US" altLang="ko-KR" dirty="0">
                <a:solidFill>
                  <a:srgbClr val="0070C0"/>
                </a:solidFill>
              </a:rPr>
              <a:t>= </a:t>
            </a:r>
            <a:r>
              <a:rPr lang="ko-KR" altLang="en-US" dirty="0">
                <a:solidFill>
                  <a:srgbClr val="0070C0"/>
                </a:solidFill>
              </a:rPr>
              <a:t>값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데이터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+ </a:t>
            </a:r>
            <a:r>
              <a:rPr lang="ko-KR" altLang="en-US" dirty="0">
                <a:solidFill>
                  <a:srgbClr val="0070C0"/>
                </a:solidFill>
              </a:rPr>
              <a:t>인덱스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데이터의미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라벨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키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시리즈 객체 생성 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s = </a:t>
            </a:r>
            <a:r>
              <a:rPr lang="en-US" altLang="ko-KR" b="1" dirty="0" err="1">
                <a:solidFill>
                  <a:srgbClr val="0070C0"/>
                </a:solidFill>
              </a:rPr>
              <a:t>pd.Series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초기값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리스트</a:t>
            </a:r>
            <a:r>
              <a:rPr lang="en-US" altLang="ko-KR" b="1" dirty="0">
                <a:solidFill>
                  <a:srgbClr val="0070C0"/>
                </a:solidFill>
              </a:rPr>
              <a:t>, index=</a:t>
            </a:r>
            <a:r>
              <a:rPr lang="ko-KR" altLang="en-US" b="1" dirty="0">
                <a:solidFill>
                  <a:srgbClr val="0070C0"/>
                </a:solidFill>
              </a:rPr>
              <a:t>라벨</a:t>
            </a:r>
            <a:r>
              <a:rPr lang="en-US" altLang="ko-KR" b="1" dirty="0">
                <a:solidFill>
                  <a:srgbClr val="0070C0"/>
                </a:solidFill>
              </a:rPr>
              <a:t>_</a:t>
            </a:r>
            <a:r>
              <a:rPr lang="ko-KR" altLang="en-US" b="1" dirty="0">
                <a:solidFill>
                  <a:srgbClr val="0070C0"/>
                </a:solidFill>
              </a:rPr>
              <a:t>리스트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</a:p>
          <a:p>
            <a:pPr lvl="2"/>
            <a:r>
              <a:rPr lang="ko-KR" altLang="en-US" dirty="0"/>
              <a:t>인덱스 생략 시 </a:t>
            </a:r>
            <a:r>
              <a:rPr lang="en-US" altLang="ko-KR" dirty="0"/>
              <a:t>index=[0, 1, ... n-1]</a:t>
            </a:r>
            <a:r>
              <a:rPr lang="ko-KR" altLang="en-US" dirty="0"/>
              <a:t>로 자동 생성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시리즈 객체 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s.values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참조 변수 </a:t>
            </a:r>
            <a:r>
              <a:rPr lang="en-US" altLang="ko-KR" dirty="0"/>
              <a:t>: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s.index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인덱스 참조 변수</a:t>
            </a:r>
            <a:endParaRPr lang="en-US" altLang="ko-KR" dirty="0"/>
          </a:p>
          <a:p>
            <a:pPr lvl="1"/>
            <a:r>
              <a:rPr lang="ko-KR" altLang="en-US" dirty="0"/>
              <a:t>시리즈 열 이름</a:t>
            </a:r>
            <a:r>
              <a:rPr lang="en-US" altLang="ko-KR" dirty="0"/>
              <a:t>, </a:t>
            </a:r>
            <a:r>
              <a:rPr lang="ko-KR" altLang="en-US" dirty="0"/>
              <a:t>인덱스 이름</a:t>
            </a:r>
            <a:r>
              <a:rPr lang="en-US" altLang="ko-KR" dirty="0"/>
              <a:t>(</a:t>
            </a:r>
            <a:r>
              <a:rPr lang="ko-KR" altLang="en-US" dirty="0"/>
              <a:t>설정 필요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chemeClr val="accent1"/>
                </a:solidFill>
              </a:rPr>
              <a:t>s.name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시리즈 데이터의 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헤더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en-US" altLang="ko-KR" dirty="0"/>
              <a:t>   </a:t>
            </a:r>
          </a:p>
          <a:p>
            <a:pPr lvl="2"/>
            <a:r>
              <a:rPr lang="en-US" altLang="ko-KR" dirty="0">
                <a:solidFill>
                  <a:schemeClr val="accent1"/>
                </a:solidFill>
              </a:rPr>
              <a:t>s.index.name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시리즈 인덱스의 이름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인덱스 헤더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시리즈 인덱스 라벨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키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속성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s.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인덱스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_</a:t>
            </a:r>
            <a:r>
              <a:rPr lang="ko-KR" alt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라벨명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인덱스 라벨에 대응하는 </a:t>
            </a:r>
            <a:r>
              <a:rPr lang="ko-KR" altLang="en-US" dirty="0" err="1">
                <a:sym typeface="Wingdings" panose="05000000000000000000" pitchFamily="2" charset="2"/>
              </a:rPr>
              <a:t>원소값</a:t>
            </a:r>
            <a:r>
              <a:rPr lang="ko-KR" altLang="en-US" dirty="0">
                <a:sym typeface="Wingdings" panose="05000000000000000000" pitchFamily="2" charset="2"/>
              </a:rPr>
              <a:t>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marL="336946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22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3" ma:contentTypeDescription="새 문서를 만듭니다." ma:contentTypeScope="" ma:versionID="cf79874ebc94dc55b89fb1783b2a02b0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fbb8b52e9de9df50203bd1117c4d7672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2D33D-BA9B-4A21-A3B8-1684C4714AEB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098f8feb-bc34-41bc-bb7e-57cabdc6997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1C045D-0B54-4C0B-B622-76469691CD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1D2F8F-BBBD-4E09-9410-3FA4B5FFBE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</TotalTime>
  <Words>1842</Words>
  <Application>Microsoft Office PowerPoint</Application>
  <PresentationFormat>화면 슬라이드 쇼(4:3)</PresentationFormat>
  <Paragraphs>256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Nanum Gothic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AI데이터분석</vt:lpstr>
      <vt:lpstr>PowerPoint 프레젠테이션</vt:lpstr>
      <vt:lpstr>2. AI데이터분석 라이브러리</vt:lpstr>
      <vt:lpstr>PowerPoint 프레젠테이션</vt:lpstr>
      <vt:lpstr>판다스(Pandas)</vt:lpstr>
      <vt:lpstr>판다스 특징</vt:lpstr>
      <vt:lpstr>판다스 용도 : 데이터 분석 패키지</vt:lpstr>
      <vt:lpstr>판다스 데이터 구조</vt:lpstr>
      <vt:lpstr>시리즈 클래스</vt:lpstr>
      <vt:lpstr>시리즈 클래스</vt:lpstr>
      <vt:lpstr>시리즈 연산</vt:lpstr>
      <vt:lpstr>시리즈 인덱싱</vt:lpstr>
      <vt:lpstr>시리즈 슬라이싱</vt:lpstr>
      <vt:lpstr>시리즈와 딕셔너리 자료형</vt:lpstr>
      <vt:lpstr>데이터프레임 클래스</vt:lpstr>
      <vt:lpstr>데이터프레임 생성</vt:lpstr>
      <vt:lpstr>데이터프레임 속성</vt:lpstr>
      <vt:lpstr>데이터프레임 속성 </vt:lpstr>
      <vt:lpstr>데이터프레임 인덱싱(열 추출)</vt:lpstr>
      <vt:lpstr>데이터프레임 슬라이싱(행 추출)</vt:lpstr>
      <vt:lpstr>데이터프레임 슬라이싱</vt:lpstr>
      <vt:lpstr>데이터프레임 고급 인덱싱 : loc 인덱서</vt:lpstr>
      <vt:lpstr>데이터프레임 고급 인덱싱 : loc 인덱서</vt:lpstr>
      <vt:lpstr>데이터프레임 고급 인덱싱 : loc 인덱서</vt:lpstr>
      <vt:lpstr>데이터프레임 열(시리즈) 갱신, 추가, 삭제</vt:lpstr>
      <vt:lpstr>데이터프레임 열(시리즈) 갱신, 추가, 삭제</vt:lpstr>
      <vt:lpstr>판다스로 csv 파일 읽기</vt:lpstr>
      <vt:lpstr>판다스로 csv 파일 읽기</vt:lpstr>
      <vt:lpstr>판다스로 csv 파일 읽기</vt:lpstr>
      <vt:lpstr>판다스로 csv 파일 읽기</vt:lpstr>
      <vt:lpstr>간편 분석 메소드</vt:lpstr>
      <vt:lpstr>간편 분석 메소드</vt:lpstr>
      <vt:lpstr>판다스 통계 기본 메소드</vt:lpstr>
      <vt:lpstr>판다스 통계 기본 메소드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동신 김</cp:lastModifiedBy>
  <cp:revision>21</cp:revision>
  <cp:lastPrinted>2021-12-29T00:16:45Z</cp:lastPrinted>
  <dcterms:created xsi:type="dcterms:W3CDTF">2021-12-28T23:45:20Z</dcterms:created>
  <dcterms:modified xsi:type="dcterms:W3CDTF">2024-09-04T02:40:36Z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