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797" r:id="rId8"/>
    <p:sldId id="524" r:id="rId9"/>
    <p:sldId id="800" r:id="rId10"/>
    <p:sldId id="529" r:id="rId11"/>
    <p:sldId id="550" r:id="rId12"/>
    <p:sldId id="549" r:id="rId13"/>
    <p:sldId id="817" r:id="rId14"/>
    <p:sldId id="818" r:id="rId15"/>
    <p:sldId id="819" r:id="rId16"/>
    <p:sldId id="545" r:id="rId17"/>
    <p:sldId id="820" r:id="rId18"/>
    <p:sldId id="821" r:id="rId19"/>
    <p:sldId id="822" r:id="rId20"/>
    <p:sldId id="824" r:id="rId21"/>
    <p:sldId id="825" r:id="rId22"/>
    <p:sldId id="826" r:id="rId23"/>
    <p:sldId id="547" r:id="rId24"/>
    <p:sldId id="260" r:id="rId25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856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신 김" userId="e5454fe8-275d-4b1a-b431-ad7bb18654c4" providerId="ADAL" clId="{38779735-76BB-4D17-B72F-97828FD95FBE}"/>
    <pc:docChg chg="delSld">
      <pc:chgData name="동신 김" userId="e5454fe8-275d-4b1a-b431-ad7bb18654c4" providerId="ADAL" clId="{38779735-76BB-4D17-B72F-97828FD95FBE}" dt="2023-11-10T02:46:08.683" v="5" actId="2696"/>
      <pc:docMkLst>
        <pc:docMk/>
      </pc:docMkLst>
      <pc:sldChg chg="del">
        <pc:chgData name="동신 김" userId="e5454fe8-275d-4b1a-b431-ad7bb18654c4" providerId="ADAL" clId="{38779735-76BB-4D17-B72F-97828FD95FBE}" dt="2023-11-10T02:46:08.675" v="0" actId="2696"/>
        <pc:sldMkLst>
          <pc:docMk/>
          <pc:sldMk cId="3957565840" sldId="827"/>
        </pc:sldMkLst>
      </pc:sldChg>
      <pc:sldChg chg="del">
        <pc:chgData name="동신 김" userId="e5454fe8-275d-4b1a-b431-ad7bb18654c4" providerId="ADAL" clId="{38779735-76BB-4D17-B72F-97828FD95FBE}" dt="2023-11-10T02:46:08.678" v="1" actId="2696"/>
        <pc:sldMkLst>
          <pc:docMk/>
          <pc:sldMk cId="1094052817" sldId="828"/>
        </pc:sldMkLst>
      </pc:sldChg>
      <pc:sldChg chg="del">
        <pc:chgData name="동신 김" userId="e5454fe8-275d-4b1a-b431-ad7bb18654c4" providerId="ADAL" clId="{38779735-76BB-4D17-B72F-97828FD95FBE}" dt="2023-11-10T02:46:08.680" v="2" actId="2696"/>
        <pc:sldMkLst>
          <pc:docMk/>
          <pc:sldMk cId="2363328655" sldId="829"/>
        </pc:sldMkLst>
      </pc:sldChg>
      <pc:sldChg chg="del">
        <pc:chgData name="동신 김" userId="e5454fe8-275d-4b1a-b431-ad7bb18654c4" providerId="ADAL" clId="{38779735-76BB-4D17-B72F-97828FD95FBE}" dt="2023-11-10T02:46:08.681" v="3" actId="2696"/>
        <pc:sldMkLst>
          <pc:docMk/>
          <pc:sldMk cId="2854901709" sldId="830"/>
        </pc:sldMkLst>
      </pc:sldChg>
      <pc:sldChg chg="del">
        <pc:chgData name="동신 김" userId="e5454fe8-275d-4b1a-b431-ad7bb18654c4" providerId="ADAL" clId="{38779735-76BB-4D17-B72F-97828FD95FBE}" dt="2023-11-10T02:46:08.682" v="4" actId="2696"/>
        <pc:sldMkLst>
          <pc:docMk/>
          <pc:sldMk cId="1385290789" sldId="831"/>
        </pc:sldMkLst>
      </pc:sldChg>
      <pc:sldChg chg="del">
        <pc:chgData name="동신 김" userId="e5454fe8-275d-4b1a-b431-ad7bb18654c4" providerId="ADAL" clId="{38779735-76BB-4D17-B72F-97828FD95FBE}" dt="2023-11-10T02:46:08.683" v="5" actId="2696"/>
        <pc:sldMkLst>
          <pc:docMk/>
          <pc:sldMk cId="4277899908" sldId="83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F95CB-8270-47F8-A86E-AD5CE84774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17B5682-4C30-4C36-86E8-B757882C27FD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solidFill>
                <a:srgbClr val="FFFF00"/>
              </a:solidFill>
            </a:rPr>
            <a:t>데이터 수집</a:t>
          </a:r>
        </a:p>
      </dgm:t>
    </dgm:pt>
    <dgm:pt modelId="{DD413D07-680C-48FA-AA17-3ABCCE98CF52}" type="parTrans" cxnId="{2EBF3240-CB7F-488F-B7FB-0BCF6157FE1F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BE1C3A6-FA4F-4E22-B922-277808193F49}" type="sibTrans" cxnId="{2EBF3240-CB7F-488F-B7FB-0BCF6157FE1F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FAD61DD-57DF-488F-8E81-50992AB47E9F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 </a:t>
          </a:r>
          <a:r>
            <a:rPr lang="ko-KR" altLang="en-US" sz="1600" b="1" dirty="0" err="1"/>
            <a:t>전처리</a:t>
          </a:r>
          <a:endParaRPr lang="ko-KR" altLang="en-US" sz="1600" b="1" dirty="0"/>
        </a:p>
      </dgm:t>
    </dgm:pt>
    <dgm:pt modelId="{B170FF88-C570-4764-9FEF-C98CCD487A9E}" type="parTrans" cxnId="{661641AB-4A7F-4A92-9C3B-3AE79FDF0AB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AE01223-350F-4974-A8A2-0890D8AC54FC}" type="sibTrans" cxnId="{661641AB-4A7F-4A92-9C3B-3AE79FDF0AB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F2BDA09-9E2B-4061-BBB7-436F9840A397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 분석</a:t>
          </a:r>
          <a:r>
            <a:rPr lang="en-US" altLang="ko-KR" sz="1600" b="1" dirty="0"/>
            <a:t>/</a:t>
          </a:r>
          <a:r>
            <a:rPr lang="ko-KR" altLang="en-US" sz="1600" b="1" dirty="0"/>
            <a:t>응용</a:t>
          </a:r>
        </a:p>
      </dgm:t>
    </dgm:pt>
    <dgm:pt modelId="{9F57E619-48C3-417D-9D16-1F98DEAC037B}" type="parTrans" cxnId="{1D5DEF14-B462-4D47-8454-748EEA20DCF0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E9F10E7-C591-4A2F-8D33-F80489D1036F}" type="sibTrans" cxnId="{1D5DEF14-B462-4D47-8454-748EEA20DCF0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AF3EB894-9171-4729-A1C3-142E5FC599EF}" type="pres">
      <dgm:prSet presAssocID="{7FBF95CB-8270-47F8-A86E-AD5CE8477419}" presName="CompostProcess" presStyleCnt="0">
        <dgm:presLayoutVars>
          <dgm:dir/>
          <dgm:resizeHandles val="exact"/>
        </dgm:presLayoutVars>
      </dgm:prSet>
      <dgm:spPr/>
    </dgm:pt>
    <dgm:pt modelId="{85DBA388-6A7A-4A27-9798-D05615C1375E}" type="pres">
      <dgm:prSet presAssocID="{7FBF95CB-8270-47F8-A86E-AD5CE8477419}" presName="arrow" presStyleLbl="bgShp" presStyleIdx="0" presStyleCnt="1"/>
      <dgm:spPr/>
    </dgm:pt>
    <dgm:pt modelId="{09AE5A7C-C1E8-4DF3-84E5-690A5072DDF5}" type="pres">
      <dgm:prSet presAssocID="{7FBF95CB-8270-47F8-A86E-AD5CE8477419}" presName="linearProcess" presStyleCnt="0"/>
      <dgm:spPr/>
    </dgm:pt>
    <dgm:pt modelId="{48108748-0C98-4C30-BF58-D61257EEADF0}" type="pres">
      <dgm:prSet presAssocID="{117B5682-4C30-4C36-86E8-B757882C27FD}" presName="textNode" presStyleLbl="node1" presStyleIdx="0" presStyleCnt="3">
        <dgm:presLayoutVars>
          <dgm:bulletEnabled val="1"/>
        </dgm:presLayoutVars>
      </dgm:prSet>
      <dgm:spPr/>
    </dgm:pt>
    <dgm:pt modelId="{8F200FAA-2F48-4CCB-A10B-D601B547A381}" type="pres">
      <dgm:prSet presAssocID="{6BE1C3A6-FA4F-4E22-B922-277808193F49}" presName="sibTrans" presStyleCnt="0"/>
      <dgm:spPr/>
    </dgm:pt>
    <dgm:pt modelId="{FE8D6628-4B14-47C5-8AC0-586973D4E9D5}" type="pres">
      <dgm:prSet presAssocID="{4FAD61DD-57DF-488F-8E81-50992AB47E9F}" presName="textNode" presStyleLbl="node1" presStyleIdx="1" presStyleCnt="3">
        <dgm:presLayoutVars>
          <dgm:bulletEnabled val="1"/>
        </dgm:presLayoutVars>
      </dgm:prSet>
      <dgm:spPr/>
    </dgm:pt>
    <dgm:pt modelId="{5D6CCDA0-11E4-4C37-8ABC-1BD070130715}" type="pres">
      <dgm:prSet presAssocID="{0AE01223-350F-4974-A8A2-0890D8AC54FC}" presName="sibTrans" presStyleCnt="0"/>
      <dgm:spPr/>
    </dgm:pt>
    <dgm:pt modelId="{288CDB45-100A-4C87-83B2-91C683389559}" type="pres">
      <dgm:prSet presAssocID="{CF2BDA09-9E2B-4061-BBB7-436F9840A3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D5DEF14-B462-4D47-8454-748EEA20DCF0}" srcId="{7FBF95CB-8270-47F8-A86E-AD5CE8477419}" destId="{CF2BDA09-9E2B-4061-BBB7-436F9840A397}" srcOrd="2" destOrd="0" parTransId="{9F57E619-48C3-417D-9D16-1F98DEAC037B}" sibTransId="{6E9F10E7-C591-4A2F-8D33-F80489D1036F}"/>
    <dgm:cxn modelId="{C5D5F43A-AAF5-4EF0-86CD-D868C3F81613}" type="presOf" srcId="{4FAD61DD-57DF-488F-8E81-50992AB47E9F}" destId="{FE8D6628-4B14-47C5-8AC0-586973D4E9D5}" srcOrd="0" destOrd="0" presId="urn:microsoft.com/office/officeart/2005/8/layout/hProcess9"/>
    <dgm:cxn modelId="{2EBF3240-CB7F-488F-B7FB-0BCF6157FE1F}" srcId="{7FBF95CB-8270-47F8-A86E-AD5CE8477419}" destId="{117B5682-4C30-4C36-86E8-B757882C27FD}" srcOrd="0" destOrd="0" parTransId="{DD413D07-680C-48FA-AA17-3ABCCE98CF52}" sibTransId="{6BE1C3A6-FA4F-4E22-B922-277808193F49}"/>
    <dgm:cxn modelId="{647B1D9A-5F37-4793-B393-F917FAD81E74}" type="presOf" srcId="{117B5682-4C30-4C36-86E8-B757882C27FD}" destId="{48108748-0C98-4C30-BF58-D61257EEADF0}" srcOrd="0" destOrd="0" presId="urn:microsoft.com/office/officeart/2005/8/layout/hProcess9"/>
    <dgm:cxn modelId="{661641AB-4A7F-4A92-9C3B-3AE79FDF0AB2}" srcId="{7FBF95CB-8270-47F8-A86E-AD5CE8477419}" destId="{4FAD61DD-57DF-488F-8E81-50992AB47E9F}" srcOrd="1" destOrd="0" parTransId="{B170FF88-C570-4764-9FEF-C98CCD487A9E}" sibTransId="{0AE01223-350F-4974-A8A2-0890D8AC54FC}"/>
    <dgm:cxn modelId="{BBB25BBD-29F6-4223-A554-89FA1DB1E36D}" type="presOf" srcId="{CF2BDA09-9E2B-4061-BBB7-436F9840A397}" destId="{288CDB45-100A-4C87-83B2-91C683389559}" srcOrd="0" destOrd="0" presId="urn:microsoft.com/office/officeart/2005/8/layout/hProcess9"/>
    <dgm:cxn modelId="{BF3DB2E4-EF2C-4E91-8099-399168643AA5}" type="presOf" srcId="{7FBF95CB-8270-47F8-A86E-AD5CE8477419}" destId="{AF3EB894-9171-4729-A1C3-142E5FC599EF}" srcOrd="0" destOrd="0" presId="urn:microsoft.com/office/officeart/2005/8/layout/hProcess9"/>
    <dgm:cxn modelId="{0DF94949-2854-41AD-8691-F205C9D753B5}" type="presParOf" srcId="{AF3EB894-9171-4729-A1C3-142E5FC599EF}" destId="{85DBA388-6A7A-4A27-9798-D05615C1375E}" srcOrd="0" destOrd="0" presId="urn:microsoft.com/office/officeart/2005/8/layout/hProcess9"/>
    <dgm:cxn modelId="{00C19951-1668-4457-BD25-CC8194F93B2B}" type="presParOf" srcId="{AF3EB894-9171-4729-A1C3-142E5FC599EF}" destId="{09AE5A7C-C1E8-4DF3-84E5-690A5072DDF5}" srcOrd="1" destOrd="0" presId="urn:microsoft.com/office/officeart/2005/8/layout/hProcess9"/>
    <dgm:cxn modelId="{EB7B98A2-E26D-4F02-B1AB-FB6C7BE21C71}" type="presParOf" srcId="{09AE5A7C-C1E8-4DF3-84E5-690A5072DDF5}" destId="{48108748-0C98-4C30-BF58-D61257EEADF0}" srcOrd="0" destOrd="0" presId="urn:microsoft.com/office/officeart/2005/8/layout/hProcess9"/>
    <dgm:cxn modelId="{EAB81E2E-2B85-4AD1-9D1D-8B715F85702B}" type="presParOf" srcId="{09AE5A7C-C1E8-4DF3-84E5-690A5072DDF5}" destId="{8F200FAA-2F48-4CCB-A10B-D601B547A381}" srcOrd="1" destOrd="0" presId="urn:microsoft.com/office/officeart/2005/8/layout/hProcess9"/>
    <dgm:cxn modelId="{CC5546E4-AE7B-4854-AAA7-81387B4170A4}" type="presParOf" srcId="{09AE5A7C-C1E8-4DF3-84E5-690A5072DDF5}" destId="{FE8D6628-4B14-47C5-8AC0-586973D4E9D5}" srcOrd="2" destOrd="0" presId="urn:microsoft.com/office/officeart/2005/8/layout/hProcess9"/>
    <dgm:cxn modelId="{7098095F-0B90-42C7-BCD0-4E66FF68D998}" type="presParOf" srcId="{09AE5A7C-C1E8-4DF3-84E5-690A5072DDF5}" destId="{5D6CCDA0-11E4-4C37-8ABC-1BD070130715}" srcOrd="3" destOrd="0" presId="urn:microsoft.com/office/officeart/2005/8/layout/hProcess9"/>
    <dgm:cxn modelId="{02B339EA-E250-4D78-BF3C-208BB292BB08}" type="presParOf" srcId="{09AE5A7C-C1E8-4DF3-84E5-690A5072DDF5}" destId="{288CDB45-100A-4C87-83B2-91C68338955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BA388-6A7A-4A27-9798-D05615C1375E}">
      <dsp:nvSpPr>
        <dsp:cNvPr id="0" name=""/>
        <dsp:cNvSpPr/>
      </dsp:nvSpPr>
      <dsp:spPr>
        <a:xfrm>
          <a:off x="602115" y="0"/>
          <a:ext cx="6823981" cy="21444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8748-0C98-4C30-BF58-D61257EEADF0}">
      <dsp:nvSpPr>
        <dsp:cNvPr id="0" name=""/>
        <dsp:cNvSpPr/>
      </dsp:nvSpPr>
      <dsp:spPr>
        <a:xfrm>
          <a:off x="0" y="643345"/>
          <a:ext cx="2408463" cy="857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rgbClr val="FFFF00"/>
              </a:solidFill>
            </a:rPr>
            <a:t>데이터 수집</a:t>
          </a:r>
        </a:p>
      </dsp:txBody>
      <dsp:txXfrm>
        <a:off x="41874" y="685219"/>
        <a:ext cx="2324715" cy="774046"/>
      </dsp:txXfrm>
    </dsp:sp>
    <dsp:sp modelId="{FE8D6628-4B14-47C5-8AC0-586973D4E9D5}">
      <dsp:nvSpPr>
        <dsp:cNvPr id="0" name=""/>
        <dsp:cNvSpPr/>
      </dsp:nvSpPr>
      <dsp:spPr>
        <a:xfrm>
          <a:off x="2809874" y="643345"/>
          <a:ext cx="2408463" cy="857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 </a:t>
          </a:r>
          <a:r>
            <a:rPr lang="ko-KR" altLang="en-US" sz="1600" b="1" kern="1200" dirty="0" err="1"/>
            <a:t>전처리</a:t>
          </a:r>
          <a:endParaRPr lang="ko-KR" altLang="en-US" sz="1600" b="1" kern="1200" dirty="0"/>
        </a:p>
      </dsp:txBody>
      <dsp:txXfrm>
        <a:off x="2851748" y="685219"/>
        <a:ext cx="2324715" cy="774046"/>
      </dsp:txXfrm>
    </dsp:sp>
    <dsp:sp modelId="{288CDB45-100A-4C87-83B2-91C683389559}">
      <dsp:nvSpPr>
        <dsp:cNvPr id="0" name=""/>
        <dsp:cNvSpPr/>
      </dsp:nvSpPr>
      <dsp:spPr>
        <a:xfrm>
          <a:off x="5619749" y="643345"/>
          <a:ext cx="2408463" cy="857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 분석</a:t>
          </a:r>
          <a:r>
            <a:rPr lang="en-US" altLang="ko-KR" sz="1600" b="1" kern="1200" dirty="0"/>
            <a:t>/</a:t>
          </a:r>
          <a:r>
            <a:rPr lang="ko-KR" altLang="en-US" sz="1600" b="1" kern="1200" dirty="0"/>
            <a:t>응용</a:t>
          </a:r>
        </a:p>
      </dsp:txBody>
      <dsp:txXfrm>
        <a:off x="5661623" y="685219"/>
        <a:ext cx="2324715" cy="77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CBE7A2D-FC95-4E67-8549-CFF949197E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B8389A-D59D-4740-B64C-9DBE80A895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431FC-B33B-4AC3-AAD5-E51F0F874EC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1CB918-9988-4057-9ABA-72C30DD674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E5980B-F782-45FB-AB1F-088FCC786B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1F0D8-576D-4DFD-B012-0B068C5927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46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s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직사각형">
            <a:extLst>
              <a:ext uri="{FF2B5EF4-FFF2-40B4-BE49-F238E27FC236}">
                <a16:creationId xmlns:a16="http://schemas.microsoft.com/office/drawing/2014/main" id="{25522BB8-72DF-2B49-81F3-F39C0B9FF0EF}"/>
              </a:ext>
            </a:extLst>
          </p:cNvPr>
          <p:cNvSpPr/>
          <p:nvPr userDrawn="1"/>
        </p:nvSpPr>
        <p:spPr>
          <a:xfrm>
            <a:off x="0" y="1"/>
            <a:ext cx="9144000" cy="62377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00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3779D1B4-FB9D-2B4E-8175-1E253CC0E6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2543"/>
            <a:ext cx="5173980" cy="378687"/>
          </a:xfrm>
        </p:spPr>
        <p:txBody>
          <a:bodyPr/>
          <a:lstStyle>
            <a:lvl1pPr algn="l">
              <a:defRPr sz="18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04D0D7CF-BB30-A947-943D-D9BD9D05C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33244" y="122545"/>
            <a:ext cx="3610756" cy="378687"/>
          </a:xfrm>
        </p:spPr>
        <p:txBody>
          <a:bodyPr/>
          <a:lstStyle>
            <a:lvl1pPr algn="r">
              <a:defRPr sz="1100">
                <a:solidFill>
                  <a:schemeClr val="bg1">
                    <a:lumMod val="9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2330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74" y="3446323"/>
            <a:ext cx="7888180" cy="1006045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ED3BF-5FC0-402B-93BF-843F8F11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</a:t>
            </a:r>
            <a:r>
              <a:rPr lang="ko-KR" altLang="en-US" dirty="0"/>
              <a:t> 파일 읽기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df = </a:t>
            </a:r>
            <a:r>
              <a:rPr lang="en-US" altLang="ko-KR" dirty="0" err="1">
                <a:solidFill>
                  <a:srgbClr val="0070C0"/>
                </a:solidFill>
              </a:rPr>
              <a:t>pd.read_excel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ko-KR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ko-KR" dirty="0">
                <a:solidFill>
                  <a:srgbClr val="0070C0"/>
                </a:solidFill>
              </a:rPr>
              <a:t>이름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df.to_excel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이름‘</a:t>
            </a:r>
            <a:r>
              <a:rPr lang="en-US" altLang="ko-KR" dirty="0">
                <a:solidFill>
                  <a:srgbClr val="0070C0"/>
                </a:solidFill>
              </a:rPr>
              <a:t>, index=False)</a:t>
            </a:r>
          </a:p>
          <a:p>
            <a:pPr lvl="1"/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3D1A3C-1F7F-4232-B659-438020A6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excel </a:t>
            </a:r>
            <a:r>
              <a:rPr lang="ko-KR" altLang="en-US" dirty="0"/>
              <a:t>파일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864C4-1969-41BB-8BA4-2B5E36662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82" y="2224259"/>
            <a:ext cx="7933635" cy="3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6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ED3BF-5FC0-402B-93BF-843F8F11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JavaScript Object Notation</a:t>
            </a:r>
            <a:r>
              <a:rPr lang="ko-KR" altLang="ko-KR" dirty="0">
                <a:latin typeface="맑은 고딕" panose="020B0503020000020004" pitchFamily="50" charset="-127"/>
              </a:rPr>
              <a:t>의 약자</a:t>
            </a:r>
            <a:endParaRPr lang="en-US" altLang="ko-KR" dirty="0"/>
          </a:p>
          <a:p>
            <a:r>
              <a:rPr lang="en-US" altLang="ko-KR" dirty="0"/>
              <a:t>json</a:t>
            </a:r>
            <a:r>
              <a:rPr lang="ko-KR" altLang="en-US" dirty="0"/>
              <a:t> 파일 읽기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df = </a:t>
            </a:r>
            <a:r>
              <a:rPr lang="en-US" altLang="ko-KR" dirty="0" err="1">
                <a:solidFill>
                  <a:srgbClr val="0070C0"/>
                </a:solidFill>
              </a:rPr>
              <a:t>pd.read_json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ko-KR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ko-KR" dirty="0">
                <a:solidFill>
                  <a:srgbClr val="0070C0"/>
                </a:solidFill>
              </a:rPr>
              <a:t>이름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df.to_json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이름‘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3D1A3C-1F7F-4232-B659-438020A6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파일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E7B379-A7C0-4682-822E-FC9BEF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78" y="2607436"/>
            <a:ext cx="8291443" cy="369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32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ED3BF-5FC0-402B-93BF-843F8F11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맑은 고딕" panose="020B0503020000020004" pitchFamily="50" charset="-127"/>
              </a:rPr>
              <a:t>파이썬에서</a:t>
            </a:r>
            <a:r>
              <a:rPr lang="ko-KR" altLang="en-US" dirty="0">
                <a:latin typeface="맑은 고딕" panose="020B0503020000020004" pitchFamily="50" charset="-127"/>
              </a:rPr>
              <a:t> 객체를 저장하기 위한 이진 파일 형식</a:t>
            </a:r>
            <a:endParaRPr lang="en-US" altLang="ko-KR" dirty="0">
              <a:latin typeface="맑은 고딕" panose="020B0503020000020004" pitchFamily="50" charset="-127"/>
            </a:endParaRPr>
          </a:p>
          <a:p>
            <a:r>
              <a:rPr lang="en-US" altLang="ko-KR" dirty="0"/>
              <a:t>pickle</a:t>
            </a:r>
            <a:r>
              <a:rPr lang="ko-KR" altLang="en-US" dirty="0"/>
              <a:t> 파일 읽기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df = </a:t>
            </a:r>
            <a:r>
              <a:rPr lang="en-US" altLang="ko-KR" dirty="0" err="1">
                <a:solidFill>
                  <a:srgbClr val="0070C0"/>
                </a:solidFill>
              </a:rPr>
              <a:t>pd.read_pickle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ko-KR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ko-KR" dirty="0">
                <a:solidFill>
                  <a:srgbClr val="0070C0"/>
                </a:solidFill>
              </a:rPr>
              <a:t>이름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df.to_pickle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이름‘</a:t>
            </a:r>
            <a:r>
              <a:rPr lang="en-US" altLang="ko-KR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3D1A3C-1F7F-4232-B659-438020A6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pickle </a:t>
            </a:r>
            <a:r>
              <a:rPr lang="ko-KR" altLang="en-US" dirty="0"/>
              <a:t>파일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650B5B-C189-46DB-8937-25AB9409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17" y="2632905"/>
            <a:ext cx="8220765" cy="36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2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2BD3350-CE94-426E-87F6-8A65E37E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웹 페이지를 원본 </a:t>
            </a:r>
            <a:r>
              <a:rPr lang="ko-KR" altLang="ko-KR" dirty="0" err="1"/>
              <a:t>그대고</a:t>
            </a:r>
            <a:r>
              <a:rPr lang="ko-KR" altLang="ko-KR" dirty="0"/>
              <a:t> 불러와 웹 페이지 내에 데이터를 추출하는 기술</a:t>
            </a:r>
            <a:endParaRPr lang="en-US" altLang="ko-KR" dirty="0"/>
          </a:p>
          <a:p>
            <a:pPr lvl="1"/>
            <a:r>
              <a:rPr lang="ko-KR" altLang="ko-KR" dirty="0"/>
              <a:t>웹 </a:t>
            </a:r>
            <a:r>
              <a:rPr lang="ko-KR" altLang="ko-KR" dirty="0" err="1"/>
              <a:t>스크래이핑</a:t>
            </a:r>
            <a:r>
              <a:rPr lang="en-US" altLang="ko-KR" dirty="0"/>
              <a:t>(Scraping)</a:t>
            </a:r>
            <a:r>
              <a:rPr lang="ko-KR" altLang="en-US" dirty="0"/>
              <a:t>이라고도 함</a:t>
            </a:r>
            <a:r>
              <a:rPr lang="ko-KR" altLang="ko-KR" dirty="0"/>
              <a:t> </a:t>
            </a:r>
            <a:endParaRPr lang="en-US" altLang="ko-KR" dirty="0"/>
          </a:p>
          <a:p>
            <a:pPr lvl="1"/>
            <a:r>
              <a:rPr lang="ko-KR" altLang="ko-KR" dirty="0" err="1"/>
              <a:t>크롤링를</a:t>
            </a:r>
            <a:r>
              <a:rPr lang="ko-KR" altLang="ko-KR" dirty="0"/>
              <a:t> 전용 소프트웨어는 </a:t>
            </a:r>
            <a:r>
              <a:rPr lang="ko-KR" altLang="ko-KR" dirty="0" err="1"/>
              <a:t>웹크롤러</a:t>
            </a:r>
            <a:r>
              <a:rPr lang="en-US" altLang="ko-KR" dirty="0"/>
              <a:t>(Crawler)</a:t>
            </a:r>
            <a:r>
              <a:rPr lang="ko-KR" altLang="ko-KR" dirty="0"/>
              <a:t>라고 </a:t>
            </a:r>
            <a:r>
              <a:rPr lang="ko-KR" altLang="en-US" dirty="0"/>
              <a:t>함</a:t>
            </a:r>
            <a:r>
              <a:rPr lang="en-US" altLang="ko-KR" dirty="0"/>
              <a:t> </a:t>
            </a:r>
          </a:p>
          <a:p>
            <a:pPr lvl="1"/>
            <a:r>
              <a:rPr lang="ko-KR" altLang="ko-KR" dirty="0" err="1"/>
              <a:t>파이썬</a:t>
            </a:r>
            <a:r>
              <a:rPr lang="ko-KR" altLang="ko-KR" dirty="0"/>
              <a:t> </a:t>
            </a:r>
            <a:r>
              <a:rPr lang="ko-KR" altLang="ko-KR" dirty="0" err="1"/>
              <a:t>크롤링</a:t>
            </a:r>
            <a:r>
              <a:rPr lang="ko-KR" altLang="ko-KR" dirty="0"/>
              <a:t> 라이브러리</a:t>
            </a:r>
            <a:r>
              <a:rPr lang="en-US" altLang="ko-KR" dirty="0"/>
              <a:t> : </a:t>
            </a:r>
            <a:r>
              <a:rPr lang="en-US" altLang="ko-KR" dirty="0" err="1"/>
              <a:t>Beautifulsoup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Beautifulsoup</a:t>
            </a:r>
            <a:r>
              <a:rPr lang="ko-KR" altLang="en-US" dirty="0"/>
              <a:t>을 이용한 웹 </a:t>
            </a:r>
            <a:r>
              <a:rPr lang="ko-KR" altLang="en-US" dirty="0" err="1"/>
              <a:t>크롤링</a:t>
            </a:r>
            <a:r>
              <a:rPr lang="ko-KR" altLang="en-US" dirty="0"/>
              <a:t> 절차</a:t>
            </a:r>
            <a:endParaRPr lang="en-US" altLang="ko-KR" dirty="0"/>
          </a:p>
          <a:p>
            <a:pPr lvl="1"/>
            <a:r>
              <a:rPr lang="ko-KR" altLang="en-US" dirty="0"/>
              <a:t>데이터를 웹 크롤링하기 위해서는 </a:t>
            </a:r>
            <a:r>
              <a:rPr lang="ko-KR" altLang="en-US" dirty="0" err="1"/>
              <a:t>웹소켓을</a:t>
            </a:r>
            <a:r>
              <a:rPr lang="ko-KR" altLang="en-US" dirty="0"/>
              <a:t> 이용하여 원하는 웹사이트에 연결 요청을 진행</a:t>
            </a:r>
            <a:endParaRPr lang="en-US" altLang="ko-KR" dirty="0"/>
          </a:p>
          <a:p>
            <a:pPr lvl="1"/>
            <a:r>
              <a:rPr lang="ko-KR" altLang="en-US" dirty="0"/>
              <a:t>연결 요청을 응답으로 웹서버는 </a:t>
            </a:r>
            <a:r>
              <a:rPr lang="ko-KR" altLang="en-US" dirty="0" err="1"/>
              <a:t>읍답</a:t>
            </a:r>
            <a:r>
              <a:rPr lang="en-US" altLang="ko-KR" dirty="0"/>
              <a:t>(Response)</a:t>
            </a:r>
            <a:r>
              <a:rPr lang="ko-KR" altLang="en-US" dirty="0"/>
              <a:t>를 보내면 보통 </a:t>
            </a:r>
            <a:r>
              <a:rPr lang="en-US" altLang="ko-KR" dirty="0"/>
              <a:t>HTML</a:t>
            </a:r>
            <a:r>
              <a:rPr lang="ko-KR" altLang="en-US" dirty="0"/>
              <a:t>이나 </a:t>
            </a:r>
            <a:r>
              <a:rPr lang="en-US" altLang="ko-KR" dirty="0"/>
              <a:t>JSON</a:t>
            </a:r>
            <a:r>
              <a:rPr lang="ko-KR" altLang="en-US" dirty="0"/>
              <a:t>형식으로 반환</a:t>
            </a:r>
            <a:endParaRPr lang="en-US" altLang="ko-KR" dirty="0"/>
          </a:p>
          <a:p>
            <a:pPr lvl="1"/>
            <a:r>
              <a:rPr lang="ko-KR" altLang="en-US" dirty="0"/>
              <a:t>반환된 </a:t>
            </a:r>
            <a:r>
              <a:rPr lang="en-US" altLang="ko-KR" dirty="0"/>
              <a:t>HTML, JSON</a:t>
            </a:r>
            <a:r>
              <a:rPr lang="ko-KR" altLang="en-US" dirty="0"/>
              <a:t>데이터를 </a:t>
            </a:r>
            <a:r>
              <a:rPr lang="en-US" altLang="ko-KR" dirty="0"/>
              <a:t>Beautiful Soup</a:t>
            </a:r>
            <a:r>
              <a:rPr lang="ko-KR" altLang="en-US" dirty="0"/>
              <a:t>으로 파싱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E7249E73-481F-49F1-A18B-DB58B8F1D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r>
              <a:rPr lang="en-US" altLang="ko-KR" dirty="0"/>
              <a:t>(crawling)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180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3567974-EA52-4EA1-9A2A-A1B8A5AA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라이브러리</a:t>
            </a:r>
            <a:r>
              <a:rPr lang="en-US" altLang="ko-KR" dirty="0"/>
              <a:t> </a:t>
            </a:r>
            <a:r>
              <a:rPr lang="ko-KR" altLang="ko-KR" dirty="0"/>
              <a:t>설치</a:t>
            </a:r>
            <a:endParaRPr lang="en-US" altLang="ko-KR" dirty="0"/>
          </a:p>
          <a:p>
            <a:pPr lvl="1"/>
            <a:r>
              <a:rPr lang="ko-KR" altLang="ko-KR" dirty="0"/>
              <a:t>아나콘다 프롬프트에서 별도 설치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&gt; !pip install BeautifulSoup4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라이브러리 포함</a:t>
            </a:r>
            <a:endParaRPr lang="en-US" altLang="ko-KR" dirty="0"/>
          </a:p>
          <a:p>
            <a:pPr lvl="1"/>
            <a:r>
              <a:rPr lang="en-US" altLang="ko-KR" kern="100" dirty="0">
                <a:solidFill>
                  <a:srgbClr val="0070C0"/>
                </a:solidFill>
              </a:rPr>
              <a:t>from bs4 import </a:t>
            </a:r>
            <a:r>
              <a:rPr lang="en-US" altLang="ko-KR" kern="100" dirty="0" err="1">
                <a:solidFill>
                  <a:srgbClr val="0070C0"/>
                </a:solidFill>
              </a:rPr>
              <a:t>BeautifulSoup</a:t>
            </a:r>
            <a:endParaRPr lang="ko-KR" altLang="ko-KR" kern="100" dirty="0">
              <a:solidFill>
                <a:srgbClr val="0070C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kern="100" dirty="0">
                <a:solidFill>
                  <a:srgbClr val="0070C0"/>
                </a:solidFill>
              </a:rPr>
              <a:t>from bs4 import </a:t>
            </a:r>
            <a:r>
              <a:rPr lang="en-US" altLang="ko-KR" kern="100" dirty="0" err="1">
                <a:solidFill>
                  <a:srgbClr val="0070C0"/>
                </a:solidFill>
              </a:rPr>
              <a:t>BeautifulSoup</a:t>
            </a:r>
            <a:r>
              <a:rPr lang="en-US" altLang="ko-KR" kern="100" dirty="0">
                <a:solidFill>
                  <a:srgbClr val="0070C0"/>
                </a:solidFill>
              </a:rPr>
              <a:t> as bs</a:t>
            </a:r>
          </a:p>
          <a:p>
            <a:pPr lvl="2"/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bs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별칭 사용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HTML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문서 요청 라이브러리 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/>
            <a:r>
              <a:rPr lang="en-US" altLang="ko-KR" dirty="0"/>
              <a:t>requests</a:t>
            </a:r>
            <a:r>
              <a:rPr lang="ko-KR" altLang="en-US" dirty="0"/>
              <a:t> 모듈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설치 필요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70C0"/>
                </a:solidFill>
              </a:rPr>
              <a:t> &gt; !pip install requests </a:t>
            </a:r>
          </a:p>
          <a:p>
            <a:pPr lvl="2"/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import requests</a:t>
            </a:r>
          </a:p>
          <a:p>
            <a:pPr lvl="1"/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urllib.request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모듈</a:t>
            </a:r>
            <a:endParaRPr lang="en-US" altLang="ko-KR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from </a:t>
            </a:r>
            <a:r>
              <a:rPr lang="en-US" altLang="ko-KR" kern="100" dirty="0" err="1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urllib.request</a:t>
            </a:r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import </a:t>
            </a:r>
            <a:r>
              <a:rPr lang="en-US" altLang="ko-KR" kern="100" dirty="0" err="1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urlopen</a:t>
            </a:r>
            <a:endParaRPr lang="ko-KR" altLang="ko-KR" kern="100" dirty="0">
              <a:solidFill>
                <a:srgbClr val="0070C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12" name="제목 11">
            <a:extLst>
              <a:ext uri="{FF2B5EF4-FFF2-40B4-BE49-F238E27FC236}">
                <a16:creationId xmlns:a16="http://schemas.microsoft.com/office/drawing/2014/main" id="{FBA0CF75-9FD2-479C-984C-2029FF713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3290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7FFB45-036B-4562-81EC-413A71A56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requests </a:t>
            </a:r>
            <a:r>
              <a:rPr lang="ko-KR" altLang="en-US" dirty="0">
                <a:latin typeface="+mn-ea"/>
              </a:rPr>
              <a:t>모듈 사용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+mn-ea"/>
              </a:rPr>
              <a:t>page =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requests.get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"https://www.daangn.com/hot_articles"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)</a:t>
            </a:r>
            <a:endParaRPr lang="en-US" altLang="ko-KR" dirty="0">
              <a:solidFill>
                <a:srgbClr val="0070C0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+mn-ea"/>
              </a:rPr>
              <a:t>soup =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BeautifulSoup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age.content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, ‘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html.parser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’</a:t>
            </a: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</a:rPr>
              <a:t>첫번째 인자 </a:t>
            </a:r>
            <a:r>
              <a:rPr lang="en-US" altLang="ko-KR" dirty="0">
                <a:latin typeface="+mn-ea"/>
              </a:rPr>
              <a:t>: HTML </a:t>
            </a:r>
            <a:r>
              <a:rPr lang="ko-KR" altLang="en-US" dirty="0">
                <a:latin typeface="+mn-ea"/>
              </a:rPr>
              <a:t>텍스트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page.content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page.text</a:t>
            </a:r>
            <a:r>
              <a:rPr lang="en-US" altLang="ko-KR" dirty="0">
                <a:latin typeface="+mn-ea"/>
              </a:rPr>
              <a:t>)</a:t>
            </a:r>
          </a:p>
          <a:p>
            <a:pPr lvl="2"/>
            <a:r>
              <a:rPr lang="ko-KR" altLang="en-US" dirty="0">
                <a:latin typeface="+mn-ea"/>
              </a:rPr>
              <a:t>두번째 인자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파서 종류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html.parser</a:t>
            </a:r>
            <a:r>
              <a:rPr lang="en-US" altLang="ko-KR" dirty="0">
                <a:latin typeface="+mn-ea"/>
              </a:rPr>
              <a:t> : </a:t>
            </a:r>
            <a:r>
              <a:rPr lang="ko-KR" altLang="en-US" dirty="0">
                <a:latin typeface="+mn-ea"/>
              </a:rPr>
              <a:t>기본 설치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보통 속도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 err="1">
                <a:latin typeface="+mn-ea"/>
              </a:rPr>
              <a:t>lxml</a:t>
            </a:r>
            <a:r>
              <a:rPr lang="en-US" altLang="ko-KR" dirty="0">
                <a:latin typeface="+mn-ea"/>
              </a:rPr>
              <a:t> : </a:t>
            </a:r>
            <a:r>
              <a:rPr lang="en-US" altLang="ko-KR" dirty="0" err="1">
                <a:latin typeface="+mn-ea"/>
              </a:rPr>
              <a:t>lxml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모듈 추가 설치 필요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매우 빠름</a:t>
            </a:r>
            <a:endParaRPr lang="en-US" altLang="ko-KR" dirty="0">
              <a:latin typeface="+mn-ea"/>
            </a:endParaRPr>
          </a:p>
          <a:p>
            <a:pPr lvl="3"/>
            <a:r>
              <a:rPr lang="en-US" altLang="ko-KR" dirty="0">
                <a:latin typeface="+mn-ea"/>
              </a:rPr>
              <a:t>html5lib : </a:t>
            </a:r>
            <a:r>
              <a:rPr lang="ko-KR" altLang="en-US" dirty="0">
                <a:latin typeface="+mn-ea"/>
              </a:rPr>
              <a:t>브라우저와 같은 방식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매우 느림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urllib.request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모듈 사용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fr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 = 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urlopen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('https://www.naver.com/’) 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+mn-ea"/>
              </a:rPr>
              <a:t>soup = 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BeautifulSoup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+mn-ea"/>
              </a:rPr>
              <a:t>fr.read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()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, '</a:t>
            </a:r>
            <a:r>
              <a:rPr lang="en-US" altLang="ko-KR" dirty="0" err="1">
                <a:solidFill>
                  <a:srgbClr val="0070C0"/>
                </a:solidFill>
                <a:latin typeface="+mn-ea"/>
              </a:rPr>
              <a:t>html.parser</a:t>
            </a:r>
            <a:r>
              <a:rPr lang="en-US" altLang="ko-KR" dirty="0">
                <a:solidFill>
                  <a:srgbClr val="0070C0"/>
                </a:solidFill>
                <a:latin typeface="+mn-ea"/>
              </a:rPr>
              <a:t>')</a:t>
            </a: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D405966-F7A7-478B-A6D4-5DCB0163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생성</a:t>
            </a:r>
          </a:p>
        </p:txBody>
      </p:sp>
    </p:spTree>
    <p:extLst>
      <p:ext uri="{BB962C8B-B14F-4D97-AF65-F5344CB8AC3E}">
        <p14:creationId xmlns:p14="http://schemas.microsoft.com/office/powerpoint/2010/main" val="233076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06CAEF-CB94-4F32-87CE-60771611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요소</a:t>
            </a:r>
            <a:r>
              <a:rPr lang="en-US" altLang="ko-KR" dirty="0"/>
              <a:t>) </a:t>
            </a:r>
            <a:r>
              <a:rPr lang="ko-KR" altLang="en-US" dirty="0"/>
              <a:t>이름을 속성으로 가짐</a:t>
            </a:r>
          </a:p>
          <a:p>
            <a:pPr lvl="1"/>
            <a:r>
              <a:rPr lang="ko-KR" altLang="en-US" dirty="0"/>
              <a:t>태그</a:t>
            </a:r>
            <a:r>
              <a:rPr lang="en-US" altLang="ko-KR" dirty="0"/>
              <a:t>(</a:t>
            </a:r>
            <a:r>
              <a:rPr lang="ko-KR" altLang="en-US" dirty="0"/>
              <a:t>요소</a:t>
            </a:r>
            <a:r>
              <a:rPr lang="en-US" altLang="ko-KR" dirty="0"/>
              <a:t>)</a:t>
            </a:r>
            <a:r>
              <a:rPr lang="ko-KR" altLang="en-US" dirty="0"/>
              <a:t> 탐색 가능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soup.h2 : </a:t>
            </a:r>
            <a:r>
              <a:rPr lang="ko-KR" altLang="en-US" dirty="0">
                <a:solidFill>
                  <a:srgbClr val="00B050"/>
                </a:solidFill>
              </a:rPr>
              <a:t>첫번째 </a:t>
            </a:r>
            <a:r>
              <a:rPr lang="en-US" altLang="ko-KR" dirty="0">
                <a:solidFill>
                  <a:srgbClr val="00B050"/>
                </a:solidFill>
              </a:rPr>
              <a:t>h2 </a:t>
            </a:r>
            <a:r>
              <a:rPr lang="ko-KR" altLang="en-US" dirty="0">
                <a:solidFill>
                  <a:srgbClr val="00B050"/>
                </a:solidFill>
              </a:rPr>
              <a:t>태그 추출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태그</a:t>
            </a:r>
            <a:r>
              <a:rPr lang="en-US" altLang="ko-KR" dirty="0">
                <a:solidFill>
                  <a:srgbClr val="00B050"/>
                </a:solidFill>
              </a:rPr>
              <a:t>+</a:t>
            </a:r>
            <a:r>
              <a:rPr lang="ko-KR" altLang="en-US" dirty="0">
                <a:solidFill>
                  <a:srgbClr val="00B050"/>
                </a:solidFill>
              </a:rPr>
              <a:t>내용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ex) soup.h2.string  == soup.h2.text : </a:t>
            </a:r>
            <a:r>
              <a:rPr lang="ko-KR" altLang="en-US" dirty="0">
                <a:solidFill>
                  <a:srgbClr val="00B050"/>
                </a:solidFill>
              </a:rPr>
              <a:t>첫번째 </a:t>
            </a:r>
            <a:r>
              <a:rPr lang="en-US" altLang="ko-KR" dirty="0">
                <a:solidFill>
                  <a:srgbClr val="00B050"/>
                </a:solidFill>
              </a:rPr>
              <a:t>p </a:t>
            </a:r>
            <a:r>
              <a:rPr lang="ko-KR" altLang="en-US" dirty="0">
                <a:solidFill>
                  <a:srgbClr val="00B050"/>
                </a:solidFill>
              </a:rPr>
              <a:t>태그의 내용만 추출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D1495-DBD3-4A10-84E4-07534C3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속성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6F0870-2BB3-46F5-904D-9A5E9314A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9" y="2610509"/>
            <a:ext cx="8304782" cy="327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2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06CAEF-CB94-4F32-87CE-60771611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soup.find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 err="1">
                <a:solidFill>
                  <a:srgbClr val="0070C0"/>
                </a:solidFill>
              </a:rPr>
              <a:t>태그명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</a:p>
          <a:p>
            <a:pPr lvl="1"/>
            <a:r>
              <a:rPr lang="ko-KR" altLang="en-US" b="1" dirty="0"/>
              <a:t>첫번째 </a:t>
            </a:r>
            <a:r>
              <a:rPr lang="ko-KR" altLang="en-US" b="1" dirty="0" err="1"/>
              <a:t>태그명</a:t>
            </a:r>
            <a:r>
              <a:rPr lang="ko-KR" altLang="en-US" b="1" dirty="0"/>
              <a:t> 추출 </a:t>
            </a:r>
            <a:r>
              <a:rPr lang="en-US" altLang="ko-KR" b="1" dirty="0"/>
              <a:t>== soup.</a:t>
            </a:r>
            <a:r>
              <a:rPr lang="ko-KR" altLang="en-US" b="1" dirty="0" err="1"/>
              <a:t>태그명</a:t>
            </a:r>
            <a:endParaRPr lang="en-US" altLang="ko-KR" b="1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soup.find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 err="1">
                <a:solidFill>
                  <a:srgbClr val="0070C0"/>
                </a:solidFill>
              </a:rPr>
              <a:t>태그명</a:t>
            </a:r>
            <a:r>
              <a:rPr lang="en-US" altLang="ko-KR" dirty="0">
                <a:solidFill>
                  <a:srgbClr val="0070C0"/>
                </a:solidFill>
              </a:rPr>
              <a:t>’, </a:t>
            </a:r>
            <a:r>
              <a:rPr lang="en-US" altLang="ko-KR" dirty="0" err="1">
                <a:solidFill>
                  <a:srgbClr val="0070C0"/>
                </a:solidFill>
              </a:rPr>
              <a:t>attrs</a:t>
            </a:r>
            <a:r>
              <a:rPr lang="en-US" altLang="ko-KR" dirty="0">
                <a:solidFill>
                  <a:srgbClr val="0070C0"/>
                </a:solidFill>
              </a:rPr>
              <a:t>={‘</a:t>
            </a:r>
            <a:r>
              <a:rPr lang="ko-KR" altLang="en-US" dirty="0">
                <a:solidFill>
                  <a:srgbClr val="0070C0"/>
                </a:solidFill>
              </a:rPr>
              <a:t>속성</a:t>
            </a:r>
            <a:r>
              <a:rPr lang="en-US" altLang="ko-KR" dirty="0">
                <a:solidFill>
                  <a:srgbClr val="0070C0"/>
                </a:solidFill>
              </a:rPr>
              <a:t>’:‘</a:t>
            </a:r>
            <a:r>
              <a:rPr lang="ko-KR" altLang="en-US" dirty="0">
                <a:solidFill>
                  <a:srgbClr val="0070C0"/>
                </a:solidFill>
              </a:rPr>
              <a:t>값</a:t>
            </a:r>
            <a:r>
              <a:rPr lang="en-US" altLang="ko-KR" dirty="0">
                <a:solidFill>
                  <a:srgbClr val="0070C0"/>
                </a:solidFill>
              </a:rPr>
              <a:t>’})</a:t>
            </a:r>
          </a:p>
          <a:p>
            <a:pPr lvl="1"/>
            <a:r>
              <a:rPr lang="en-US" altLang="ko-KR" dirty="0" err="1"/>
              <a:t>attrs</a:t>
            </a:r>
            <a:r>
              <a:rPr lang="ko-KR" altLang="en-US" dirty="0"/>
              <a:t> 속성을 가진 첫번째 태그 추출</a:t>
            </a:r>
            <a:endParaRPr lang="en-US" altLang="ko-KR" dirty="0"/>
          </a:p>
          <a:p>
            <a:pPr lvl="1"/>
            <a:r>
              <a:rPr lang="en-US" altLang="ko-KR" b="1" dirty="0" err="1">
                <a:solidFill>
                  <a:srgbClr val="0070C0"/>
                </a:solidFill>
              </a:rPr>
              <a:t>cf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태그의 내용만 추출 </a:t>
            </a:r>
            <a:r>
              <a:rPr lang="en-US" altLang="ko-KR" b="1" dirty="0">
                <a:solidFill>
                  <a:srgbClr val="0070C0"/>
                </a:solidFill>
              </a:rPr>
              <a:t>: </a:t>
            </a:r>
            <a:r>
              <a:rPr lang="en-US" altLang="ko-KR" b="1" dirty="0" err="1">
                <a:solidFill>
                  <a:srgbClr val="0070C0"/>
                </a:solidFill>
              </a:rPr>
              <a:t>tag.text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 </a:t>
            </a:r>
            <a:r>
              <a:rPr lang="en-US" altLang="ko-KR" b="1" dirty="0">
                <a:solidFill>
                  <a:srgbClr val="0070C0"/>
                </a:solidFill>
              </a:rPr>
              <a:t>== </a:t>
            </a:r>
            <a:r>
              <a:rPr lang="en-US" altLang="ko-KR" b="1" dirty="0" err="1">
                <a:solidFill>
                  <a:srgbClr val="0070C0"/>
                </a:solidFill>
              </a:rPr>
              <a:t>tag.get_text</a:t>
            </a:r>
            <a:r>
              <a:rPr lang="en-US" altLang="ko-KR" b="1" dirty="0">
                <a:solidFill>
                  <a:srgbClr val="0070C0"/>
                </a:solidFill>
              </a:rPr>
              <a:t>() </a:t>
            </a:r>
            <a:r>
              <a:rPr lang="ko-KR" altLang="en-US" b="1" dirty="0">
                <a:solidFill>
                  <a:srgbClr val="0070C0"/>
                </a:solidFill>
              </a:rPr>
              <a:t>메소드</a:t>
            </a:r>
            <a:endParaRPr lang="en-US" altLang="ko-KR" b="1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D1495-DBD3-4A10-84E4-07534C3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97E1E-7AC7-4EA4-B570-7076C21C2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9" y="2890603"/>
            <a:ext cx="7717182" cy="365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9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06CAEF-CB94-4F32-87CE-60771611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soup.find_all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 err="1">
                <a:solidFill>
                  <a:srgbClr val="0070C0"/>
                </a:solidFill>
              </a:rPr>
              <a:t>태그명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</a:p>
          <a:p>
            <a:pPr lvl="1"/>
            <a:r>
              <a:rPr lang="ko-KR" altLang="en-US" b="1" dirty="0"/>
              <a:t>태그명을 가진 모든 태그 추출</a:t>
            </a:r>
            <a:endParaRPr lang="en-US" altLang="ko-KR" b="1" dirty="0"/>
          </a:p>
          <a:p>
            <a:pPr lvl="1"/>
            <a:r>
              <a:rPr lang="ko-KR" altLang="en-US" b="1" dirty="0"/>
              <a:t>반환타입 </a:t>
            </a:r>
            <a:r>
              <a:rPr lang="en-US" altLang="ko-KR" b="1" dirty="0"/>
              <a:t>: bs4.element.ResultSet</a:t>
            </a:r>
          </a:p>
          <a:p>
            <a:r>
              <a:rPr lang="en-US" altLang="ko-KR" dirty="0" err="1">
                <a:solidFill>
                  <a:srgbClr val="0070C0"/>
                </a:solidFill>
              </a:rPr>
              <a:t>soup.find_all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 err="1">
                <a:solidFill>
                  <a:srgbClr val="0070C0"/>
                </a:solidFill>
              </a:rPr>
              <a:t>태그명</a:t>
            </a:r>
            <a:r>
              <a:rPr lang="en-US" altLang="ko-KR" dirty="0">
                <a:solidFill>
                  <a:srgbClr val="0070C0"/>
                </a:solidFill>
              </a:rPr>
              <a:t>’, </a:t>
            </a:r>
            <a:r>
              <a:rPr lang="en-US" altLang="ko-KR" dirty="0" err="1">
                <a:solidFill>
                  <a:srgbClr val="0070C0"/>
                </a:solidFill>
              </a:rPr>
              <a:t>attrs</a:t>
            </a:r>
            <a:r>
              <a:rPr lang="en-US" altLang="ko-KR" dirty="0">
                <a:solidFill>
                  <a:srgbClr val="0070C0"/>
                </a:solidFill>
              </a:rPr>
              <a:t>={‘</a:t>
            </a:r>
            <a:r>
              <a:rPr lang="ko-KR" altLang="en-US" dirty="0">
                <a:solidFill>
                  <a:srgbClr val="0070C0"/>
                </a:solidFill>
              </a:rPr>
              <a:t>속성</a:t>
            </a:r>
            <a:r>
              <a:rPr lang="en-US" altLang="ko-KR" dirty="0">
                <a:solidFill>
                  <a:srgbClr val="0070C0"/>
                </a:solidFill>
              </a:rPr>
              <a:t>’:‘</a:t>
            </a:r>
            <a:r>
              <a:rPr lang="ko-KR" altLang="en-US" dirty="0">
                <a:solidFill>
                  <a:srgbClr val="0070C0"/>
                </a:solidFill>
              </a:rPr>
              <a:t>값</a:t>
            </a:r>
            <a:r>
              <a:rPr lang="en-US" altLang="ko-KR" dirty="0">
                <a:solidFill>
                  <a:srgbClr val="0070C0"/>
                </a:solidFill>
              </a:rPr>
              <a:t>’})</a:t>
            </a:r>
          </a:p>
          <a:p>
            <a:pPr lvl="1"/>
            <a:r>
              <a:rPr lang="ko-KR" altLang="en-US" dirty="0" err="1"/>
              <a:t>태그명</a:t>
            </a:r>
            <a:r>
              <a:rPr lang="ko-KR" altLang="en-US" dirty="0"/>
              <a:t> 중에서 </a:t>
            </a:r>
            <a:r>
              <a:rPr lang="en-US" altLang="ko-KR" dirty="0" err="1"/>
              <a:t>attrs</a:t>
            </a:r>
            <a:r>
              <a:rPr lang="ko-KR" altLang="en-US" dirty="0"/>
              <a:t> 속성을 가진 태그 추출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D1495-DBD3-4A10-84E4-07534C3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88C252-68DA-4ABC-8D8E-7CF83400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8" y="2799181"/>
            <a:ext cx="7849703" cy="38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9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406CAEF-CB94-4F32-87CE-60771611B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CSS </a:t>
            </a:r>
            <a:r>
              <a:rPr lang="ko-KR" altLang="en-US" b="1" dirty="0"/>
              <a:t>선택자를 통해 태그 추출</a:t>
            </a:r>
            <a:endParaRPr lang="en-US" altLang="ko-KR" b="1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soup.select</a:t>
            </a:r>
            <a:r>
              <a:rPr lang="en-US" altLang="ko-KR" dirty="0"/>
              <a:t>(‘</a:t>
            </a:r>
            <a:r>
              <a:rPr lang="en-US" altLang="ko-KR" dirty="0">
                <a:solidFill>
                  <a:srgbClr val="FF0000"/>
                </a:solidFill>
              </a:rPr>
              <a:t>.class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b="1" dirty="0"/>
              <a:t>class</a:t>
            </a:r>
            <a:r>
              <a:rPr lang="ko-KR" altLang="en-US" b="1" dirty="0"/>
              <a:t>명을 가진 모든 태그 추출</a:t>
            </a:r>
            <a:endParaRPr lang="en-US" altLang="ko-KR" b="1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soup.select</a:t>
            </a:r>
            <a:r>
              <a:rPr lang="en-US" altLang="ko-KR" dirty="0"/>
              <a:t>(‘</a:t>
            </a:r>
            <a:r>
              <a:rPr lang="en-US" altLang="ko-KR" dirty="0">
                <a:solidFill>
                  <a:srgbClr val="FF0000"/>
                </a:solidFill>
              </a:rPr>
              <a:t>#id</a:t>
            </a:r>
            <a:r>
              <a:rPr lang="ko-KR" altLang="en-US" dirty="0">
                <a:solidFill>
                  <a:srgbClr val="FF0000"/>
                </a:solidFill>
              </a:rPr>
              <a:t>명</a:t>
            </a:r>
            <a:r>
              <a:rPr lang="en-US" altLang="ko-KR" dirty="0"/>
              <a:t>’)</a:t>
            </a:r>
          </a:p>
          <a:p>
            <a:pPr lvl="2"/>
            <a:r>
              <a:rPr lang="en-US" altLang="ko-KR" b="1" dirty="0"/>
              <a:t>id</a:t>
            </a:r>
            <a:r>
              <a:rPr lang="ko-KR" altLang="en-US" b="1" dirty="0"/>
              <a:t>명을 가진 태그 추출</a:t>
            </a:r>
            <a:endParaRPr lang="en-US" altLang="ko-KR" b="1" dirty="0"/>
          </a:p>
          <a:p>
            <a:pPr lvl="1"/>
            <a:r>
              <a:rPr lang="en-US" altLang="ko-KR" b="1" dirty="0" err="1"/>
              <a:t>cf</a:t>
            </a:r>
            <a:r>
              <a:rPr lang="en-US" altLang="ko-KR" b="1" dirty="0"/>
              <a:t>) </a:t>
            </a:r>
            <a:r>
              <a:rPr lang="ko-KR" altLang="en-US" b="1" dirty="0"/>
              <a:t>반환타입 </a:t>
            </a:r>
            <a:r>
              <a:rPr lang="en-US" altLang="ko-KR" b="1" dirty="0"/>
              <a:t>: bs4.element.ResultSet </a:t>
            </a:r>
            <a:r>
              <a:rPr lang="en-US" altLang="ko-KR" b="1" dirty="0">
                <a:sym typeface="Wingdings" panose="05000000000000000000" pitchFamily="2" charset="2"/>
              </a:rPr>
              <a:t> </a:t>
            </a:r>
            <a:r>
              <a:rPr lang="ko-KR" altLang="en-US" b="1" dirty="0">
                <a:sym typeface="Wingdings" panose="05000000000000000000" pitchFamily="2" charset="2"/>
              </a:rPr>
              <a:t>원소 </a:t>
            </a:r>
            <a:r>
              <a:rPr lang="en-US" altLang="ko-KR" b="1" dirty="0">
                <a:sym typeface="Wingdings" panose="05000000000000000000" pitchFamily="2" charset="2"/>
              </a:rPr>
              <a:t>: bs4.element.Tag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DAD1495-DBD3-4A10-84E4-07534C30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BeautifulSoup</a:t>
            </a:r>
            <a:r>
              <a:rPr lang="en-US" altLang="ko-KR" dirty="0"/>
              <a:t> </a:t>
            </a:r>
            <a:r>
              <a:rPr lang="ko-KR" altLang="en-US" dirty="0"/>
              <a:t>객체 메소드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13DE9A-566E-4B58-AA6C-71E2C066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74" y="3037436"/>
            <a:ext cx="7836452" cy="349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96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9A11E-3E38-4B23-AABF-1148340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 기초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 기초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라이브러리</a:t>
            </a:r>
            <a:endParaRPr lang="en-US" altLang="ko-KR" dirty="0"/>
          </a:p>
          <a:p>
            <a:pPr lvl="1"/>
            <a:r>
              <a:rPr lang="ko-KR" altLang="en-US" dirty="0"/>
              <a:t>텍스트 데이터 처리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응용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061CD38-3BF6-4EB0-BE57-576DF4B2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bugs</a:t>
            </a:r>
            <a:r>
              <a:rPr lang="ko-KR" altLang="en-US" dirty="0"/>
              <a:t> 사이트에서 음악 순위 </a:t>
            </a:r>
            <a:r>
              <a:rPr lang="ko-KR" altLang="en-US" dirty="0" err="1"/>
              <a:t>크롤링</a:t>
            </a:r>
            <a:endParaRPr lang="en-US" altLang="ko-KR" dirty="0"/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05C8B986-727D-4516-95AB-8E52403D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웹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F81B8-8670-44DE-A643-10172588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57" y="1519583"/>
            <a:ext cx="8425085" cy="447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99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데이터분석 응용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데이터 수집</a:t>
            </a:r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1B9C37-01CD-4F9F-A85F-BEAAF29395AA}"/>
              </a:ext>
            </a:extLst>
          </p:cNvPr>
          <p:cNvSpPr/>
          <p:nvPr/>
        </p:nvSpPr>
        <p:spPr>
          <a:xfrm>
            <a:off x="2012795" y="1064942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/>
              <a:t>머신러닝</a:t>
            </a:r>
            <a:r>
              <a:rPr lang="ko-KR" altLang="en-US" dirty="0"/>
              <a:t> 애플리케이션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9AA7DC-9549-4E9C-B43C-765D7E5DE940}"/>
              </a:ext>
            </a:extLst>
          </p:cNvPr>
          <p:cNvSpPr/>
          <p:nvPr/>
        </p:nvSpPr>
        <p:spPr>
          <a:xfrm>
            <a:off x="2012795" y="2299010"/>
            <a:ext cx="5229921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모델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C48BD7-0DCC-4EA6-BAD0-7748B7A5DDAE}"/>
              </a:ext>
            </a:extLst>
          </p:cNvPr>
          <p:cNvSpPr/>
          <p:nvPr/>
        </p:nvSpPr>
        <p:spPr>
          <a:xfrm>
            <a:off x="914401" y="3533079"/>
            <a:ext cx="2999677" cy="5464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알고리즘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881646-6B64-4403-AA34-F50B7FF80492}"/>
              </a:ext>
            </a:extLst>
          </p:cNvPr>
          <p:cNvSpPr/>
          <p:nvPr/>
        </p:nvSpPr>
        <p:spPr>
          <a:xfrm>
            <a:off x="5136996" y="3533078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AI </a:t>
            </a:r>
            <a:r>
              <a:rPr lang="ko-KR" altLang="en-US" dirty="0"/>
              <a:t>데이터 분석 </a:t>
            </a:r>
            <a:r>
              <a:rPr lang="en-US" altLang="ko-KR" dirty="0"/>
              <a:t>(</a:t>
            </a:r>
            <a:r>
              <a:rPr lang="ko-KR" altLang="en-US" dirty="0"/>
              <a:t>수집</a:t>
            </a:r>
            <a:r>
              <a:rPr lang="en-US" altLang="ko-KR" dirty="0"/>
              <a:t>+</a:t>
            </a:r>
            <a:r>
              <a:rPr lang="ko-KR" altLang="en-US" dirty="0" err="1"/>
              <a:t>전처리</a:t>
            </a:r>
            <a:r>
              <a:rPr lang="en-US" altLang="ko-KR" dirty="0"/>
              <a:t>+</a:t>
            </a:r>
            <a:r>
              <a:rPr lang="ko-KR" altLang="en-US" dirty="0"/>
              <a:t>분석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C25F92-D453-430E-8FDE-38A3DA86C206}"/>
              </a:ext>
            </a:extLst>
          </p:cNvPr>
          <p:cNvSpPr/>
          <p:nvPr/>
        </p:nvSpPr>
        <p:spPr>
          <a:xfrm>
            <a:off x="480432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웹개발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4B22A6E-02C7-45EA-959D-ECA5146452D1}"/>
              </a:ext>
            </a:extLst>
          </p:cNvPr>
          <p:cNvSpPr/>
          <p:nvPr/>
        </p:nvSpPr>
        <p:spPr>
          <a:xfrm>
            <a:off x="7498266" y="1064942"/>
            <a:ext cx="1276813" cy="936702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앱개발</a:t>
            </a:r>
            <a:endParaRPr lang="en-US" altLang="ko-KR" dirty="0"/>
          </a:p>
          <a:p>
            <a:pPr algn="ctr"/>
            <a:r>
              <a:rPr lang="ko-KR" altLang="en-US" dirty="0"/>
              <a:t>기술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660478-B62E-46CC-A681-B98B2BB29FCA}"/>
              </a:ext>
            </a:extLst>
          </p:cNvPr>
          <p:cNvSpPr/>
          <p:nvPr/>
        </p:nvSpPr>
        <p:spPr>
          <a:xfrm>
            <a:off x="914401" y="4497660"/>
            <a:ext cx="2999678" cy="546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Tensorflow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E7A9033-F18F-48FE-8918-17822CD6F644}"/>
              </a:ext>
            </a:extLst>
          </p:cNvPr>
          <p:cNvSpPr/>
          <p:nvPr/>
        </p:nvSpPr>
        <p:spPr>
          <a:xfrm>
            <a:off x="5136996" y="4497660"/>
            <a:ext cx="2999677" cy="5464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NumPy, Pandas, Matplotlib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F947377-47EA-4D2A-9C86-43A5606526DE}"/>
              </a:ext>
            </a:extLst>
          </p:cNvPr>
          <p:cNvSpPr/>
          <p:nvPr/>
        </p:nvSpPr>
        <p:spPr>
          <a:xfrm>
            <a:off x="3236641" y="5651810"/>
            <a:ext cx="2681868" cy="5464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파이썬</a:t>
            </a:r>
            <a:endParaRPr lang="ko-KR" altLang="en-US" dirty="0"/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522CAED-B186-4E3C-AA75-BEEEF915C0CF}"/>
              </a:ext>
            </a:extLst>
          </p:cNvPr>
          <p:cNvCxnSpPr>
            <a:stCxn id="12" idx="1"/>
            <a:endCxn id="10" idx="2"/>
          </p:cNvCxnSpPr>
          <p:nvPr/>
        </p:nvCxnSpPr>
        <p:spPr>
          <a:xfrm rot="10800000">
            <a:off x="2414241" y="5044069"/>
            <a:ext cx="822401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561B36C9-89CB-4E5E-8A2D-87E7E9B69D2F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flipV="1">
            <a:off x="5918509" y="5044069"/>
            <a:ext cx="718326" cy="88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F7D37B-F9DB-4068-8403-2FA5440F55F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414239" y="4148254"/>
            <a:ext cx="1" cy="34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DCE7C1D-DFF7-4A38-A42A-26744AB67628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6636835" y="4079487"/>
            <a:ext cx="0" cy="41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CDF005F-6683-4B95-8E8F-7B84E032B06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3177168" y="2082491"/>
            <a:ext cx="687660" cy="22135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992553F-5747-433B-A3EF-2ED952CE84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rot="16200000" flipV="1">
            <a:off x="5288467" y="2184709"/>
            <a:ext cx="687659" cy="20090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1AB96D6-43BC-490F-A111-2D582E7FE356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4627756" y="1611351"/>
            <a:ext cx="0" cy="68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DEFF1C2-23CD-4719-B045-F47F9682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138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C90C12-F147-49F1-98A7-B9365683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정형데이터</a:t>
            </a:r>
            <a:r>
              <a:rPr lang="en-US" altLang="ko-KR" dirty="0"/>
              <a:t>(Structure data)</a:t>
            </a:r>
          </a:p>
          <a:p>
            <a:pPr lvl="1"/>
            <a:r>
              <a:rPr lang="ko-KR" altLang="ko-KR" dirty="0"/>
              <a:t>미리 정해진 형식으로 구조화된 데이터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ko-KR" dirty="0"/>
              <a:t>엑셀 시트</a:t>
            </a:r>
            <a:r>
              <a:rPr lang="en-US" altLang="ko-KR" dirty="0"/>
              <a:t>, RDBMS </a:t>
            </a:r>
            <a:r>
              <a:rPr lang="ko-KR" altLang="ko-KR" dirty="0"/>
              <a:t>테이블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반정형데이터</a:t>
            </a:r>
            <a:r>
              <a:rPr lang="en-US" altLang="ko-KR" dirty="0"/>
              <a:t>(Semi-structure data)</a:t>
            </a:r>
          </a:p>
          <a:p>
            <a:pPr lvl="1"/>
            <a:r>
              <a:rPr lang="ko-KR" altLang="ko-KR" dirty="0"/>
              <a:t>특정한 형식에 따라 저장된 데이터이지만 정형데이터와 달리 형식에 대한 설명을 함께 제공</a:t>
            </a:r>
            <a:endParaRPr lang="en-US" altLang="ko-KR" dirty="0"/>
          </a:p>
          <a:p>
            <a:pPr lvl="2"/>
            <a:r>
              <a:rPr lang="ko-KR" altLang="ko-KR" dirty="0"/>
              <a:t>구조를 해석하는 파싱</a:t>
            </a:r>
            <a:r>
              <a:rPr lang="en-US" altLang="ko-KR" dirty="0"/>
              <a:t>(</a:t>
            </a:r>
            <a:r>
              <a:rPr lang="ko-KR" altLang="ko-KR" dirty="0"/>
              <a:t>일종의 번역</a:t>
            </a:r>
            <a:r>
              <a:rPr lang="en-US" altLang="ko-KR" dirty="0"/>
              <a:t>) </a:t>
            </a:r>
            <a:r>
              <a:rPr lang="ko-KR" altLang="ko-KR" dirty="0"/>
              <a:t>과정이 필요하며 파일 형태로 저장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XML, JSON</a:t>
            </a:r>
          </a:p>
          <a:p>
            <a:pPr lvl="1"/>
            <a:endParaRPr lang="en-US" altLang="ko-KR" dirty="0"/>
          </a:p>
          <a:p>
            <a:r>
              <a:rPr lang="ko-KR" altLang="ko-KR" dirty="0"/>
              <a:t>비정형데이터</a:t>
            </a:r>
            <a:r>
              <a:rPr lang="en-US" altLang="ko-KR" dirty="0"/>
              <a:t>(Unstructured data)</a:t>
            </a:r>
          </a:p>
          <a:p>
            <a:pPr lvl="1"/>
            <a:r>
              <a:rPr lang="ko-KR" altLang="ko-KR" dirty="0"/>
              <a:t>정해진 구조가 없이 저장된 데이터</a:t>
            </a:r>
            <a:r>
              <a:rPr lang="en-US" altLang="ko-KR" dirty="0"/>
              <a:t> </a:t>
            </a:r>
          </a:p>
          <a:p>
            <a:pPr lvl="2"/>
            <a:r>
              <a:rPr lang="ko-KR" altLang="ko-KR" dirty="0"/>
              <a:t>빅데이터의 대부분을 차지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ko-KR" dirty="0"/>
              <a:t>텍스트</a:t>
            </a:r>
            <a:r>
              <a:rPr lang="en-US" altLang="ko-KR" dirty="0"/>
              <a:t>, </a:t>
            </a:r>
            <a:r>
              <a:rPr lang="ko-KR" altLang="ko-KR" dirty="0"/>
              <a:t>영상</a:t>
            </a:r>
            <a:r>
              <a:rPr lang="en-US" altLang="ko-KR" dirty="0"/>
              <a:t>, </a:t>
            </a:r>
            <a:r>
              <a:rPr lang="ko-KR" altLang="ko-KR" dirty="0"/>
              <a:t>이미지</a:t>
            </a:r>
            <a:r>
              <a:rPr lang="en-US" altLang="ko-KR" dirty="0"/>
              <a:t> SNS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DC60942D-3DCC-47E8-A863-86FAE1128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종류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846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5779-2DB4-4345-86F6-E6F105F7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데이터 분석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7B63B-C5F9-487A-BCEA-1C2BE84A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271156"/>
            <a:ext cx="8496300" cy="281395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1" dirty="0"/>
              <a:t>데이터 수집</a:t>
            </a:r>
            <a:endParaRPr lang="en-US" altLang="ko-KR" b="1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오픈데이터 </a:t>
            </a:r>
            <a:r>
              <a:rPr lang="en-US" altLang="ko-KR" dirty="0">
                <a:sym typeface="Wingdings" panose="05000000000000000000" pitchFamily="2" charset="2"/>
              </a:rPr>
              <a:t>API, </a:t>
            </a:r>
            <a:r>
              <a:rPr lang="ko-KR" altLang="en-US" dirty="0">
                <a:sym typeface="Wingdings" panose="05000000000000000000" pitchFamily="2" charset="2"/>
              </a:rPr>
              <a:t>웹 </a:t>
            </a:r>
            <a:r>
              <a:rPr lang="ko-KR" altLang="en-US" dirty="0" err="1">
                <a:sym typeface="Wingdings" panose="05000000000000000000" pitchFamily="2" charset="2"/>
              </a:rPr>
              <a:t>크롤링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파일 읽기</a:t>
            </a:r>
            <a:r>
              <a:rPr lang="en-US" altLang="ko-KR" dirty="0">
                <a:sym typeface="Wingdings" panose="05000000000000000000" pitchFamily="2" charset="2"/>
              </a:rPr>
              <a:t>, DB </a:t>
            </a:r>
            <a:r>
              <a:rPr lang="ko-KR" altLang="en-US" dirty="0">
                <a:sym typeface="Wingdings" panose="05000000000000000000" pitchFamily="2" charset="2"/>
              </a:rPr>
              <a:t>액세스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ko-KR" altLang="en-US" dirty="0" err="1"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 err="1">
                <a:sym typeface="Wingdings" panose="05000000000000000000" pitchFamily="2" charset="2"/>
              </a:rPr>
              <a:t>넘파이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판다스</a:t>
            </a:r>
            <a:r>
              <a:rPr lang="ko-KR" altLang="en-US" dirty="0">
                <a:sym typeface="Wingdings" panose="05000000000000000000" pitchFamily="2" charset="2"/>
              </a:rPr>
              <a:t> 활용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 </a:t>
            </a:r>
            <a:r>
              <a:rPr lang="ko-KR" altLang="en-US" dirty="0" err="1">
                <a:sym typeface="Wingdings" panose="05000000000000000000" pitchFamily="2" charset="2"/>
              </a:rPr>
              <a:t>클린징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 연결과 병합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데이터 재구조화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데이터 분석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응용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시각화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맷플롯립</a:t>
            </a:r>
            <a:r>
              <a:rPr lang="ko-KR" altLang="en-US" dirty="0">
                <a:sym typeface="Wingdings" panose="05000000000000000000" pitchFamily="2" charset="2"/>
              </a:rPr>
              <a:t> 활용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기계학습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36946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3772DF9-B606-4617-AF1D-FBC8F5C55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074469"/>
              </p:ext>
            </p:extLst>
          </p:nvPr>
        </p:nvGraphicFramePr>
        <p:xfrm>
          <a:off x="557893" y="1126670"/>
          <a:ext cx="8028213" cy="214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292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FAFB24-7143-452E-A86B-DE04043F4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존재하는 곳</a:t>
            </a:r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5BCAD34C-9D13-4A08-9D28-DAEE9391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소스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74750" y="1466158"/>
            <a:ext cx="4572000" cy="312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미디어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(SNS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사물인터넷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just">
              <a:lnSpc>
                <a:spcPct val="15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 API </a:t>
            </a:r>
            <a:r>
              <a:rPr lang="ko-KR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633" y="1899557"/>
            <a:ext cx="5598712" cy="326743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330637AC-DD95-4288-908C-344F81A87FA0}"/>
              </a:ext>
            </a:extLst>
          </p:cNvPr>
          <p:cNvSpPr/>
          <p:nvPr/>
        </p:nvSpPr>
        <p:spPr>
          <a:xfrm>
            <a:off x="3720319" y="5517669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빅데이터분석과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머신러닝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생능출판사</a:t>
            </a:r>
            <a:r>
              <a:rPr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935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077273-383D-4165-8A27-52A7B0CBE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err="1"/>
              <a:t>판다스는</a:t>
            </a:r>
            <a:r>
              <a:rPr lang="ko-KR" altLang="ko-KR" dirty="0"/>
              <a:t> 다양한 형식의</a:t>
            </a:r>
            <a:r>
              <a:rPr lang="en-US" altLang="ko-KR" dirty="0"/>
              <a:t> </a:t>
            </a:r>
            <a:r>
              <a:rPr lang="ko-KR" altLang="en-US" dirty="0"/>
              <a:t>파일로부터 데이터 불러오기 함수 제공</a:t>
            </a:r>
            <a:r>
              <a:rPr lang="ko-KR" altLang="ko-KR" dirty="0"/>
              <a:t> </a:t>
            </a:r>
            <a:endParaRPr lang="en-US" altLang="ko-KR" dirty="0"/>
          </a:p>
          <a:p>
            <a:pPr lvl="1"/>
            <a:r>
              <a:rPr lang="ko-KR" altLang="ko-KR" dirty="0"/>
              <a:t>외부 데이터를 불러와</a:t>
            </a:r>
            <a:r>
              <a:rPr lang="en-US" altLang="ko-KR" dirty="0"/>
              <a:t> </a:t>
            </a:r>
            <a:r>
              <a:rPr lang="ko-KR" altLang="ko-KR" dirty="0"/>
              <a:t>정형 데이터 구조</a:t>
            </a:r>
            <a:r>
              <a:rPr lang="en-US" altLang="ko-KR" dirty="0"/>
              <a:t>(</a:t>
            </a:r>
            <a:r>
              <a:rPr lang="ko-KR" altLang="ko-KR" dirty="0"/>
              <a:t>데이터 프레임</a:t>
            </a:r>
            <a:r>
              <a:rPr lang="en-US" altLang="ko-KR" dirty="0"/>
              <a:t>)</a:t>
            </a:r>
            <a:r>
              <a:rPr lang="ko-KR" altLang="ko-KR" dirty="0"/>
              <a:t>으로 변환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판다스에서</a:t>
            </a:r>
            <a:r>
              <a:rPr lang="ko-KR" altLang="en-US" dirty="0"/>
              <a:t> 지원하는 외부 데이터 파일 형식</a:t>
            </a:r>
            <a:endParaRPr lang="en-US" altLang="ko-KR" dirty="0"/>
          </a:p>
          <a:p>
            <a:pPr lvl="1"/>
            <a:r>
              <a:rPr lang="en-US" altLang="ko-KR" dirty="0"/>
              <a:t>csv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/>
            <a:r>
              <a:rPr lang="en-US" altLang="ko-KR" dirty="0" err="1"/>
              <a:t>pd.read_csv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 err="1"/>
              <a:t>df.to_csv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excel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/>
            <a:r>
              <a:rPr lang="en-US" altLang="ko-KR" dirty="0" err="1"/>
              <a:t>pd.read_excel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 err="1"/>
              <a:t>df.to_excel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en-US" altLang="ko-KR" dirty="0"/>
              <a:t>json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2"/>
            <a:r>
              <a:rPr lang="en-US" altLang="ko-KR" dirty="0" err="1"/>
              <a:t>pd.read_json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 err="1"/>
              <a:t>df.to_json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피클</a:t>
            </a:r>
            <a:r>
              <a:rPr lang="en-US" altLang="ko-KR" dirty="0"/>
              <a:t>(pickle)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2"/>
            <a:r>
              <a:rPr lang="en-US" altLang="ko-KR" dirty="0" err="1"/>
              <a:t>pd.read_pickle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2"/>
            <a:r>
              <a:rPr lang="en-US" altLang="ko-KR" dirty="0" err="1"/>
              <a:t>df.to_pickle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ko-KR" dirty="0"/>
          </a:p>
          <a:p>
            <a:endParaRPr lang="ko-KR" altLang="en-US" dirty="0"/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772DA0D2-EDC7-448A-AC1C-E1982A1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외부 데이터 불러오기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7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18ED3BF-5FC0-402B-93BF-843F8F11C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CSV(Comma-separated values)</a:t>
            </a:r>
          </a:p>
          <a:p>
            <a:r>
              <a:rPr lang="ko-KR" altLang="ko-KR" dirty="0"/>
              <a:t>각 라인의 컬럼들이 콤마로 분리된 텍스트 파일 포맷</a:t>
            </a:r>
            <a:endParaRPr lang="en-US" altLang="ko-KR" dirty="0"/>
          </a:p>
          <a:p>
            <a:r>
              <a:rPr lang="en-US" altLang="ko-KR" dirty="0"/>
              <a:t>CSV</a:t>
            </a:r>
            <a:r>
              <a:rPr lang="ko-KR" altLang="en-US" dirty="0"/>
              <a:t> 파일 읽기</a:t>
            </a:r>
            <a:r>
              <a:rPr lang="en-US" altLang="ko-KR" dirty="0"/>
              <a:t>/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70C0"/>
                </a:solidFill>
              </a:rPr>
              <a:t>df = </a:t>
            </a:r>
            <a:r>
              <a:rPr lang="en-US" altLang="ko-KR" dirty="0" err="1">
                <a:solidFill>
                  <a:srgbClr val="0070C0"/>
                </a:solidFill>
              </a:rPr>
              <a:t>pd.read_csv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ko-KR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ko-KR" dirty="0">
                <a:solidFill>
                  <a:srgbClr val="0070C0"/>
                </a:solidFill>
              </a:rPr>
              <a:t>이름</a:t>
            </a:r>
            <a:r>
              <a:rPr lang="en-US" altLang="ko-KR" dirty="0">
                <a:solidFill>
                  <a:srgbClr val="0070C0"/>
                </a:solidFill>
              </a:rPr>
              <a:t>’)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df.to_csv</a:t>
            </a:r>
            <a:r>
              <a:rPr lang="en-US" altLang="ko-KR" dirty="0">
                <a:solidFill>
                  <a:srgbClr val="0070C0"/>
                </a:solidFill>
              </a:rPr>
              <a:t>(‘</a:t>
            </a:r>
            <a:r>
              <a:rPr lang="ko-KR" altLang="en-US" dirty="0">
                <a:solidFill>
                  <a:srgbClr val="0070C0"/>
                </a:solidFill>
              </a:rPr>
              <a:t>파일경로</a:t>
            </a:r>
            <a:r>
              <a:rPr lang="en-US" altLang="ko-KR" dirty="0">
                <a:solidFill>
                  <a:srgbClr val="0070C0"/>
                </a:solidFill>
              </a:rPr>
              <a:t>/</a:t>
            </a:r>
            <a:r>
              <a:rPr lang="ko-KR" altLang="en-US" dirty="0">
                <a:solidFill>
                  <a:srgbClr val="0070C0"/>
                </a:solidFill>
              </a:rPr>
              <a:t>이름‘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index=False)</a:t>
            </a:r>
          </a:p>
          <a:p>
            <a:pPr lvl="1"/>
            <a:endParaRPr lang="ko-KR" altLang="en-US" dirty="0"/>
          </a:p>
        </p:txBody>
      </p:sp>
      <p:sp>
        <p:nvSpPr>
          <p:cNvPr id="11" name="제목 10">
            <a:extLst>
              <a:ext uri="{FF2B5EF4-FFF2-40B4-BE49-F238E27FC236}">
                <a16:creationId xmlns:a16="http://schemas.microsoft.com/office/drawing/2014/main" id="{093D1A3C-1F7F-4232-B659-438020A6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파일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A703FE-327A-4EA5-96B3-ED46B7A5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08" y="3061508"/>
            <a:ext cx="7615583" cy="337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2" ma:contentTypeDescription="새 문서를 만듭니다." ma:contentTypeScope="" ma:versionID="7a762f7e0c2a9b7cb40e556c79ed0e48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b271e447907bb32e477e5789cab9d6d3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Props1.xml><?xml version="1.0" encoding="utf-8"?>
<ds:datastoreItem xmlns:ds="http://schemas.openxmlformats.org/officeDocument/2006/customXml" ds:itemID="{D2F8BC29-86D7-43A9-9F2C-D2F4C45354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615C0E-9D24-4CE1-9444-1299FEC0CE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90F5BC-0AD9-4029-8E9B-5DF10691BCEE}">
  <ds:schemaRefs>
    <ds:schemaRef ds:uri="http://schemas.microsoft.com/office/2006/metadata/properties"/>
    <ds:schemaRef ds:uri="098f8feb-bc34-41bc-bb7e-57cabdc69973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1743</TotalTime>
  <Words>925</Words>
  <Application>Microsoft Office PowerPoint</Application>
  <PresentationFormat>화면 슬라이드 쇼(4:3)</PresentationFormat>
  <Paragraphs>169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Malgun Gothic</vt:lpstr>
      <vt:lpstr>Malgun Gothic</vt:lpstr>
      <vt:lpstr>Arial</vt:lpstr>
      <vt:lpstr>Calibri</vt:lpstr>
      <vt:lpstr>Calibri Light</vt:lpstr>
      <vt:lpstr>Times New Roman</vt:lpstr>
      <vt:lpstr>Wingdings</vt:lpstr>
      <vt:lpstr>Office 테마</vt:lpstr>
      <vt:lpstr>AI데이터분석</vt:lpstr>
      <vt:lpstr>PowerPoint 프레젠테이션</vt:lpstr>
      <vt:lpstr>3. AI데이터분석 응용</vt:lpstr>
      <vt:lpstr>데이터분석과 머신러닝</vt:lpstr>
      <vt:lpstr>데이터 종류</vt:lpstr>
      <vt:lpstr>AI 데이터 분석 과정</vt:lpstr>
      <vt:lpstr>데이터 소스</vt:lpstr>
      <vt:lpstr>외부 데이터 불러오기</vt:lpstr>
      <vt:lpstr>CSV 파일 </vt:lpstr>
      <vt:lpstr>excel 파일 </vt:lpstr>
      <vt:lpstr>json 파일 </vt:lpstr>
      <vt:lpstr>pickle 파일 </vt:lpstr>
      <vt:lpstr>웹 크롤링(crawling) </vt:lpstr>
      <vt:lpstr>BeautifulSoup</vt:lpstr>
      <vt:lpstr>BeautifulSoup 객체 생성</vt:lpstr>
      <vt:lpstr>BeautifulSoup 객체 속성</vt:lpstr>
      <vt:lpstr>BeautifulSoup 객체 메소드</vt:lpstr>
      <vt:lpstr>BeautifulSoup 객체 메소드</vt:lpstr>
      <vt:lpstr>BeautifulSoup 객체 메소드</vt:lpstr>
      <vt:lpstr>실습. 웹 크롤링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김동신</cp:lastModifiedBy>
  <cp:revision>63</cp:revision>
  <cp:lastPrinted>2021-12-29T00:16:45Z</cp:lastPrinted>
  <dcterms:created xsi:type="dcterms:W3CDTF">2021-12-28T23:45:20Z</dcterms:created>
  <dcterms:modified xsi:type="dcterms:W3CDTF">2023-11-10T02:46:36Z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