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51"/>
  </p:notesMasterIdLst>
  <p:sldIdLst>
    <p:sldId id="256" r:id="rId5"/>
    <p:sldId id="257" r:id="rId6"/>
    <p:sldId id="258" r:id="rId7"/>
    <p:sldId id="800" r:id="rId8"/>
    <p:sldId id="819" r:id="rId9"/>
    <p:sldId id="546" r:id="rId10"/>
    <p:sldId id="529" r:id="rId11"/>
    <p:sldId id="820" r:id="rId12"/>
    <p:sldId id="530" r:id="rId13"/>
    <p:sldId id="531" r:id="rId14"/>
    <p:sldId id="821" r:id="rId15"/>
    <p:sldId id="822" r:id="rId16"/>
    <p:sldId id="823" r:id="rId17"/>
    <p:sldId id="543" r:id="rId18"/>
    <p:sldId id="547" r:id="rId19"/>
    <p:sldId id="536" r:id="rId20"/>
    <p:sldId id="535" r:id="rId21"/>
    <p:sldId id="548" r:id="rId22"/>
    <p:sldId id="539" r:id="rId23"/>
    <p:sldId id="824" r:id="rId24"/>
    <p:sldId id="825" r:id="rId25"/>
    <p:sldId id="815" r:id="rId26"/>
    <p:sldId id="390" r:id="rId27"/>
    <p:sldId id="391" r:id="rId28"/>
    <p:sldId id="837" r:id="rId29"/>
    <p:sldId id="836" r:id="rId30"/>
    <p:sldId id="826" r:id="rId31"/>
    <p:sldId id="816" r:id="rId32"/>
    <p:sldId id="393" r:id="rId33"/>
    <p:sldId id="829" r:id="rId34"/>
    <p:sldId id="828" r:id="rId35"/>
    <p:sldId id="817" r:id="rId36"/>
    <p:sldId id="830" r:id="rId37"/>
    <p:sldId id="831" r:id="rId38"/>
    <p:sldId id="832" r:id="rId39"/>
    <p:sldId id="378" r:id="rId40"/>
    <p:sldId id="399" r:id="rId41"/>
    <p:sldId id="804" r:id="rId42"/>
    <p:sldId id="805" r:id="rId43"/>
    <p:sldId id="818" r:id="rId44"/>
    <p:sldId id="806" r:id="rId45"/>
    <p:sldId id="549" r:id="rId46"/>
    <p:sldId id="833" r:id="rId47"/>
    <p:sldId id="834" r:id="rId48"/>
    <p:sldId id="835" r:id="rId49"/>
    <p:sldId id="260" r:id="rId50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E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68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952" y="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36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신 김" userId="e5454fe8-275d-4b1a-b431-ad7bb18654c4" providerId="ADAL" clId="{58B8C8DE-E5C7-440E-B32F-DB3519909180}"/>
    <pc:docChg chg="modSld">
      <pc:chgData name="동신 김" userId="e5454fe8-275d-4b1a-b431-ad7bb18654c4" providerId="ADAL" clId="{58B8C8DE-E5C7-440E-B32F-DB3519909180}" dt="2023-11-13T00:45:22.594" v="43" actId="20577"/>
      <pc:docMkLst>
        <pc:docMk/>
      </pc:docMkLst>
      <pc:sldChg chg="modSp">
        <pc:chgData name="동신 김" userId="e5454fe8-275d-4b1a-b431-ad7bb18654c4" providerId="ADAL" clId="{58B8C8DE-E5C7-440E-B32F-DB3519909180}" dt="2023-11-13T00:45:22.594" v="43" actId="20577"/>
        <pc:sldMkLst>
          <pc:docMk/>
          <pc:sldMk cId="2334675164" sldId="530"/>
        </pc:sldMkLst>
        <pc:spChg chg="mod">
          <ac:chgData name="동신 김" userId="e5454fe8-275d-4b1a-b431-ad7bb18654c4" providerId="ADAL" clId="{58B8C8DE-E5C7-440E-B32F-DB3519909180}" dt="2023-11-13T00:45:22.594" v="43" actId="20577"/>
          <ac:spMkLst>
            <pc:docMk/>
            <pc:sldMk cId="2334675164" sldId="530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BF95CB-8270-47F8-A86E-AD5CE8477419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17B5682-4C30-4C36-86E8-B757882C27FD}">
      <dgm:prSet phldrT="[텍스트]" custT="1"/>
      <dgm:spPr/>
      <dgm:t>
        <a:bodyPr/>
        <a:lstStyle/>
        <a:p>
          <a:pPr latinLnBrk="1"/>
          <a:r>
            <a:rPr lang="ko-KR" altLang="en-US" sz="1600" b="1" dirty="0"/>
            <a:t>데이터 수집</a:t>
          </a:r>
        </a:p>
      </dgm:t>
    </dgm:pt>
    <dgm:pt modelId="{DD413D07-680C-48FA-AA17-3ABCCE98CF52}" type="parTrans" cxnId="{2EBF3240-CB7F-488F-B7FB-0BCF6157FE1F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6BE1C3A6-FA4F-4E22-B922-277808193F49}" type="sibTrans" cxnId="{2EBF3240-CB7F-488F-B7FB-0BCF6157FE1F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4FAD61DD-57DF-488F-8E81-50992AB47E9F}">
      <dgm:prSet phldrT="[텍스트]" custT="1"/>
      <dgm:spPr/>
      <dgm:t>
        <a:bodyPr/>
        <a:lstStyle/>
        <a:p>
          <a:pPr latinLnBrk="1"/>
          <a:r>
            <a:rPr lang="ko-KR" altLang="en-US" sz="1600" b="1" dirty="0">
              <a:solidFill>
                <a:srgbClr val="FFFF00"/>
              </a:solidFill>
            </a:rPr>
            <a:t>데이터 </a:t>
          </a:r>
          <a:r>
            <a:rPr lang="ko-KR" altLang="en-US" sz="1600" b="1" dirty="0" err="1">
              <a:solidFill>
                <a:srgbClr val="FFFF00"/>
              </a:solidFill>
            </a:rPr>
            <a:t>전처리</a:t>
          </a:r>
          <a:endParaRPr lang="ko-KR" altLang="en-US" sz="1600" b="1" dirty="0">
            <a:solidFill>
              <a:srgbClr val="FFFF00"/>
            </a:solidFill>
          </a:endParaRPr>
        </a:p>
      </dgm:t>
    </dgm:pt>
    <dgm:pt modelId="{B170FF88-C570-4764-9FEF-C98CCD487A9E}" type="parTrans" cxnId="{661641AB-4A7F-4A92-9C3B-3AE79FDF0AB2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0AE01223-350F-4974-A8A2-0890D8AC54FC}" type="sibTrans" cxnId="{661641AB-4A7F-4A92-9C3B-3AE79FDF0AB2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CF2BDA09-9E2B-4061-BBB7-436F9840A397}">
      <dgm:prSet phldrT="[텍스트]" custT="1"/>
      <dgm:spPr/>
      <dgm:t>
        <a:bodyPr/>
        <a:lstStyle/>
        <a:p>
          <a:pPr latinLnBrk="1"/>
          <a:r>
            <a:rPr lang="ko-KR" altLang="en-US" sz="1600" b="1" dirty="0"/>
            <a:t>데이터 분석</a:t>
          </a:r>
          <a:r>
            <a:rPr lang="en-US" altLang="ko-KR" sz="1600" b="1" dirty="0"/>
            <a:t>/</a:t>
          </a:r>
          <a:r>
            <a:rPr lang="ko-KR" altLang="en-US" sz="1600" b="1" dirty="0"/>
            <a:t>응용</a:t>
          </a:r>
        </a:p>
      </dgm:t>
    </dgm:pt>
    <dgm:pt modelId="{9F57E619-48C3-417D-9D16-1F98DEAC037B}" type="parTrans" cxnId="{1D5DEF14-B462-4D47-8454-748EEA20DCF0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6E9F10E7-C591-4A2F-8D33-F80489D1036F}" type="sibTrans" cxnId="{1D5DEF14-B462-4D47-8454-748EEA20DCF0}">
      <dgm:prSet/>
      <dgm:spPr/>
      <dgm:t>
        <a:bodyPr/>
        <a:lstStyle/>
        <a:p>
          <a:pPr latinLnBrk="1"/>
          <a:endParaRPr lang="ko-KR" altLang="en-US" sz="1400" b="1"/>
        </a:p>
      </dgm:t>
    </dgm:pt>
    <dgm:pt modelId="{AF3EB894-9171-4729-A1C3-142E5FC599EF}" type="pres">
      <dgm:prSet presAssocID="{7FBF95CB-8270-47F8-A86E-AD5CE8477419}" presName="CompostProcess" presStyleCnt="0">
        <dgm:presLayoutVars>
          <dgm:dir/>
          <dgm:resizeHandles val="exact"/>
        </dgm:presLayoutVars>
      </dgm:prSet>
      <dgm:spPr/>
    </dgm:pt>
    <dgm:pt modelId="{85DBA388-6A7A-4A27-9798-D05615C1375E}" type="pres">
      <dgm:prSet presAssocID="{7FBF95CB-8270-47F8-A86E-AD5CE8477419}" presName="arrow" presStyleLbl="bgShp" presStyleIdx="0" presStyleCnt="1"/>
      <dgm:spPr/>
    </dgm:pt>
    <dgm:pt modelId="{09AE5A7C-C1E8-4DF3-84E5-690A5072DDF5}" type="pres">
      <dgm:prSet presAssocID="{7FBF95CB-8270-47F8-A86E-AD5CE8477419}" presName="linearProcess" presStyleCnt="0"/>
      <dgm:spPr/>
    </dgm:pt>
    <dgm:pt modelId="{48108748-0C98-4C30-BF58-D61257EEADF0}" type="pres">
      <dgm:prSet presAssocID="{117B5682-4C30-4C36-86E8-B757882C27FD}" presName="textNode" presStyleLbl="node1" presStyleIdx="0" presStyleCnt="3">
        <dgm:presLayoutVars>
          <dgm:bulletEnabled val="1"/>
        </dgm:presLayoutVars>
      </dgm:prSet>
      <dgm:spPr/>
    </dgm:pt>
    <dgm:pt modelId="{8F200FAA-2F48-4CCB-A10B-D601B547A381}" type="pres">
      <dgm:prSet presAssocID="{6BE1C3A6-FA4F-4E22-B922-277808193F49}" presName="sibTrans" presStyleCnt="0"/>
      <dgm:spPr/>
    </dgm:pt>
    <dgm:pt modelId="{FE8D6628-4B14-47C5-8AC0-586973D4E9D5}" type="pres">
      <dgm:prSet presAssocID="{4FAD61DD-57DF-488F-8E81-50992AB47E9F}" presName="textNode" presStyleLbl="node1" presStyleIdx="1" presStyleCnt="3">
        <dgm:presLayoutVars>
          <dgm:bulletEnabled val="1"/>
        </dgm:presLayoutVars>
      </dgm:prSet>
      <dgm:spPr/>
    </dgm:pt>
    <dgm:pt modelId="{5D6CCDA0-11E4-4C37-8ABC-1BD070130715}" type="pres">
      <dgm:prSet presAssocID="{0AE01223-350F-4974-A8A2-0890D8AC54FC}" presName="sibTrans" presStyleCnt="0"/>
      <dgm:spPr/>
    </dgm:pt>
    <dgm:pt modelId="{288CDB45-100A-4C87-83B2-91C683389559}" type="pres">
      <dgm:prSet presAssocID="{CF2BDA09-9E2B-4061-BBB7-436F9840A39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1D5DEF14-B462-4D47-8454-748EEA20DCF0}" srcId="{7FBF95CB-8270-47F8-A86E-AD5CE8477419}" destId="{CF2BDA09-9E2B-4061-BBB7-436F9840A397}" srcOrd="2" destOrd="0" parTransId="{9F57E619-48C3-417D-9D16-1F98DEAC037B}" sibTransId="{6E9F10E7-C591-4A2F-8D33-F80489D1036F}"/>
    <dgm:cxn modelId="{C5D5F43A-AAF5-4EF0-86CD-D868C3F81613}" type="presOf" srcId="{4FAD61DD-57DF-488F-8E81-50992AB47E9F}" destId="{FE8D6628-4B14-47C5-8AC0-586973D4E9D5}" srcOrd="0" destOrd="0" presId="urn:microsoft.com/office/officeart/2005/8/layout/hProcess9"/>
    <dgm:cxn modelId="{2EBF3240-CB7F-488F-B7FB-0BCF6157FE1F}" srcId="{7FBF95CB-8270-47F8-A86E-AD5CE8477419}" destId="{117B5682-4C30-4C36-86E8-B757882C27FD}" srcOrd="0" destOrd="0" parTransId="{DD413D07-680C-48FA-AA17-3ABCCE98CF52}" sibTransId="{6BE1C3A6-FA4F-4E22-B922-277808193F49}"/>
    <dgm:cxn modelId="{647B1D9A-5F37-4793-B393-F917FAD81E74}" type="presOf" srcId="{117B5682-4C30-4C36-86E8-B757882C27FD}" destId="{48108748-0C98-4C30-BF58-D61257EEADF0}" srcOrd="0" destOrd="0" presId="urn:microsoft.com/office/officeart/2005/8/layout/hProcess9"/>
    <dgm:cxn modelId="{661641AB-4A7F-4A92-9C3B-3AE79FDF0AB2}" srcId="{7FBF95CB-8270-47F8-A86E-AD5CE8477419}" destId="{4FAD61DD-57DF-488F-8E81-50992AB47E9F}" srcOrd="1" destOrd="0" parTransId="{B170FF88-C570-4764-9FEF-C98CCD487A9E}" sibTransId="{0AE01223-350F-4974-A8A2-0890D8AC54FC}"/>
    <dgm:cxn modelId="{BBB25BBD-29F6-4223-A554-89FA1DB1E36D}" type="presOf" srcId="{CF2BDA09-9E2B-4061-BBB7-436F9840A397}" destId="{288CDB45-100A-4C87-83B2-91C683389559}" srcOrd="0" destOrd="0" presId="urn:microsoft.com/office/officeart/2005/8/layout/hProcess9"/>
    <dgm:cxn modelId="{BF3DB2E4-EF2C-4E91-8099-399168643AA5}" type="presOf" srcId="{7FBF95CB-8270-47F8-A86E-AD5CE8477419}" destId="{AF3EB894-9171-4729-A1C3-142E5FC599EF}" srcOrd="0" destOrd="0" presId="urn:microsoft.com/office/officeart/2005/8/layout/hProcess9"/>
    <dgm:cxn modelId="{0DF94949-2854-41AD-8691-F205C9D753B5}" type="presParOf" srcId="{AF3EB894-9171-4729-A1C3-142E5FC599EF}" destId="{85DBA388-6A7A-4A27-9798-D05615C1375E}" srcOrd="0" destOrd="0" presId="urn:microsoft.com/office/officeart/2005/8/layout/hProcess9"/>
    <dgm:cxn modelId="{00C19951-1668-4457-BD25-CC8194F93B2B}" type="presParOf" srcId="{AF3EB894-9171-4729-A1C3-142E5FC599EF}" destId="{09AE5A7C-C1E8-4DF3-84E5-690A5072DDF5}" srcOrd="1" destOrd="0" presId="urn:microsoft.com/office/officeart/2005/8/layout/hProcess9"/>
    <dgm:cxn modelId="{EB7B98A2-E26D-4F02-B1AB-FB6C7BE21C71}" type="presParOf" srcId="{09AE5A7C-C1E8-4DF3-84E5-690A5072DDF5}" destId="{48108748-0C98-4C30-BF58-D61257EEADF0}" srcOrd="0" destOrd="0" presId="urn:microsoft.com/office/officeart/2005/8/layout/hProcess9"/>
    <dgm:cxn modelId="{EAB81E2E-2B85-4AD1-9D1D-8B715F85702B}" type="presParOf" srcId="{09AE5A7C-C1E8-4DF3-84E5-690A5072DDF5}" destId="{8F200FAA-2F48-4CCB-A10B-D601B547A381}" srcOrd="1" destOrd="0" presId="urn:microsoft.com/office/officeart/2005/8/layout/hProcess9"/>
    <dgm:cxn modelId="{CC5546E4-AE7B-4854-AAA7-81387B4170A4}" type="presParOf" srcId="{09AE5A7C-C1E8-4DF3-84E5-690A5072DDF5}" destId="{FE8D6628-4B14-47C5-8AC0-586973D4E9D5}" srcOrd="2" destOrd="0" presId="urn:microsoft.com/office/officeart/2005/8/layout/hProcess9"/>
    <dgm:cxn modelId="{7098095F-0B90-42C7-BCD0-4E66FF68D998}" type="presParOf" srcId="{09AE5A7C-C1E8-4DF3-84E5-690A5072DDF5}" destId="{5D6CCDA0-11E4-4C37-8ABC-1BD070130715}" srcOrd="3" destOrd="0" presId="urn:microsoft.com/office/officeart/2005/8/layout/hProcess9"/>
    <dgm:cxn modelId="{02B339EA-E250-4D78-BF3C-208BB292BB08}" type="presParOf" srcId="{09AE5A7C-C1E8-4DF3-84E5-690A5072DDF5}" destId="{288CDB45-100A-4C87-83B2-91C683389559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DBA388-6A7A-4A27-9798-D05615C1375E}">
      <dsp:nvSpPr>
        <dsp:cNvPr id="0" name=""/>
        <dsp:cNvSpPr/>
      </dsp:nvSpPr>
      <dsp:spPr>
        <a:xfrm>
          <a:off x="602115" y="0"/>
          <a:ext cx="6823981" cy="2144486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08748-0C98-4C30-BF58-D61257EEADF0}">
      <dsp:nvSpPr>
        <dsp:cNvPr id="0" name=""/>
        <dsp:cNvSpPr/>
      </dsp:nvSpPr>
      <dsp:spPr>
        <a:xfrm>
          <a:off x="0" y="643345"/>
          <a:ext cx="2408463" cy="8577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데이터 수집</a:t>
          </a:r>
        </a:p>
      </dsp:txBody>
      <dsp:txXfrm>
        <a:off x="41874" y="685219"/>
        <a:ext cx="2324715" cy="774046"/>
      </dsp:txXfrm>
    </dsp:sp>
    <dsp:sp modelId="{FE8D6628-4B14-47C5-8AC0-586973D4E9D5}">
      <dsp:nvSpPr>
        <dsp:cNvPr id="0" name=""/>
        <dsp:cNvSpPr/>
      </dsp:nvSpPr>
      <dsp:spPr>
        <a:xfrm>
          <a:off x="2809874" y="643345"/>
          <a:ext cx="2408463" cy="8577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>
              <a:solidFill>
                <a:srgbClr val="FFFF00"/>
              </a:solidFill>
            </a:rPr>
            <a:t>데이터 </a:t>
          </a:r>
          <a:r>
            <a:rPr lang="ko-KR" altLang="en-US" sz="1600" b="1" kern="1200" dirty="0" err="1">
              <a:solidFill>
                <a:srgbClr val="FFFF00"/>
              </a:solidFill>
            </a:rPr>
            <a:t>전처리</a:t>
          </a:r>
          <a:endParaRPr lang="ko-KR" altLang="en-US" sz="1600" b="1" kern="1200" dirty="0">
            <a:solidFill>
              <a:srgbClr val="FFFF00"/>
            </a:solidFill>
          </a:endParaRPr>
        </a:p>
      </dsp:txBody>
      <dsp:txXfrm>
        <a:off x="2851748" y="685219"/>
        <a:ext cx="2324715" cy="774046"/>
      </dsp:txXfrm>
    </dsp:sp>
    <dsp:sp modelId="{288CDB45-100A-4C87-83B2-91C683389559}">
      <dsp:nvSpPr>
        <dsp:cNvPr id="0" name=""/>
        <dsp:cNvSpPr/>
      </dsp:nvSpPr>
      <dsp:spPr>
        <a:xfrm>
          <a:off x="5619749" y="643345"/>
          <a:ext cx="2408463" cy="85779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데이터 분석</a:t>
          </a:r>
          <a:r>
            <a:rPr lang="en-US" altLang="ko-KR" sz="1600" b="1" kern="1200" dirty="0"/>
            <a:t>/</a:t>
          </a:r>
          <a:r>
            <a:rPr lang="ko-KR" altLang="en-US" sz="1600" b="1" kern="1200" dirty="0"/>
            <a:t>응용</a:t>
          </a:r>
        </a:p>
      </dsp:txBody>
      <dsp:txXfrm>
        <a:off x="5661623" y="685219"/>
        <a:ext cx="2324715" cy="774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A52F3C76-314B-4603-A273-BCB3A2A6D42D}" type="datetimeFigureOut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F58FC1D9-B430-43C9-B099-A44F1E81C6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330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5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18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00AC22-ECAB-4FC4-A6BF-C3A1822B72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47050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46323"/>
            <a:ext cx="9144000" cy="100604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defRPr>
            </a:lvl1pPr>
          </a:lstStyle>
          <a:p>
            <a:pPr lvl="0" algn="ctr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91141"/>
            <a:ext cx="9143999" cy="75810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marL="0" lvl="0" indent="0" algn="ctr">
              <a:buNone/>
            </a:pPr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8F4DCA-2AE0-4AD7-B6DB-BEA803B8E2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2354" y="4638461"/>
            <a:ext cx="5017168" cy="755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9316FB-6F3D-49BD-A170-88CF85441C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54473" y="297357"/>
            <a:ext cx="2895805" cy="4614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D56189C-8E19-4DD6-9A74-DBE52DF5185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237130" y="6215973"/>
            <a:ext cx="7477334" cy="36410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0E5D87E-F4EA-48F0-B34E-8B6C46BF0F7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54473" y="6215974"/>
            <a:ext cx="808315" cy="36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539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9F8A7-4E05-4131-ADDC-473DC66237CD}" type="datetime1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02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F4A5A-7092-4069-AD39-1C867902EF12}" type="datetime1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62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5864" y="867785"/>
            <a:ext cx="6423036" cy="512785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ko-KR" altLang="en-US" sz="2000" b="1" smtClean="0"/>
            </a:lvl1pPr>
            <a:lvl2pPr>
              <a:defRPr lang="ko-KR" altLang="en-US" sz="1800" smtClean="0"/>
            </a:lvl2pPr>
            <a:lvl3pPr>
              <a:defRPr lang="ko-KR" altLang="en-US" sz="1600" smtClean="0"/>
            </a:lvl3pPr>
            <a:lvl4pPr>
              <a:defRPr lang="ko-KR" altLang="en-US" sz="1400" smtClean="0"/>
            </a:lvl4pPr>
            <a:lvl5pPr>
              <a:defRPr lang="en-US" sz="1400" dirty="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2FF97B-0C32-46F5-B732-A595FCE4E2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4762"/>
            <a:ext cx="1963271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42F10B9-308E-4F5E-B916-F8879BED39C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90540" y="987426"/>
            <a:ext cx="75406" cy="500822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49DE78-54A8-4536-A428-FF26A2B059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485" y="718483"/>
            <a:ext cx="1586494" cy="2935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35F1CB-C874-4340-8833-E566724F691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757584" y="127765"/>
            <a:ext cx="1111315" cy="50514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F521AAAB-77A8-424C-BB31-E4C17CD06F92}"/>
              </a:ext>
            </a:extLst>
          </p:cNvPr>
          <p:cNvGrpSpPr/>
          <p:nvPr userDrawn="1"/>
        </p:nvGrpSpPr>
        <p:grpSpPr>
          <a:xfrm>
            <a:off x="2445864" y="711200"/>
            <a:ext cx="6423035" cy="5486400"/>
            <a:chOff x="2685143" y="711200"/>
            <a:chExt cx="9114971" cy="5486400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FA64809-E54A-4E4B-8CA9-503453A9BDFC}"/>
                </a:ext>
              </a:extLst>
            </p:cNvPr>
            <p:cNvCxnSpPr/>
            <p:nvPr userDrawn="1"/>
          </p:nvCxnSpPr>
          <p:spPr>
            <a:xfrm>
              <a:off x="2685143" y="711200"/>
              <a:ext cx="9114971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BF4F5B32-D888-480F-B127-31919566AF82}"/>
                </a:ext>
              </a:extLst>
            </p:cNvPr>
            <p:cNvCxnSpPr/>
            <p:nvPr userDrawn="1"/>
          </p:nvCxnSpPr>
          <p:spPr>
            <a:xfrm>
              <a:off x="2685143" y="6197600"/>
              <a:ext cx="9114971" cy="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107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278456A-F68A-44F2-AC12-1E7914A9C1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23117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315A1F-2FB6-4A29-BF8B-07F9127680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61216" y="2246813"/>
            <a:ext cx="4968107" cy="748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D6E73EB-B2E6-4210-8DD0-240C6D57A34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950705" y="136524"/>
            <a:ext cx="876004" cy="398184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0592C52-D91E-4E25-942B-ABF84B4BD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8525" y="2585080"/>
            <a:ext cx="6155079" cy="758196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altLang="ko-KR" dirty="0"/>
              <a:t>1. </a:t>
            </a:r>
            <a:r>
              <a:rPr lang="ko-KR" altLang="en-US" dirty="0"/>
              <a:t>내용을 입력하세요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B965BB1A-8819-4A43-8939-028E2222516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644775" y="3438525"/>
            <a:ext cx="567882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dirty="0"/>
              <a:t>1-1. </a:t>
            </a:r>
            <a:r>
              <a:rPr lang="ko-KR" altLang="en-US" dirty="0"/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031377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0E4E1D5-22E2-420D-A990-2DC38D83DF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9429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2412752-31DE-42EC-98E8-28F15B91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55" y="903921"/>
            <a:ext cx="8830521" cy="54876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F15611-2037-4932-A3AB-E79B7BB071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62800" y="115111"/>
            <a:ext cx="1027376" cy="459206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ABF454AE-B2F0-4DCB-BEA2-274B3055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656" y="97387"/>
            <a:ext cx="7803144" cy="613813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2DF6794-403C-44F7-96AD-89E8D6B2204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570632" y="6538399"/>
            <a:ext cx="573368" cy="211784"/>
          </a:xfrm>
          <a:prstGeom prst="rect">
            <a:avLst/>
          </a:prstGeom>
        </p:spPr>
      </p:pic>
      <p:sp>
        <p:nvSpPr>
          <p:cNvPr id="12" name="슬라이드 번호 개체 틀 5">
            <a:extLst>
              <a:ext uri="{FF2B5EF4-FFF2-40B4-BE49-F238E27FC236}">
                <a16:creationId xmlns:a16="http://schemas.microsoft.com/office/drawing/2014/main" id="{00D5017F-A3AD-49F9-933A-6042945D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62938" y="6488958"/>
            <a:ext cx="475849" cy="300683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00E3E47B-18CA-4D6B-B6F6-D68BEDC2F4E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7594DFD-B4BA-4AB2-B040-49377E661541}"/>
              </a:ext>
            </a:extLst>
          </p:cNvPr>
          <p:cNvCxnSpPr>
            <a:cxnSpLocks/>
          </p:cNvCxnSpPr>
          <p:nvPr userDrawn="1"/>
        </p:nvCxnSpPr>
        <p:spPr>
          <a:xfrm>
            <a:off x="0" y="6633032"/>
            <a:ext cx="8570632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859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F06DB9-52F1-4031-B4BD-E6592711FF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418721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C063A549-FB3D-4DB5-9BAC-5B8F0E993151}"/>
              </a:ext>
            </a:extLst>
          </p:cNvPr>
          <p:cNvGrpSpPr/>
          <p:nvPr userDrawn="1"/>
        </p:nvGrpSpPr>
        <p:grpSpPr>
          <a:xfrm>
            <a:off x="2427388" y="3144851"/>
            <a:ext cx="4333219" cy="1059453"/>
            <a:chOff x="3035310" y="2819400"/>
            <a:chExt cx="5928068" cy="159173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8C99C3E-5F10-4C75-8498-90AE08A0636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228622" y="2819400"/>
              <a:ext cx="5734756" cy="12192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7E46600-B800-41F9-870F-90488D5FBD7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3035310" y="4275667"/>
              <a:ext cx="5802486" cy="135466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2BE2080-A3DE-4F8E-BD3A-90D581463CB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54473" y="297357"/>
            <a:ext cx="2895805" cy="4614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E7336CA-FD6A-48FB-A282-47BCED03FBD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380566" y="5948580"/>
            <a:ext cx="7477334" cy="36410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69EF8D4-67D9-4763-80BF-2E2D254D758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97909" y="5948581"/>
            <a:ext cx="808315" cy="36410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0EF2190D-E307-42E0-9FFA-CA4A829E18D3}"/>
              </a:ext>
            </a:extLst>
          </p:cNvPr>
          <p:cNvSpPr/>
          <p:nvPr userDrawn="1"/>
        </p:nvSpPr>
        <p:spPr>
          <a:xfrm>
            <a:off x="1702460" y="4809874"/>
            <a:ext cx="5723392" cy="727253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본 과제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결과물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)</a:t>
            </a: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는 교육부와 한국연구재단의 재원으로 지원을 받아 수행된 </a:t>
            </a:r>
            <a:endParaRPr lang="en-US" altLang="ko-KR" sz="12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디지털신기술인재양성 혁신공유대학사업의 연구결과입니다</a:t>
            </a:r>
            <a:r>
              <a:rPr lang="en-US" altLang="ko-KR" sz="1200" b="1" dirty="0">
                <a:solidFill>
                  <a:schemeClr val="bg2">
                    <a:lumMod val="50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1200" b="1" dirty="0">
              <a:solidFill>
                <a:schemeClr val="bg2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146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BB06-4BBC-4805-ABA0-8D2CFD24F84A}" type="datetime1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4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E2BDD-1DC6-4F5F-AAB5-615F03D86C7B}" type="datetime1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4896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724A1-D0FB-4EE1-91D6-CCF9B70DA34A}" type="datetime1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85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72965-9837-4946-AF32-282D8ED5FAB7}" type="datetime1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360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8DA9D-98AC-4339-97CD-9F1AA18E0633}" type="datetime1">
              <a:rPr lang="ko-KR" altLang="en-US" smtClean="0"/>
              <a:t>2023-11-10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B9080-A952-4029-A085-328D14841B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90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3" r:id="rId3"/>
    <p:sldLayoutId id="2147483662" r:id="rId4"/>
    <p:sldLayoutId id="2147483667" r:id="rId5"/>
    <p:sldLayoutId id="2147483664" r:id="rId6"/>
    <p:sldLayoutId id="2147483665" r:id="rId7"/>
    <p:sldLayoutId id="2147483666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79A0C-F13B-4BA4-980D-95111BDF4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7074" y="3446323"/>
            <a:ext cx="7888180" cy="1006045"/>
          </a:xfrm>
        </p:spPr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데이터분석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B20448-99F5-4F18-B514-F1473C3468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610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결측치</a:t>
            </a:r>
            <a:r>
              <a:rPr lang="ko-KR" altLang="en-US" dirty="0"/>
              <a:t> 제거 메소드</a:t>
            </a:r>
            <a:endParaRPr lang="en-US" altLang="ko-KR" dirty="0"/>
          </a:p>
          <a:p>
            <a:pPr lvl="1"/>
            <a:r>
              <a:rPr lang="ko-KR" altLang="ko-KR" dirty="0"/>
              <a:t>행 삭제 </a:t>
            </a:r>
            <a:endParaRPr lang="en-US" altLang="ko-KR" dirty="0"/>
          </a:p>
          <a:p>
            <a:pPr lvl="2"/>
            <a:r>
              <a:rPr lang="en-US" altLang="ko-KR" dirty="0" err="1">
                <a:solidFill>
                  <a:srgbClr val="0070C0"/>
                </a:solidFill>
              </a:rPr>
              <a:t>df.dropna</a:t>
            </a:r>
            <a:r>
              <a:rPr lang="en-US" altLang="ko-KR" dirty="0">
                <a:solidFill>
                  <a:srgbClr val="0070C0"/>
                </a:solidFill>
              </a:rPr>
              <a:t>(axis=0)</a:t>
            </a:r>
            <a:endParaRPr lang="ko-KR" altLang="ko-KR" dirty="0">
              <a:solidFill>
                <a:srgbClr val="0070C0"/>
              </a:solidFill>
            </a:endParaRPr>
          </a:p>
          <a:p>
            <a:pPr lvl="1"/>
            <a:r>
              <a:rPr lang="ko-KR" altLang="ko-KR" dirty="0"/>
              <a:t>열 삭제 </a:t>
            </a:r>
            <a:endParaRPr lang="en-US" altLang="ko-KR" dirty="0"/>
          </a:p>
          <a:p>
            <a:pPr lvl="2"/>
            <a:r>
              <a:rPr lang="en-US" altLang="ko-KR" dirty="0" err="1">
                <a:solidFill>
                  <a:srgbClr val="0070C0"/>
                </a:solidFill>
              </a:rPr>
              <a:t>df.dropna</a:t>
            </a:r>
            <a:r>
              <a:rPr lang="en-US" altLang="ko-KR" dirty="0">
                <a:solidFill>
                  <a:srgbClr val="0070C0"/>
                </a:solidFill>
              </a:rPr>
              <a:t>(axis=1)</a:t>
            </a:r>
            <a:endParaRPr lang="ko-KR" altLang="ko-KR" dirty="0">
              <a:solidFill>
                <a:srgbClr val="0070C0"/>
              </a:solidFill>
            </a:endParaRPr>
          </a:p>
          <a:p>
            <a:pPr lvl="2"/>
            <a:r>
              <a:rPr lang="en-US" altLang="ko-KR" dirty="0" err="1">
                <a:solidFill>
                  <a:srgbClr val="0070C0"/>
                </a:solidFill>
              </a:rPr>
              <a:t>df.dropna</a:t>
            </a:r>
            <a:r>
              <a:rPr lang="en-US" altLang="ko-KR" dirty="0">
                <a:solidFill>
                  <a:srgbClr val="0070C0"/>
                </a:solidFill>
              </a:rPr>
              <a:t>()</a:t>
            </a:r>
            <a:endParaRPr lang="ko-KR" altLang="en-US" dirty="0">
              <a:solidFill>
                <a:srgbClr val="0070C0"/>
              </a:solidFill>
            </a:endParaRPr>
          </a:p>
          <a:p>
            <a:endParaRPr lang="en-US" altLang="ko-KR" dirty="0"/>
          </a:p>
          <a:p>
            <a:r>
              <a:rPr lang="ko-KR" altLang="en-US" dirty="0" err="1"/>
              <a:t>결측치</a:t>
            </a:r>
            <a:r>
              <a:rPr lang="ko-KR" altLang="en-US" dirty="0"/>
              <a:t> 대체 메소드</a:t>
            </a:r>
            <a:endParaRPr lang="en-US" altLang="ko-KR" dirty="0"/>
          </a:p>
          <a:p>
            <a:pPr lvl="1"/>
            <a:r>
              <a:rPr lang="ko-KR" altLang="ko-KR" dirty="0" err="1"/>
              <a:t>결측값을</a:t>
            </a:r>
            <a:r>
              <a:rPr lang="ko-KR" altLang="ko-KR" dirty="0"/>
              <a:t> 특정 값으로 채우기</a:t>
            </a:r>
            <a:endParaRPr lang="en-US" altLang="ko-KR" dirty="0"/>
          </a:p>
          <a:p>
            <a:pPr lvl="2"/>
            <a:r>
              <a:rPr lang="en-US" altLang="ko-KR" dirty="0" err="1">
                <a:solidFill>
                  <a:srgbClr val="0070C0"/>
                </a:solidFill>
              </a:rPr>
              <a:t>df.fillna</a:t>
            </a:r>
            <a:r>
              <a:rPr lang="en-US" altLang="ko-KR" dirty="0">
                <a:solidFill>
                  <a:srgbClr val="0070C0"/>
                </a:solidFill>
              </a:rPr>
              <a:t>(0)</a:t>
            </a:r>
            <a:endParaRPr lang="ko-KR" altLang="ko-KR" dirty="0">
              <a:solidFill>
                <a:srgbClr val="0070C0"/>
              </a:solidFill>
            </a:endParaRPr>
          </a:p>
          <a:p>
            <a:pPr lvl="1"/>
            <a:r>
              <a:rPr lang="ko-KR" altLang="ko-KR" dirty="0" err="1"/>
              <a:t>결측값을</a:t>
            </a:r>
            <a:r>
              <a:rPr lang="ko-KR" altLang="ko-KR" dirty="0"/>
              <a:t> 특정 문자열로 채우기</a:t>
            </a:r>
            <a:endParaRPr lang="en-US" altLang="ko-KR" dirty="0"/>
          </a:p>
          <a:p>
            <a:pPr lvl="2"/>
            <a:r>
              <a:rPr lang="en-US" altLang="ko-KR" dirty="0" err="1">
                <a:solidFill>
                  <a:srgbClr val="0070C0"/>
                </a:solidFill>
              </a:rPr>
              <a:t>df.fillna</a:t>
            </a:r>
            <a:r>
              <a:rPr lang="en-US" altLang="ko-KR" dirty="0">
                <a:solidFill>
                  <a:srgbClr val="0070C0"/>
                </a:solidFill>
              </a:rPr>
              <a:t>(‘ ‘)</a:t>
            </a:r>
            <a:endParaRPr lang="ko-KR" altLang="ko-KR" dirty="0">
              <a:solidFill>
                <a:srgbClr val="0070C0"/>
              </a:solidFill>
            </a:endParaRPr>
          </a:p>
          <a:p>
            <a:pPr lvl="1"/>
            <a:r>
              <a:rPr lang="ko-KR" altLang="ko-KR" dirty="0" err="1"/>
              <a:t>결측값을</a:t>
            </a:r>
            <a:r>
              <a:rPr lang="ko-KR" altLang="ko-KR" dirty="0"/>
              <a:t> </a:t>
            </a:r>
            <a:r>
              <a:rPr lang="ko-KR" altLang="ko-KR" dirty="0" err="1"/>
              <a:t>변수별</a:t>
            </a:r>
            <a:r>
              <a:rPr lang="ko-KR" altLang="ko-KR" dirty="0"/>
              <a:t> 평균으로 대체</a:t>
            </a:r>
            <a:endParaRPr lang="en-US" altLang="ko-KR" dirty="0"/>
          </a:p>
          <a:p>
            <a:pPr lvl="2"/>
            <a:r>
              <a:rPr lang="en-US" altLang="ko-KR" dirty="0" err="1">
                <a:solidFill>
                  <a:srgbClr val="0070C0"/>
                </a:solidFill>
              </a:rPr>
              <a:t>df.fillna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df.mean</a:t>
            </a:r>
            <a:r>
              <a:rPr lang="en-US" altLang="ko-KR" dirty="0">
                <a:solidFill>
                  <a:srgbClr val="0070C0"/>
                </a:solidFill>
              </a:rPr>
              <a:t>())</a:t>
            </a:r>
            <a:endParaRPr lang="ko-KR" altLang="en-US" dirty="0">
              <a:solidFill>
                <a:srgbClr val="0070C0"/>
              </a:solidFill>
            </a:endParaRP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F98F6B1F-AC90-41B4-A545-E3DC4868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결측치 제거</a:t>
            </a:r>
            <a:r>
              <a:rPr lang="en-US" altLang="ko-KR"/>
              <a:t>, </a:t>
            </a:r>
            <a:r>
              <a:rPr lang="ko-KR" altLang="en-US"/>
              <a:t>대체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4811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18A2929-9AB7-4890-B87A-CBB70093B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weather. </a:t>
            </a:r>
            <a:r>
              <a:rPr lang="en-US" altLang="ko-KR" dirty="0" err="1">
                <a:solidFill>
                  <a:srgbClr val="0070C0"/>
                </a:solidFill>
              </a:rPr>
              <a:t>dropna</a:t>
            </a:r>
            <a:r>
              <a:rPr lang="en-US" altLang="ko-KR" dirty="0">
                <a:solidFill>
                  <a:srgbClr val="0070C0"/>
                </a:solidFill>
              </a:rPr>
              <a:t>(axis=0, how=“any”, </a:t>
            </a:r>
            <a:r>
              <a:rPr lang="en-US" altLang="ko-KR" dirty="0" err="1">
                <a:solidFill>
                  <a:srgbClr val="0070C0"/>
                </a:solidFill>
              </a:rPr>
              <a:t>inplace</a:t>
            </a:r>
            <a:r>
              <a:rPr lang="en-US" altLang="ko-KR" dirty="0">
                <a:solidFill>
                  <a:srgbClr val="0070C0"/>
                </a:solidFill>
              </a:rPr>
              <a:t>=True)</a:t>
            </a:r>
          </a:p>
          <a:p>
            <a:pPr lvl="1"/>
            <a:r>
              <a:rPr lang="en-US" altLang="ko-KR" dirty="0"/>
              <a:t>axis=0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 err="1">
                <a:sym typeface="Wingdings" panose="05000000000000000000" pitchFamily="2" charset="2"/>
              </a:rPr>
              <a:t>결측치를</a:t>
            </a:r>
            <a:r>
              <a:rPr lang="ko-KR" altLang="en-US" dirty="0">
                <a:sym typeface="Wingdings" panose="05000000000000000000" pitchFamily="2" charset="2"/>
              </a:rPr>
              <a:t> 포함하는 </a:t>
            </a:r>
            <a:r>
              <a:rPr lang="ko-KR" altLang="en-US" dirty="0">
                <a:solidFill>
                  <a:srgbClr val="0070C0"/>
                </a:solidFill>
                <a:sym typeface="Wingdings" panose="05000000000000000000" pitchFamily="2" charset="2"/>
              </a:rPr>
              <a:t>행 삭제</a:t>
            </a:r>
            <a:endParaRPr lang="en-US" altLang="ko-KR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how=“any”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하나의 칼럼이라도 </a:t>
            </a:r>
            <a:r>
              <a:rPr lang="en-US" altLang="ko-KR" dirty="0" err="1">
                <a:sym typeface="Wingdings" panose="05000000000000000000" pitchFamily="2" charset="2"/>
              </a:rPr>
              <a:t>NaN</a:t>
            </a:r>
            <a:r>
              <a:rPr lang="ko-KR" altLang="en-US" dirty="0">
                <a:sym typeface="Wingdings" panose="05000000000000000000" pitchFamily="2" charset="2"/>
              </a:rPr>
              <a:t>이면 행 삭제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inplace</a:t>
            </a:r>
            <a:r>
              <a:rPr lang="en-US" altLang="ko-KR" dirty="0">
                <a:sym typeface="Wingdings" panose="05000000000000000000" pitchFamily="2" charset="2"/>
              </a:rPr>
              <a:t>=True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 현재 데이터프레임에 변경 적용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205F52D-7B96-4B53-9A42-7124F117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. </a:t>
            </a:r>
            <a:r>
              <a:rPr lang="ko-KR" altLang="en-US" dirty="0" err="1"/>
              <a:t>결측치</a:t>
            </a:r>
            <a:r>
              <a:rPr lang="ko-KR" altLang="en-US" dirty="0"/>
              <a:t> 데이터 삭제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ACFCF6-004A-41FE-8C93-06288B34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B0433D-5DF6-450D-B458-00D576951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189" y="2598258"/>
            <a:ext cx="8605156" cy="301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49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18A2929-9AB7-4890-B87A-CBB70093B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70C0"/>
                </a:solidFill>
              </a:rPr>
              <a:t>weather. </a:t>
            </a:r>
            <a:r>
              <a:rPr lang="en-US" altLang="ko-KR" dirty="0" err="1">
                <a:solidFill>
                  <a:srgbClr val="0070C0"/>
                </a:solidFill>
              </a:rPr>
              <a:t>fillna</a:t>
            </a:r>
            <a:r>
              <a:rPr lang="en-US" altLang="ko-KR" dirty="0">
                <a:solidFill>
                  <a:srgbClr val="0070C0"/>
                </a:solidFill>
              </a:rPr>
              <a:t>(0, </a:t>
            </a:r>
            <a:r>
              <a:rPr lang="en-US" altLang="ko-KR" dirty="0" err="1">
                <a:solidFill>
                  <a:srgbClr val="0070C0"/>
                </a:solidFill>
              </a:rPr>
              <a:t>inplace</a:t>
            </a:r>
            <a:r>
              <a:rPr lang="en-US" altLang="ko-KR" dirty="0">
                <a:solidFill>
                  <a:srgbClr val="0070C0"/>
                </a:solidFill>
              </a:rPr>
              <a:t>=True)</a:t>
            </a:r>
          </a:p>
          <a:p>
            <a:pPr lvl="1"/>
            <a:r>
              <a:rPr lang="en-US" altLang="ko-KR" dirty="0"/>
              <a:t>0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 err="1">
                <a:sym typeface="Wingdings" panose="05000000000000000000" pitchFamily="2" charset="2"/>
              </a:rPr>
              <a:t>결측치를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0</a:t>
            </a:r>
            <a:r>
              <a:rPr lang="ko-KR" altLang="en-US" dirty="0">
                <a:sym typeface="Wingdings" panose="05000000000000000000" pitchFamily="2" charset="2"/>
              </a:rPr>
              <a:t>으로 대체</a:t>
            </a:r>
            <a:endParaRPr lang="en-US" altLang="ko-KR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lvl="1"/>
            <a:r>
              <a:rPr lang="en-US" altLang="ko-KR" dirty="0" err="1">
                <a:sym typeface="Wingdings" panose="05000000000000000000" pitchFamily="2" charset="2"/>
              </a:rPr>
              <a:t>inplace</a:t>
            </a:r>
            <a:r>
              <a:rPr lang="en-US" altLang="ko-KR" dirty="0">
                <a:sym typeface="Wingdings" panose="05000000000000000000" pitchFamily="2" charset="2"/>
              </a:rPr>
              <a:t>=True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ko-KR" altLang="en-US" dirty="0">
                <a:sym typeface="Wingdings" panose="05000000000000000000" pitchFamily="2" charset="2"/>
              </a:rPr>
              <a:t> 현재 데이터프레임에 변경 적용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205F52D-7B96-4B53-9A42-7124F117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. </a:t>
            </a:r>
            <a:r>
              <a:rPr lang="ko-KR" altLang="en-US" dirty="0" err="1"/>
              <a:t>결측치</a:t>
            </a:r>
            <a:r>
              <a:rPr lang="ko-KR" altLang="en-US" dirty="0"/>
              <a:t> 데이터 대체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ACFCF6-004A-41FE-8C93-06288B34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9BBFA4-5575-4CB7-BBD9-2E2D5FA42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43" y="2156207"/>
            <a:ext cx="8371114" cy="373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16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18A2929-9AB7-4890-B87A-CBB70093B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평균값으로 </a:t>
            </a:r>
            <a:r>
              <a:rPr lang="ko-KR" altLang="en-US" dirty="0" err="1"/>
              <a:t>결측치를</a:t>
            </a:r>
            <a:r>
              <a:rPr lang="ko-KR" altLang="en-US" dirty="0"/>
              <a:t> 대체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olidFill>
                  <a:srgbClr val="0070C0"/>
                </a:solidFill>
              </a:rPr>
              <a:t>weather['</a:t>
            </a:r>
            <a:r>
              <a:rPr lang="ko-KR" altLang="en-US" sz="1800" dirty="0">
                <a:solidFill>
                  <a:srgbClr val="0070C0"/>
                </a:solidFill>
              </a:rPr>
              <a:t>최대풍속</a:t>
            </a:r>
            <a:r>
              <a:rPr lang="en-US" altLang="ko-KR" sz="1800" dirty="0">
                <a:solidFill>
                  <a:srgbClr val="0070C0"/>
                </a:solidFill>
              </a:rPr>
              <a:t>'].</a:t>
            </a:r>
            <a:r>
              <a:rPr lang="en-US" altLang="ko-KR" sz="1800" dirty="0" err="1">
                <a:solidFill>
                  <a:srgbClr val="0070C0"/>
                </a:solidFill>
              </a:rPr>
              <a:t>fillna</a:t>
            </a:r>
            <a:r>
              <a:rPr lang="en-US" altLang="ko-KR" sz="1800" dirty="0">
                <a:solidFill>
                  <a:srgbClr val="0070C0"/>
                </a:solidFill>
              </a:rPr>
              <a:t>(weather['</a:t>
            </a:r>
            <a:r>
              <a:rPr lang="ko-KR" altLang="en-US" sz="1800" dirty="0">
                <a:solidFill>
                  <a:srgbClr val="0070C0"/>
                </a:solidFill>
              </a:rPr>
              <a:t>최대풍속</a:t>
            </a:r>
            <a:r>
              <a:rPr lang="en-US" altLang="ko-KR" sz="1800" dirty="0">
                <a:solidFill>
                  <a:srgbClr val="0070C0"/>
                </a:solidFill>
              </a:rPr>
              <a:t>'].mean(), </a:t>
            </a:r>
            <a:r>
              <a:rPr lang="en-US" altLang="ko-KR" sz="1800" dirty="0" err="1">
                <a:solidFill>
                  <a:srgbClr val="0070C0"/>
                </a:solidFill>
              </a:rPr>
              <a:t>inplace</a:t>
            </a:r>
            <a:r>
              <a:rPr lang="en-US" altLang="ko-KR" sz="1800" dirty="0">
                <a:solidFill>
                  <a:srgbClr val="0070C0"/>
                </a:solidFill>
              </a:rPr>
              <a:t>=True)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olidFill>
                  <a:srgbClr val="0070C0"/>
                </a:solidFill>
              </a:rPr>
              <a:t>weather['</a:t>
            </a:r>
            <a:r>
              <a:rPr lang="ko-KR" altLang="en-US" sz="1800" dirty="0">
                <a:solidFill>
                  <a:srgbClr val="0070C0"/>
                </a:solidFill>
              </a:rPr>
              <a:t>평균풍속</a:t>
            </a:r>
            <a:r>
              <a:rPr lang="en-US" altLang="ko-KR" sz="1800" dirty="0">
                <a:solidFill>
                  <a:srgbClr val="0070C0"/>
                </a:solidFill>
              </a:rPr>
              <a:t>'].</a:t>
            </a:r>
            <a:r>
              <a:rPr lang="en-US" altLang="ko-KR" sz="1800" dirty="0" err="1">
                <a:solidFill>
                  <a:srgbClr val="0070C0"/>
                </a:solidFill>
              </a:rPr>
              <a:t>fillna</a:t>
            </a:r>
            <a:r>
              <a:rPr lang="en-US" altLang="ko-KR" sz="1800" dirty="0">
                <a:solidFill>
                  <a:srgbClr val="0070C0"/>
                </a:solidFill>
              </a:rPr>
              <a:t>(weather['</a:t>
            </a:r>
            <a:r>
              <a:rPr lang="ko-KR" altLang="en-US" sz="1800" dirty="0">
                <a:solidFill>
                  <a:srgbClr val="0070C0"/>
                </a:solidFill>
              </a:rPr>
              <a:t>평균풍속</a:t>
            </a:r>
            <a:r>
              <a:rPr lang="en-US" altLang="ko-KR" sz="1800" dirty="0">
                <a:solidFill>
                  <a:srgbClr val="0070C0"/>
                </a:solidFill>
              </a:rPr>
              <a:t>'].mean(), </a:t>
            </a:r>
            <a:r>
              <a:rPr lang="en-US" altLang="ko-KR" sz="1800" dirty="0" err="1">
                <a:solidFill>
                  <a:srgbClr val="0070C0"/>
                </a:solidFill>
              </a:rPr>
              <a:t>inplace</a:t>
            </a:r>
            <a:r>
              <a:rPr lang="en-US" altLang="ko-KR" sz="1800" dirty="0">
                <a:solidFill>
                  <a:srgbClr val="0070C0"/>
                </a:solidFill>
              </a:rPr>
              <a:t>=True)</a:t>
            </a:r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205F52D-7B96-4B53-9A42-7124F117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. </a:t>
            </a:r>
            <a:r>
              <a:rPr lang="ko-KR" altLang="en-US" dirty="0" err="1"/>
              <a:t>결측치</a:t>
            </a:r>
            <a:r>
              <a:rPr lang="ko-KR" altLang="en-US" dirty="0"/>
              <a:t> 데이터 대체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ACFCF6-004A-41FE-8C93-06288B34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D25F7F-9E3B-4F98-932F-005FAB80C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07" y="2686768"/>
            <a:ext cx="8659586" cy="305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00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Null</a:t>
            </a:r>
            <a:r>
              <a:rPr lang="ko-KR" altLang="ko-KR" dirty="0"/>
              <a:t>의 의미 </a:t>
            </a:r>
            <a:endParaRPr lang="en-US" altLang="ko-KR" dirty="0"/>
          </a:p>
          <a:p>
            <a:pPr lvl="1"/>
            <a:r>
              <a:rPr lang="ko-KR" altLang="ko-KR" dirty="0"/>
              <a:t>숫자</a:t>
            </a:r>
            <a:r>
              <a:rPr lang="en-US" altLang="ko-KR" dirty="0"/>
              <a:t> 0</a:t>
            </a:r>
            <a:r>
              <a:rPr lang="ko-KR" altLang="ko-KR" dirty="0"/>
              <a:t>과</a:t>
            </a:r>
            <a:r>
              <a:rPr lang="en-US" altLang="ko-KR" dirty="0"/>
              <a:t> null </a:t>
            </a:r>
            <a:r>
              <a:rPr lang="ko-KR" altLang="ko-KR" dirty="0"/>
              <a:t>과 같은 </a:t>
            </a:r>
            <a:r>
              <a:rPr lang="ko-KR" altLang="ko-KR" dirty="0" err="1"/>
              <a:t>결측치는</a:t>
            </a:r>
            <a:r>
              <a:rPr lang="ko-KR" altLang="ko-KR" dirty="0"/>
              <a:t> 완전히 다른 개념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ko-KR" altLang="en-US" dirty="0"/>
              <a:t>자료형에 유의</a:t>
            </a:r>
            <a:endParaRPr lang="en-US" altLang="ko-KR" dirty="0"/>
          </a:p>
          <a:p>
            <a:pPr lvl="1"/>
            <a:r>
              <a:rPr lang="ko-KR" altLang="en-US" dirty="0"/>
              <a:t>실수형</a:t>
            </a:r>
            <a:r>
              <a:rPr lang="en-US" altLang="ko-KR" dirty="0"/>
              <a:t>, </a:t>
            </a:r>
            <a:r>
              <a:rPr lang="ko-KR" altLang="en-US" dirty="0"/>
              <a:t>정수형</a:t>
            </a:r>
            <a:r>
              <a:rPr lang="en-US" altLang="ko-KR" dirty="0"/>
              <a:t>, 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시간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Null</a:t>
            </a:r>
            <a:r>
              <a:rPr lang="ko-KR" altLang="en-US" dirty="0"/>
              <a:t> 연산 시 유의할 사항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결측치</a:t>
            </a:r>
            <a:r>
              <a:rPr lang="ko-KR" altLang="en-US" dirty="0"/>
              <a:t> 제거 전 데이터 백업</a:t>
            </a:r>
          </a:p>
          <a:p>
            <a:endParaRPr lang="ko-KR" altLang="en-US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BE7CB529-0E0F-418D-BC50-2211A702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결측 데이터 유의사항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1986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정상에서 벗어난 데이터를 이상치</a:t>
            </a:r>
            <a:r>
              <a:rPr lang="en-US" altLang="ko-KR" dirty="0"/>
              <a:t>(Outlier)</a:t>
            </a:r>
          </a:p>
          <a:p>
            <a:endParaRPr lang="en-US" altLang="ko-KR" dirty="0"/>
          </a:p>
          <a:p>
            <a:r>
              <a:rPr lang="ko-KR" altLang="ko-KR" dirty="0"/>
              <a:t>이상탐지</a:t>
            </a:r>
            <a:r>
              <a:rPr lang="en-US" altLang="ko-KR" dirty="0"/>
              <a:t>(Anomaly Detection)</a:t>
            </a:r>
            <a:endParaRPr lang="ko-KR" altLang="ko-KR" dirty="0"/>
          </a:p>
          <a:p>
            <a:pPr lvl="1"/>
            <a:r>
              <a:rPr lang="ko-KR" altLang="ko-KR" dirty="0"/>
              <a:t>이상한</a:t>
            </a:r>
            <a:r>
              <a:rPr lang="en-US" altLang="ko-KR" dirty="0"/>
              <a:t>(</a:t>
            </a:r>
            <a:r>
              <a:rPr lang="ko-KR" altLang="ko-KR" dirty="0"/>
              <a:t>비정상적인</a:t>
            </a:r>
            <a:r>
              <a:rPr lang="en-US" altLang="ko-KR" dirty="0"/>
              <a:t>) </a:t>
            </a:r>
            <a:r>
              <a:rPr lang="ko-KR" altLang="ko-KR" dirty="0"/>
              <a:t>데이터를 검출하는 것</a:t>
            </a:r>
            <a:endParaRPr lang="en-US" altLang="ko-KR" dirty="0"/>
          </a:p>
          <a:p>
            <a:pPr lvl="1"/>
            <a:endParaRPr lang="en-US" altLang="ko-KR" dirty="0"/>
          </a:p>
          <a:p>
            <a:pPr algn="just"/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이상데이터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처리 방법 </a:t>
            </a:r>
          </a:p>
          <a:p>
            <a:pPr lvl="1" algn="just"/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이상데이터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확인 </a:t>
            </a:r>
          </a:p>
          <a:p>
            <a:pPr lvl="1" algn="just"/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이상데이터 결측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대체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/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제거</a:t>
            </a:r>
          </a:p>
          <a:p>
            <a:pPr lvl="1" algn="just"/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이상데이터 </a:t>
            </a:r>
            <a:r>
              <a:rPr lang="ko-KR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반영 확인</a:t>
            </a:r>
          </a:p>
          <a:p>
            <a:endParaRPr lang="en-US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F4400A2F-20FC-44C0-B0CF-02C66B4A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이상 데이터</a:t>
            </a:r>
            <a:endParaRPr lang="ko-KR" altLang="en-US" dirty="0"/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4661529" y="3051523"/>
            <a:ext cx="3714750" cy="23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37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박스</a:t>
            </a:r>
            <a:r>
              <a:rPr lang="en-US" altLang="ko-KR" dirty="0"/>
              <a:t>(Box)</a:t>
            </a:r>
          </a:p>
          <a:p>
            <a:pPr lvl="1"/>
            <a:r>
              <a:rPr lang="en-US" altLang="ko-KR" dirty="0"/>
              <a:t>25%(Q1) ~75%(Q3) </a:t>
            </a:r>
            <a:r>
              <a:rPr lang="ko-KR" altLang="ko-KR" dirty="0"/>
              <a:t>까지 값</a:t>
            </a:r>
            <a:r>
              <a:rPr lang="en-US" altLang="ko-KR" dirty="0"/>
              <a:t> </a:t>
            </a:r>
          </a:p>
          <a:p>
            <a:pPr lvl="1"/>
            <a:endParaRPr lang="ko-KR" altLang="ko-KR" dirty="0"/>
          </a:p>
          <a:p>
            <a:r>
              <a:rPr lang="ko-KR" altLang="ko-KR" dirty="0"/>
              <a:t>수염</a:t>
            </a:r>
            <a:r>
              <a:rPr lang="en-US" altLang="ko-KR" dirty="0"/>
              <a:t> (whiskers)</a:t>
            </a:r>
          </a:p>
          <a:p>
            <a:pPr lvl="1"/>
            <a:r>
              <a:rPr lang="ko-KR" altLang="ko-KR" dirty="0"/>
              <a:t>박스의 각 모서리</a:t>
            </a:r>
            <a:r>
              <a:rPr lang="en-US" altLang="ko-KR" dirty="0"/>
              <a:t>(Q1, Q3)</a:t>
            </a:r>
            <a:r>
              <a:rPr lang="ko-KR" altLang="ko-KR" dirty="0"/>
              <a:t>로 부터</a:t>
            </a:r>
            <a:r>
              <a:rPr lang="en-US" altLang="ko-KR" dirty="0"/>
              <a:t> 1.5</a:t>
            </a:r>
            <a:r>
              <a:rPr lang="ko-KR" altLang="ko-KR" dirty="0"/>
              <a:t>배 내에 있는 가장 멀리 떨어진 데이터 점까지 이어져 있는 것</a:t>
            </a:r>
          </a:p>
          <a:p>
            <a:endParaRPr lang="en-US" altLang="ko-KR" dirty="0"/>
          </a:p>
          <a:p>
            <a:r>
              <a:rPr lang="ko-KR" altLang="ko-KR" dirty="0"/>
              <a:t>이상치</a:t>
            </a:r>
            <a:r>
              <a:rPr lang="en-US" altLang="ko-KR" dirty="0"/>
              <a:t>(Outlier)</a:t>
            </a:r>
          </a:p>
          <a:p>
            <a:pPr lvl="1"/>
            <a:r>
              <a:rPr lang="ko-KR" altLang="ko-KR" dirty="0"/>
              <a:t>수염</a:t>
            </a:r>
            <a:r>
              <a:rPr lang="en-US" altLang="ko-KR" dirty="0"/>
              <a:t>(whiskers)</a:t>
            </a:r>
            <a:r>
              <a:rPr lang="ko-KR" altLang="ko-KR" dirty="0"/>
              <a:t>보다 바깥쪽 데이터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58B1DC33-C25A-4B4C-AFA4-EE2C500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이상데이터 시각화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544" y="2864305"/>
            <a:ext cx="3081838" cy="346195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BAA9BA0-3C4F-491D-8DA3-A47302712024}"/>
              </a:ext>
            </a:extLst>
          </p:cNvPr>
          <p:cNvSpPr/>
          <p:nvPr/>
        </p:nvSpPr>
        <p:spPr>
          <a:xfrm>
            <a:off x="5341788" y="6260766"/>
            <a:ext cx="252665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출처 </a:t>
            </a:r>
            <a:r>
              <a:rPr lang="en-US" altLang="ko-KR" sz="1100" dirty="0"/>
              <a:t>: </a:t>
            </a:r>
            <a:r>
              <a:rPr lang="ko-KR" altLang="en-US" sz="1100" dirty="0"/>
              <a:t>https://goodtogreate.tistory.com/</a:t>
            </a:r>
          </a:p>
        </p:txBody>
      </p:sp>
    </p:spTree>
    <p:extLst>
      <p:ext uri="{BB962C8B-B14F-4D97-AF65-F5344CB8AC3E}">
        <p14:creationId xmlns:p14="http://schemas.microsoft.com/office/powerpoint/2010/main" val="415979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/>
              <a:t>단순 삭제</a:t>
            </a:r>
            <a:endParaRPr lang="en-US" altLang="ko-KR" dirty="0"/>
          </a:p>
          <a:p>
            <a:pPr lvl="1"/>
            <a:r>
              <a:rPr lang="ko-KR" altLang="ko-KR" dirty="0" err="1"/>
              <a:t>이상값이</a:t>
            </a:r>
            <a:r>
              <a:rPr lang="ko-KR" altLang="ko-KR" dirty="0"/>
              <a:t> 논리적 에러 에 의해서 발생한 경우 해당 관측치를 삭제</a:t>
            </a:r>
            <a:endParaRPr lang="en-US" altLang="ko-KR" dirty="0"/>
          </a:p>
          <a:p>
            <a:pPr lvl="1"/>
            <a:r>
              <a:rPr lang="ko-KR" altLang="ko-KR" dirty="0"/>
              <a:t>단순 오타나</a:t>
            </a:r>
            <a:r>
              <a:rPr lang="en-US" altLang="ko-KR" dirty="0"/>
              <a:t>, </a:t>
            </a:r>
            <a:r>
              <a:rPr lang="ko-KR" altLang="ko-KR" dirty="0"/>
              <a:t>주관식 설문 등의 비현실 적인 응답</a:t>
            </a:r>
            <a:r>
              <a:rPr lang="en-US" altLang="ko-KR" dirty="0"/>
              <a:t>, </a:t>
            </a:r>
            <a:r>
              <a:rPr lang="ko-KR" altLang="ko-KR" dirty="0"/>
              <a:t>데이터 처리 과정에서의 오류 등의 경우에 사용</a:t>
            </a:r>
            <a:endParaRPr lang="en-US" altLang="ko-KR" dirty="0"/>
          </a:p>
          <a:p>
            <a:r>
              <a:rPr lang="ko-KR" altLang="ko-KR" dirty="0"/>
              <a:t>다른 값으로 대체</a:t>
            </a:r>
            <a:endParaRPr lang="en-US" altLang="ko-KR" dirty="0"/>
          </a:p>
          <a:p>
            <a:pPr lvl="1"/>
            <a:r>
              <a:rPr lang="ko-KR" altLang="ko-KR" dirty="0"/>
              <a:t>데이터의 개수가 작은 경우</a:t>
            </a:r>
            <a:endParaRPr lang="en-US" altLang="ko-KR" dirty="0"/>
          </a:p>
          <a:p>
            <a:pPr lvl="1"/>
            <a:r>
              <a:rPr lang="ko-KR" altLang="ko-KR" dirty="0"/>
              <a:t>관측치를 삭제하는 대신 다른 값</a:t>
            </a:r>
            <a:r>
              <a:rPr lang="en-US" altLang="ko-KR" dirty="0"/>
              <a:t>(</a:t>
            </a:r>
            <a:r>
              <a:rPr lang="ko-KR" altLang="ko-KR" dirty="0"/>
              <a:t>평균 등</a:t>
            </a:r>
            <a:r>
              <a:rPr lang="en-US" altLang="ko-KR" dirty="0"/>
              <a:t>)</a:t>
            </a:r>
            <a:r>
              <a:rPr lang="ko-KR" altLang="ko-KR" dirty="0"/>
              <a:t>으로 대체</a:t>
            </a:r>
            <a:r>
              <a:rPr lang="en-US" altLang="ko-KR" dirty="0"/>
              <a:t> </a:t>
            </a:r>
            <a:endParaRPr lang="ko-KR" altLang="ko-KR" dirty="0"/>
          </a:p>
          <a:p>
            <a:r>
              <a:rPr lang="ko-KR" altLang="ko-KR" dirty="0"/>
              <a:t>변수화</a:t>
            </a:r>
            <a:endParaRPr lang="en-US" altLang="ko-KR" dirty="0"/>
          </a:p>
          <a:p>
            <a:pPr lvl="1"/>
            <a:r>
              <a:rPr lang="ko-KR" altLang="ko-KR" dirty="0" err="1"/>
              <a:t>자연발생적인</a:t>
            </a:r>
            <a:r>
              <a:rPr lang="ko-KR" altLang="ko-KR" dirty="0"/>
              <a:t> </a:t>
            </a:r>
            <a:r>
              <a:rPr lang="ko-KR" altLang="ko-KR" dirty="0" err="1"/>
              <a:t>이상값의</a:t>
            </a:r>
            <a:r>
              <a:rPr lang="ko-KR" altLang="ko-KR" dirty="0"/>
              <a:t> 경우</a:t>
            </a:r>
            <a:endParaRPr lang="en-US" altLang="ko-KR" dirty="0"/>
          </a:p>
          <a:p>
            <a:r>
              <a:rPr lang="ko-KR" altLang="ko-KR" dirty="0" err="1"/>
              <a:t>리샘플링</a:t>
            </a:r>
            <a:endParaRPr lang="en-US" altLang="ko-KR" dirty="0"/>
          </a:p>
          <a:p>
            <a:pPr lvl="1"/>
            <a:r>
              <a:rPr lang="ko-KR" altLang="ko-KR" dirty="0"/>
              <a:t>해당 </a:t>
            </a:r>
            <a:r>
              <a:rPr lang="ko-KR" altLang="ko-KR" dirty="0" err="1"/>
              <a:t>이상값을</a:t>
            </a:r>
            <a:r>
              <a:rPr lang="ko-KR" altLang="ko-KR" dirty="0"/>
              <a:t> 분리해서 모델을 만드는 방법</a:t>
            </a:r>
          </a:p>
          <a:p>
            <a:r>
              <a:rPr lang="ko-KR" altLang="ko-KR" dirty="0"/>
              <a:t>케이스분리 분석</a:t>
            </a:r>
            <a:endParaRPr lang="en-US" altLang="ko-KR" dirty="0"/>
          </a:p>
          <a:p>
            <a:pPr lvl="1"/>
            <a:r>
              <a:rPr lang="ko-KR" altLang="ko-KR" dirty="0"/>
              <a:t>자연 발생한 </a:t>
            </a:r>
            <a:r>
              <a:rPr lang="ko-KR" altLang="ko-KR" dirty="0" err="1"/>
              <a:t>이상값에</a:t>
            </a:r>
            <a:r>
              <a:rPr lang="ko-KR" altLang="ko-KR" dirty="0"/>
              <a:t> 별다른 특이점이 발견되지 않는다면</a:t>
            </a:r>
            <a:r>
              <a:rPr lang="en-US" altLang="ko-KR" dirty="0"/>
              <a:t>, </a:t>
            </a:r>
            <a:r>
              <a:rPr lang="ko-KR" altLang="ko-KR" dirty="0"/>
              <a:t>단순 제외 보다는 분석 케이스를 분리하여 분석</a:t>
            </a:r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43E0AB57-A87F-4A0E-85C9-6AEFEAD12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이상데이터 처리 방법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402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데이터를 수집하는 과정 중 또는 데이터를 병합하는 단계에서 오류 등으로 인해 데이터가 중복</a:t>
            </a:r>
            <a:r>
              <a:rPr lang="en-US" altLang="ko-KR" dirty="0"/>
              <a:t> </a:t>
            </a:r>
            <a:r>
              <a:rPr lang="ko-KR" altLang="en-US" dirty="0"/>
              <a:t>발생</a:t>
            </a:r>
            <a:endParaRPr lang="en-US" altLang="ko-KR" dirty="0"/>
          </a:p>
          <a:p>
            <a:r>
              <a:rPr lang="ko-KR" altLang="ko-KR" dirty="0"/>
              <a:t>특히</a:t>
            </a:r>
            <a:r>
              <a:rPr lang="en-US" altLang="ko-KR" dirty="0"/>
              <a:t>, </a:t>
            </a:r>
            <a:r>
              <a:rPr lang="ko-KR" altLang="ko-KR" dirty="0"/>
              <a:t>유일한 키</a:t>
            </a:r>
            <a:r>
              <a:rPr lang="en-US" altLang="ko-KR" dirty="0"/>
              <a:t>(key) </a:t>
            </a:r>
            <a:r>
              <a:rPr lang="ko-KR" altLang="ko-KR" dirty="0"/>
              <a:t>값을 관리해야 하는 경우 중복</a:t>
            </a:r>
            <a:r>
              <a:rPr lang="en-US" altLang="ko-KR" dirty="0"/>
              <a:t>(Duplicates)</a:t>
            </a:r>
            <a:r>
              <a:rPr lang="ko-KR" altLang="ko-KR" dirty="0"/>
              <a:t>데이터가 발생하면 분석에 영향을 끼</a:t>
            </a:r>
            <a:r>
              <a:rPr lang="ko-KR" altLang="en-US" dirty="0"/>
              <a:t>칠 수 있음</a:t>
            </a:r>
            <a:endParaRPr lang="en-US" altLang="ko-KR" dirty="0"/>
          </a:p>
          <a:p>
            <a:r>
              <a:rPr lang="ko-KR" altLang="ko-KR" dirty="0"/>
              <a:t>데이터 분석</a:t>
            </a:r>
            <a:r>
              <a:rPr lang="en-US" altLang="ko-KR" dirty="0"/>
              <a:t> </a:t>
            </a:r>
            <a:r>
              <a:rPr lang="ko-KR" altLang="ko-KR" dirty="0"/>
              <a:t>전에 중복 데이터를 확인하고 처리하는 데이터 </a:t>
            </a:r>
            <a:r>
              <a:rPr lang="ko-KR" altLang="ko-KR" dirty="0" err="1"/>
              <a:t>클린징</a:t>
            </a:r>
            <a:r>
              <a:rPr lang="ko-KR" altLang="ko-KR" dirty="0"/>
              <a:t> 작업 필요</a:t>
            </a:r>
            <a:endParaRPr lang="en-US" altLang="ko-KR" dirty="0"/>
          </a:p>
          <a:p>
            <a:endParaRPr lang="ko-KR" altLang="ko-KR" dirty="0"/>
          </a:p>
          <a:p>
            <a:r>
              <a:rPr lang="ko-KR" altLang="ko-KR" dirty="0" err="1"/>
              <a:t>판다스</a:t>
            </a:r>
            <a:r>
              <a:rPr lang="ko-KR" altLang="ko-KR" dirty="0"/>
              <a:t> 중복 데이터</a:t>
            </a:r>
            <a:r>
              <a:rPr lang="en-US" altLang="ko-KR" dirty="0"/>
              <a:t> </a:t>
            </a:r>
            <a:r>
              <a:rPr lang="ko-KR" altLang="en-US" dirty="0"/>
              <a:t>처리 메소드</a:t>
            </a:r>
            <a:endParaRPr lang="en-US" altLang="ko-KR" dirty="0"/>
          </a:p>
          <a:p>
            <a:pPr lvl="1"/>
            <a:r>
              <a:rPr lang="ko-KR" altLang="en-US" dirty="0"/>
              <a:t>중복 데이터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2"/>
            <a:r>
              <a:rPr lang="en-US" altLang="ko-KR" sz="2000" dirty="0" err="1">
                <a:solidFill>
                  <a:srgbClr val="0070C0"/>
                </a:solidFill>
              </a:rPr>
              <a:t>df.duplicated</a:t>
            </a:r>
            <a:r>
              <a:rPr lang="en-US" altLang="ko-KR" sz="2000" dirty="0">
                <a:solidFill>
                  <a:srgbClr val="0070C0"/>
                </a:solidFill>
              </a:rPr>
              <a:t>() </a:t>
            </a:r>
          </a:p>
          <a:p>
            <a:pPr lvl="1"/>
            <a:r>
              <a:rPr lang="ko-KR" altLang="ko-KR" dirty="0" err="1"/>
              <a:t>중복값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2"/>
            <a:r>
              <a:rPr lang="en-US" altLang="ko-KR" sz="2000" dirty="0" err="1">
                <a:solidFill>
                  <a:srgbClr val="0070C0"/>
                </a:solidFill>
              </a:rPr>
              <a:t>df.drop_duplicates</a:t>
            </a:r>
            <a:r>
              <a:rPr lang="en-US" altLang="ko-KR" sz="2000" dirty="0">
                <a:solidFill>
                  <a:srgbClr val="0070C0"/>
                </a:solidFill>
              </a:rPr>
              <a:t>()</a:t>
            </a:r>
            <a:endParaRPr lang="ko-KR" altLang="ko-KR" sz="2000" dirty="0">
              <a:solidFill>
                <a:srgbClr val="0070C0"/>
              </a:solidFill>
            </a:endParaRPr>
          </a:p>
          <a:p>
            <a:endParaRPr lang="ko-KR" altLang="en-US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9B5BC4C3-35BD-419D-A47E-7AB5681F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중복 데이터 처리</a:t>
            </a:r>
          </a:p>
        </p:txBody>
      </p:sp>
    </p:spTree>
    <p:extLst>
      <p:ext uri="{BB962C8B-B14F-4D97-AF65-F5344CB8AC3E}">
        <p14:creationId xmlns:p14="http://schemas.microsoft.com/office/powerpoint/2010/main" val="4018609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중복이 있으면 처음이나 끝에 무엇을 남길지 확인</a:t>
            </a:r>
          </a:p>
          <a:p>
            <a:endParaRPr lang="en-US" altLang="ko-KR" dirty="0"/>
          </a:p>
          <a:p>
            <a:r>
              <a:rPr lang="en-US" altLang="ko-KR" dirty="0" err="1">
                <a:solidFill>
                  <a:srgbClr val="0070C0"/>
                </a:solidFill>
              </a:rPr>
              <a:t>df.duplicates</a:t>
            </a:r>
            <a:r>
              <a:rPr lang="en-US" altLang="ko-KR" dirty="0">
                <a:solidFill>
                  <a:srgbClr val="0070C0"/>
                </a:solidFill>
              </a:rPr>
              <a:t>([</a:t>
            </a:r>
            <a:r>
              <a:rPr lang="ko-KR" altLang="en-US" dirty="0" err="1">
                <a:solidFill>
                  <a:srgbClr val="0070C0"/>
                </a:solidFill>
              </a:rPr>
              <a:t>칼럼명</a:t>
            </a:r>
            <a:r>
              <a:rPr lang="en-US" altLang="ko-KR" dirty="0">
                <a:solidFill>
                  <a:srgbClr val="0070C0"/>
                </a:solidFill>
              </a:rPr>
              <a:t>], keep=‘first’)</a:t>
            </a:r>
            <a:endParaRPr lang="ko-KR" altLang="ko-KR" dirty="0">
              <a:solidFill>
                <a:srgbClr val="0070C0"/>
              </a:solidFill>
            </a:endParaRPr>
          </a:p>
          <a:p>
            <a:pPr lvl="1"/>
            <a:r>
              <a:rPr lang="en-US" altLang="ko-KR" sz="2400" dirty="0"/>
              <a:t>keep=＇first＇  </a:t>
            </a:r>
            <a:r>
              <a:rPr lang="en-US" altLang="ko-KR" sz="2400" dirty="0">
                <a:sym typeface="Wingdings" panose="05000000000000000000" pitchFamily="2" charset="2"/>
              </a:rPr>
              <a:t> </a:t>
            </a:r>
            <a:r>
              <a:rPr lang="en-US" altLang="ko-KR" sz="2400" dirty="0"/>
              <a:t>default</a:t>
            </a:r>
          </a:p>
          <a:p>
            <a:pPr lvl="2"/>
            <a:r>
              <a:rPr lang="ko-KR" altLang="ko-KR" sz="2000" dirty="0" err="1"/>
              <a:t>중복값이</a:t>
            </a:r>
            <a:r>
              <a:rPr lang="ko-KR" altLang="ko-KR" sz="2000" dirty="0"/>
              <a:t> 있으면 첫번째 값을</a:t>
            </a:r>
            <a:r>
              <a:rPr lang="en-US" altLang="ko-KR" sz="2000" dirty="0"/>
              <a:t> duplicated </a:t>
            </a:r>
            <a:r>
              <a:rPr lang="ko-KR" altLang="ko-KR" sz="2000" dirty="0"/>
              <a:t>여부를</a:t>
            </a:r>
            <a:r>
              <a:rPr lang="en-US" altLang="ko-KR" sz="2000" dirty="0"/>
              <a:t> False</a:t>
            </a:r>
            <a:r>
              <a:rPr lang="ko-KR" altLang="ko-KR" sz="2000" dirty="0"/>
              <a:t>로 반환</a:t>
            </a:r>
            <a:endParaRPr lang="en-US" altLang="ko-KR" sz="2000" dirty="0"/>
          </a:p>
          <a:p>
            <a:pPr lvl="2"/>
            <a:r>
              <a:rPr lang="ko-KR" altLang="en-US" sz="2000" dirty="0"/>
              <a:t>나</a:t>
            </a:r>
            <a:r>
              <a:rPr lang="ko-KR" altLang="ko-KR" sz="2000" dirty="0"/>
              <a:t>머지 </a:t>
            </a:r>
            <a:r>
              <a:rPr lang="ko-KR" altLang="ko-KR" sz="2000" dirty="0" err="1"/>
              <a:t>중복값에</a:t>
            </a:r>
            <a:r>
              <a:rPr lang="ko-KR" altLang="ko-KR" sz="2000" dirty="0"/>
              <a:t> 대해서는</a:t>
            </a:r>
            <a:r>
              <a:rPr lang="en-US" altLang="ko-KR" sz="2000" dirty="0"/>
              <a:t> True</a:t>
            </a:r>
            <a:r>
              <a:rPr lang="ko-KR" altLang="ko-KR" sz="2000" dirty="0"/>
              <a:t>를 반환</a:t>
            </a:r>
            <a:endParaRPr lang="en-US" altLang="ko-KR" sz="2000" dirty="0"/>
          </a:p>
          <a:p>
            <a:pPr lvl="1"/>
            <a:r>
              <a:rPr lang="en-US" altLang="ko-KR" sz="2400" dirty="0"/>
              <a:t>keep=‘last’</a:t>
            </a:r>
          </a:p>
          <a:p>
            <a:pPr lvl="1"/>
            <a:r>
              <a:rPr lang="en-US" altLang="ko-KR" sz="2400" dirty="0"/>
              <a:t>keep=False</a:t>
            </a:r>
          </a:p>
          <a:p>
            <a:pPr lvl="2"/>
            <a:r>
              <a:rPr lang="ko-KR" altLang="en-US" sz="2000" dirty="0"/>
              <a:t>처음이나 </a:t>
            </a:r>
            <a:r>
              <a:rPr lang="ko-KR" altLang="en-US" sz="2000" dirty="0" err="1"/>
              <a:t>끝값인지</a:t>
            </a:r>
            <a:r>
              <a:rPr lang="ko-KR" altLang="en-US" sz="2000" dirty="0"/>
              <a:t> 여부는 고려를 안하고 중복이면 무조건 </a:t>
            </a:r>
            <a:r>
              <a:rPr lang="en-US" altLang="ko-KR" sz="2000" dirty="0"/>
              <a:t>True</a:t>
            </a:r>
            <a:r>
              <a:rPr lang="ko-KR" altLang="en-US" sz="2000" dirty="0"/>
              <a:t>를 반환</a:t>
            </a:r>
            <a:endParaRPr lang="ko-KR" altLang="ko-KR" sz="2000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3DE55BDC-C556-45F5-926F-C15B4636B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중복 데이터 확인</a:t>
            </a:r>
          </a:p>
        </p:txBody>
      </p:sp>
    </p:spTree>
    <p:extLst>
      <p:ext uri="{BB962C8B-B14F-4D97-AF65-F5344CB8AC3E}">
        <p14:creationId xmlns:p14="http://schemas.microsoft.com/office/powerpoint/2010/main" val="234414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319A11E-3E38-4B23-AABF-1148340D8F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AI</a:t>
            </a:r>
            <a:r>
              <a:rPr lang="ko-KR" altLang="en-US" dirty="0"/>
              <a:t>데이터분석 기초 프로그래밍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프로그래밍 기초</a:t>
            </a:r>
            <a:endParaRPr lang="en-US" altLang="ko-KR" dirty="0"/>
          </a:p>
          <a:p>
            <a:pPr lvl="1"/>
            <a:r>
              <a:rPr lang="ko-KR" altLang="en-US" dirty="0"/>
              <a:t>절차지향 프로그래밍</a:t>
            </a:r>
            <a:endParaRPr lang="en-US" altLang="ko-KR" dirty="0"/>
          </a:p>
          <a:p>
            <a:pPr lvl="1"/>
            <a:r>
              <a:rPr lang="ko-KR" altLang="en-US" dirty="0" err="1"/>
              <a:t>파이썬</a:t>
            </a:r>
            <a:r>
              <a:rPr lang="ko-KR" altLang="en-US" dirty="0"/>
              <a:t> 자료구조</a:t>
            </a:r>
            <a:endParaRPr lang="en-US" altLang="ko-KR" dirty="0"/>
          </a:p>
          <a:p>
            <a:pPr lvl="1"/>
            <a:r>
              <a:rPr lang="ko-KR" altLang="en-US" dirty="0"/>
              <a:t>객체지향 프로그래밍</a:t>
            </a:r>
            <a:endParaRPr lang="en-US" altLang="ko-KR" dirty="0"/>
          </a:p>
          <a:p>
            <a:r>
              <a:rPr lang="en-US" altLang="ko-KR" dirty="0"/>
              <a:t>AI</a:t>
            </a:r>
            <a:r>
              <a:rPr lang="ko-KR" altLang="en-US" dirty="0"/>
              <a:t>데이터분석 라이브러리</a:t>
            </a:r>
            <a:endParaRPr lang="en-US" altLang="ko-KR" dirty="0"/>
          </a:p>
          <a:p>
            <a:pPr lvl="1"/>
            <a:r>
              <a:rPr lang="ko-KR" altLang="en-US" dirty="0"/>
              <a:t>텍스트 데이터 처리</a:t>
            </a:r>
            <a:endParaRPr lang="en-US" altLang="ko-KR" dirty="0"/>
          </a:p>
          <a:p>
            <a:pPr lvl="1"/>
            <a:r>
              <a:rPr lang="ko-KR" altLang="en-US" dirty="0" err="1"/>
              <a:t>넘파이</a:t>
            </a:r>
            <a:r>
              <a:rPr lang="ko-KR" altLang="en-US" dirty="0"/>
              <a:t> 배열</a:t>
            </a:r>
            <a:endParaRPr lang="en-US" altLang="ko-KR" dirty="0"/>
          </a:p>
          <a:p>
            <a:pPr lvl="1"/>
            <a:r>
              <a:rPr lang="ko-KR" altLang="en-US" dirty="0" err="1"/>
              <a:t>맷플롯립</a:t>
            </a:r>
            <a:endParaRPr lang="en-US" altLang="ko-KR" dirty="0"/>
          </a:p>
          <a:p>
            <a:pPr lvl="1"/>
            <a:r>
              <a:rPr lang="ko-KR" altLang="en-US" dirty="0" err="1"/>
              <a:t>판다스</a:t>
            </a:r>
            <a:endParaRPr lang="en-US" altLang="ko-KR" dirty="0"/>
          </a:p>
          <a:p>
            <a:r>
              <a:rPr lang="en-US" altLang="ko-KR" dirty="0"/>
              <a:t>AI</a:t>
            </a:r>
            <a:r>
              <a:rPr lang="ko-KR" altLang="en-US" dirty="0"/>
              <a:t>데이터분석 응용</a:t>
            </a:r>
            <a:endParaRPr lang="en-US" altLang="ko-KR" dirty="0"/>
          </a:p>
          <a:p>
            <a:pPr lvl="1"/>
            <a:r>
              <a:rPr lang="ko-KR" altLang="en-US" dirty="0"/>
              <a:t>데이터 수집</a:t>
            </a:r>
            <a:endParaRPr lang="en-US" altLang="ko-KR" dirty="0"/>
          </a:p>
          <a:p>
            <a:pPr lvl="1"/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lvl="1"/>
            <a:r>
              <a:rPr lang="ko-KR" altLang="en-US" dirty="0"/>
              <a:t>데이터분석과 </a:t>
            </a:r>
            <a:r>
              <a:rPr lang="ko-KR" altLang="en-US" dirty="0" err="1"/>
              <a:t>머신러닝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5717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9B7CEC6-2D05-47C3-86E5-29A177574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46D285B-D9EA-4556-8927-18A67E05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. </a:t>
            </a:r>
            <a:r>
              <a:rPr lang="ko-KR" altLang="en-US" dirty="0"/>
              <a:t>데이터 중복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427E40-A27E-4934-B8A0-751DE52D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CE6E8C-76E4-479F-8DAA-A118D2D6D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43" y="903921"/>
            <a:ext cx="8218714" cy="491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288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9B7CEC6-2D05-47C3-86E5-29A177574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D46D285B-D9EA-4556-8927-18A67E05D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. </a:t>
            </a:r>
            <a:r>
              <a:rPr lang="ko-KR" altLang="en-US" dirty="0"/>
              <a:t>데이터 중복 제거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427E40-A27E-4934-B8A0-751DE52D3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EDE591-FB35-4AC9-8879-696F83CE2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92" y="847312"/>
            <a:ext cx="8049986" cy="579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86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데이터</a:t>
            </a:r>
            <a:r>
              <a:rPr lang="ko-KR" altLang="en-US" dirty="0"/>
              <a:t>프레임을</a:t>
            </a:r>
            <a:r>
              <a:rPr lang="ko-KR" altLang="ko-KR" dirty="0"/>
              <a:t> 행과 열로 위</a:t>
            </a:r>
            <a:r>
              <a:rPr lang="en-US" altLang="ko-KR" dirty="0"/>
              <a:t>/</a:t>
            </a:r>
            <a:r>
              <a:rPr lang="ko-KR" altLang="ko-KR" dirty="0"/>
              <a:t>아래로 결합하는 방법</a:t>
            </a:r>
            <a:r>
              <a:rPr lang="en-US" altLang="ko-KR" dirty="0"/>
              <a:t> </a:t>
            </a:r>
          </a:p>
          <a:p>
            <a:r>
              <a:rPr lang="ko-KR" altLang="ko-KR" dirty="0"/>
              <a:t>인덱스 값 중복</a:t>
            </a:r>
            <a:r>
              <a:rPr lang="ko-KR" altLang="en-US" dirty="0"/>
              <a:t>에 주의 필요</a:t>
            </a:r>
          </a:p>
          <a:p>
            <a:r>
              <a:rPr lang="ko-KR" altLang="en-US" dirty="0" err="1"/>
              <a:t>판다스</a:t>
            </a:r>
            <a:r>
              <a:rPr lang="ko-KR" altLang="en-US" dirty="0"/>
              <a:t> 데이터프레임 연결 메소드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0070C0"/>
                </a:solidFill>
              </a:rPr>
              <a:t>df.concat</a:t>
            </a:r>
            <a:r>
              <a:rPr lang="en-US" altLang="ko-KR" dirty="0">
                <a:solidFill>
                  <a:srgbClr val="0070C0"/>
                </a:solidFill>
              </a:rPr>
              <a:t>()</a:t>
            </a:r>
          </a:p>
          <a:p>
            <a:pPr lvl="1"/>
            <a:r>
              <a:rPr lang="en-US" altLang="ko-KR" dirty="0" err="1">
                <a:solidFill>
                  <a:srgbClr val="0070C0"/>
                </a:solidFill>
              </a:rPr>
              <a:t>df.append</a:t>
            </a:r>
            <a:r>
              <a:rPr lang="en-US" altLang="ko-KR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D4314CA-A432-484A-B7DB-C983C3D06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연결</a:t>
            </a:r>
            <a:r>
              <a:rPr lang="en-US" altLang="ko-KR" dirty="0"/>
              <a:t>(concatenate)</a:t>
            </a:r>
            <a:endParaRPr lang="ko-KR" altLang="en-US" dirty="0"/>
          </a:p>
        </p:txBody>
      </p:sp>
      <p:pic>
        <p:nvPicPr>
          <p:cNvPr id="4098" name="Picture 2" descr="https://blog.kakaocdn.net/dn/kA4Wa/btqROdHIncU/FOVKE54pwhMfpV7zTtXhKK/img.png">
            <a:extLst>
              <a:ext uri="{FF2B5EF4-FFF2-40B4-BE49-F238E27FC236}">
                <a16:creationId xmlns:a16="http://schemas.microsoft.com/office/drawing/2014/main" id="{2864D1A5-F18C-46D0-8404-19CABED39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099" y="2906488"/>
            <a:ext cx="6583625" cy="300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D7CF93E-7A1E-4991-A1E5-D23CC7B797E4}"/>
              </a:ext>
            </a:extLst>
          </p:cNvPr>
          <p:cNvSpPr/>
          <p:nvPr/>
        </p:nvSpPr>
        <p:spPr>
          <a:xfrm>
            <a:off x="3427553" y="5938606"/>
            <a:ext cx="27077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100" dirty="0"/>
              <a:t>출처 </a:t>
            </a:r>
            <a:r>
              <a:rPr lang="en-US" altLang="ko-KR" sz="1100" dirty="0"/>
              <a:t>: </a:t>
            </a:r>
            <a:r>
              <a:rPr lang="ko-KR" altLang="en-US" sz="1100" dirty="0"/>
              <a:t>https://khalidpark2029.tistory.com/7</a:t>
            </a:r>
          </a:p>
        </p:txBody>
      </p:sp>
    </p:spTree>
    <p:extLst>
      <p:ext uri="{BB962C8B-B14F-4D97-AF65-F5344CB8AC3E}">
        <p14:creationId xmlns:p14="http://schemas.microsoft.com/office/powerpoint/2010/main" val="4090311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pc="-150" dirty="0"/>
              <a:t>데이터프레임 연결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rgbClr val="0070C0"/>
                </a:solidFill>
              </a:rPr>
              <a:t>pd.concat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en-US" altLang="ko-KR" dirty="0" err="1">
                <a:solidFill>
                  <a:srgbClr val="0070C0"/>
                </a:solidFill>
              </a:rPr>
              <a:t>df_list</a:t>
            </a:r>
            <a:r>
              <a:rPr lang="en-US" altLang="ko-KR" dirty="0">
                <a:solidFill>
                  <a:srgbClr val="0070C0"/>
                </a:solidFill>
              </a:rPr>
              <a:t>, axis=0, join=‘outer’) </a:t>
            </a:r>
            <a:r>
              <a:rPr lang="ko-KR" altLang="en-US" dirty="0">
                <a:solidFill>
                  <a:srgbClr val="0070C0"/>
                </a:solidFill>
              </a:rPr>
              <a:t>함수</a:t>
            </a:r>
            <a:endParaRPr lang="en-US" altLang="ko-KR" dirty="0">
              <a:solidFill>
                <a:srgbClr val="0070C0"/>
              </a:solidFill>
            </a:endParaRPr>
          </a:p>
          <a:p>
            <a:pPr lvl="1"/>
            <a:r>
              <a:rPr lang="en-US" altLang="ko-KR" dirty="0" err="1"/>
              <a:t>df_list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</a:t>
            </a:r>
            <a:r>
              <a:rPr lang="en-US" altLang="ko-KR" dirty="0"/>
              <a:t> </a:t>
            </a:r>
            <a:r>
              <a:rPr lang="ko-KR" altLang="en-US" dirty="0"/>
              <a:t>합칠 데이터프레임의 리스트</a:t>
            </a:r>
            <a:endParaRPr lang="en-US" altLang="ko-KR" dirty="0"/>
          </a:p>
          <a:p>
            <a:pPr lvl="1"/>
            <a:r>
              <a:rPr lang="en-US" altLang="ko-KR" dirty="0"/>
              <a:t>axis = 0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 err="1">
                <a:sym typeface="Wingdings" panose="05000000000000000000" pitchFamily="2" charset="2"/>
              </a:rPr>
              <a:t>행방향</a:t>
            </a:r>
            <a:r>
              <a:rPr lang="ko-KR" altLang="en-US" dirty="0">
                <a:sym typeface="Wingdings" panose="05000000000000000000" pitchFamily="2" charset="2"/>
              </a:rPr>
              <a:t> 연결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행 확장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en-US" altLang="ko-KR" dirty="0"/>
              <a:t>join=‘outer’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인덱스들의 합집합 </a:t>
            </a:r>
            <a:r>
              <a:rPr lang="en-US" altLang="ko-KR" dirty="0">
                <a:sym typeface="Wingdings" panose="05000000000000000000" pitchFamily="2" charset="2"/>
              </a:rPr>
              <a:t>(cf. inner : </a:t>
            </a:r>
            <a:r>
              <a:rPr lang="ko-KR" altLang="en-US" dirty="0">
                <a:sym typeface="Wingdings" panose="05000000000000000000" pitchFamily="2" charset="2"/>
              </a:rPr>
              <a:t>인덱스들의 교집합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FEFA92-AA6F-42B5-B1FF-401AC67F0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27" y="2530321"/>
            <a:ext cx="6651171" cy="3658343"/>
          </a:xfrm>
          <a:prstGeom prst="rect">
            <a:avLst/>
          </a:prstGeom>
        </p:spPr>
      </p:pic>
      <p:pic>
        <p:nvPicPr>
          <p:cNvPr id="4" name="Picture 2" descr="https://lh5.googleusercontent.com/nF-7UQEildVL6vV6mzRRO3uwhHvMyWkefYr9-b6o8j4Q8BTWAifvqcs8lEoFH7E9e04X3bSE_SZkGEQpq2dwPVEppFpm7_jJWVntVJbQX9GAtZIvpq_bcE06d0h-as3WewXY1Hj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228" y="4359492"/>
            <a:ext cx="3764812" cy="114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 6">
            <a:extLst>
              <a:ext uri="{FF2B5EF4-FFF2-40B4-BE49-F238E27FC236}">
                <a16:creationId xmlns:a16="http://schemas.microsoft.com/office/drawing/2014/main" id="{6C68085A-EE92-4EC3-82E9-DA3B5A15FA0E}"/>
              </a:ext>
            </a:extLst>
          </p:cNvPr>
          <p:cNvSpPr/>
          <p:nvPr/>
        </p:nvSpPr>
        <p:spPr>
          <a:xfrm rot="10800000">
            <a:off x="2720896" y="4876075"/>
            <a:ext cx="1065946" cy="277000"/>
          </a:xfrm>
          <a:prstGeom prst="rightArrow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algn="ctr" hangingPunct="0">
              <a:lnSpc>
                <a:spcPct val="80000"/>
              </a:lnSpc>
              <a:spcBef>
                <a:spcPts val="5500"/>
              </a:spcBef>
            </a:pPr>
            <a:endParaRPr lang="ko-KR" altLang="en-US" sz="5000">
              <a:solidFill>
                <a:srgbClr val="333333"/>
              </a:solidFill>
              <a:sym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2326602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실습</a:t>
            </a:r>
            <a:r>
              <a:rPr lang="en-US" altLang="ko-KR" dirty="0">
                <a:latin typeface="+mj-ea"/>
              </a:rPr>
              <a:t>. </a:t>
            </a:r>
            <a:r>
              <a:rPr lang="en-US" altLang="ko-KR" dirty="0" err="1">
                <a:latin typeface="+mj-ea"/>
              </a:rPr>
              <a:t>concat</a:t>
            </a:r>
            <a:r>
              <a:rPr lang="en-US" altLang="ko-KR" dirty="0">
                <a:latin typeface="+mj-ea"/>
              </a:rPr>
              <a:t>()</a:t>
            </a:r>
            <a:r>
              <a:rPr lang="ko-KR" altLang="en-US" dirty="0">
                <a:latin typeface="+mj-ea"/>
              </a:rPr>
              <a:t>함수 </a:t>
            </a:r>
            <a:r>
              <a:rPr lang="en-US" altLang="ko-KR" dirty="0">
                <a:latin typeface="+mj-ea"/>
              </a:rPr>
              <a:t>outer</a:t>
            </a:r>
            <a:r>
              <a:rPr lang="ko-KR" altLang="en-US" dirty="0">
                <a:latin typeface="+mj-ea"/>
              </a:rPr>
              <a:t> 조인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09D277D-3103-43DB-A22D-5185CEAFC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axis=0</a:t>
            </a:r>
            <a:r>
              <a:rPr lang="ko-KR" altLang="en-US" dirty="0"/>
              <a:t>일 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DC8209-C46C-4942-85DC-68AAC5FEECD2}"/>
              </a:ext>
            </a:extLst>
          </p:cNvPr>
          <p:cNvSpPr/>
          <p:nvPr/>
        </p:nvSpPr>
        <p:spPr>
          <a:xfrm>
            <a:off x="1654530" y="5419383"/>
            <a:ext cx="61830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출처 </a:t>
            </a:r>
            <a:r>
              <a:rPr lang="en-US" altLang="ko-KR" sz="1100" dirty="0"/>
              <a:t>: </a:t>
            </a:r>
            <a:r>
              <a:rPr lang="ko-KR" altLang="en-US" sz="1100" dirty="0"/>
              <a:t>https://ichi.pro/ko/python-pandas-dataframe-join-byeonghab-mich-yeongyeol-145789916147576</a:t>
            </a:r>
          </a:p>
        </p:txBody>
      </p:sp>
      <p:pic>
        <p:nvPicPr>
          <p:cNvPr id="7172" name="Picture 4" descr="https://ichi.pro/assets/images/max/724/1*bQ3Bl6_N_V4er6XZxVxIZA.png">
            <a:extLst>
              <a:ext uri="{FF2B5EF4-FFF2-40B4-BE49-F238E27FC236}">
                <a16:creationId xmlns:a16="http://schemas.microsoft.com/office/drawing/2014/main" id="{C4A9CD11-F97D-4468-9C55-DF8F6BB68A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704975"/>
            <a:ext cx="68961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0181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실습</a:t>
            </a:r>
            <a:r>
              <a:rPr lang="en-US" altLang="ko-KR" dirty="0">
                <a:latin typeface="+mj-ea"/>
              </a:rPr>
              <a:t>. </a:t>
            </a:r>
            <a:r>
              <a:rPr lang="en-US" altLang="ko-KR" dirty="0" err="1">
                <a:latin typeface="+mj-ea"/>
              </a:rPr>
              <a:t>concat</a:t>
            </a:r>
            <a:r>
              <a:rPr lang="en-US" altLang="ko-KR" dirty="0">
                <a:latin typeface="+mj-ea"/>
              </a:rPr>
              <a:t>()</a:t>
            </a:r>
            <a:r>
              <a:rPr lang="ko-KR" altLang="en-US" dirty="0">
                <a:latin typeface="+mj-ea"/>
              </a:rPr>
              <a:t>함수 </a:t>
            </a:r>
            <a:r>
              <a:rPr lang="en-US" altLang="ko-KR" dirty="0">
                <a:latin typeface="+mj-ea"/>
              </a:rPr>
              <a:t>outer</a:t>
            </a:r>
            <a:r>
              <a:rPr lang="ko-KR" altLang="en-US" dirty="0">
                <a:latin typeface="+mj-ea"/>
              </a:rPr>
              <a:t> 조인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09D277D-3103-43DB-A22D-5185CEAFC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axis=1</a:t>
            </a:r>
            <a:r>
              <a:rPr lang="ko-KR" altLang="en-US" dirty="0"/>
              <a:t>일 때</a:t>
            </a:r>
          </a:p>
        </p:txBody>
      </p:sp>
      <p:pic>
        <p:nvPicPr>
          <p:cNvPr id="7170" name="Picture 2" descr="https://ichi.pro/assets/images/max/724/1*LoUq8uZrbg_tO3t4tqZfqg.png">
            <a:extLst>
              <a:ext uri="{FF2B5EF4-FFF2-40B4-BE49-F238E27FC236}">
                <a16:creationId xmlns:a16="http://schemas.microsoft.com/office/drawing/2014/main" id="{06F4C6D2-2458-4950-849B-C5C1E6C21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714171"/>
            <a:ext cx="68961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FDC8209-C46C-4942-85DC-68AAC5FEECD2}"/>
              </a:ext>
            </a:extLst>
          </p:cNvPr>
          <p:cNvSpPr/>
          <p:nvPr/>
        </p:nvSpPr>
        <p:spPr>
          <a:xfrm>
            <a:off x="1670858" y="5822154"/>
            <a:ext cx="618308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출처 </a:t>
            </a:r>
            <a:r>
              <a:rPr lang="en-US" altLang="ko-KR" sz="1100" dirty="0"/>
              <a:t>: </a:t>
            </a:r>
            <a:r>
              <a:rPr lang="ko-KR" altLang="en-US" sz="1100" dirty="0"/>
              <a:t>https://ichi.pro/ko/python-pandas-dataframe-join-byeonghab-mich-yeongyeol-145789916147576</a:t>
            </a:r>
          </a:p>
        </p:txBody>
      </p:sp>
    </p:spTree>
    <p:extLst>
      <p:ext uri="{BB962C8B-B14F-4D97-AF65-F5344CB8AC3E}">
        <p14:creationId xmlns:p14="http://schemas.microsoft.com/office/powerpoint/2010/main" val="2807187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실습</a:t>
            </a:r>
            <a:r>
              <a:rPr lang="en-US" altLang="ko-KR" dirty="0">
                <a:latin typeface="+mj-ea"/>
              </a:rPr>
              <a:t>. </a:t>
            </a:r>
            <a:r>
              <a:rPr lang="en-US" altLang="ko-KR" dirty="0" err="1">
                <a:latin typeface="+mj-ea"/>
              </a:rPr>
              <a:t>concat</a:t>
            </a:r>
            <a:r>
              <a:rPr lang="en-US" altLang="ko-KR" dirty="0">
                <a:latin typeface="+mj-ea"/>
              </a:rPr>
              <a:t>()</a:t>
            </a:r>
            <a:r>
              <a:rPr lang="ko-KR" altLang="en-US" dirty="0">
                <a:latin typeface="+mj-ea"/>
              </a:rPr>
              <a:t>함수 </a:t>
            </a:r>
            <a:r>
              <a:rPr lang="en-US" altLang="ko-KR" dirty="0">
                <a:latin typeface="+mj-ea"/>
              </a:rPr>
              <a:t>outer</a:t>
            </a:r>
            <a:r>
              <a:rPr lang="ko-KR" altLang="en-US" dirty="0">
                <a:latin typeface="+mj-ea"/>
              </a:rPr>
              <a:t> 조인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09D277D-3103-43DB-A22D-5185CEAFC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4B9BD5-D005-439A-AA48-B0FF8DB3F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235" y="857874"/>
            <a:ext cx="6933529" cy="580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58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실습</a:t>
            </a:r>
            <a:r>
              <a:rPr lang="en-US" altLang="ko-KR" dirty="0">
                <a:latin typeface="+mj-ea"/>
              </a:rPr>
              <a:t>. </a:t>
            </a:r>
            <a:r>
              <a:rPr lang="en-US" altLang="ko-KR" dirty="0" err="1">
                <a:latin typeface="+mj-ea"/>
              </a:rPr>
              <a:t>concat</a:t>
            </a:r>
            <a:r>
              <a:rPr lang="en-US" altLang="ko-KR" dirty="0">
                <a:latin typeface="+mj-ea"/>
              </a:rPr>
              <a:t>()</a:t>
            </a:r>
            <a:r>
              <a:rPr lang="ko-KR" altLang="en-US" dirty="0">
                <a:latin typeface="+mj-ea"/>
              </a:rPr>
              <a:t>함수 </a:t>
            </a:r>
            <a:r>
              <a:rPr lang="en-US" altLang="ko-KR" dirty="0">
                <a:latin typeface="+mj-ea"/>
              </a:rPr>
              <a:t>inner</a:t>
            </a:r>
            <a:r>
              <a:rPr lang="ko-KR" altLang="en-US" dirty="0">
                <a:latin typeface="+mj-ea"/>
              </a:rPr>
              <a:t> 조인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09D277D-3103-43DB-A22D-5185CEAFC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0C3FEA-6C8B-405E-A17F-BD8EA8113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888105"/>
            <a:ext cx="7425366" cy="558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9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Nanum Gothic"/>
              </a:rPr>
              <a:t>데이터베이스 조인 연산과 유사 방식</a:t>
            </a:r>
            <a:endParaRPr lang="en-US" altLang="ko-KR" dirty="0">
              <a:solidFill>
                <a:srgbClr val="000000"/>
              </a:solidFill>
              <a:latin typeface="Nanum Gothic"/>
            </a:endParaRPr>
          </a:p>
          <a:p>
            <a:r>
              <a:rPr lang="ko-KR" altLang="ko-KR" dirty="0"/>
              <a:t>두 데이터 프레임의 공통 열 혹은 인덱스를 기준으로 두 개의 테이블을 병합하는 과정</a:t>
            </a:r>
            <a:r>
              <a:rPr lang="en-US" altLang="ko-KR" dirty="0"/>
              <a:t> </a:t>
            </a:r>
          </a:p>
          <a:p>
            <a:r>
              <a:rPr lang="ko-KR" altLang="ko-KR" dirty="0"/>
              <a:t>이 때 기준이 되는 열</a:t>
            </a:r>
            <a:r>
              <a:rPr lang="en-US" altLang="ko-KR" dirty="0"/>
              <a:t>, </a:t>
            </a:r>
            <a:r>
              <a:rPr lang="ko-KR" altLang="ko-KR" dirty="0"/>
              <a:t>행의 데이터를 키</a:t>
            </a:r>
            <a:r>
              <a:rPr lang="en-US" altLang="ko-KR" dirty="0"/>
              <a:t>(key)</a:t>
            </a:r>
            <a:r>
              <a:rPr lang="ko-KR" altLang="ko-KR" dirty="0"/>
              <a:t>라고 </a:t>
            </a:r>
            <a:r>
              <a:rPr lang="ko-KR" altLang="en-US" dirty="0"/>
              <a:t>함</a:t>
            </a:r>
            <a:r>
              <a:rPr lang="en-US" altLang="ko-KR" dirty="0"/>
              <a:t> 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53E478B8-45F2-4327-8A68-A3B4FCBC9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데이터 병합</a:t>
            </a:r>
            <a:r>
              <a:rPr lang="en-US" altLang="ko-KR" dirty="0">
                <a:latin typeface="+mj-ea"/>
              </a:rPr>
              <a:t>(merge)</a:t>
            </a:r>
            <a:endParaRPr lang="ko-KR" altLang="en-US" dirty="0">
              <a:latin typeface="+mj-ea"/>
            </a:endParaRPr>
          </a:p>
        </p:txBody>
      </p:sp>
      <p:pic>
        <p:nvPicPr>
          <p:cNvPr id="6146" name="Picture 2" descr="https://qph.fs.quoracdn.net/main-qimg-632db5cd2034bdbe7c6eaa2e297c7d3c">
            <a:extLst>
              <a:ext uri="{FF2B5EF4-FFF2-40B4-BE49-F238E27FC236}">
                <a16:creationId xmlns:a16="http://schemas.microsoft.com/office/drawing/2014/main" id="{5B8CF34C-EF14-4EE5-9D15-9818BCE8B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543" y="2644253"/>
            <a:ext cx="6008914" cy="372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D05139C-0FA2-4CCB-BACC-63440059234D}"/>
              </a:ext>
            </a:extLst>
          </p:cNvPr>
          <p:cNvSpPr/>
          <p:nvPr/>
        </p:nvSpPr>
        <p:spPr>
          <a:xfrm>
            <a:off x="1415142" y="6342584"/>
            <a:ext cx="69940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/>
              <a:t>출처 </a:t>
            </a:r>
            <a:r>
              <a:rPr lang="en-US" altLang="ko-KR" sz="1100" dirty="0"/>
              <a:t>: </a:t>
            </a:r>
            <a:r>
              <a:rPr lang="ko-KR" altLang="en-US" sz="1100" dirty="0"/>
              <a:t>https://www.quora.com/What-is-the-difference-between-concat-and-merge-functions-in-Pandas-DataFrame</a:t>
            </a:r>
          </a:p>
        </p:txBody>
      </p:sp>
    </p:spTree>
    <p:extLst>
      <p:ext uri="{BB962C8B-B14F-4D97-AF65-F5344CB8AC3E}">
        <p14:creationId xmlns:p14="http://schemas.microsoft.com/office/powerpoint/2010/main" val="1708593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0000"/>
                </a:solidFill>
                <a:latin typeface="Nanum Gothic"/>
              </a:rPr>
              <a:t>판다스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 데이터 병합 지원 메소드</a:t>
            </a:r>
            <a:endParaRPr lang="en-US" altLang="ko-KR" dirty="0">
              <a:solidFill>
                <a:srgbClr val="000000"/>
              </a:solidFill>
              <a:latin typeface="Nanum Gothic"/>
            </a:endParaRPr>
          </a:p>
          <a:p>
            <a:pPr lvl="1"/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df1.merge(df2, how=‘inner’, on=None)</a:t>
            </a:r>
          </a:p>
          <a:p>
            <a:pPr lvl="2"/>
            <a:r>
              <a:rPr lang="ko-KR" altLang="en-US" dirty="0">
                <a:solidFill>
                  <a:srgbClr val="000000"/>
                </a:solidFill>
                <a:latin typeface="Nanum Gothic"/>
              </a:rPr>
              <a:t>데이터프레임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df_1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을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df_2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와 병합</a:t>
            </a:r>
            <a:endParaRPr lang="en-US" altLang="ko-KR" dirty="0">
              <a:solidFill>
                <a:srgbClr val="000000"/>
              </a:solidFill>
              <a:latin typeface="Nanum Gothic"/>
            </a:endParaRP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Nanum Gothic"/>
              </a:rPr>
              <a:t>how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Nanum Gothic"/>
                <a:sym typeface="Wingdings" panose="05000000000000000000" pitchFamily="2" charset="2"/>
              </a:rPr>
              <a:t></a:t>
            </a:r>
            <a:r>
              <a:rPr lang="ko-KR" altLang="en-US" dirty="0">
                <a:solidFill>
                  <a:srgbClr val="000000"/>
                </a:solidFill>
                <a:latin typeface="Nanum Gothic"/>
                <a:sym typeface="Wingdings" panose="05000000000000000000" pitchFamily="2" charset="2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결합 방식</a:t>
            </a:r>
            <a:endParaRPr lang="en-US" altLang="ko-KR" dirty="0">
              <a:solidFill>
                <a:srgbClr val="000000"/>
              </a:solidFill>
              <a:latin typeface="Nanum Gothic"/>
            </a:endParaRPr>
          </a:p>
          <a:p>
            <a:pPr lvl="3"/>
            <a:r>
              <a:rPr lang="en-US" altLang="ko-KR" dirty="0">
                <a:solidFill>
                  <a:srgbClr val="000000"/>
                </a:solidFill>
                <a:latin typeface="Nanum Gothic"/>
              </a:rPr>
              <a:t>left, right, inner, outer(full)</a:t>
            </a:r>
          </a:p>
          <a:p>
            <a:pPr lvl="2"/>
            <a:r>
              <a:rPr lang="en-US" altLang="ko-KR" dirty="0">
                <a:solidFill>
                  <a:srgbClr val="000000"/>
                </a:solidFill>
                <a:latin typeface="Nanum Gothic"/>
              </a:rPr>
              <a:t>on </a:t>
            </a:r>
            <a:r>
              <a:rPr lang="en-US" altLang="ko-KR" dirty="0">
                <a:solidFill>
                  <a:srgbClr val="000000"/>
                </a:solidFill>
                <a:latin typeface="Nanum Gothic"/>
                <a:sym typeface="Wingdings" panose="05000000000000000000" pitchFamily="2" charset="2"/>
              </a:rPr>
              <a:t> </a:t>
            </a:r>
            <a:r>
              <a:rPr lang="ko-KR" altLang="en-US" dirty="0">
                <a:solidFill>
                  <a:srgbClr val="000000"/>
                </a:solidFill>
                <a:latin typeface="Nanum Gothic"/>
              </a:rPr>
              <a:t>조인 연산 수행을 위해 사용할 레이블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(</a:t>
            </a:r>
            <a:r>
              <a:rPr lang="ko-KR" altLang="en-US" dirty="0" err="1">
                <a:solidFill>
                  <a:srgbClr val="000000"/>
                </a:solidFill>
                <a:latin typeface="Nanum Gothic"/>
              </a:rPr>
              <a:t>열이름</a:t>
            </a:r>
            <a:r>
              <a:rPr lang="en-US" altLang="ko-KR" dirty="0">
                <a:solidFill>
                  <a:srgbClr val="000000"/>
                </a:solidFill>
                <a:latin typeface="Nanum Gothic"/>
              </a:rPr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데이터 병합</a:t>
            </a:r>
            <a:r>
              <a:rPr lang="en-US" altLang="ko-KR" dirty="0"/>
              <a:t>(merge)</a:t>
            </a:r>
            <a:endParaRPr lang="ko-KR" altLang="en-US" dirty="0"/>
          </a:p>
        </p:txBody>
      </p:sp>
      <p:pic>
        <p:nvPicPr>
          <p:cNvPr id="5126" name="Picture 6" descr="https://mblogthumb-phinf.pstatic.net/MjAxOTEyMjFfMjY4/MDAxNTc2OTIwMzA5NzMw.XSTi60nS5a4Z8YvOgnSLvmuRZrOYuoKIWHMjkGwa8s4g.7c5Wwgb5OQhLaD3_J7g0EvLpo7tgc53JnJ6BFM5wXBkg.PNG.masterwu/%25EC%25A0%2595%25EB%25A6%25AC.png?type=w800">
            <a:extLst>
              <a:ext uri="{FF2B5EF4-FFF2-40B4-BE49-F238E27FC236}">
                <a16:creationId xmlns:a16="http://schemas.microsoft.com/office/drawing/2014/main" id="{6AF3C352-93A4-4955-B185-D00F2356D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171" y="3361863"/>
            <a:ext cx="7271657" cy="1936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1F76670-7D4C-4032-B06C-AAC88B1795E6}"/>
              </a:ext>
            </a:extLst>
          </p:cNvPr>
          <p:cNvSpPr/>
          <p:nvPr/>
        </p:nvSpPr>
        <p:spPr>
          <a:xfrm>
            <a:off x="2285999" y="5452341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100" dirty="0"/>
              <a:t>출처 </a:t>
            </a:r>
            <a:r>
              <a:rPr lang="en-US" altLang="ko-KR" sz="1100" dirty="0"/>
              <a:t>: </a:t>
            </a:r>
            <a:r>
              <a:rPr lang="ko-KR" altLang="en-US" sz="1100" dirty="0"/>
              <a:t>https://m.blog.naver.com/masterwu/221744949958?view=img_6</a:t>
            </a:r>
          </a:p>
        </p:txBody>
      </p:sp>
    </p:spTree>
    <p:extLst>
      <p:ext uri="{BB962C8B-B14F-4D97-AF65-F5344CB8AC3E}">
        <p14:creationId xmlns:p14="http://schemas.microsoft.com/office/powerpoint/2010/main" val="366693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26C94DA-7506-46E0-A3BD-BE51C7AD6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AI</a:t>
            </a:r>
            <a:r>
              <a:rPr lang="ko-KR" altLang="en-US" dirty="0"/>
              <a:t>데이터분석 응용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A3070E-AFEA-4501-B0EB-D00827C01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3-2.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33173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1D2BD6D-8868-484D-979E-F5B857F8B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BEE42F2-A855-4455-9CD3-F6E3DD05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실습</a:t>
            </a:r>
            <a:r>
              <a:rPr lang="en-US" altLang="ko-KR" dirty="0">
                <a:latin typeface="+mj-ea"/>
              </a:rPr>
              <a:t>. </a:t>
            </a:r>
            <a:r>
              <a:rPr lang="ko-KR" altLang="en-US" dirty="0">
                <a:latin typeface="+mj-ea"/>
              </a:rPr>
              <a:t>데이터병합</a:t>
            </a:r>
            <a:r>
              <a:rPr lang="en-US" altLang="ko-KR" dirty="0">
                <a:latin typeface="+mj-ea"/>
              </a:rPr>
              <a:t>(4</a:t>
            </a:r>
            <a:r>
              <a:rPr lang="ko-KR" altLang="en-US" dirty="0">
                <a:latin typeface="+mj-ea"/>
              </a:rPr>
              <a:t>가지 결합방식</a:t>
            </a:r>
            <a:r>
              <a:rPr lang="en-US" altLang="ko-KR" dirty="0">
                <a:latin typeface="+mj-ea"/>
              </a:rPr>
              <a:t>)</a:t>
            </a:r>
            <a:r>
              <a:rPr lang="ko-KR" altLang="en-US" dirty="0">
                <a:latin typeface="+mj-ea"/>
              </a:rPr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3BB087-5BA9-4337-A94E-42337E37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096F13-3CE0-4602-A3B9-0587BE909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21" y="903921"/>
            <a:ext cx="8452757" cy="34148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FD7389-0632-4402-A029-FA7EE05D8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34" y="4372174"/>
            <a:ext cx="2708064" cy="21167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8DD1DC-E403-4ED4-8414-13B88231C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5771" y="4280665"/>
            <a:ext cx="2487762" cy="225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4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1D2BD6D-8868-484D-979E-F5B857F8B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BEE42F2-A855-4455-9CD3-F6E3DD05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. </a:t>
            </a:r>
            <a:r>
              <a:rPr lang="ko-KR" altLang="en-US" dirty="0"/>
              <a:t>데이터병합 </a:t>
            </a:r>
            <a:r>
              <a:rPr lang="en-US" altLang="ko-KR" dirty="0"/>
              <a:t>(</a:t>
            </a:r>
            <a:r>
              <a:rPr lang="ko-KR" altLang="en-US" dirty="0"/>
              <a:t>인덱스를 키로 활용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3BB087-5BA9-4337-A94E-42337E37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8B8A12D-3F86-46A0-837A-471912FEC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59" y="841040"/>
            <a:ext cx="8052079" cy="517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4978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분석 대상 변수를 그룹별로 데이터를 집계하여 진행하는 분석</a:t>
            </a:r>
            <a:endParaRPr lang="en-US" altLang="ko-KR" dirty="0"/>
          </a:p>
          <a:p>
            <a:r>
              <a:rPr lang="ko-KR" altLang="ko-KR" dirty="0"/>
              <a:t>특정한 조건에 맞는 데이터가 하나 이상 데이터 그룹을 이루는 경우</a:t>
            </a:r>
            <a:r>
              <a:rPr lang="en-US" altLang="ko-KR" dirty="0"/>
              <a:t> </a:t>
            </a:r>
            <a:r>
              <a:rPr lang="ko-KR" altLang="en-US" dirty="0"/>
              <a:t>자주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그룹 분석은 대부분 ‘범주형 변수’ 가 그룹 연산의 기준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일반적으로 범주형과 연속형이 결합된 그룹 분석으로 진행</a:t>
            </a:r>
            <a:endParaRPr lang="en-US" altLang="ko-KR" dirty="0"/>
          </a:p>
          <a:p>
            <a:endParaRPr lang="ko-KR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14900CD-D9CC-4FA4-87FE-0EF29334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그룹 분석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EA6905A-DE97-46D5-8B81-36C1ABBD34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43833" y="3986486"/>
            <a:ext cx="2247900" cy="180975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B5C8C4E-A44B-47BE-B265-D5C7D92B7D7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532525" y="3986486"/>
            <a:ext cx="2352675" cy="90678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</p:pic>
      <p:sp>
        <p:nvSpPr>
          <p:cNvPr id="13" name="오른쪽 화살표 6">
            <a:extLst>
              <a:ext uri="{FF2B5EF4-FFF2-40B4-BE49-F238E27FC236}">
                <a16:creationId xmlns:a16="http://schemas.microsoft.com/office/drawing/2014/main" id="{4D856E96-E3B0-451B-9898-C694412722BC}"/>
              </a:ext>
            </a:extLst>
          </p:cNvPr>
          <p:cNvSpPr/>
          <p:nvPr/>
        </p:nvSpPr>
        <p:spPr>
          <a:xfrm>
            <a:off x="3815443" y="4514180"/>
            <a:ext cx="1393372" cy="277000"/>
          </a:xfrm>
          <a:prstGeom prst="rightArrow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algn="ctr" hangingPunct="0">
              <a:lnSpc>
                <a:spcPct val="80000"/>
              </a:lnSpc>
              <a:spcBef>
                <a:spcPts val="5500"/>
              </a:spcBef>
            </a:pPr>
            <a:endParaRPr lang="ko-KR" altLang="en-US" sz="5000">
              <a:solidFill>
                <a:srgbClr val="333333"/>
              </a:solidFill>
              <a:sym typeface="Helvetica Neue Thin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6D6665-AA3A-4922-BB07-3213EB7E7E57}"/>
              </a:ext>
            </a:extLst>
          </p:cNvPr>
          <p:cNvSpPr/>
          <p:nvPr/>
        </p:nvSpPr>
        <p:spPr>
          <a:xfrm>
            <a:off x="3707122" y="4791180"/>
            <a:ext cx="16340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/>
            <a:r>
              <a:rPr lang="en-US" altLang="ko-KR" sz="12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df.groupby</a:t>
            </a:r>
            <a:r>
              <a:rPr lang="en-US" altLang="ko-KR" sz="12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(['class'])</a:t>
            </a:r>
            <a:endParaRPr lang="ko-KR" altLang="en-US" sz="12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8E55FD-67C4-40D4-8A72-5C500BD8E7BD}"/>
              </a:ext>
            </a:extLst>
          </p:cNvPr>
          <p:cNvSpPr/>
          <p:nvPr/>
        </p:nvSpPr>
        <p:spPr>
          <a:xfrm>
            <a:off x="3923929" y="4237181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/>
            <a:r>
              <a:rPr lang="ko-KR" altLang="en-US" sz="12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반별 그룹화</a:t>
            </a:r>
          </a:p>
        </p:txBody>
      </p:sp>
    </p:spTree>
    <p:extLst>
      <p:ext uri="{BB962C8B-B14F-4D97-AF65-F5344CB8AC3E}">
        <p14:creationId xmlns:p14="http://schemas.microsoft.com/office/powerpoint/2010/main" val="27329430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sz="2000" dirty="0"/>
              <a:t>몇몇 기준</a:t>
            </a:r>
            <a:r>
              <a:rPr lang="en-US" altLang="ko-KR" sz="2000" dirty="0"/>
              <a:t>(</a:t>
            </a:r>
            <a:r>
              <a:rPr lang="ko-KR" altLang="ko-KR" sz="2000" dirty="0"/>
              <a:t>범주형</a:t>
            </a:r>
            <a:r>
              <a:rPr lang="en-US" altLang="ko-KR" sz="2000" dirty="0"/>
              <a:t>)</a:t>
            </a:r>
            <a:r>
              <a:rPr lang="ko-KR" altLang="ko-KR" sz="2000" dirty="0"/>
              <a:t>에 따라 여러 그룹으로 데이터를</a:t>
            </a:r>
            <a:r>
              <a:rPr lang="en-US" altLang="ko-KR" sz="2000" dirty="0"/>
              <a:t> </a:t>
            </a:r>
            <a:r>
              <a:rPr lang="ko-KR" altLang="ko-KR" sz="2000" dirty="0"/>
              <a:t>분할</a:t>
            </a:r>
            <a:r>
              <a:rPr lang="en-US" altLang="ko-KR" sz="2000" dirty="0"/>
              <a:t>(splitting)</a:t>
            </a:r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r>
              <a:rPr lang="ko-KR" altLang="ko-KR" sz="1800" dirty="0"/>
              <a:t>반별 그룹</a:t>
            </a:r>
          </a:p>
          <a:p>
            <a:r>
              <a:rPr lang="ko-KR" altLang="ko-KR" sz="2000" dirty="0"/>
              <a:t>각 그룹에 독립적으로 함수를</a:t>
            </a:r>
            <a:r>
              <a:rPr lang="en-US" altLang="ko-KR" sz="2000" dirty="0"/>
              <a:t> </a:t>
            </a:r>
            <a:r>
              <a:rPr lang="ko-KR" altLang="ko-KR" sz="2000" dirty="0"/>
              <a:t>적용</a:t>
            </a:r>
            <a:r>
              <a:rPr lang="en-US" altLang="ko-KR" sz="2000" dirty="0"/>
              <a:t>(applying)</a:t>
            </a:r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r>
              <a:rPr lang="ko-KR" altLang="ko-KR" sz="1800" dirty="0"/>
              <a:t>반별 평균</a:t>
            </a:r>
          </a:p>
          <a:p>
            <a:r>
              <a:rPr lang="ko-KR" altLang="ko-KR" sz="2000" dirty="0"/>
              <a:t>결과물들을 하나의 데이터 구조로</a:t>
            </a:r>
            <a:r>
              <a:rPr lang="en-US" altLang="ko-KR" sz="2000" dirty="0"/>
              <a:t> </a:t>
            </a:r>
            <a:r>
              <a:rPr lang="ko-KR" altLang="ko-KR" sz="2000" dirty="0"/>
              <a:t>결합</a:t>
            </a:r>
            <a:r>
              <a:rPr lang="en-US" altLang="ko-KR" sz="2000" dirty="0"/>
              <a:t>(combining)  </a:t>
            </a:r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r>
              <a:rPr lang="ko-KR" altLang="ko-KR" sz="1800" dirty="0"/>
              <a:t>반별 평균결합</a:t>
            </a:r>
          </a:p>
          <a:p>
            <a:endParaRPr lang="en-US" altLang="ko-KR" dirty="0"/>
          </a:p>
          <a:p>
            <a:pPr marL="0" indent="0">
              <a:buNone/>
            </a:pPr>
            <a:endParaRPr lang="ko-KR" altLang="ko-KR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314900CD-D9CC-4FA4-87FE-0EF29334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그룹 분석 절차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FD1603-7CE2-4F90-95BF-B54776536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894" y="2985544"/>
            <a:ext cx="5499069" cy="345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7661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97592A8-DBFE-4A80-B21E-F6A1BAE3C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그룹 평균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70C0"/>
                </a:solidFill>
              </a:rPr>
              <a:t>means = </a:t>
            </a:r>
            <a:r>
              <a:rPr lang="en-US" altLang="ko-KR" dirty="0" err="1">
                <a:solidFill>
                  <a:srgbClr val="0070C0"/>
                </a:solidFill>
              </a:rPr>
              <a:t>weather.groupby</a:t>
            </a:r>
            <a:r>
              <a:rPr lang="en-US" altLang="ko-KR" dirty="0">
                <a:solidFill>
                  <a:srgbClr val="0070C0"/>
                </a:solidFill>
              </a:rPr>
              <a:t>('month').mean()</a:t>
            </a:r>
          </a:p>
          <a:p>
            <a:r>
              <a:rPr lang="ko-KR" altLang="en-US" dirty="0"/>
              <a:t>그룹 합계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70C0"/>
                </a:solidFill>
              </a:rPr>
              <a:t>sums = </a:t>
            </a:r>
            <a:r>
              <a:rPr lang="en-US" altLang="ko-KR" dirty="0" err="1">
                <a:solidFill>
                  <a:srgbClr val="0070C0"/>
                </a:solidFill>
              </a:rPr>
              <a:t>weather.groupby</a:t>
            </a:r>
            <a:r>
              <a:rPr lang="en-US" altLang="ko-KR" dirty="0">
                <a:solidFill>
                  <a:srgbClr val="0070C0"/>
                </a:solidFill>
              </a:rPr>
              <a:t>('month’).sum()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1A54E36-B277-4759-8F6E-E5F998C6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그룹 평균과 합계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B40E5F-E710-4E56-AD4A-AEA20CD87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34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8A939E-E976-478A-A47D-EC1033D6A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02" y="2035628"/>
            <a:ext cx="8675996" cy="402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452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74548E9-B5D9-4578-80FD-C05961969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4EB38B8-E096-4F3E-A63A-16AD6A0EB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. </a:t>
            </a:r>
            <a:r>
              <a:rPr lang="ko-KR" altLang="en-US" dirty="0"/>
              <a:t>월 평균 풍속 그래프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A71D3C-A4A0-4551-93F3-3DDBE90B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35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229524-3392-4E7B-87CF-DEEA5F751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78" y="934764"/>
            <a:ext cx="8463643" cy="498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0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6739" y="903921"/>
            <a:ext cx="8830521" cy="5487650"/>
          </a:xfrm>
        </p:spPr>
        <p:txBody>
          <a:bodyPr/>
          <a:lstStyle/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논리 인덱싱 사용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데이터프레임 열벡터에 논리 연산을 적용하여 필터링을 위한 논리 배열 생성</a:t>
            </a:r>
            <a:endParaRPr lang="en-US" altLang="ko-KR" dirty="0">
              <a:solidFill>
                <a:srgbClr val="000000"/>
              </a:solidFill>
              <a:latin typeface="Nanum Gothic"/>
            </a:endParaRPr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pc="-150" dirty="0"/>
              <a:t>필터링</a:t>
            </a:r>
            <a:endParaRPr lang="ko-KR" altLang="en-US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D37108EA-A079-41E7-8FEE-657E7EB1F010}"/>
              </a:ext>
            </a:extLst>
          </p:cNvPr>
          <p:cNvSpPr txBox="1"/>
          <p:nvPr/>
        </p:nvSpPr>
        <p:spPr>
          <a:xfrm>
            <a:off x="8470155" y="104833"/>
            <a:ext cx="67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dirty="0">
                <a:solidFill>
                  <a:srgbClr val="FF0000"/>
                </a:solidFill>
              </a:rPr>
              <a:t>실습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DFA20B-50DF-488C-AF52-901E14AF5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49" y="2160667"/>
            <a:ext cx="8420100" cy="391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8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03C68-997F-46FD-8E6D-BCFBD53EF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데이터프레임 정렬 메소드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0070C0"/>
                </a:solidFill>
              </a:rPr>
              <a:t>df.sort_values</a:t>
            </a:r>
            <a:r>
              <a:rPr lang="en-US" altLang="ko-KR" dirty="0">
                <a:solidFill>
                  <a:srgbClr val="0070C0"/>
                </a:solidFill>
              </a:rPr>
              <a:t>(</a:t>
            </a:r>
            <a:r>
              <a:rPr lang="ko-KR" altLang="en-US" dirty="0" err="1">
                <a:solidFill>
                  <a:srgbClr val="0070C0"/>
                </a:solidFill>
              </a:rPr>
              <a:t>열이름</a:t>
            </a:r>
            <a:r>
              <a:rPr lang="en-US" altLang="ko-KR" dirty="0">
                <a:solidFill>
                  <a:srgbClr val="0070C0"/>
                </a:solidFill>
              </a:rPr>
              <a:t>, ascending=True, </a:t>
            </a:r>
            <a:r>
              <a:rPr lang="en-US" altLang="ko-KR" dirty="0" err="1">
                <a:solidFill>
                  <a:srgbClr val="0070C0"/>
                </a:solidFill>
              </a:rPr>
              <a:t>inplace</a:t>
            </a:r>
            <a:r>
              <a:rPr lang="en-US" altLang="ko-KR" dirty="0">
                <a:solidFill>
                  <a:srgbClr val="0070C0"/>
                </a:solidFill>
              </a:rPr>
              <a:t>=True)</a:t>
            </a:r>
          </a:p>
          <a:p>
            <a:pPr lvl="2"/>
            <a:r>
              <a:rPr lang="ko-KR" altLang="en-US" dirty="0" err="1"/>
              <a:t>열이름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정렬 기준</a:t>
            </a:r>
            <a:endParaRPr lang="en-US" altLang="ko-KR" dirty="0">
              <a:sym typeface="Wingdings" panose="05000000000000000000" pitchFamily="2" charset="2"/>
            </a:endParaRPr>
          </a:p>
          <a:p>
            <a:pPr lvl="3"/>
            <a:r>
              <a:rPr lang="ko-KR" altLang="en-US" dirty="0">
                <a:sym typeface="Wingdings" panose="05000000000000000000" pitchFamily="2" charset="2"/>
              </a:rPr>
              <a:t>정렬 기준으로 </a:t>
            </a:r>
            <a:r>
              <a:rPr lang="en-US" altLang="ko-KR" dirty="0">
                <a:sym typeface="Wingdings" panose="05000000000000000000" pitchFamily="2" charset="2"/>
              </a:rPr>
              <a:t>[</a:t>
            </a:r>
            <a:r>
              <a:rPr lang="ko-KR" altLang="en-US" dirty="0" err="1">
                <a:sym typeface="Wingdings" panose="05000000000000000000" pitchFamily="2" charset="2"/>
              </a:rPr>
              <a:t>열이름</a:t>
            </a:r>
            <a:r>
              <a:rPr lang="ko-KR" altLang="en-US" dirty="0">
                <a:sym typeface="Wingdings" panose="05000000000000000000" pitchFamily="2" charset="2"/>
              </a:rPr>
              <a:t> 리스트</a:t>
            </a:r>
            <a:r>
              <a:rPr lang="en-US" altLang="ko-KR" dirty="0">
                <a:sym typeface="Wingdings" panose="05000000000000000000" pitchFamily="2" charset="2"/>
              </a:rPr>
              <a:t>] </a:t>
            </a:r>
            <a:r>
              <a:rPr lang="ko-KR" altLang="en-US" dirty="0">
                <a:sym typeface="Wingdings" panose="05000000000000000000" pitchFamily="2" charset="2"/>
              </a:rPr>
              <a:t>지정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가능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ascending=True  </a:t>
            </a:r>
            <a:r>
              <a:rPr lang="ko-KR" altLang="en-US" dirty="0">
                <a:sym typeface="Wingdings" panose="05000000000000000000" pitchFamily="2" charset="2"/>
              </a:rPr>
              <a:t>오름 차순 정렬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 err="1">
                <a:sym typeface="Wingdings" panose="05000000000000000000" pitchFamily="2" charset="2"/>
              </a:rPr>
              <a:t>inplace</a:t>
            </a:r>
            <a:r>
              <a:rPr lang="en-US" altLang="ko-KR" dirty="0">
                <a:sym typeface="Wingdings" panose="05000000000000000000" pitchFamily="2" charset="2"/>
              </a:rPr>
              <a:t>=True  </a:t>
            </a:r>
            <a:r>
              <a:rPr lang="ko-KR" altLang="en-US" dirty="0">
                <a:sym typeface="Wingdings" panose="05000000000000000000" pitchFamily="2" charset="2"/>
              </a:rPr>
              <a:t>현재 데이터프레임 정렬 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데이터정렬</a:t>
            </a:r>
            <a:endParaRPr lang="ko-KR" altLang="en-US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8BA5A88B-5A22-4D78-A5C7-61A7D1BA2269}"/>
              </a:ext>
            </a:extLst>
          </p:cNvPr>
          <p:cNvSpPr txBox="1"/>
          <p:nvPr/>
        </p:nvSpPr>
        <p:spPr>
          <a:xfrm>
            <a:off x="8470155" y="104833"/>
            <a:ext cx="674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dirty="0">
                <a:solidFill>
                  <a:srgbClr val="FF0000"/>
                </a:solidFill>
              </a:rPr>
              <a:t>실습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5A56D7C-D15C-4A63-8DEE-566520FE8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64" y="3088055"/>
            <a:ext cx="8213271" cy="250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990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Reshaping</a:t>
            </a:r>
            <a:r>
              <a:rPr lang="ko-KR" altLang="en-US" dirty="0"/>
              <a:t>이</a:t>
            </a:r>
            <a:r>
              <a:rPr lang="ko-KR" altLang="ko-KR" dirty="0"/>
              <a:t>라고 </a:t>
            </a:r>
            <a:r>
              <a:rPr lang="ko-KR" altLang="en-US" dirty="0"/>
              <a:t>함</a:t>
            </a:r>
            <a:r>
              <a:rPr lang="ko-KR" altLang="ko-KR" dirty="0"/>
              <a:t> </a:t>
            </a:r>
            <a:endParaRPr lang="en-US" altLang="ko-KR" dirty="0"/>
          </a:p>
          <a:p>
            <a:pPr lvl="1"/>
            <a:r>
              <a:rPr lang="ko-KR" altLang="ko-KR" dirty="0"/>
              <a:t>분석 과정에서 원본 데이터의 구조가 분석 기법에 맞지 않아 행과 열의 위치를 </a:t>
            </a:r>
            <a:r>
              <a:rPr lang="ko-KR" altLang="en-US" dirty="0"/>
              <a:t>바꾸는 경우</a:t>
            </a:r>
            <a:endParaRPr lang="en-US" altLang="ko-KR" dirty="0"/>
          </a:p>
          <a:p>
            <a:pPr lvl="1"/>
            <a:r>
              <a:rPr lang="ko-KR" altLang="ko-KR" dirty="0"/>
              <a:t>특정 요인에 따라 집계 해서 구조를 </a:t>
            </a:r>
            <a:r>
              <a:rPr lang="ko-KR" altLang="en-US" dirty="0"/>
              <a:t>변경</a:t>
            </a:r>
            <a:r>
              <a:rPr lang="ko-KR" altLang="ko-KR" dirty="0"/>
              <a:t>하는 경우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ko-KR" dirty="0" err="1"/>
              <a:t>판다스</a:t>
            </a:r>
            <a:r>
              <a:rPr lang="ko-KR" altLang="ko-KR" dirty="0"/>
              <a:t> 재</a:t>
            </a:r>
            <a:r>
              <a:rPr lang="ko-KR" altLang="en-US" dirty="0"/>
              <a:t>구조화 관련 </a:t>
            </a:r>
            <a:r>
              <a:rPr lang="ko-KR" altLang="ko-KR" dirty="0"/>
              <a:t>기능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75508D7A-6B7F-45D1-9431-D03B305F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재구조화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861626"/>
              </p:ext>
            </p:extLst>
          </p:nvPr>
        </p:nvGraphicFramePr>
        <p:xfrm>
          <a:off x="990599" y="3332060"/>
          <a:ext cx="6798130" cy="2268639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3399065">
                  <a:extLst>
                    <a:ext uri="{9D8B030D-6E8A-4147-A177-3AD203B41FA5}">
                      <a16:colId xmlns:a16="http://schemas.microsoft.com/office/drawing/2014/main" val="3916689206"/>
                    </a:ext>
                  </a:extLst>
                </a:gridCol>
                <a:gridCol w="3399065">
                  <a:extLst>
                    <a:ext uri="{9D8B030D-6E8A-4147-A177-3AD203B41FA5}">
                      <a16:colId xmlns:a16="http://schemas.microsoft.com/office/drawing/2014/main" val="2762006565"/>
                    </a:ext>
                  </a:extLst>
                </a:gridCol>
              </a:tblGrid>
              <a:tr h="382487">
                <a:tc>
                  <a:txBody>
                    <a:bodyPr/>
                    <a:lstStyle/>
                    <a:p>
                      <a:pPr marL="0" marR="0" indent="0" algn="ctr" defTabSz="308049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sz="2400" u="none" strike="noStrike" cap="none" spc="0" baseline="0" dirty="0">
                          <a:ln>
                            <a:noFill/>
                          </a:ln>
                          <a:uFillTx/>
                          <a:sym typeface="Gill Sans"/>
                        </a:rPr>
                        <a:t>함수</a:t>
                      </a:r>
                      <a:endParaRPr lang="ko-KR" sz="24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Gill Sans"/>
                      </a:endParaRPr>
                    </a:p>
                  </a:txBody>
                  <a:tcPr marL="31892" marR="31892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308049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sz="2400" u="none" strike="noStrike" cap="none" spc="0" baseline="0" dirty="0">
                          <a:ln>
                            <a:noFill/>
                          </a:ln>
                          <a:uFillTx/>
                          <a:sym typeface="Gill Sans"/>
                        </a:rPr>
                        <a:t>설명</a:t>
                      </a:r>
                      <a:endParaRPr lang="ko-KR" sz="2400" b="1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Gill Sans"/>
                      </a:endParaRPr>
                    </a:p>
                  </a:txBody>
                  <a:tcPr marL="31892" marR="31892" marT="0" marB="0" anchor="ctr"/>
                </a:tc>
                <a:extLst>
                  <a:ext uri="{0D108BD9-81ED-4DB2-BD59-A6C34878D82A}">
                    <a16:rowId xmlns:a16="http://schemas.microsoft.com/office/drawing/2014/main" val="2508652250"/>
                  </a:ext>
                </a:extLst>
              </a:tr>
              <a:tr h="345597">
                <a:tc>
                  <a:txBody>
                    <a:bodyPr/>
                    <a:lstStyle/>
                    <a:p>
                      <a:pPr marL="0" marR="0" indent="0" algn="ctr" defTabSz="308049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u="none" strike="noStrike" cap="none" spc="0" baseline="0" dirty="0" err="1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pd.cut</a:t>
                      </a:r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(), </a:t>
                      </a:r>
                      <a:r>
                        <a:rPr lang="en-US" sz="1800" u="none" strike="noStrike" cap="none" spc="0" baseline="0" dirty="0" err="1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pd.qcut</a:t>
                      </a:r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()</a:t>
                      </a:r>
                      <a:endParaRPr lang="ko-KR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Gill Sans"/>
                      </a:endParaRPr>
                    </a:p>
                  </a:txBody>
                  <a:tcPr marL="31892" marR="31892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308049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sz="18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데이터 </a:t>
                      </a:r>
                      <a:r>
                        <a:rPr lang="ko-KR" sz="1800" u="none" strike="noStrike" cap="none" spc="0" baseline="0" dirty="0" err="1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구간화</a:t>
                      </a:r>
                      <a:endParaRPr lang="ko-KR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Gill Sans"/>
                      </a:endParaRPr>
                    </a:p>
                  </a:txBody>
                  <a:tcPr marL="31892" marR="31892" marT="0" marB="0" anchor="ctr"/>
                </a:tc>
                <a:extLst>
                  <a:ext uri="{0D108BD9-81ED-4DB2-BD59-A6C34878D82A}">
                    <a16:rowId xmlns:a16="http://schemas.microsoft.com/office/drawing/2014/main" val="3009376339"/>
                  </a:ext>
                </a:extLst>
              </a:tr>
              <a:tr h="308111">
                <a:tc>
                  <a:txBody>
                    <a:bodyPr/>
                    <a:lstStyle/>
                    <a:p>
                      <a:pPr marL="0" marR="0" indent="0" algn="ctr" defTabSz="308049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u="none" strike="noStrike" cap="none" spc="0" baseline="0" dirty="0" err="1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pd.get_dummies</a:t>
                      </a:r>
                      <a:endParaRPr lang="ko-KR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Gill Sans"/>
                      </a:endParaRPr>
                    </a:p>
                  </a:txBody>
                  <a:tcPr marL="31892" marR="31892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308049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sz="18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원</a:t>
                      </a:r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-</a:t>
                      </a:r>
                      <a:r>
                        <a:rPr lang="ko-KR" sz="1800" u="none" strike="noStrike" cap="none" spc="0" baseline="0" dirty="0" err="1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핫</a:t>
                      </a:r>
                      <a:r>
                        <a:rPr lang="ko-KR" sz="18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 </a:t>
                      </a:r>
                      <a:r>
                        <a:rPr lang="ko-KR" altLang="en-US" sz="1800" u="none" strike="noStrike" cap="none" spc="0" baseline="0" dirty="0" err="1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인</a:t>
                      </a:r>
                      <a:r>
                        <a:rPr lang="ko-KR" sz="1800" u="none" strike="noStrike" cap="none" spc="0" baseline="0" dirty="0" err="1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코딩</a:t>
                      </a:r>
                      <a:endParaRPr lang="ko-KR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Gill Sans"/>
                      </a:endParaRPr>
                    </a:p>
                  </a:txBody>
                  <a:tcPr marL="31892" marR="31892" marT="0" marB="0" anchor="ctr"/>
                </a:tc>
                <a:extLst>
                  <a:ext uri="{0D108BD9-81ED-4DB2-BD59-A6C34878D82A}">
                    <a16:rowId xmlns:a16="http://schemas.microsoft.com/office/drawing/2014/main" val="1430682655"/>
                  </a:ext>
                </a:extLst>
              </a:tr>
              <a:tr h="308111">
                <a:tc>
                  <a:txBody>
                    <a:bodyPr/>
                    <a:lstStyle/>
                    <a:p>
                      <a:pPr marL="0" marR="0" indent="0" algn="ctr" defTabSz="308049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T</a:t>
                      </a:r>
                      <a:endParaRPr lang="ko-KR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Gill Sans"/>
                      </a:endParaRPr>
                    </a:p>
                  </a:txBody>
                  <a:tcPr marL="31892" marR="31892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308049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sz="18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데이터 전치</a:t>
                      </a:r>
                      <a:endParaRPr lang="ko-KR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Gill Sans"/>
                      </a:endParaRPr>
                    </a:p>
                  </a:txBody>
                  <a:tcPr marL="31892" marR="31892" marT="0" marB="0" anchor="ctr"/>
                </a:tc>
                <a:extLst>
                  <a:ext uri="{0D108BD9-81ED-4DB2-BD59-A6C34878D82A}">
                    <a16:rowId xmlns:a16="http://schemas.microsoft.com/office/drawing/2014/main" val="1224632232"/>
                  </a:ext>
                </a:extLst>
              </a:tr>
              <a:tr h="308111">
                <a:tc>
                  <a:txBody>
                    <a:bodyPr/>
                    <a:lstStyle/>
                    <a:p>
                      <a:pPr marL="0" marR="0" indent="0" algn="ctr" defTabSz="308049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pivot(), </a:t>
                      </a:r>
                      <a:r>
                        <a:rPr lang="en-US" sz="1800" u="none" strike="noStrike" cap="none" spc="0" baseline="0" dirty="0" err="1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pd.pivot_table</a:t>
                      </a:r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()</a:t>
                      </a:r>
                      <a:endParaRPr lang="ko-KR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Gill Sans"/>
                      </a:endParaRPr>
                    </a:p>
                  </a:txBody>
                  <a:tcPr marL="31892" marR="31892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308049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sz="1800" u="none" strike="noStrike" cap="none" spc="0" baseline="0" dirty="0" err="1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피봇</a:t>
                      </a:r>
                      <a:r>
                        <a:rPr lang="ko-KR" sz="18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 테이블</a:t>
                      </a:r>
                      <a:endParaRPr lang="ko-KR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Gill Sans"/>
                      </a:endParaRPr>
                    </a:p>
                  </a:txBody>
                  <a:tcPr marL="31892" marR="31892" marT="0" marB="0" anchor="ctr"/>
                </a:tc>
                <a:extLst>
                  <a:ext uri="{0D108BD9-81ED-4DB2-BD59-A6C34878D82A}">
                    <a16:rowId xmlns:a16="http://schemas.microsoft.com/office/drawing/2014/main" val="2062545707"/>
                  </a:ext>
                </a:extLst>
              </a:tr>
              <a:tr h="308111">
                <a:tc>
                  <a:txBody>
                    <a:bodyPr/>
                    <a:lstStyle/>
                    <a:p>
                      <a:pPr marL="0" marR="0" indent="0" algn="ctr" defTabSz="308049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melt()</a:t>
                      </a:r>
                      <a:endParaRPr lang="ko-KR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Gill Sans"/>
                      </a:endParaRPr>
                    </a:p>
                  </a:txBody>
                  <a:tcPr marL="31892" marR="31892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308049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sz="18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열</a:t>
                      </a:r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,</a:t>
                      </a:r>
                      <a:r>
                        <a:rPr lang="ko-KR" sz="18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행 전환 </a:t>
                      </a:r>
                      <a:endParaRPr lang="ko-KR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Gill Sans"/>
                      </a:endParaRPr>
                    </a:p>
                  </a:txBody>
                  <a:tcPr marL="31892" marR="31892" marT="0" marB="0" anchor="ctr"/>
                </a:tc>
                <a:extLst>
                  <a:ext uri="{0D108BD9-81ED-4DB2-BD59-A6C34878D82A}">
                    <a16:rowId xmlns:a16="http://schemas.microsoft.com/office/drawing/2014/main" val="3859321246"/>
                  </a:ext>
                </a:extLst>
              </a:tr>
              <a:tr h="308111">
                <a:tc>
                  <a:txBody>
                    <a:bodyPr/>
                    <a:lstStyle/>
                    <a:p>
                      <a:pPr marL="0" marR="0" indent="0" algn="ctr" defTabSz="308049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stack(), unstack()</a:t>
                      </a:r>
                      <a:endParaRPr lang="ko-KR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Gill Sans"/>
                      </a:endParaRPr>
                    </a:p>
                  </a:txBody>
                  <a:tcPr marL="31892" marR="31892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308049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ko-KR" sz="18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행</a:t>
                      </a:r>
                      <a:r>
                        <a:rPr lang="en-US" sz="18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,</a:t>
                      </a:r>
                      <a:r>
                        <a:rPr lang="ko-KR" sz="1800" u="none" strike="noStrike" cap="none" spc="0" baseline="0" dirty="0">
                          <a:ln>
                            <a:noFill/>
                          </a:ln>
                          <a:effectLst/>
                          <a:uFillTx/>
                          <a:sym typeface="Gill Sans"/>
                        </a:rPr>
                        <a:t>열 인덱스 전환</a:t>
                      </a:r>
                      <a:endParaRPr lang="ko-KR" sz="1800" b="0" i="0" u="none" strike="noStrike" cap="none" spc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Gill Sans"/>
                      </a:endParaRPr>
                    </a:p>
                  </a:txBody>
                  <a:tcPr marL="31892" marR="31892" marT="0" marB="0" anchor="ctr"/>
                </a:tc>
                <a:extLst>
                  <a:ext uri="{0D108BD9-81ED-4DB2-BD59-A6C34878D82A}">
                    <a16:rowId xmlns:a16="http://schemas.microsoft.com/office/drawing/2014/main" val="1291839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632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연속형 변수를 범주형 변수로 만드는 방법</a:t>
            </a:r>
            <a:endParaRPr lang="en-US" altLang="ko-KR" dirty="0"/>
          </a:p>
          <a:p>
            <a:pPr lvl="1"/>
            <a:r>
              <a:rPr lang="ko-KR" altLang="ko-KR" dirty="0"/>
              <a:t>데이터 분석을 진행할 때 연속형 변수를 바로 사용하는 경우보다 일정 구간</a:t>
            </a:r>
            <a:r>
              <a:rPr lang="en-US" altLang="ko-KR" dirty="0"/>
              <a:t>(bin</a:t>
            </a:r>
            <a:r>
              <a:rPr lang="ko-KR" altLang="ko-KR" dirty="0"/>
              <a:t>이라고도 한다</a:t>
            </a:r>
            <a:r>
              <a:rPr lang="en-US" altLang="ko-KR" dirty="0"/>
              <a:t>)</a:t>
            </a:r>
            <a:r>
              <a:rPr lang="ko-KR" altLang="ko-KR" dirty="0"/>
              <a:t>으로 작업하는 경우</a:t>
            </a:r>
            <a:r>
              <a:rPr lang="ko-KR" altLang="en-US" dirty="0"/>
              <a:t>가 많음</a:t>
            </a:r>
            <a:endParaRPr lang="en-US" altLang="ko-KR" dirty="0"/>
          </a:p>
          <a:p>
            <a:r>
              <a:rPr lang="ko-KR" altLang="ko-KR" dirty="0"/>
              <a:t>데이터구간화 에는 특별한 원칙이 있는 것이 아니기 때문에 </a:t>
            </a:r>
            <a:r>
              <a:rPr lang="ko-KR" altLang="ko-KR" dirty="0" err="1"/>
              <a:t>데이터사이언티스트의</a:t>
            </a:r>
            <a:r>
              <a:rPr lang="ko-KR" altLang="ko-KR" dirty="0"/>
              <a:t> 업무 이해도에 따라 창의적인 방법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ko-KR" altLang="ko-KR" dirty="0"/>
          </a:p>
          <a:p>
            <a:endParaRPr lang="ko-KR" altLang="en-US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6F7F2B61-1C29-4AFD-9764-A2534A53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데이터 구간화</a:t>
            </a:r>
            <a:r>
              <a:rPr lang="en-US" altLang="ko-KR" dirty="0">
                <a:latin typeface="+mj-ea"/>
              </a:rPr>
              <a:t>(Data Binning)</a:t>
            </a:r>
            <a:endParaRPr lang="ko-KR" altLang="en-US" dirty="0">
              <a:latin typeface="+mj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517" y="2917372"/>
            <a:ext cx="6472965" cy="280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7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75779-2DB4-4345-86F6-E6F105F7B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/>
              <a:t>데이터 분석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87B63B-C5F9-487A-BCEA-1C2BE84A7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3271156"/>
            <a:ext cx="8496300" cy="2813957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데이터 수집</a:t>
            </a:r>
            <a:endParaRPr lang="en-US" altLang="ko-KR" dirty="0"/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오픈데이터 </a:t>
            </a:r>
            <a:r>
              <a:rPr lang="en-US" altLang="ko-KR" dirty="0">
                <a:sym typeface="Wingdings" panose="05000000000000000000" pitchFamily="2" charset="2"/>
              </a:rPr>
              <a:t>API, </a:t>
            </a:r>
            <a:r>
              <a:rPr lang="ko-KR" altLang="en-US" dirty="0">
                <a:sym typeface="Wingdings" panose="05000000000000000000" pitchFamily="2" charset="2"/>
              </a:rPr>
              <a:t>웹 </a:t>
            </a:r>
            <a:r>
              <a:rPr lang="ko-KR" altLang="en-US" dirty="0" err="1">
                <a:sym typeface="Wingdings" panose="05000000000000000000" pitchFamily="2" charset="2"/>
              </a:rPr>
              <a:t>크롤링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파일 읽기</a:t>
            </a:r>
            <a:r>
              <a:rPr lang="en-US" altLang="ko-KR" dirty="0">
                <a:sym typeface="Wingdings" panose="05000000000000000000" pitchFamily="2" charset="2"/>
              </a:rPr>
              <a:t>, DB </a:t>
            </a:r>
            <a:r>
              <a:rPr lang="ko-KR" altLang="en-US" dirty="0">
                <a:sym typeface="Wingdings" panose="05000000000000000000" pitchFamily="2" charset="2"/>
              </a:rPr>
              <a:t>액세스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b="1" dirty="0">
                <a:sym typeface="Wingdings" panose="05000000000000000000" pitchFamily="2" charset="2"/>
              </a:rPr>
              <a:t>데이터 </a:t>
            </a:r>
            <a:r>
              <a:rPr lang="ko-KR" altLang="en-US" b="1" dirty="0" err="1">
                <a:sym typeface="Wingdings" panose="05000000000000000000" pitchFamily="2" charset="2"/>
              </a:rPr>
              <a:t>전처리</a:t>
            </a:r>
            <a:r>
              <a:rPr lang="ko-KR" altLang="en-US" b="1" dirty="0">
                <a:sym typeface="Wingdings" panose="05000000000000000000" pitchFamily="2" charset="2"/>
              </a:rPr>
              <a:t> </a:t>
            </a:r>
            <a:r>
              <a:rPr lang="en-US" altLang="ko-KR" b="1" dirty="0">
                <a:sym typeface="Wingdings" panose="05000000000000000000" pitchFamily="2" charset="2"/>
              </a:rPr>
              <a:t>: </a:t>
            </a:r>
            <a:r>
              <a:rPr lang="ko-KR" altLang="en-US" b="1" dirty="0" err="1">
                <a:sym typeface="Wingdings" panose="05000000000000000000" pitchFamily="2" charset="2"/>
              </a:rPr>
              <a:t>넘파이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 err="1">
                <a:sym typeface="Wingdings" panose="05000000000000000000" pitchFamily="2" charset="2"/>
              </a:rPr>
              <a:t>판다스</a:t>
            </a:r>
            <a:r>
              <a:rPr lang="ko-KR" altLang="en-US" b="1" dirty="0">
                <a:sym typeface="Wingdings" panose="05000000000000000000" pitchFamily="2" charset="2"/>
              </a:rPr>
              <a:t> 활용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r>
              <a:rPr lang="ko-KR" altLang="en-US" b="1" dirty="0">
                <a:sym typeface="Wingdings" panose="05000000000000000000" pitchFamily="2" charset="2"/>
              </a:rPr>
              <a:t>데이터 </a:t>
            </a:r>
            <a:r>
              <a:rPr lang="ko-KR" altLang="en-US" b="1" dirty="0" err="1">
                <a:sym typeface="Wingdings" panose="05000000000000000000" pitchFamily="2" charset="2"/>
              </a:rPr>
              <a:t>클린징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데이터 연결과 병합</a:t>
            </a:r>
            <a:r>
              <a:rPr lang="en-US" altLang="ko-KR" b="1" dirty="0">
                <a:sym typeface="Wingdings" panose="05000000000000000000" pitchFamily="2" charset="2"/>
              </a:rPr>
              <a:t>, </a:t>
            </a:r>
            <a:r>
              <a:rPr lang="ko-KR" altLang="en-US" b="1" dirty="0">
                <a:sym typeface="Wingdings" panose="05000000000000000000" pitchFamily="2" charset="2"/>
              </a:rPr>
              <a:t>데이터 재구조화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>
                <a:sym typeface="Wingdings" panose="05000000000000000000" pitchFamily="2" charset="2"/>
              </a:rPr>
              <a:t>데이터 분석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응용 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데이터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시각화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 err="1">
                <a:sym typeface="Wingdings" panose="05000000000000000000" pitchFamily="2" charset="2"/>
              </a:rPr>
              <a:t>맷플롯립</a:t>
            </a:r>
            <a:r>
              <a:rPr lang="ko-KR" altLang="en-US" dirty="0">
                <a:sym typeface="Wingdings" panose="05000000000000000000" pitchFamily="2" charset="2"/>
              </a:rPr>
              <a:t> 활용</a:t>
            </a:r>
            <a:r>
              <a:rPr lang="en-US" altLang="ko-KR" dirty="0">
                <a:sym typeface="Wingdings" panose="05000000000000000000" pitchFamily="2" charset="2"/>
              </a:rPr>
              <a:t>), </a:t>
            </a:r>
            <a:r>
              <a:rPr lang="ko-KR" altLang="en-US" dirty="0">
                <a:sym typeface="Wingdings" panose="05000000000000000000" pitchFamily="2" charset="2"/>
              </a:rPr>
              <a:t>기계학습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36946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dirty="0"/>
          </a:p>
        </p:txBody>
      </p:sp>
      <p:graphicFrame>
        <p:nvGraphicFramePr>
          <p:cNvPr id="4" name="다이어그램 3">
            <a:extLst>
              <a:ext uri="{FF2B5EF4-FFF2-40B4-BE49-F238E27FC236}">
                <a16:creationId xmlns:a16="http://schemas.microsoft.com/office/drawing/2014/main" id="{73772DF9-B606-4617-AF1D-FBC8F5C55F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8182349"/>
              </p:ext>
            </p:extLst>
          </p:nvPr>
        </p:nvGraphicFramePr>
        <p:xfrm>
          <a:off x="557893" y="1126670"/>
          <a:ext cx="8028213" cy="214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72920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범주형 데이터를 </a:t>
            </a:r>
            <a:r>
              <a:rPr lang="ko-KR" altLang="en-US" dirty="0"/>
              <a:t>수치 데이터 변경하는 방법</a:t>
            </a:r>
            <a:endParaRPr lang="en-US" altLang="ko-KR" dirty="0"/>
          </a:p>
          <a:p>
            <a:pPr lvl="1"/>
            <a:r>
              <a:rPr lang="ko-KR" altLang="ko-KR" dirty="0" err="1"/>
              <a:t>딥러닝</a:t>
            </a:r>
            <a:r>
              <a:rPr lang="ko-KR" altLang="ko-KR" dirty="0"/>
              <a:t> 알고리즘은 수치 데이터만 이해</a:t>
            </a:r>
            <a:r>
              <a:rPr lang="en-US" altLang="ko-KR" dirty="0"/>
              <a:t> </a:t>
            </a:r>
          </a:p>
          <a:p>
            <a:r>
              <a:rPr lang="ko-KR" altLang="ko-KR" dirty="0"/>
              <a:t>원</a:t>
            </a:r>
            <a:r>
              <a:rPr lang="en-US" altLang="ko-KR" dirty="0"/>
              <a:t>-</a:t>
            </a:r>
            <a:r>
              <a:rPr lang="ko-KR" altLang="ko-KR" dirty="0" err="1"/>
              <a:t>핫인코딩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  <a:endParaRPr lang="en-US" altLang="ko-KR" dirty="0"/>
          </a:p>
          <a:p>
            <a:pPr lvl="1"/>
            <a:r>
              <a:rPr lang="ko-KR" altLang="ko-KR" dirty="0"/>
              <a:t>해당되는 하나의 데이터만</a:t>
            </a:r>
            <a:r>
              <a:rPr lang="en-US" altLang="ko-KR" dirty="0"/>
              <a:t> 1</a:t>
            </a:r>
            <a:r>
              <a:rPr lang="ko-KR" altLang="ko-KR" dirty="0"/>
              <a:t>로 변경해 주고 나머지는</a:t>
            </a:r>
            <a:r>
              <a:rPr lang="en-US" altLang="ko-KR" dirty="0"/>
              <a:t> 0(dummy)</a:t>
            </a:r>
            <a:r>
              <a:rPr lang="ko-KR" altLang="ko-KR" dirty="0"/>
              <a:t>으로 변경하는 과정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ko-KR" dirty="0"/>
              <a:t> 동물이라는 컬럼에 사자</a:t>
            </a:r>
            <a:r>
              <a:rPr lang="en-US" altLang="ko-KR" dirty="0"/>
              <a:t>, </a:t>
            </a:r>
            <a:r>
              <a:rPr lang="ko-KR" altLang="ko-KR" dirty="0"/>
              <a:t>곰</a:t>
            </a:r>
            <a:r>
              <a:rPr lang="en-US" altLang="ko-KR" dirty="0"/>
              <a:t>, </a:t>
            </a:r>
            <a:r>
              <a:rPr lang="ko-KR" altLang="ko-KR" dirty="0"/>
              <a:t>여우가 있다고</a:t>
            </a:r>
            <a:r>
              <a:rPr lang="en-US" altLang="ko-KR" dirty="0"/>
              <a:t> </a:t>
            </a:r>
            <a:r>
              <a:rPr lang="ko-KR" altLang="en-US" dirty="0"/>
              <a:t>가정</a:t>
            </a:r>
            <a:endParaRPr lang="en-US" altLang="ko-KR" dirty="0"/>
          </a:p>
          <a:p>
            <a:pPr lvl="2"/>
            <a:r>
              <a:rPr lang="ko-KR" altLang="ko-KR" dirty="0"/>
              <a:t>각각의 동물인 사자</a:t>
            </a:r>
            <a:r>
              <a:rPr lang="en-US" altLang="ko-KR" dirty="0"/>
              <a:t>, </a:t>
            </a:r>
            <a:r>
              <a:rPr lang="ko-KR" altLang="ko-KR" dirty="0"/>
              <a:t>곰</a:t>
            </a:r>
            <a:r>
              <a:rPr lang="en-US" altLang="ko-KR" dirty="0"/>
              <a:t>, </a:t>
            </a:r>
            <a:r>
              <a:rPr lang="ko-KR" altLang="ko-KR" dirty="0"/>
              <a:t>여우로 컬럼을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2"/>
            <a:r>
              <a:rPr lang="ko-KR" altLang="ko-KR" dirty="0"/>
              <a:t>해당 되는 동물에만</a:t>
            </a:r>
            <a:r>
              <a:rPr lang="en-US" altLang="ko-KR" dirty="0"/>
              <a:t> 1</a:t>
            </a:r>
            <a:r>
              <a:rPr lang="ko-KR" altLang="ko-KR" dirty="0"/>
              <a:t>로 표기</a:t>
            </a:r>
            <a:endParaRPr lang="en-US" altLang="ko-KR" dirty="0"/>
          </a:p>
          <a:p>
            <a:pPr lvl="2"/>
            <a:r>
              <a:rPr lang="ko-KR" altLang="ko-KR" dirty="0"/>
              <a:t>나머지 동물은</a:t>
            </a:r>
            <a:r>
              <a:rPr lang="en-US" altLang="ko-KR" dirty="0"/>
              <a:t> 0</a:t>
            </a:r>
            <a:r>
              <a:rPr lang="ko-KR" altLang="ko-KR" dirty="0"/>
              <a:t>으로 변경</a:t>
            </a:r>
            <a:r>
              <a:rPr lang="en-US" altLang="ko-KR" dirty="0"/>
              <a:t> </a:t>
            </a:r>
            <a:endParaRPr lang="ko-KR" altLang="ko-KR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B2034933-6179-47DB-AC20-C66BB78F1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</a:t>
            </a:r>
            <a:r>
              <a:rPr lang="en-US" altLang="ko-KR"/>
              <a:t>-</a:t>
            </a:r>
            <a:r>
              <a:rPr lang="ko-KR" altLang="en-US"/>
              <a:t>핫 인코딩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00" y="4152708"/>
            <a:ext cx="5932670" cy="169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654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데이터프레임 행과 열의 기준</a:t>
            </a:r>
            <a:r>
              <a:rPr lang="en-US" altLang="ko-KR" dirty="0"/>
              <a:t>(</a:t>
            </a:r>
            <a:r>
              <a:rPr lang="ko-KR" altLang="ko-KR" dirty="0"/>
              <a:t>축</a:t>
            </a:r>
            <a:r>
              <a:rPr lang="en-US" altLang="ko-KR" dirty="0"/>
              <a:t>)</a:t>
            </a:r>
            <a:r>
              <a:rPr lang="ko-KR" altLang="ko-KR" dirty="0"/>
              <a:t>을 바꾸는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ko-KR" dirty="0"/>
              <a:t>수학 선형대수에서</a:t>
            </a:r>
            <a:r>
              <a:rPr lang="en-US" altLang="ko-KR" dirty="0"/>
              <a:t> </a:t>
            </a:r>
            <a:r>
              <a:rPr lang="ko-KR" altLang="ko-KR" dirty="0"/>
              <a:t>전치행렬</a:t>
            </a:r>
            <a:r>
              <a:rPr lang="en-US" altLang="ko-KR" dirty="0"/>
              <a:t>(transpose matrix)</a:t>
            </a:r>
          </a:p>
          <a:p>
            <a:pPr lvl="1"/>
            <a:r>
              <a:rPr lang="ko-KR" altLang="ko-KR" dirty="0"/>
              <a:t>행렬의 내적</a:t>
            </a:r>
            <a:r>
              <a:rPr lang="en-US" altLang="ko-KR" dirty="0"/>
              <a:t>(inner product) </a:t>
            </a:r>
            <a:r>
              <a:rPr lang="ko-KR" altLang="ko-KR" dirty="0"/>
              <a:t>구할 때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2"/>
            <a:r>
              <a:rPr lang="en-US" altLang="ko-KR" dirty="0" err="1"/>
              <a:t>aT</a:t>
            </a:r>
            <a:r>
              <a:rPr lang="en-US" altLang="ko-KR" dirty="0"/>
              <a:t>*a </a:t>
            </a:r>
            <a:r>
              <a:rPr lang="ko-KR" altLang="ko-KR" dirty="0"/>
              <a:t>처럼 전치 행렬과 원래 행렬을 곱</a:t>
            </a:r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174FC5D8-631B-4586-82B2-5DDD09FC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데이터 전치</a:t>
            </a:r>
            <a:r>
              <a:rPr lang="en-US" altLang="ko-KR" dirty="0">
                <a:latin typeface="+mj-ea"/>
              </a:rPr>
              <a:t>(Transpose)</a:t>
            </a:r>
            <a:endParaRPr lang="ko-KR" altLang="en-US" dirty="0">
              <a:latin typeface="+mj-ea"/>
            </a:endParaRPr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897944" y="3186306"/>
            <a:ext cx="2552700" cy="2055495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4930388" y="3434908"/>
            <a:ext cx="2971800" cy="155829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sp>
        <p:nvSpPr>
          <p:cNvPr id="7" name="직사각형 6"/>
          <p:cNvSpPr/>
          <p:nvPr/>
        </p:nvSpPr>
        <p:spPr>
          <a:xfrm>
            <a:off x="3913933" y="3673211"/>
            <a:ext cx="5531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/>
            <a:r>
              <a:rPr lang="en-US" altLang="ko-KR" sz="1600" b="1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df.T</a:t>
            </a:r>
            <a:endParaRPr lang="ko-KR" altLang="ko-KR" sz="1600" b="1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오른쪽 화살표 6">
            <a:extLst>
              <a:ext uri="{FF2B5EF4-FFF2-40B4-BE49-F238E27FC236}">
                <a16:creationId xmlns:a16="http://schemas.microsoft.com/office/drawing/2014/main" id="{430ACD1F-54A3-425E-9D88-8404C7F03875}"/>
              </a:ext>
            </a:extLst>
          </p:cNvPr>
          <p:cNvSpPr/>
          <p:nvPr/>
        </p:nvSpPr>
        <p:spPr>
          <a:xfrm>
            <a:off x="3695700" y="4035209"/>
            <a:ext cx="1158488" cy="277000"/>
          </a:xfrm>
          <a:prstGeom prst="rightArrow">
            <a:avLst/>
          </a:prstGeom>
          <a:solidFill>
            <a:srgbClr val="00B05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algn="ctr" hangingPunct="0">
              <a:lnSpc>
                <a:spcPct val="80000"/>
              </a:lnSpc>
              <a:spcBef>
                <a:spcPts val="5500"/>
              </a:spcBef>
            </a:pPr>
            <a:endParaRPr lang="ko-KR" altLang="en-US" sz="5000">
              <a:solidFill>
                <a:srgbClr val="333333"/>
              </a:solidFill>
              <a:sym typeface="Helvetica Neue Thin"/>
            </a:endParaRPr>
          </a:p>
        </p:txBody>
      </p:sp>
    </p:spTree>
    <p:extLst>
      <p:ext uri="{BB962C8B-B14F-4D97-AF65-F5344CB8AC3E}">
        <p14:creationId xmlns:p14="http://schemas.microsoft.com/office/powerpoint/2010/main" val="3865637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/>
              <a:t>많은 양의 데이터에서 필요한 자료만을 뽑아 새롭게 </a:t>
            </a:r>
            <a:r>
              <a:rPr lang="ko-KR" altLang="ko-KR" dirty="0" err="1"/>
              <a:t>테이터를</a:t>
            </a:r>
            <a:r>
              <a:rPr lang="ko-KR" altLang="ko-KR" dirty="0"/>
              <a:t> 재구성하는 기능</a:t>
            </a:r>
            <a:r>
              <a:rPr lang="en-US" altLang="ko-KR" dirty="0"/>
              <a:t> </a:t>
            </a:r>
          </a:p>
          <a:p>
            <a:pPr lvl="1"/>
            <a:r>
              <a:rPr lang="ko-KR" altLang="ko-KR" dirty="0" err="1"/>
              <a:t>피봇</a:t>
            </a:r>
            <a:r>
              <a:rPr lang="ko-KR" altLang="ko-KR" dirty="0"/>
              <a:t> 테이블을 사용하면 사용자가 원하는 대로 데이터를 정렬하고 필터링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r>
              <a:rPr lang="ko-KR" altLang="en-US" dirty="0" err="1"/>
              <a:t>판다스는</a:t>
            </a:r>
            <a:r>
              <a:rPr lang="ko-KR" altLang="en-US" dirty="0"/>
              <a:t> </a:t>
            </a:r>
            <a:r>
              <a:rPr lang="ko-KR" altLang="en-US" dirty="0" err="1"/>
              <a:t>피봇테이블</a:t>
            </a:r>
            <a:r>
              <a:rPr lang="ko-KR" altLang="en-US" dirty="0"/>
              <a:t> 관련 메소드</a:t>
            </a:r>
            <a:endParaRPr lang="en-US" altLang="ko-KR" dirty="0"/>
          </a:p>
          <a:p>
            <a:pPr lvl="1"/>
            <a:r>
              <a:rPr lang="en-US" altLang="ko-KR" kern="100" dirty="0" err="1">
                <a:solidFill>
                  <a:srgbClr val="0070C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df.pivot</a:t>
            </a:r>
            <a:r>
              <a:rPr lang="en-US" altLang="ko-KR" kern="100" dirty="0">
                <a:solidFill>
                  <a:srgbClr val="0070C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(index, columns, values)</a:t>
            </a:r>
            <a:endParaRPr lang="ko-KR" altLang="en-US" kern="100" dirty="0">
              <a:solidFill>
                <a:srgbClr val="0070C0"/>
              </a:solidFill>
              <a:latin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2"/>
            <a:r>
              <a:rPr lang="ko-KR" altLang="en-US" dirty="0"/>
              <a:t>첫번째 인수 행 인덱스로 사용할 열 이름</a:t>
            </a:r>
            <a:r>
              <a:rPr lang="en-US" altLang="ko-KR" dirty="0"/>
              <a:t>, </a:t>
            </a:r>
            <a:r>
              <a:rPr lang="ko-KR" altLang="en-US" dirty="0"/>
              <a:t>두번째 인수 열 인덱스로 사용할 열 이름</a:t>
            </a:r>
            <a:r>
              <a:rPr lang="en-US" altLang="ko-KR" dirty="0"/>
              <a:t>, </a:t>
            </a:r>
            <a:r>
              <a:rPr lang="ko-KR" altLang="en-US" dirty="0"/>
              <a:t>세번째 인수 데이터로 사용할 열 이름</a:t>
            </a:r>
            <a:endParaRPr lang="ko-KR" altLang="ko-KR" dirty="0"/>
          </a:p>
          <a:p>
            <a:pPr lvl="2"/>
            <a:r>
              <a:rPr lang="ko-KR" altLang="en-US" dirty="0"/>
              <a:t>데이터 열 중에서 두 개의 열을 각각 행 인덱스</a:t>
            </a:r>
            <a:r>
              <a:rPr lang="en-US" altLang="ko-KR" dirty="0"/>
              <a:t>, </a:t>
            </a:r>
            <a:r>
              <a:rPr lang="ko-KR" altLang="en-US" dirty="0"/>
              <a:t>열 인덱스로 사용하여 데이터를 조회하여 펼쳐 놓은 표</a:t>
            </a:r>
            <a:r>
              <a:rPr lang="en-US" altLang="ko-KR" dirty="0"/>
              <a:t>(</a:t>
            </a:r>
            <a:r>
              <a:rPr lang="ko-KR" altLang="en-US" dirty="0"/>
              <a:t>데이터프레임</a:t>
            </a:r>
            <a:r>
              <a:rPr lang="en-US" altLang="ko-KR" dirty="0"/>
              <a:t>) </a:t>
            </a:r>
            <a:r>
              <a:rPr lang="ko-KR" altLang="en-US" dirty="0"/>
              <a:t>반환</a:t>
            </a:r>
            <a:endParaRPr lang="en-US" altLang="ko-KR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CB552D24-52C0-4E3B-AE76-6D157630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j-ea"/>
              </a:rPr>
              <a:t>피봇</a:t>
            </a:r>
            <a:r>
              <a:rPr lang="ko-KR" altLang="en-US" dirty="0">
                <a:latin typeface="+mj-ea"/>
              </a:rPr>
              <a:t> 테이블</a:t>
            </a:r>
            <a:r>
              <a:rPr lang="en-US" altLang="ko-KR" dirty="0">
                <a:latin typeface="+mj-ea"/>
              </a:rPr>
              <a:t>(Pivot table)</a:t>
            </a:r>
            <a:endParaRPr lang="ko-KR" altLang="en-US" dirty="0">
              <a:latin typeface="+mj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22979E5-DEDC-4F48-868F-23C822B87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08" y="4208950"/>
            <a:ext cx="7135584" cy="237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551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인덱스와 열을 녹여 행으로 변경하는 재구조화 과정</a:t>
            </a:r>
            <a:endParaRPr lang="en-US" altLang="ko-KR" dirty="0"/>
          </a:p>
          <a:p>
            <a:pPr lvl="1"/>
            <a:r>
              <a:rPr lang="ko-KR" altLang="ko-KR" dirty="0" err="1"/>
              <a:t>피봇</a:t>
            </a:r>
            <a:r>
              <a:rPr lang="ko-KR" altLang="ko-KR" dirty="0"/>
              <a:t> 테이블</a:t>
            </a:r>
            <a:r>
              <a:rPr lang="ko-KR" altLang="en-US" dirty="0"/>
              <a:t>과 반대로 동작</a:t>
            </a:r>
            <a:endParaRPr lang="en-US" altLang="ko-KR" dirty="0"/>
          </a:p>
          <a:p>
            <a:pPr lvl="1"/>
            <a:r>
              <a:rPr lang="ko-KR" altLang="ko-KR" dirty="0">
                <a:latin typeface="맑은 고딕" panose="020B0503020000020004" pitchFamily="50" charset="-127"/>
              </a:rPr>
              <a:t>데이터프레임에서는 열이 행으로 흘러 열이 짧아지고 행이 </a:t>
            </a:r>
            <a:r>
              <a:rPr lang="ko-KR" altLang="ko-KR" dirty="0" err="1">
                <a:latin typeface="맑은 고딕" panose="020B0503020000020004" pitchFamily="50" charset="-127"/>
              </a:rPr>
              <a:t>길어</a:t>
            </a:r>
            <a:r>
              <a:rPr lang="ko-KR" altLang="en-US" dirty="0" err="1">
                <a:latin typeface="맑은 고딕" panose="020B0503020000020004" pitchFamily="50" charset="-127"/>
              </a:rPr>
              <a:t>짐</a:t>
            </a:r>
            <a:endParaRPr lang="en-US" altLang="ko-KR" dirty="0"/>
          </a:p>
          <a:p>
            <a:r>
              <a:rPr lang="ko-KR" altLang="en-US" dirty="0" err="1"/>
              <a:t>판다스는</a:t>
            </a:r>
            <a:r>
              <a:rPr lang="ko-KR" altLang="en-US" dirty="0"/>
              <a:t> </a:t>
            </a:r>
            <a:r>
              <a:rPr lang="ko-KR" altLang="en-US" dirty="0" err="1"/>
              <a:t>멜트</a:t>
            </a:r>
            <a:r>
              <a:rPr lang="ko-KR" altLang="en-US" dirty="0"/>
              <a:t> 관련 함수</a:t>
            </a:r>
            <a:endParaRPr lang="en-US" altLang="ko-KR" dirty="0"/>
          </a:p>
          <a:p>
            <a:pPr lvl="1"/>
            <a:r>
              <a:rPr lang="en-US" altLang="ko-KR" kern="100" dirty="0" err="1">
                <a:solidFill>
                  <a:srgbClr val="0070C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pd.melt</a:t>
            </a:r>
            <a:r>
              <a:rPr lang="en-US" altLang="ko-KR" kern="100" dirty="0">
                <a:solidFill>
                  <a:srgbClr val="0070C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(df,</a:t>
            </a:r>
            <a:r>
              <a:rPr lang="ko-KR" altLang="en-US" kern="100" dirty="0">
                <a:solidFill>
                  <a:srgbClr val="0070C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kern="100" dirty="0" err="1">
                <a:solidFill>
                  <a:srgbClr val="0070C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id_vars</a:t>
            </a:r>
            <a:r>
              <a:rPr lang="en-US" altLang="ko-KR" kern="100" dirty="0">
                <a:solidFill>
                  <a:srgbClr val="0070C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=[</a:t>
            </a:r>
            <a:r>
              <a:rPr lang="ko-KR" altLang="en-US" kern="100" dirty="0" err="1">
                <a:solidFill>
                  <a:srgbClr val="0070C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열이름</a:t>
            </a:r>
            <a:r>
              <a:rPr lang="en-US" altLang="ko-KR" kern="100" dirty="0">
                <a:solidFill>
                  <a:srgbClr val="0070C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_</a:t>
            </a:r>
            <a:r>
              <a:rPr lang="ko-KR" altLang="en-US" kern="100" dirty="0">
                <a:solidFill>
                  <a:srgbClr val="0070C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리스트</a:t>
            </a:r>
            <a:r>
              <a:rPr lang="en-US" altLang="ko-KR" kern="100" dirty="0">
                <a:solidFill>
                  <a:srgbClr val="0070C0"/>
                </a:solidFill>
                <a:latin typeface="맑은 고딕" panose="020B0503020000020004" pitchFamily="50" charset="-127"/>
                <a:cs typeface="Times New Roman" panose="02020603050405020304" pitchFamily="18" charset="0"/>
              </a:rPr>
              <a:t>])</a:t>
            </a:r>
          </a:p>
          <a:p>
            <a:pPr lvl="2"/>
            <a:r>
              <a:rPr lang="en-US" altLang="ko-KR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id_vars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ko-KR" altLang="en-US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열이름</a:t>
            </a:r>
            <a:r>
              <a:rPr lang="en-US" altLang="ko-KR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_</a:t>
            </a:r>
            <a:r>
              <a:rPr lang="ko-KR" altLang="en-US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리스트를 기준으로 나머지 열을 행으로 재구조화</a:t>
            </a:r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CB552D24-52C0-4E3B-AE76-6D157630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j-ea"/>
              </a:rPr>
              <a:t>멜트</a:t>
            </a:r>
            <a:r>
              <a:rPr lang="en-US" altLang="ko-KR" dirty="0">
                <a:latin typeface="+mj-ea"/>
              </a:rPr>
              <a:t>(melt)</a:t>
            </a:r>
            <a:endParaRPr lang="ko-KR" altLang="en-US" dirty="0">
              <a:latin typeface="+mj-ea"/>
            </a:endParaRPr>
          </a:p>
        </p:txBody>
      </p:sp>
      <p:pic>
        <p:nvPicPr>
          <p:cNvPr id="1026" name="Picture 2" descr="../_images/reshaping_melt.png">
            <a:extLst>
              <a:ext uri="{FF2B5EF4-FFF2-40B4-BE49-F238E27FC236}">
                <a16:creationId xmlns:a16="http://schemas.microsoft.com/office/drawing/2014/main" id="{BAA5911B-D711-429E-9613-5B3472895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029" y="3244179"/>
            <a:ext cx="5208714" cy="27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042888D-E393-4F24-8CDC-5F70B2CF12CA}"/>
              </a:ext>
            </a:extLst>
          </p:cNvPr>
          <p:cNvSpPr/>
          <p:nvPr/>
        </p:nvSpPr>
        <p:spPr>
          <a:xfrm>
            <a:off x="1698170" y="5975444"/>
            <a:ext cx="61939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5C5C5C"/>
                </a:solidFill>
                <a:latin typeface="Spoqa Han Sans"/>
              </a:rPr>
              <a:t>출처</a:t>
            </a:r>
            <a:r>
              <a:rPr lang="en-US" altLang="ko-KR" sz="1100" dirty="0">
                <a:solidFill>
                  <a:srgbClr val="5C5C5C"/>
                </a:solidFill>
                <a:latin typeface="Spoqa Han Sans"/>
              </a:rPr>
              <a:t>: https://pandas.pydata.org/pandas-docs/stable/user_guide/reshaping.html#reshaping-by-melt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9161720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CB552D24-52C0-4E3B-AE76-6D157630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실습</a:t>
            </a:r>
            <a:r>
              <a:rPr lang="en-US" altLang="ko-KR" dirty="0">
                <a:latin typeface="+mj-ea"/>
              </a:rPr>
              <a:t>. </a:t>
            </a:r>
            <a:r>
              <a:rPr lang="ko-KR" altLang="en-US" dirty="0" err="1">
                <a:latin typeface="+mj-ea"/>
              </a:rPr>
              <a:t>멜트</a:t>
            </a:r>
            <a:r>
              <a:rPr lang="en-US" altLang="ko-KR" dirty="0">
                <a:latin typeface="+mj-ea"/>
              </a:rPr>
              <a:t>(melt)</a:t>
            </a:r>
            <a:endParaRPr lang="ko-KR" altLang="en-US" dirty="0">
              <a:latin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63090D-DB38-43BD-80A8-A799E6181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4" y="865441"/>
            <a:ext cx="8180614" cy="28748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9A19202-C919-48D3-9259-5B9D42D87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683344"/>
            <a:ext cx="2886663" cy="3907955"/>
          </a:xfrm>
          <a:prstGeom prst="rect">
            <a:avLst/>
          </a:prstGeom>
        </p:spPr>
      </p:pic>
      <p:sp>
        <p:nvSpPr>
          <p:cNvPr id="6" name="화살표: 위로 굽음 5">
            <a:extLst>
              <a:ext uri="{FF2B5EF4-FFF2-40B4-BE49-F238E27FC236}">
                <a16:creationId xmlns:a16="http://schemas.microsoft.com/office/drawing/2014/main" id="{98EF03DB-784D-46C3-AEA6-93A0CC922DCD}"/>
              </a:ext>
            </a:extLst>
          </p:cNvPr>
          <p:cNvSpPr/>
          <p:nvPr/>
        </p:nvSpPr>
        <p:spPr>
          <a:xfrm rot="5400000">
            <a:off x="2904621" y="3986899"/>
            <a:ext cx="1012371" cy="1300843"/>
          </a:xfrm>
          <a:prstGeom prst="bentUpArrow">
            <a:avLst>
              <a:gd name="adj1" fmla="val 14785"/>
              <a:gd name="adj2" fmla="val 19715"/>
              <a:gd name="adj3" fmla="val 212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75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idx="1"/>
          </p:nvPr>
        </p:nvSpPr>
        <p:spPr>
          <a:xfrm>
            <a:off x="159655" y="903921"/>
            <a:ext cx="8830521" cy="5487650"/>
          </a:xfrm>
        </p:spPr>
        <p:txBody>
          <a:bodyPr/>
          <a:lstStyle/>
          <a:p>
            <a:r>
              <a:rPr lang="ko-KR" altLang="ko-KR" dirty="0"/>
              <a:t>행 인덱스와 열 인덱스 교환</a:t>
            </a:r>
            <a:r>
              <a:rPr lang="en-US" altLang="ko-KR" dirty="0"/>
              <a:t> </a:t>
            </a:r>
            <a:r>
              <a:rPr lang="ko-KR" altLang="ko-KR" dirty="0"/>
              <a:t>시 사용하는 기능</a:t>
            </a:r>
            <a:r>
              <a:rPr lang="en-US" altLang="ko-KR" dirty="0"/>
              <a:t> </a:t>
            </a:r>
          </a:p>
          <a:p>
            <a:pPr lvl="1"/>
            <a:r>
              <a:rPr lang="ko-KR" altLang="ko-KR" dirty="0"/>
              <a:t>스택</a:t>
            </a:r>
            <a:r>
              <a:rPr lang="en-US" altLang="ko-KR" dirty="0"/>
              <a:t>(Stack) : </a:t>
            </a:r>
            <a:r>
              <a:rPr lang="ko-KR" altLang="ko-KR" dirty="0"/>
              <a:t>열을 행으로</a:t>
            </a:r>
            <a:r>
              <a:rPr lang="en-US" altLang="ko-KR" dirty="0"/>
              <a:t>(</a:t>
            </a:r>
            <a:r>
              <a:rPr lang="ko-KR" altLang="ko-KR" dirty="0"/>
              <a:t>반 시계 방향으로</a:t>
            </a:r>
            <a:r>
              <a:rPr lang="en-US" altLang="ko-KR" dirty="0"/>
              <a:t> 90</a:t>
            </a:r>
            <a:r>
              <a:rPr lang="ko-KR" altLang="ko-KR" dirty="0"/>
              <a:t>도 회전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 err="1"/>
              <a:t>언스택</a:t>
            </a:r>
            <a:r>
              <a:rPr lang="en-US" altLang="ko-KR" dirty="0"/>
              <a:t>(Unstack) : </a:t>
            </a:r>
            <a:r>
              <a:rPr lang="ko-KR" altLang="en-US" dirty="0"/>
              <a:t>인덱스 레벨</a:t>
            </a:r>
            <a:r>
              <a:rPr lang="en-US" altLang="ko-KR" dirty="0"/>
              <a:t>(</a:t>
            </a:r>
            <a:r>
              <a:rPr lang="ko-KR" altLang="en-US" dirty="0"/>
              <a:t>행</a:t>
            </a:r>
            <a:r>
              <a:rPr lang="en-US" altLang="ko-KR" dirty="0"/>
              <a:t>)</a:t>
            </a:r>
            <a:r>
              <a:rPr lang="ko-KR" altLang="en-US" dirty="0"/>
              <a:t>에서 컬럼 레벨</a:t>
            </a:r>
            <a:r>
              <a:rPr lang="en-US" altLang="ko-KR" dirty="0"/>
              <a:t>(</a:t>
            </a:r>
            <a:r>
              <a:rPr lang="ko-KR" altLang="en-US" dirty="0"/>
              <a:t>열</a:t>
            </a:r>
            <a:r>
              <a:rPr lang="en-US" altLang="ko-KR" dirty="0"/>
              <a:t>)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옆으로 쌓기</a:t>
            </a:r>
            <a:endParaRPr lang="ko-KR" altLang="ko-KR" dirty="0"/>
          </a:p>
          <a:p>
            <a:r>
              <a:rPr lang="ko-KR" altLang="en-US" dirty="0" err="1"/>
              <a:t>판다스는</a:t>
            </a:r>
            <a:r>
              <a:rPr lang="ko-KR" altLang="en-US" dirty="0"/>
              <a:t> 스택</a:t>
            </a:r>
            <a:r>
              <a:rPr lang="en-US" altLang="ko-KR" dirty="0"/>
              <a:t>/</a:t>
            </a:r>
            <a:r>
              <a:rPr lang="ko-KR" altLang="en-US" dirty="0" err="1"/>
              <a:t>언스택</a:t>
            </a:r>
            <a:r>
              <a:rPr lang="ko-KR" altLang="en-US" dirty="0"/>
              <a:t> 관련 메소드</a:t>
            </a:r>
            <a:endParaRPr lang="en-US" altLang="ko-KR" dirty="0"/>
          </a:p>
          <a:p>
            <a:pPr lvl="1"/>
            <a:r>
              <a:rPr lang="en-US" altLang="ko-KR" dirty="0" err="1">
                <a:solidFill>
                  <a:srgbClr val="0070C0"/>
                </a:solidFill>
              </a:rPr>
              <a:t>df.stack</a:t>
            </a:r>
            <a:r>
              <a:rPr lang="en-US" altLang="ko-KR" dirty="0">
                <a:solidFill>
                  <a:srgbClr val="0070C0"/>
                </a:solidFill>
              </a:rPr>
              <a:t>(level=-1, </a:t>
            </a:r>
            <a:r>
              <a:rPr lang="en-US" altLang="ko-KR" dirty="0" err="1">
                <a:solidFill>
                  <a:srgbClr val="0070C0"/>
                </a:solidFill>
              </a:rPr>
              <a:t>dropna</a:t>
            </a:r>
            <a:r>
              <a:rPr lang="en-US" altLang="ko-KR" dirty="0">
                <a:solidFill>
                  <a:srgbClr val="0070C0"/>
                </a:solidFill>
              </a:rPr>
              <a:t>=True)</a:t>
            </a:r>
          </a:p>
          <a:p>
            <a:pPr lvl="1"/>
            <a:r>
              <a:rPr lang="en-US" altLang="ko-KR" dirty="0" err="1">
                <a:solidFill>
                  <a:srgbClr val="0070C0"/>
                </a:solidFill>
              </a:rPr>
              <a:t>df.unstack</a:t>
            </a:r>
            <a:r>
              <a:rPr lang="en-US" altLang="ko-KR" dirty="0">
                <a:solidFill>
                  <a:srgbClr val="0070C0"/>
                </a:solidFill>
              </a:rPr>
              <a:t>(level=-1, </a:t>
            </a:r>
            <a:r>
              <a:rPr lang="en-US" altLang="ko-KR" dirty="0" err="1">
                <a:solidFill>
                  <a:srgbClr val="0070C0"/>
                </a:solidFill>
              </a:rPr>
              <a:t>fill_value</a:t>
            </a:r>
            <a:r>
              <a:rPr lang="en-US" altLang="ko-KR" dirty="0">
                <a:solidFill>
                  <a:srgbClr val="0070C0"/>
                </a:solidFill>
              </a:rPr>
              <a:t>=None)</a:t>
            </a:r>
          </a:p>
          <a:p>
            <a:pPr lvl="1"/>
            <a:endParaRPr lang="en-US" altLang="ko-KR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CB552D24-52C0-4E3B-AE76-6D157630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스택</a:t>
            </a:r>
            <a:r>
              <a:rPr lang="en-US" altLang="ko-KR"/>
              <a:t>/</a:t>
            </a:r>
            <a:r>
              <a:rPr lang="ko-KR" altLang="en-US"/>
              <a:t>언스택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42888D-E393-4F24-8CDC-5F70B2CF12CA}"/>
              </a:ext>
            </a:extLst>
          </p:cNvPr>
          <p:cNvSpPr/>
          <p:nvPr/>
        </p:nvSpPr>
        <p:spPr>
          <a:xfrm>
            <a:off x="1475014" y="5689618"/>
            <a:ext cx="619397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solidFill>
                  <a:srgbClr val="5C5C5C"/>
                </a:solidFill>
                <a:latin typeface="Spoqa Han Sans"/>
              </a:rPr>
              <a:t>출처</a:t>
            </a:r>
            <a:r>
              <a:rPr lang="en-US" altLang="ko-KR" sz="1100" dirty="0">
                <a:solidFill>
                  <a:srgbClr val="5C5C5C"/>
                </a:solidFill>
                <a:latin typeface="Spoqa Han Sans"/>
              </a:rPr>
              <a:t>: https://rfriend.tistory.com/276</a:t>
            </a:r>
            <a:endParaRPr lang="ko-KR" altLang="en-US" sz="1100" dirty="0"/>
          </a:p>
        </p:txBody>
      </p:sp>
      <p:pic>
        <p:nvPicPr>
          <p:cNvPr id="2050" name="Picture 2" descr="https://t1.daumcdn.net/cfile/tistory/99BBDC48601405E621">
            <a:extLst>
              <a:ext uri="{FF2B5EF4-FFF2-40B4-BE49-F238E27FC236}">
                <a16:creationId xmlns:a16="http://schemas.microsoft.com/office/drawing/2014/main" id="{BE4B7447-5400-42B2-B8BD-334F0CBC95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16" b="11570"/>
          <a:stretch/>
        </p:blipFill>
        <p:spPr bwMode="auto">
          <a:xfrm>
            <a:off x="1838325" y="3594999"/>
            <a:ext cx="5467350" cy="1915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3230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28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569CDD7-03CF-48E0-AABE-45FB42F5A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편향 없이 명확하고 깨끗한 데이터를 확보하는 작업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클린징</a:t>
            </a:r>
            <a:r>
              <a:rPr lang="ko-KR" altLang="en-US" dirty="0"/>
              <a:t> 작업</a:t>
            </a:r>
            <a:endParaRPr lang="en-US" altLang="ko-KR" dirty="0"/>
          </a:p>
          <a:p>
            <a:pPr lvl="1"/>
            <a:r>
              <a:rPr lang="ko-KR" altLang="en-US" dirty="0"/>
              <a:t>결측 데이터 처리</a:t>
            </a:r>
          </a:p>
          <a:p>
            <a:pPr lvl="2"/>
            <a:r>
              <a:rPr lang="ko-KR" altLang="en-US" dirty="0"/>
              <a:t>결측 데이터 확인</a:t>
            </a:r>
          </a:p>
          <a:p>
            <a:pPr lvl="2"/>
            <a:r>
              <a:rPr lang="ko-KR" altLang="en-US" dirty="0"/>
              <a:t>결측 데이터 대체</a:t>
            </a:r>
            <a:r>
              <a:rPr lang="en-US" altLang="ko-KR" dirty="0"/>
              <a:t>/</a:t>
            </a:r>
            <a:r>
              <a:rPr lang="ko-KR" altLang="en-US" dirty="0"/>
              <a:t>제거 </a:t>
            </a:r>
            <a:r>
              <a:rPr lang="en-US" altLang="ko-KR" dirty="0"/>
              <a:t>[</a:t>
            </a:r>
            <a:r>
              <a:rPr lang="ko-KR" altLang="en-US" dirty="0"/>
              <a:t>평균 </a:t>
            </a:r>
            <a:r>
              <a:rPr lang="ko-KR" altLang="en-US" dirty="0" err="1"/>
              <a:t>대체법</a:t>
            </a:r>
            <a:r>
              <a:rPr lang="en-US" altLang="ko-KR" dirty="0"/>
              <a:t>]</a:t>
            </a:r>
            <a:endParaRPr lang="ko-KR" altLang="en-US" dirty="0"/>
          </a:p>
          <a:p>
            <a:pPr lvl="2"/>
            <a:r>
              <a:rPr lang="ko-KR" altLang="en-US" dirty="0"/>
              <a:t>결측 데이터 반영 확인</a:t>
            </a:r>
          </a:p>
          <a:p>
            <a:pPr lvl="1"/>
            <a:r>
              <a:rPr lang="ko-KR" altLang="en-US" dirty="0"/>
              <a:t>이상 데이터 처리</a:t>
            </a:r>
          </a:p>
          <a:p>
            <a:pPr lvl="2"/>
            <a:r>
              <a:rPr lang="ko-KR" altLang="en-US" dirty="0"/>
              <a:t>이상 데이터 확인</a:t>
            </a:r>
          </a:p>
          <a:p>
            <a:pPr lvl="2"/>
            <a:r>
              <a:rPr lang="ko-KR" altLang="en-US" dirty="0"/>
              <a:t>이상 데이터 대체</a:t>
            </a:r>
            <a:r>
              <a:rPr lang="en-US" altLang="ko-KR" dirty="0"/>
              <a:t>/</a:t>
            </a:r>
            <a:r>
              <a:rPr lang="ko-KR" altLang="en-US" dirty="0"/>
              <a:t>제거</a:t>
            </a:r>
          </a:p>
          <a:p>
            <a:pPr lvl="2"/>
            <a:r>
              <a:rPr lang="ko-KR" altLang="en-US" dirty="0"/>
              <a:t>이상 데이터 처리 확인</a:t>
            </a:r>
          </a:p>
          <a:p>
            <a:pPr lvl="1"/>
            <a:r>
              <a:rPr lang="ko-KR" altLang="en-US" dirty="0"/>
              <a:t>중복 데이터 처리</a:t>
            </a:r>
          </a:p>
          <a:p>
            <a:pPr lvl="2"/>
            <a:r>
              <a:rPr lang="ko-KR" altLang="en-US" dirty="0"/>
              <a:t>중복 데이터 확인</a:t>
            </a:r>
          </a:p>
          <a:p>
            <a:pPr lvl="2"/>
            <a:r>
              <a:rPr lang="ko-KR" altLang="en-US" dirty="0"/>
              <a:t>중복 데이터 처리</a:t>
            </a:r>
            <a:r>
              <a:rPr lang="en-US" altLang="ko-KR" dirty="0"/>
              <a:t>(</a:t>
            </a:r>
            <a:r>
              <a:rPr lang="ko-KR" altLang="en-US" dirty="0"/>
              <a:t>유일한 </a:t>
            </a:r>
            <a:r>
              <a:rPr lang="en-US" altLang="ko-KR" dirty="0"/>
              <a:t>1</a:t>
            </a:r>
            <a:r>
              <a:rPr lang="ko-KR" altLang="en-US" dirty="0"/>
              <a:t>개 키만 남기고 나머지 중복 제거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D9BE549-D009-48C8-A1AD-2AD0A5C8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클린징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2067F9-1BAA-4EEB-BB46-B89639CD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91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결측값</a:t>
            </a:r>
            <a:r>
              <a:rPr lang="en-US" altLang="ko-KR" dirty="0"/>
              <a:t>(Missing data)</a:t>
            </a:r>
          </a:p>
          <a:p>
            <a:pPr lvl="1"/>
            <a:r>
              <a:rPr lang="ko-KR" altLang="ko-KR" dirty="0"/>
              <a:t>데이터 </a:t>
            </a:r>
            <a:r>
              <a:rPr lang="ko-KR" altLang="ko-KR" dirty="0" err="1"/>
              <a:t>누락값</a:t>
            </a:r>
            <a:endParaRPr lang="en-US" altLang="ko-KR" dirty="0"/>
          </a:p>
          <a:p>
            <a:r>
              <a:rPr lang="ko-KR" altLang="ko-KR" dirty="0" err="1"/>
              <a:t>결측값이</a:t>
            </a:r>
            <a:r>
              <a:rPr lang="ko-KR" altLang="ko-KR" dirty="0"/>
              <a:t> 있는 상태로 분석하게 되면 </a:t>
            </a:r>
            <a:r>
              <a:rPr lang="ko-KR" altLang="ko-KR" dirty="0" err="1"/>
              <a:t>변수간의</a:t>
            </a:r>
            <a:r>
              <a:rPr lang="ko-KR" altLang="ko-KR" dirty="0"/>
              <a:t> 관계가 왜곡 </a:t>
            </a:r>
            <a:endParaRPr lang="en-US" altLang="ko-KR" dirty="0"/>
          </a:p>
          <a:p>
            <a:pPr lvl="1"/>
            <a:r>
              <a:rPr lang="ko-KR" altLang="ko-KR" dirty="0"/>
              <a:t>분석의 정확성이 떨어</a:t>
            </a:r>
            <a:r>
              <a:rPr lang="ko-KR" altLang="en-US" dirty="0"/>
              <a:t>짐</a:t>
            </a:r>
            <a:r>
              <a:rPr lang="en-US" altLang="ko-KR" dirty="0"/>
              <a:t> </a:t>
            </a:r>
          </a:p>
          <a:p>
            <a:r>
              <a:rPr lang="ko-KR" altLang="ko-KR" dirty="0" err="1"/>
              <a:t>판다스에서는</a:t>
            </a:r>
            <a:r>
              <a:rPr lang="ko-KR" altLang="ko-KR" dirty="0"/>
              <a:t> </a:t>
            </a:r>
            <a:r>
              <a:rPr lang="ko-KR" altLang="ko-KR" dirty="0" err="1"/>
              <a:t>결측값을</a:t>
            </a:r>
            <a:r>
              <a:rPr lang="en-US" altLang="ko-KR" dirty="0"/>
              <a:t> '</a:t>
            </a:r>
            <a:r>
              <a:rPr lang="en-US" altLang="ko-KR" dirty="0" err="1"/>
              <a:t>NaN</a:t>
            </a:r>
            <a:r>
              <a:rPr lang="en-US" altLang="ko-KR" dirty="0"/>
              <a:t>(Not a Number)' </a:t>
            </a:r>
            <a:r>
              <a:rPr lang="ko-KR" altLang="ko-KR" dirty="0"/>
              <a:t>으로 표기</a:t>
            </a:r>
            <a:endParaRPr lang="en-US" altLang="ko-KR" dirty="0"/>
          </a:p>
          <a:p>
            <a:pPr lvl="1"/>
            <a:r>
              <a:rPr lang="en-US" altLang="ko-KR" dirty="0"/>
              <a:t>'None'</a:t>
            </a:r>
            <a:r>
              <a:rPr lang="ko-KR" altLang="ko-KR" dirty="0"/>
              <a:t>도 </a:t>
            </a:r>
            <a:r>
              <a:rPr lang="ko-KR" altLang="ko-KR" dirty="0" err="1"/>
              <a:t>결측값을</a:t>
            </a:r>
            <a:r>
              <a:rPr lang="ko-KR" altLang="ko-KR" dirty="0"/>
              <a:t> 의미</a:t>
            </a:r>
            <a:endParaRPr lang="en-US" altLang="ko-KR" dirty="0"/>
          </a:p>
          <a:p>
            <a:pPr lvl="1"/>
            <a:endParaRPr lang="ko-KR" altLang="ko-KR" dirty="0"/>
          </a:p>
          <a:p>
            <a:r>
              <a:rPr lang="ko-KR" altLang="ko-KR" dirty="0" err="1"/>
              <a:t>결측값을</a:t>
            </a:r>
            <a:r>
              <a:rPr lang="ko-KR" altLang="ko-KR" dirty="0"/>
              <a:t> 처리 방법</a:t>
            </a:r>
            <a:endParaRPr lang="en-US" altLang="ko-KR" dirty="0"/>
          </a:p>
          <a:p>
            <a:pPr lvl="1"/>
            <a:r>
              <a:rPr lang="ko-KR" altLang="ko-KR" dirty="0"/>
              <a:t>제거</a:t>
            </a:r>
            <a:r>
              <a:rPr lang="en-US" altLang="ko-KR" dirty="0"/>
              <a:t>(Deletion)</a:t>
            </a:r>
          </a:p>
          <a:p>
            <a:pPr lvl="2"/>
            <a:r>
              <a:rPr lang="ko-KR" altLang="ko-KR" dirty="0" err="1"/>
              <a:t>결측값을</a:t>
            </a:r>
            <a:r>
              <a:rPr lang="ko-KR" altLang="ko-KR" dirty="0"/>
              <a:t> 포함한 행</a:t>
            </a:r>
            <a:r>
              <a:rPr lang="en-US" altLang="ko-KR" dirty="0"/>
              <a:t>, </a:t>
            </a:r>
            <a:r>
              <a:rPr lang="ko-KR" altLang="ko-KR" dirty="0"/>
              <a:t>열을 삭제하는 것 </a:t>
            </a:r>
            <a:endParaRPr lang="en-US" altLang="ko-KR" dirty="0"/>
          </a:p>
          <a:p>
            <a:pPr lvl="1"/>
            <a:r>
              <a:rPr lang="ko-KR" altLang="ko-KR" dirty="0"/>
              <a:t>대체</a:t>
            </a:r>
            <a:r>
              <a:rPr lang="en-US" altLang="ko-KR" dirty="0"/>
              <a:t>(Imputation) </a:t>
            </a:r>
          </a:p>
          <a:p>
            <a:pPr lvl="2"/>
            <a:r>
              <a:rPr lang="ko-KR" altLang="en-US" dirty="0" err="1"/>
              <a:t>결측값을</a:t>
            </a:r>
            <a:r>
              <a:rPr lang="ko-KR" altLang="en-US" dirty="0"/>
              <a:t> 다른 값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, </a:t>
            </a:r>
            <a:r>
              <a:rPr lang="ko-KR" altLang="ko-KR" dirty="0" err="1"/>
              <a:t>대표값인</a:t>
            </a:r>
            <a:r>
              <a:rPr lang="ko-KR" altLang="ko-KR" dirty="0"/>
              <a:t> 평균</a:t>
            </a:r>
            <a:r>
              <a:rPr lang="en-US" altLang="ko-KR" dirty="0"/>
              <a:t>)</a:t>
            </a:r>
            <a:r>
              <a:rPr lang="ko-KR" altLang="en-US" dirty="0"/>
              <a:t>으로</a:t>
            </a:r>
            <a:r>
              <a:rPr lang="ko-KR" altLang="ko-KR" dirty="0"/>
              <a:t> 변환하는 방법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637C13A-DD39-4C28-B663-470B1BE4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결측 데이터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337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</a:t>
            </a:r>
            <a:r>
              <a:rPr lang="en-US" altLang="ko-KR" dirty="0" err="1"/>
              <a:t>isnull</a:t>
            </a:r>
            <a:r>
              <a:rPr lang="en-US" altLang="ko-KR" dirty="0"/>
              <a:t>() </a:t>
            </a:r>
            <a:r>
              <a:rPr lang="ko-KR" altLang="en-US" dirty="0"/>
              <a:t>메소드 </a:t>
            </a:r>
            <a:r>
              <a:rPr lang="en-US" altLang="ko-KR" dirty="0"/>
              <a:t>= </a:t>
            </a:r>
            <a:r>
              <a:rPr lang="en-US" altLang="ko-KR" dirty="0" err="1"/>
              <a:t>isna</a:t>
            </a:r>
            <a:r>
              <a:rPr lang="en-US" altLang="ko-KR" dirty="0"/>
              <a:t>() </a:t>
            </a:r>
            <a:r>
              <a:rPr lang="ko-KR" altLang="en-US" dirty="0"/>
              <a:t>메소드</a:t>
            </a:r>
            <a:endParaRPr lang="en-US" altLang="ko-KR" dirty="0"/>
          </a:p>
          <a:p>
            <a:pPr lvl="1"/>
            <a:r>
              <a:rPr lang="ko-KR" altLang="ko-KR" dirty="0"/>
              <a:t>결측 데이터이면</a:t>
            </a:r>
            <a:r>
              <a:rPr lang="en-US" altLang="ko-KR" dirty="0"/>
              <a:t> True</a:t>
            </a:r>
            <a:r>
              <a:rPr lang="ko-KR" altLang="ko-KR" dirty="0"/>
              <a:t>값을 반환</a:t>
            </a:r>
            <a:endParaRPr lang="en-US" altLang="ko-KR" dirty="0"/>
          </a:p>
          <a:p>
            <a:pPr lvl="1"/>
            <a:r>
              <a:rPr lang="ko-KR" altLang="ko-KR" dirty="0"/>
              <a:t>유효한 데이터가 존재하면</a:t>
            </a:r>
            <a:r>
              <a:rPr lang="en-US" altLang="ko-KR" dirty="0"/>
              <a:t> False</a:t>
            </a:r>
            <a:r>
              <a:rPr lang="ko-KR" altLang="ko-KR" dirty="0"/>
              <a:t>를 반환</a:t>
            </a:r>
          </a:p>
          <a:p>
            <a:r>
              <a:rPr lang="ko-KR" altLang="en-US" dirty="0" err="1"/>
              <a:t>판다스</a:t>
            </a:r>
            <a:r>
              <a:rPr lang="ko-KR" altLang="en-US" dirty="0"/>
              <a:t> </a:t>
            </a:r>
            <a:r>
              <a:rPr lang="en-US" altLang="ko-KR" dirty="0" err="1"/>
              <a:t>notnull</a:t>
            </a:r>
            <a:r>
              <a:rPr lang="en-US" altLang="ko-KR" dirty="0"/>
              <a:t>() </a:t>
            </a:r>
            <a:r>
              <a:rPr lang="ko-KR" altLang="en-US" dirty="0"/>
              <a:t>메소드</a:t>
            </a:r>
            <a:endParaRPr lang="en-US" altLang="ko-KR" dirty="0"/>
          </a:p>
          <a:p>
            <a:pPr lvl="1"/>
            <a:r>
              <a:rPr lang="ko-KR" altLang="ko-KR" dirty="0"/>
              <a:t>유효한 데이터가 존재하면</a:t>
            </a:r>
            <a:r>
              <a:rPr lang="en-US" altLang="ko-KR" dirty="0"/>
              <a:t> True</a:t>
            </a:r>
            <a:r>
              <a:rPr lang="ko-KR" altLang="ko-KR" dirty="0"/>
              <a:t>를 반환</a:t>
            </a:r>
            <a:endParaRPr lang="en-US" altLang="ko-KR" dirty="0"/>
          </a:p>
          <a:p>
            <a:pPr lvl="1"/>
            <a:r>
              <a:rPr lang="ko-KR" altLang="ko-KR" dirty="0"/>
              <a:t>누락 데이터면</a:t>
            </a:r>
            <a:r>
              <a:rPr lang="en-US" altLang="ko-KR" dirty="0"/>
              <a:t> False</a:t>
            </a:r>
            <a:r>
              <a:rPr lang="ko-KR" altLang="ko-KR" dirty="0"/>
              <a:t>를 반환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제목 12">
            <a:extLst>
              <a:ext uri="{FF2B5EF4-FFF2-40B4-BE49-F238E27FC236}">
                <a16:creationId xmlns:a16="http://schemas.microsoft.com/office/drawing/2014/main" id="{0A5A026D-E471-4D9C-9314-7B826241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결측 데이터 확인</a:t>
            </a:r>
          </a:p>
        </p:txBody>
      </p:sp>
      <p:pic>
        <p:nvPicPr>
          <p:cNvPr id="5" name="그림 4"/>
          <p:cNvPicPr/>
          <p:nvPr/>
        </p:nvPicPr>
        <p:blipFill>
          <a:blip r:embed="rId2"/>
          <a:stretch>
            <a:fillRect/>
          </a:stretch>
        </p:blipFill>
        <p:spPr>
          <a:xfrm>
            <a:off x="1290196" y="3930177"/>
            <a:ext cx="2715895" cy="131826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</p:pic>
      <p:pic>
        <p:nvPicPr>
          <p:cNvPr id="6" name="그림 5"/>
          <p:cNvPicPr/>
          <p:nvPr/>
        </p:nvPicPr>
        <p:blipFill>
          <a:blip r:embed="rId3"/>
          <a:stretch>
            <a:fillRect/>
          </a:stretch>
        </p:blipFill>
        <p:spPr>
          <a:xfrm>
            <a:off x="5644839" y="3184071"/>
            <a:ext cx="2046605" cy="1009015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</p:pic>
      <p:pic>
        <p:nvPicPr>
          <p:cNvPr id="7" name="그림 6"/>
          <p:cNvPicPr/>
          <p:nvPr/>
        </p:nvPicPr>
        <p:blipFill>
          <a:blip r:embed="rId4"/>
          <a:stretch>
            <a:fillRect/>
          </a:stretch>
        </p:blipFill>
        <p:spPr>
          <a:xfrm>
            <a:off x="5644838" y="4872552"/>
            <a:ext cx="2057400" cy="970280"/>
          </a:xfrm>
          <a:prstGeom prst="rect">
            <a:avLst/>
          </a:prstGeo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</p:spPr>
      </p:pic>
      <p:cxnSp>
        <p:nvCxnSpPr>
          <p:cNvPr id="9" name="직선 화살표 연결선 8"/>
          <p:cNvCxnSpPr>
            <a:stCxn id="5" idx="3"/>
            <a:endCxn id="6" idx="1"/>
          </p:cNvCxnSpPr>
          <p:nvPr/>
        </p:nvCxnSpPr>
        <p:spPr>
          <a:xfrm flipV="1">
            <a:off x="4006090" y="3688579"/>
            <a:ext cx="1638748" cy="900729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직선 화살표 연결선 10"/>
          <p:cNvCxnSpPr>
            <a:stCxn id="5" idx="3"/>
            <a:endCxn id="7" idx="1"/>
          </p:cNvCxnSpPr>
          <p:nvPr/>
        </p:nvCxnSpPr>
        <p:spPr>
          <a:xfrm>
            <a:off x="4006090" y="4589308"/>
            <a:ext cx="1638748" cy="768385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" name="직사각형 11"/>
          <p:cNvSpPr/>
          <p:nvPr/>
        </p:nvSpPr>
        <p:spPr>
          <a:xfrm>
            <a:off x="4235308" y="3639710"/>
            <a:ext cx="9691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/>
            <a:r>
              <a:rPr lang="en-US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df.isnull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 )</a:t>
            </a: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147144" y="5225349"/>
            <a:ext cx="10573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latinLnBrk="1"/>
            <a:r>
              <a:rPr lang="en-US" altLang="ko-KR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df.notnull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()</a:t>
            </a:r>
            <a:endParaRPr lang="ko-KR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895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ED22F68-E45B-4A69-BF69-18A0CEDE5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isna</a:t>
            </a:r>
            <a:r>
              <a:rPr lang="en-US" altLang="ko-KR" dirty="0"/>
              <a:t>() </a:t>
            </a:r>
            <a:r>
              <a:rPr lang="ko-KR" altLang="en-US" dirty="0"/>
              <a:t>메소드 </a:t>
            </a:r>
            <a:r>
              <a:rPr lang="en-US" altLang="ko-KR" dirty="0"/>
              <a:t>= </a:t>
            </a:r>
            <a:r>
              <a:rPr lang="en-US" altLang="ko-KR" dirty="0" err="1"/>
              <a:t>isnull</a:t>
            </a:r>
            <a:r>
              <a:rPr lang="en-US" altLang="ko-KR" dirty="0"/>
              <a:t>() </a:t>
            </a:r>
            <a:r>
              <a:rPr lang="ko-KR" altLang="en-US" dirty="0"/>
              <a:t>메소드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0A69283-FFA7-48BB-8B69-EBA12ADEB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. </a:t>
            </a:r>
            <a:r>
              <a:rPr lang="ko-KR" altLang="en-US" dirty="0"/>
              <a:t>평균 풍속 </a:t>
            </a:r>
            <a:r>
              <a:rPr lang="ko-KR" altLang="en-US" dirty="0" err="1"/>
              <a:t>결측치</a:t>
            </a:r>
            <a:r>
              <a:rPr lang="ko-KR" altLang="en-US" dirty="0"/>
              <a:t> 출력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E918F3-7F35-4111-A8CC-B8B14AD9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E3E47B-18CA-4D6B-B6F6-D68BEDC2F4E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476DA85-24F1-400A-820F-9FE0A7E4F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93" y="1660024"/>
            <a:ext cx="8154998" cy="391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3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판다스</a:t>
            </a:r>
            <a:r>
              <a:rPr lang="ko-KR" altLang="en-US" dirty="0"/>
              <a:t> </a:t>
            </a:r>
            <a:r>
              <a:rPr lang="ko-KR" altLang="en-US" dirty="0" err="1"/>
              <a:t>결측치</a:t>
            </a:r>
            <a:r>
              <a:rPr lang="ko-KR" altLang="en-US" dirty="0"/>
              <a:t> 개수 확인 함수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sz="2400" dirty="0" err="1"/>
              <a:t>칼럼별</a:t>
            </a:r>
            <a:r>
              <a:rPr lang="en-US" altLang="ko-KR" sz="2400" dirty="0"/>
              <a:t>(</a:t>
            </a:r>
            <a:r>
              <a:rPr lang="ko-KR" altLang="en-US" sz="2400" dirty="0" err="1"/>
              <a:t>행방향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r>
              <a:rPr lang="ko-KR" altLang="en-US" sz="2400" dirty="0" err="1"/>
              <a:t>결측값</a:t>
            </a:r>
            <a:r>
              <a:rPr lang="ko-KR" altLang="en-US" sz="2400" dirty="0"/>
              <a:t> 개수 구하기</a:t>
            </a:r>
            <a:endParaRPr lang="en-US" altLang="ko-KR" sz="2400" dirty="0"/>
          </a:p>
          <a:p>
            <a:pPr lvl="2"/>
            <a:r>
              <a:rPr lang="en-US" altLang="ko-KR" sz="2000" dirty="0" err="1">
                <a:solidFill>
                  <a:srgbClr val="0070C0"/>
                </a:solidFill>
              </a:rPr>
              <a:t>df.isnull</a:t>
            </a:r>
            <a:r>
              <a:rPr lang="en-US" altLang="ko-KR" sz="2000" dirty="0">
                <a:solidFill>
                  <a:srgbClr val="0070C0"/>
                </a:solidFill>
              </a:rPr>
              <a:t>().sum() == </a:t>
            </a:r>
            <a:r>
              <a:rPr lang="en-US" altLang="ko-KR" sz="2000" dirty="0" err="1">
                <a:solidFill>
                  <a:srgbClr val="0070C0"/>
                </a:solidFill>
              </a:rPr>
              <a:t>df.isnull</a:t>
            </a:r>
            <a:r>
              <a:rPr lang="en-US" altLang="ko-KR" sz="2000" dirty="0">
                <a:solidFill>
                  <a:srgbClr val="0070C0"/>
                </a:solidFill>
              </a:rPr>
              <a:t>().sum(0)</a:t>
            </a:r>
          </a:p>
          <a:p>
            <a:pPr lvl="2"/>
            <a:endParaRPr lang="en-US" altLang="ko-KR" sz="2000" dirty="0"/>
          </a:p>
          <a:p>
            <a:pPr lvl="1"/>
            <a:r>
              <a:rPr lang="ko-KR" altLang="en-US" sz="2400" dirty="0"/>
              <a:t>행</a:t>
            </a:r>
            <a:r>
              <a:rPr lang="en-US" altLang="ko-KR" sz="2400" dirty="0"/>
              <a:t>(row) </a:t>
            </a:r>
            <a:r>
              <a:rPr lang="ko-KR" altLang="en-US" sz="2400" dirty="0"/>
              <a:t>단위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열방향</a:t>
            </a:r>
            <a:r>
              <a:rPr lang="en-US" altLang="ko-KR" sz="2400" dirty="0"/>
              <a:t>)</a:t>
            </a:r>
            <a:r>
              <a:rPr lang="ko-KR" altLang="en-US" sz="2400" dirty="0"/>
              <a:t>로 </a:t>
            </a:r>
            <a:r>
              <a:rPr lang="ko-KR" altLang="en-US" sz="2400" dirty="0" err="1"/>
              <a:t>결측값</a:t>
            </a:r>
            <a:r>
              <a:rPr lang="ko-KR" altLang="en-US" sz="2400" dirty="0"/>
              <a:t> 개수 구하기</a:t>
            </a:r>
            <a:endParaRPr lang="en-US" altLang="ko-KR" sz="2400" dirty="0"/>
          </a:p>
          <a:p>
            <a:pPr lvl="2"/>
            <a:r>
              <a:rPr lang="en-US" altLang="ko-KR" sz="2000" dirty="0" err="1">
                <a:solidFill>
                  <a:srgbClr val="0070C0"/>
                </a:solidFill>
              </a:rPr>
              <a:t>df.isnull</a:t>
            </a:r>
            <a:r>
              <a:rPr lang="en-US" altLang="ko-KR" sz="2000" dirty="0">
                <a:solidFill>
                  <a:srgbClr val="0070C0"/>
                </a:solidFill>
              </a:rPr>
              <a:t>().sum(1)</a:t>
            </a:r>
          </a:p>
          <a:p>
            <a:pPr lvl="2"/>
            <a:endParaRPr lang="en-US" altLang="ko-KR" sz="2000" dirty="0"/>
          </a:p>
          <a:p>
            <a:pPr lvl="1"/>
            <a:r>
              <a:rPr lang="ko-KR" altLang="en-US" sz="2400" dirty="0"/>
              <a:t>행</a:t>
            </a:r>
            <a:r>
              <a:rPr lang="en-US" altLang="ko-KR" sz="2400" dirty="0"/>
              <a:t>(row) </a:t>
            </a:r>
            <a:r>
              <a:rPr lang="ko-KR" altLang="en-US" sz="2400" dirty="0"/>
              <a:t>단위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열방향</a:t>
            </a:r>
            <a:r>
              <a:rPr lang="en-US" altLang="ko-KR" sz="2400" dirty="0"/>
              <a:t>)</a:t>
            </a:r>
            <a:r>
              <a:rPr lang="ko-KR" altLang="en-US" sz="2400" dirty="0"/>
              <a:t>로 </a:t>
            </a:r>
            <a:r>
              <a:rPr lang="ko-KR" altLang="en-US" sz="2400" dirty="0" err="1"/>
              <a:t>실제값</a:t>
            </a:r>
            <a:r>
              <a:rPr lang="ko-KR" altLang="en-US" sz="2400" dirty="0"/>
              <a:t> 개수 구하기</a:t>
            </a:r>
            <a:endParaRPr lang="en-US" altLang="ko-KR" sz="2400" dirty="0"/>
          </a:p>
          <a:p>
            <a:pPr lvl="2"/>
            <a:r>
              <a:rPr lang="en-US" altLang="ko-KR" sz="2000" dirty="0" err="1">
                <a:solidFill>
                  <a:srgbClr val="0070C0"/>
                </a:solidFill>
              </a:rPr>
              <a:t>df.notnull</a:t>
            </a:r>
            <a:r>
              <a:rPr lang="en-US" altLang="ko-KR" sz="2000" dirty="0">
                <a:solidFill>
                  <a:srgbClr val="0070C0"/>
                </a:solidFill>
              </a:rPr>
              <a:t>().sum(1)</a:t>
            </a:r>
          </a:p>
          <a:p>
            <a:endParaRPr lang="ko-KR" altLang="en-US" dirty="0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8808EF10-45AB-4B96-A767-5DED5CE1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결측치 개수 확인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675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98f8feb-bc34-41bc-bb7e-57cabdc6997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FF0BB3465C2C44292FEFDBE0CE17B50" ma:contentTypeVersion="12" ma:contentTypeDescription="새 문서를 만듭니다." ma:contentTypeScope="" ma:versionID="7a762f7e0c2a9b7cb40e556c79ed0e48">
  <xsd:schema xmlns:xsd="http://www.w3.org/2001/XMLSchema" xmlns:xs="http://www.w3.org/2001/XMLSchema" xmlns:p="http://schemas.microsoft.com/office/2006/metadata/properties" xmlns:ns3="098f8feb-bc34-41bc-bb7e-57cabdc69973" targetNamespace="http://schemas.microsoft.com/office/2006/metadata/properties" ma:root="true" ma:fieldsID="b271e447907bb32e477e5789cab9d6d3" ns3:_="">
    <xsd:import namespace="098f8feb-bc34-41bc-bb7e-57cabdc6997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LengthInSecond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8f8feb-bc34-41bc-bb7e-57cabdc699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2E87A7-6D6C-48AD-9182-C883A36DA5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F71E92-2327-4D4A-B93D-EB85D6E252C3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098f8feb-bc34-41bc-bb7e-57cabdc69973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838F67D7-38EC-406C-976B-D13FD0B5FA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8f8feb-bc34-41bc-bb7e-57cabdc699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4734</TotalTime>
  <Words>1878</Words>
  <Application>Microsoft Office PowerPoint</Application>
  <PresentationFormat>화면 슬라이드 쇼(4:3)</PresentationFormat>
  <Paragraphs>313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8" baseType="lpstr">
      <vt:lpstr>Gill Sans</vt:lpstr>
      <vt:lpstr>Helvetica Neue Thin</vt:lpstr>
      <vt:lpstr>Nanum Gothic</vt:lpstr>
      <vt:lpstr>Spoqa Han Sans</vt:lpstr>
      <vt:lpstr>맑은 고딕</vt:lpstr>
      <vt:lpstr>Arial</vt:lpstr>
      <vt:lpstr>Calibri</vt:lpstr>
      <vt:lpstr>Calibri Light</vt:lpstr>
      <vt:lpstr>Consolas</vt:lpstr>
      <vt:lpstr>Times New Roman</vt:lpstr>
      <vt:lpstr>Wingdings</vt:lpstr>
      <vt:lpstr>Office 테마</vt:lpstr>
      <vt:lpstr>AI데이터분석</vt:lpstr>
      <vt:lpstr>PowerPoint 프레젠테이션</vt:lpstr>
      <vt:lpstr>3. AI데이터분석 응용</vt:lpstr>
      <vt:lpstr>AI 데이터 분석 과정</vt:lpstr>
      <vt:lpstr>데이터 클린징</vt:lpstr>
      <vt:lpstr>결측 데이터</vt:lpstr>
      <vt:lpstr>결측 데이터 확인</vt:lpstr>
      <vt:lpstr>실습. 평균 풍속 결측치 출력</vt:lpstr>
      <vt:lpstr>결측치 개수 확인</vt:lpstr>
      <vt:lpstr>결측치 제거, 대체</vt:lpstr>
      <vt:lpstr>실습. 결측치 데이터 삭제</vt:lpstr>
      <vt:lpstr>실습. 결측치 데이터 대체</vt:lpstr>
      <vt:lpstr>실습. 결측치 데이터 대체</vt:lpstr>
      <vt:lpstr>결측 데이터 유의사항</vt:lpstr>
      <vt:lpstr>이상 데이터</vt:lpstr>
      <vt:lpstr>이상데이터 시각화</vt:lpstr>
      <vt:lpstr>이상데이터 처리 방법</vt:lpstr>
      <vt:lpstr>중복 데이터 처리</vt:lpstr>
      <vt:lpstr>중복 데이터 확인</vt:lpstr>
      <vt:lpstr>실습. 데이터 중복 확인</vt:lpstr>
      <vt:lpstr>실습. 데이터 중복 제거</vt:lpstr>
      <vt:lpstr>데이터 연결(concatenate)</vt:lpstr>
      <vt:lpstr>데이터프레임 연결</vt:lpstr>
      <vt:lpstr>실습. concat()함수 outer 조인</vt:lpstr>
      <vt:lpstr>실습. concat()함수 outer 조인</vt:lpstr>
      <vt:lpstr>실습. concat()함수 outer 조인</vt:lpstr>
      <vt:lpstr>실습. concat()함수 inner 조인</vt:lpstr>
      <vt:lpstr>데이터 병합(merge)</vt:lpstr>
      <vt:lpstr>데이터 병합(merge)</vt:lpstr>
      <vt:lpstr>실습. 데이터병합(4가지 결합방식) </vt:lpstr>
      <vt:lpstr>실습. 데이터병합 (인덱스를 키로 활용)</vt:lpstr>
      <vt:lpstr>그룹 분석</vt:lpstr>
      <vt:lpstr>그룹 분석 절차</vt:lpstr>
      <vt:lpstr>그룹 평균과 합계</vt:lpstr>
      <vt:lpstr>실습. 월 평균 풍속 그래프</vt:lpstr>
      <vt:lpstr>필터링</vt:lpstr>
      <vt:lpstr>데이터정렬</vt:lpstr>
      <vt:lpstr>데이터 재구조화</vt:lpstr>
      <vt:lpstr>데이터 구간화(Data Binning)</vt:lpstr>
      <vt:lpstr>원-핫 인코딩</vt:lpstr>
      <vt:lpstr>데이터 전치(Transpose)</vt:lpstr>
      <vt:lpstr>피봇 테이블(Pivot table)</vt:lpstr>
      <vt:lpstr>멜트(melt)</vt:lpstr>
      <vt:lpstr>실습. 멜트(melt)</vt:lpstr>
      <vt:lpstr>스택/언스택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Howork</dc:creator>
  <cp:lastModifiedBy>김동신</cp:lastModifiedBy>
  <cp:revision>61</cp:revision>
  <cp:lastPrinted>2021-12-29T00:16:45Z</cp:lastPrinted>
  <dcterms:created xsi:type="dcterms:W3CDTF">2021-12-28T23:45:20Z</dcterms:created>
  <dcterms:modified xsi:type="dcterms:W3CDTF">2023-11-13T00:45:26Z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0x0101006FF0BB3465C2C44292FEFDBE0CE17B50</vt:lpwstr>
  </property>
</Properties>
</file>