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340" r:id="rId5"/>
    <p:sldId id="343" r:id="rId6"/>
    <p:sldId id="345" r:id="rId7"/>
    <p:sldId id="346" r:id="rId8"/>
    <p:sldId id="347" r:id="rId9"/>
    <p:sldId id="348" r:id="rId10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56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2F3C76-314B-4603-A273-BCB3A2A6D42D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8FC1D9-B430-43C9-B099-A44F1E81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b="1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en-US" sz="1400" dirty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1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70632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06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4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7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CSV(comma separated values)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쉼표로 구분한 텍스트 데이터</a:t>
            </a:r>
            <a:r>
              <a:rPr lang="en-US" altLang="ko-KR" dirty="0"/>
              <a:t>(</a:t>
            </a:r>
            <a:r>
              <a:rPr lang="ko-KR" altLang="en-US" dirty="0"/>
              <a:t>텍스트 파일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 행의 항목은 쉼표로 구분</a:t>
            </a:r>
            <a:r>
              <a:rPr lang="en-US" altLang="ko-KR" dirty="0"/>
              <a:t>, </a:t>
            </a:r>
            <a:r>
              <a:rPr lang="ko-KR" altLang="en-US" dirty="0"/>
              <a:t>각 행은 </a:t>
            </a:r>
            <a:r>
              <a:rPr lang="ko-KR" altLang="en-US" dirty="0" err="1"/>
              <a:t>개행문자로</a:t>
            </a:r>
            <a:r>
              <a:rPr lang="ko-KR" altLang="en-US" dirty="0"/>
              <a:t> 구분</a:t>
            </a:r>
            <a:endParaRPr lang="en-US" altLang="ko-KR" dirty="0"/>
          </a:p>
          <a:p>
            <a:pPr lvl="1"/>
            <a:r>
              <a:rPr lang="en-US" altLang="ko-KR" dirty="0"/>
              <a:t>CSV</a:t>
            </a:r>
            <a:r>
              <a:rPr lang="ko-KR" altLang="en-US" dirty="0"/>
              <a:t>는 테이블 형식의 데이터를 저장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CSV </a:t>
            </a:r>
            <a:r>
              <a:rPr lang="ko-KR" altLang="en-US" dirty="0"/>
              <a:t>파일 입출력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csv </a:t>
            </a:r>
            <a:r>
              <a:rPr lang="ko-KR" altLang="en-US" dirty="0"/>
              <a:t>모듈 이용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1"/>
                </a:solidFill>
              </a:rPr>
              <a:t>import csv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r>
              <a:rPr lang="ko-KR" altLang="en-US" dirty="0"/>
              <a:t> 모듈 이용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chemeClr val="accent1"/>
                </a:solidFill>
              </a:rPr>
              <a:t>import pandas as pd</a:t>
            </a:r>
          </a:p>
          <a:p>
            <a:pPr lvl="2"/>
            <a:r>
              <a:rPr lang="ko-KR" altLang="en-US" dirty="0" err="1"/>
              <a:t>판다스는</a:t>
            </a:r>
            <a:r>
              <a:rPr lang="ko-KR" altLang="en-US" dirty="0"/>
              <a:t> 다양한 형식의 파일 입출력 방법 제공</a:t>
            </a:r>
            <a:endParaRPr lang="en-US" altLang="ko-KR" dirty="0"/>
          </a:p>
          <a:p>
            <a:pPr lvl="3"/>
            <a:r>
              <a:rPr lang="en-US" altLang="ko-KR" dirty="0"/>
              <a:t>excel, json, pickle, html, DB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49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읽기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모듈 파일 입력 객체 </a:t>
            </a:r>
            <a:r>
              <a:rPr lang="en-US" altLang="ko-KR" dirty="0"/>
              <a:t>: reader</a:t>
            </a:r>
          </a:p>
          <a:p>
            <a:pPr lvl="1"/>
            <a:r>
              <a:rPr lang="ko-KR" altLang="en-US" dirty="0">
                <a:solidFill>
                  <a:srgbClr val="0070C0"/>
                </a:solidFill>
              </a:rPr>
              <a:t>생성자 </a:t>
            </a:r>
            <a:r>
              <a:rPr lang="en-US" altLang="ko-KR" dirty="0">
                <a:solidFill>
                  <a:srgbClr val="0070C0"/>
                </a:solidFill>
              </a:rPr>
              <a:t>: reader()</a:t>
            </a:r>
            <a:r>
              <a:rPr lang="ko-KR" altLang="en-US" dirty="0">
                <a:solidFill>
                  <a:srgbClr val="0070C0"/>
                </a:solidFill>
              </a:rPr>
              <a:t> 함수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/>
              <a:t>첫번째 인자 </a:t>
            </a:r>
            <a:r>
              <a:rPr lang="en-US" altLang="ko-KR" dirty="0"/>
              <a:t>: </a:t>
            </a:r>
            <a:r>
              <a:rPr lang="ko-KR" altLang="en-US" dirty="0"/>
              <a:t>파일 핸들</a:t>
            </a:r>
            <a:r>
              <a:rPr lang="en-US" altLang="ko-KR" dirty="0"/>
              <a:t>(</a:t>
            </a:r>
            <a:r>
              <a:rPr lang="ko-KR" altLang="en-US" dirty="0"/>
              <a:t>포인터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 open() </a:t>
            </a:r>
            <a:r>
              <a:rPr lang="ko-KR" altLang="en-US" dirty="0">
                <a:sym typeface="Wingdings" panose="05000000000000000000" pitchFamily="2" charset="2"/>
              </a:rPr>
              <a:t>함수의 </a:t>
            </a:r>
            <a:r>
              <a:rPr lang="ko-KR" altLang="en-US" dirty="0" err="1">
                <a:sym typeface="Wingdings" panose="05000000000000000000" pitchFamily="2" charset="2"/>
              </a:rPr>
              <a:t>반환값</a:t>
            </a:r>
            <a:endParaRPr lang="en-US" altLang="ko-KR" dirty="0"/>
          </a:p>
          <a:p>
            <a:pPr lvl="2"/>
            <a:r>
              <a:rPr lang="en-US" altLang="ko-KR" dirty="0"/>
              <a:t>delimiter=‘ ,’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/>
              <a:t> 구분자가 쉼표가 아닐 때</a:t>
            </a:r>
            <a:r>
              <a:rPr lang="en-US" altLang="ko-KR" dirty="0"/>
              <a:t>, </a:t>
            </a:r>
            <a:r>
              <a:rPr lang="ko-KR" altLang="en-US" dirty="0" err="1"/>
              <a:t>구분자</a:t>
            </a:r>
            <a:r>
              <a:rPr lang="ko-KR" altLang="en-US" dirty="0"/>
              <a:t> 전달</a:t>
            </a:r>
            <a:r>
              <a:rPr lang="en-US" altLang="ko-KR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ED960-3B6D-4071-8E53-449336BD5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32" y="3024051"/>
            <a:ext cx="8018456" cy="244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/>
              <a:t>CSV </a:t>
            </a:r>
            <a:r>
              <a:rPr lang="ko-KR" altLang="en-US" spc="-150" dirty="0"/>
              <a:t>파일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헤더 제거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next(</a:t>
            </a:r>
            <a:r>
              <a:rPr lang="en-US" altLang="ko-KR" dirty="0" err="1">
                <a:solidFill>
                  <a:srgbClr val="0070C0"/>
                </a:solidFill>
              </a:rPr>
              <a:t>iterable</a:t>
            </a:r>
            <a:r>
              <a:rPr lang="en-US" altLang="ko-KR" dirty="0">
                <a:solidFill>
                  <a:srgbClr val="0070C0"/>
                </a:solidFill>
              </a:rPr>
              <a:t>) </a:t>
            </a:r>
            <a:r>
              <a:rPr lang="ko-KR" altLang="en-US" dirty="0">
                <a:solidFill>
                  <a:srgbClr val="0070C0"/>
                </a:solidFill>
              </a:rPr>
              <a:t>함수 사용 </a:t>
            </a:r>
            <a:endParaRPr lang="en-US" altLang="ko-KR" dirty="0">
              <a:solidFill>
                <a:srgbClr val="0070C0"/>
              </a:solidFill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반복 가능 객체의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현재 위치를 다음 위치로 이동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현재 요소 </a:t>
            </a:r>
            <a:r>
              <a:rPr lang="en-US" altLang="ko-KR" dirty="0">
                <a:sym typeface="Wingdings" panose="05000000000000000000" pitchFamily="2" charset="2"/>
              </a:rPr>
              <a:t>skip)</a:t>
            </a:r>
          </a:p>
          <a:p>
            <a:pPr lvl="2"/>
            <a:r>
              <a:rPr lang="en-US" altLang="ko-KR" dirty="0" err="1">
                <a:solidFill>
                  <a:srgbClr val="0070C0"/>
                </a:solidFill>
              </a:rPr>
              <a:t>iterable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rgbClr val="0070C0"/>
                </a:solidFill>
              </a:rPr>
              <a:t>인자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반복 가능 객체 전달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</a:p>
          <a:p>
            <a:pPr lvl="3"/>
            <a:r>
              <a:rPr lang="ko-KR" altLang="en-US" dirty="0"/>
              <a:t>순서형 및 컬렉션 데이터 타입</a:t>
            </a:r>
            <a:endParaRPr lang="en-US" altLang="ko-KR" dirty="0"/>
          </a:p>
          <a:p>
            <a:pPr lvl="4"/>
            <a:r>
              <a:rPr lang="en-US" altLang="ko-KR" dirty="0"/>
              <a:t>string, list, tuple, </a:t>
            </a:r>
            <a:r>
              <a:rPr lang="en-US" altLang="ko-KR" dirty="0" err="1"/>
              <a:t>dict</a:t>
            </a:r>
            <a:r>
              <a:rPr lang="en-US" altLang="ko-KR" dirty="0"/>
              <a:t>, set, range()</a:t>
            </a:r>
            <a:r>
              <a:rPr lang="ko-KR" altLang="en-US" dirty="0"/>
              <a:t>함수객체</a:t>
            </a:r>
            <a:r>
              <a:rPr lang="en-US" altLang="ko-KR" dirty="0"/>
              <a:t>,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2"/>
            <a:r>
              <a:rPr lang="ko-KR" altLang="en-US" dirty="0" err="1">
                <a:solidFill>
                  <a:srgbClr val="0070C0"/>
                </a:solidFill>
              </a:rPr>
              <a:t>반환값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: skip</a:t>
            </a:r>
            <a:r>
              <a:rPr lang="ko-KR" altLang="en-US" dirty="0">
                <a:solidFill>
                  <a:srgbClr val="0070C0"/>
                </a:solidFill>
              </a:rPr>
              <a:t>된 요소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>
                <a:solidFill>
                  <a:srgbClr val="0070C0"/>
                </a:solidFill>
              </a:rPr>
              <a:t>행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  <a:r>
              <a:rPr lang="ko-KR" altLang="en-US" dirty="0">
                <a:solidFill>
                  <a:srgbClr val="0070C0"/>
                </a:solidFill>
              </a:rPr>
              <a:t> 반환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리스트 타입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7B555E-882C-4629-B3F6-DB646FC1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3725069"/>
            <a:ext cx="7956550" cy="294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데이터에서 열 추출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데이터</a:t>
            </a:r>
            <a:r>
              <a:rPr lang="en-US" altLang="ko-KR" dirty="0"/>
              <a:t>(data)</a:t>
            </a:r>
            <a:r>
              <a:rPr lang="ko-KR" altLang="en-US" dirty="0"/>
              <a:t>는 한 </a:t>
            </a:r>
            <a:r>
              <a:rPr lang="ko-KR" altLang="en-US" dirty="0" err="1"/>
              <a:t>행씩</a:t>
            </a:r>
            <a:r>
              <a:rPr lang="ko-KR" altLang="en-US" dirty="0"/>
              <a:t> 리스트 형식으로 로드 가능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row=next(data) 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 data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에 현재 행의 값을 리스트로 반환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for row in data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 data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에서 한 </a:t>
            </a:r>
            <a:r>
              <a:rPr lang="ko-KR" alt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행씩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읽어와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row(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리스트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에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저장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row </a:t>
            </a:r>
            <a:r>
              <a:rPr lang="ko-KR" altLang="en-US" dirty="0">
                <a:sym typeface="Wingdings" panose="05000000000000000000" pitchFamily="2" charset="2"/>
              </a:rPr>
              <a:t>리스트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행 데이터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에서 열 추출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row[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]  </a:t>
            </a:r>
            <a:r>
              <a:rPr lang="en-US" altLang="ko-KR" dirty="0" err="1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번째 열 데이터  </a:t>
            </a:r>
            <a:endParaRPr lang="en-US" altLang="ko-KR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E956067-86DC-4F6B-9A25-9D6CDD5D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25" y="3521086"/>
            <a:ext cx="8540750" cy="25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실습</a:t>
            </a:r>
            <a:r>
              <a:rPr lang="en-US" altLang="ko-KR" spc="-150" dirty="0"/>
              <a:t>. CSV</a:t>
            </a:r>
            <a:r>
              <a:rPr lang="ko-KR" altLang="en-US" spc="-150" dirty="0"/>
              <a:t>에서 데이터 추출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네번째 열의 데이터 중 최대값 추출</a:t>
            </a:r>
            <a:endParaRPr lang="en-US" altLang="ko-KR" dirty="0"/>
          </a:p>
          <a:p>
            <a:pPr lvl="1"/>
            <a:r>
              <a:rPr lang="ko-KR" altLang="en-US" dirty="0"/>
              <a:t>크기 비교를 위해 문자열 데이터를 실수로 변환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00B050"/>
                </a:solidFill>
                <a:sym typeface="Wingdings" panose="05000000000000000000" pitchFamily="2" charset="2"/>
              </a:rPr>
              <a:t>ex) float(row[3])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C2DC0B-13CA-477F-A18B-7D9147162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0" y="2229529"/>
            <a:ext cx="8375650" cy="40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CSV </a:t>
            </a:r>
            <a:r>
              <a:rPr lang="ko-KR" altLang="en-US" dirty="0"/>
              <a:t>데이터 분석</a:t>
            </a: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43204EE9-79A9-4129-A852-024439A2F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월별 평균 풍속을 선 그래프로 그리기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B894DC-6947-49AB-8724-C69B9BA63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20" y="1577248"/>
            <a:ext cx="8407400" cy="49877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A317DF-688F-4482-8F80-B6EF5B00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522" y="3647746"/>
            <a:ext cx="4126156" cy="270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33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F0BB3465C2C44292FEFDBE0CE17B50" ma:contentTypeVersion="13" ma:contentTypeDescription="새 문서를 만듭니다." ma:contentTypeScope="" ma:versionID="cf79874ebc94dc55b89fb1783b2a02b0">
  <xsd:schema xmlns:xsd="http://www.w3.org/2001/XMLSchema" xmlns:xs="http://www.w3.org/2001/XMLSchema" xmlns:p="http://schemas.microsoft.com/office/2006/metadata/properties" xmlns:ns3="098f8feb-bc34-41bc-bb7e-57cabdc69973" targetNamespace="http://schemas.microsoft.com/office/2006/metadata/properties" ma:root="true" ma:fieldsID="fbb8b52e9de9df50203bd1117c4d7672" ns3:_="">
    <xsd:import namespace="098f8feb-bc34-41bc-bb7e-57cabdc69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8feb-bc34-41bc-bb7e-57cabdc69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f8feb-bc34-41bc-bb7e-57cabdc69973" xsi:nil="true"/>
  </documentManagement>
</p:properties>
</file>

<file path=customXml/itemProps1.xml><?xml version="1.0" encoding="utf-8"?>
<ds:datastoreItem xmlns:ds="http://schemas.openxmlformats.org/officeDocument/2006/customXml" ds:itemID="{FC4845C8-5707-429C-9212-C9D18E0045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f8feb-bc34-41bc-bb7e-57cabdc69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9FF802-35A0-4653-B734-4E0244283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DC6077-C5DF-4A2C-A620-844B252FCA94}">
  <ds:schemaRefs>
    <ds:schemaRef ds:uri="http://schemas.microsoft.com/office/2006/documentManagement/types"/>
    <ds:schemaRef ds:uri="098f8feb-bc34-41bc-bb7e-57cabdc69973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274</Words>
  <Application>Microsoft Office PowerPoint</Application>
  <PresentationFormat>화면 슬라이드 쇼(4:3)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CSV(comma separated values)</vt:lpstr>
      <vt:lpstr>CSV 파일 읽기</vt:lpstr>
      <vt:lpstr>CSV 파일 읽기</vt:lpstr>
      <vt:lpstr>CSV 데이터에서 열 추출</vt:lpstr>
      <vt:lpstr>실습. CSV에서 데이터 추출</vt:lpstr>
      <vt:lpstr>실습. CSV 데이터 분석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Howork</dc:creator>
  <cp:lastModifiedBy>동신 김</cp:lastModifiedBy>
  <cp:revision>18</cp:revision>
  <cp:lastPrinted>2021-12-29T00:16:45Z</cp:lastPrinted>
  <dcterms:created xsi:type="dcterms:W3CDTF">2021-12-28T23:45:20Z</dcterms:created>
  <dcterms:modified xsi:type="dcterms:W3CDTF">2024-09-04T02:42:13Z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0x0101006FF0BB3465C2C44292FEFDBE0CE17B50</vt:lpwstr>
  </property>
</Properties>
</file>