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tif" ContentType="image/tif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93080" y="-272736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3280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782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7634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930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782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7634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762520" y="3335400"/>
            <a:ext cx="12858120" cy="35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3280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93080" y="-272736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3280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782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7634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930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782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7634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762520" y="3335400"/>
            <a:ext cx="12858120" cy="35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83280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93080" y="-272736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83280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7782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763480" y="-693864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7930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7782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763480" y="-2727360"/>
            <a:ext cx="37951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762520" y="3335400"/>
            <a:ext cx="12858120" cy="353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32800" y="-272736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9308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32800" y="-6938640"/>
            <a:ext cx="575172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93080" y="-2727360"/>
            <a:ext cx="11786400" cy="384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3632040" y="9918360"/>
            <a:ext cx="176886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3632040" y="9918360"/>
            <a:ext cx="176886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3632040" y="9918360"/>
            <a:ext cx="176886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2"/>
          <p:cNvSpPr/>
          <p:nvPr/>
        </p:nvSpPr>
        <p:spPr>
          <a:xfrm>
            <a:off x="744840" y="1359360"/>
            <a:ext cx="22002840" cy="360"/>
          </a:xfrm>
          <a:prstGeom prst="line">
            <a:avLst/>
          </a:prstGeom>
          <a:ln w="1260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762520" y="3335400"/>
            <a:ext cx="12858120" cy="762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3080" y="-6938640"/>
            <a:ext cx="11786400" cy="8062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이미지" descr=""/>
          <p:cNvPicPr/>
          <p:nvPr/>
        </p:nvPicPr>
        <p:blipFill>
          <a:blip r:embed="rId1"/>
          <a:stretch/>
        </p:blipFill>
        <p:spPr>
          <a:xfrm>
            <a:off x="-82080" y="-1274040"/>
            <a:ext cx="24383160" cy="16263000"/>
          </a:xfrm>
          <a:prstGeom prst="rect">
            <a:avLst/>
          </a:prstGeom>
          <a:ln w="324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10227600" y="10330200"/>
            <a:ext cx="12858120" cy="30906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>
            <a:normAutofit/>
          </a:bodyPr>
          <a:p>
            <a:pPr algn="r">
              <a:lnSpc>
                <a:spcPct val="80000"/>
              </a:lnSpc>
              <a:spcBef>
                <a:spcPts val="2100"/>
              </a:spcBef>
            </a:pPr>
            <a:r>
              <a:rPr b="0" lang="en-US" sz="10340" spc="-1" strike="noStrike" cap="all">
                <a:solidFill>
                  <a:srgbClr val="ffffff"/>
                </a:solidFill>
                <a:latin typeface="넥슨 풋볼고딕 B"/>
                <a:ea typeface="넥슨 풋볼고딕 B"/>
              </a:rPr>
              <a:t>C Language</a:t>
            </a:r>
            <a:endParaRPr b="0" lang="en-US" sz="10340" spc="-1" strike="noStrike">
              <a:latin typeface="Arial"/>
            </a:endParaRPr>
          </a:p>
          <a:p>
            <a:pPr algn="r">
              <a:lnSpc>
                <a:spcPct val="80000"/>
              </a:lnSpc>
              <a:spcBef>
                <a:spcPts val="2100"/>
              </a:spcBef>
            </a:pPr>
            <a:r>
              <a:rPr b="0" lang="en-US" sz="10340" spc="-1" strike="noStrike" cap="all">
                <a:solidFill>
                  <a:srgbClr val="ffffff"/>
                </a:solidFill>
                <a:latin typeface="넥슨 풋볼고딕 B"/>
                <a:ea typeface="넥슨 풋볼고딕 B"/>
              </a:rPr>
              <a:t>Programming#6</a:t>
            </a:r>
            <a:endParaRPr b="0" lang="en-US" sz="1034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496200" y="8911800"/>
            <a:ext cx="12858120" cy="12765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>
            <a:normAutofit/>
          </a:bodyPr>
          <a:p>
            <a:pPr>
              <a:lnSpc>
                <a:spcPct val="80000"/>
              </a:lnSpc>
              <a:spcBef>
                <a:spcPts val="3900"/>
              </a:spcBef>
            </a:pPr>
            <a:r>
              <a:rPr b="0" lang="en-US" sz="6800" spc="-1" strike="noStrike" cap="all">
                <a:solidFill>
                  <a:srgbClr val="ffffff"/>
                </a:solidFill>
                <a:latin typeface="넥슨 풋볼고딕 B"/>
                <a:ea typeface="넥슨 풋볼고딕 B"/>
              </a:rPr>
              <a:t>JIYUN COM SCHOOL  </a:t>
            </a:r>
            <a:endParaRPr b="0" lang="en-US" sz="6800" spc="-1" strike="noStrike">
              <a:latin typeface="Arial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13810320" y="10029240"/>
            <a:ext cx="905544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762520" y="3335400"/>
            <a:ext cx="12858120" cy="76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18600" y="2094840"/>
            <a:ext cx="993708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3 -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실습</a:t>
            </a:r>
            <a:endParaRPr b="0" lang="en-US" sz="67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566160" y="3886560"/>
            <a:ext cx="14711400" cy="827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399680" y="802080"/>
            <a:ext cx="11786400" cy="906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80000"/>
              </a:lnSpc>
            </a:pPr>
            <a:r>
              <a:rPr b="0" lang="en-US" sz="5400" spc="265" strike="noStrike" cap="all">
                <a:solidFill>
                  <a:srgbClr val="ffffff"/>
                </a:solidFill>
                <a:latin typeface="Apple Color Emoji"/>
                <a:ea typeface="Apple Color Emoji"/>
              </a:rPr>
              <a:t>AGENDA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843400" y="6289920"/>
            <a:ext cx="11786400" cy="1338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80000"/>
              </a:lnSpc>
            </a:pPr>
            <a:r>
              <a:rPr b="0" lang="en-US" sz="10100" spc="500" strike="noStrike" cap="all">
                <a:solidFill>
                  <a:srgbClr val="ffe989"/>
                </a:solidFill>
                <a:latin typeface="넥슨 풋볼고딕 B"/>
                <a:ea typeface="넥슨 풋볼고딕 B"/>
              </a:rPr>
              <a:t>1. FUNCTION</a:t>
            </a:r>
            <a:endParaRPr b="0" lang="en-US" sz="101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97000" y="7644240"/>
            <a:ext cx="2078568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함수  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9879120" y="2967120"/>
            <a:ext cx="2078568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C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언어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708200" y="4761720"/>
            <a:ext cx="20785680" cy="26445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2652480" y="4992840"/>
            <a:ext cx="8320320" cy="50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함수의 사용 목적 </a:t>
            </a:r>
            <a:endParaRPr b="0" lang="en-US" sz="6700" spc="-1" strike="noStrike">
              <a:latin typeface="Arial"/>
            </a:endParaRPr>
          </a:p>
          <a:p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함수 사용 방법</a:t>
            </a:r>
            <a:endParaRPr b="0" lang="en-US" sz="6700" spc="-1" strike="noStrike">
              <a:latin typeface="Arial"/>
            </a:endParaRPr>
          </a:p>
          <a:p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함수의 장점 등등</a:t>
            </a:r>
            <a:endParaRPr b="0" lang="en-US" sz="6700" spc="-1" strike="noStrike">
              <a:latin typeface="Arial"/>
            </a:endParaRPr>
          </a:p>
          <a:p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열형강의 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C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언어 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218600" y="2094840"/>
            <a:ext cx="847404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</a:t>
            </a:r>
            <a:endParaRPr b="0" lang="en-US" sz="67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017520" y="3709440"/>
            <a:ext cx="14701320" cy="826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218600" y="2094840"/>
            <a:ext cx="847404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218600" y="2094840"/>
            <a:ext cx="847404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2</a:t>
            </a:r>
            <a:endParaRPr b="0" lang="en-US" sz="67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298400" y="4023360"/>
            <a:ext cx="14264280" cy="80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18600" y="2094840"/>
            <a:ext cx="847404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2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218600" y="2094840"/>
            <a:ext cx="847404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3</a:t>
            </a:r>
            <a:endParaRPr b="0" lang="en-US" sz="67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206240" y="3840480"/>
            <a:ext cx="15087600" cy="848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218600" y="2094840"/>
            <a:ext cx="847404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3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99680" y="802080"/>
            <a:ext cx="11786400" cy="906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80000"/>
              </a:lnSpc>
            </a:pPr>
            <a:r>
              <a:rPr b="0" lang="en-US" sz="5400" spc="265" strike="noStrike" cap="all">
                <a:solidFill>
                  <a:srgbClr val="ffffff"/>
                </a:solidFill>
                <a:latin typeface="Apple Color Emoji"/>
                <a:ea typeface="Apple Color Emoji"/>
              </a:rPr>
              <a:t>AGENDA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843400" y="6289920"/>
            <a:ext cx="11786400" cy="1338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80000"/>
              </a:lnSpc>
            </a:pPr>
            <a:r>
              <a:rPr b="0" lang="en-US" sz="10100" spc="500" strike="noStrike" cap="all">
                <a:solidFill>
                  <a:srgbClr val="ffe989"/>
                </a:solidFill>
                <a:latin typeface="넥슨 풋볼고딕 B"/>
                <a:ea typeface="넥슨 풋볼고딕 B"/>
              </a:rPr>
              <a:t>0. POINter</a:t>
            </a:r>
            <a:endParaRPr b="0" lang="en-US" sz="101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1097000" y="7644240"/>
            <a:ext cx="2078568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포인터 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9879120" y="2967120"/>
            <a:ext cx="2078568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C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언어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218600" y="2094840"/>
            <a:ext cx="1066860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1. Function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3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실습 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708200" y="4761720"/>
            <a:ext cx="20785680" cy="26445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포인터 연산자 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* 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해당 변수에 저장된 실제 값을 알려달라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. </a:t>
            </a:r>
            <a:endParaRPr b="0" lang="en-US" sz="6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포인터 연산자 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&amp; 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해당 변수의 주소값을 알려달라</a:t>
            </a:r>
            <a:r>
              <a:rPr b="0" lang="en-US" sz="6700" spc="-1" strike="noStrike">
                <a:solidFill>
                  <a:srgbClr val="ffffff"/>
                </a:solidFill>
                <a:latin typeface="넥슨 풋볼고딕 B"/>
                <a:ea typeface="넥슨 풋볼고딕 B"/>
              </a:rPr>
              <a:t>.</a:t>
            </a:r>
            <a:endParaRPr b="0" lang="en-US" sz="67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</a:t>
            </a:r>
            <a:endParaRPr b="0" lang="en-US" sz="67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41400" y="4023360"/>
            <a:ext cx="15349320" cy="863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1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335760" y="4480560"/>
            <a:ext cx="9374400" cy="696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500" spc="-1" strike="noStrike">
                <a:latin typeface="Arial"/>
              </a:rPr>
              <a:t>num1Pointer </a:t>
            </a:r>
            <a:r>
              <a:rPr b="0" lang="en-US" sz="4500" spc="-1" strike="noStrike">
                <a:latin typeface="Arial"/>
              </a:rPr>
              <a:t>변수가 가르키고 있는 주소 내부의 값 </a:t>
            </a:r>
            <a:r>
              <a:rPr b="0" lang="en-US" sz="4500" spc="-1" strike="noStrike">
                <a:latin typeface="Arial"/>
              </a:rPr>
              <a:t>: 3</a:t>
            </a:r>
            <a:endParaRPr b="0" lang="en-US" sz="4500" spc="-1" strike="noStrike">
              <a:latin typeface="Arial"/>
            </a:endParaRPr>
          </a:p>
          <a:p>
            <a:r>
              <a:rPr b="0" lang="en-US" sz="4500" spc="-1" strike="noStrike">
                <a:latin typeface="Arial"/>
              </a:rPr>
              <a:t>num1 </a:t>
            </a:r>
            <a:r>
              <a:rPr b="0" lang="en-US" sz="4500" spc="-1" strike="noStrike">
                <a:latin typeface="Arial"/>
              </a:rPr>
              <a:t>변수에 저장된 값 </a:t>
            </a:r>
            <a:r>
              <a:rPr b="0" lang="en-US" sz="4500" spc="-1" strike="noStrike">
                <a:latin typeface="Arial"/>
              </a:rPr>
              <a:t>: 3</a:t>
            </a:r>
            <a:endParaRPr b="0" lang="en-US" sz="4500" spc="-1" strike="noStrike">
              <a:latin typeface="Arial"/>
            </a:endParaRPr>
          </a:p>
          <a:p>
            <a:r>
              <a:rPr b="0" lang="en-US" sz="4500" spc="-1" strike="noStrike">
                <a:latin typeface="Arial"/>
              </a:rPr>
              <a:t>num1Pointer </a:t>
            </a:r>
            <a:r>
              <a:rPr b="0" lang="en-US" sz="4500" spc="-1" strike="noStrike">
                <a:latin typeface="Arial"/>
              </a:rPr>
              <a:t>의 주소 </a:t>
            </a:r>
            <a:r>
              <a:rPr b="0" lang="en-US" sz="4500" spc="-1" strike="noStrike">
                <a:latin typeface="Arial"/>
              </a:rPr>
              <a:t>: 0x7ffd2c9c19fc</a:t>
            </a:r>
            <a:endParaRPr b="0" lang="en-US" sz="4500" spc="-1" strike="noStrike">
              <a:latin typeface="Arial"/>
            </a:endParaRPr>
          </a:p>
          <a:p>
            <a:r>
              <a:rPr b="0" lang="en-US" sz="4500" spc="-1" strike="noStrike">
                <a:latin typeface="Arial"/>
              </a:rPr>
              <a:t>num1Pointer </a:t>
            </a:r>
            <a:r>
              <a:rPr b="0" lang="en-US" sz="4500" spc="-1" strike="noStrike">
                <a:latin typeface="Arial"/>
              </a:rPr>
              <a:t>의 주소 </a:t>
            </a:r>
            <a:r>
              <a:rPr b="0" lang="en-US" sz="4500" spc="-1" strike="noStrike">
                <a:latin typeface="Arial"/>
              </a:rPr>
              <a:t>: 0x7ffd2c9c19fc</a:t>
            </a:r>
            <a:endParaRPr b="0" lang="en-US" sz="4500" spc="-1" strike="noStrike">
              <a:latin typeface="Arial"/>
            </a:endParaRPr>
          </a:p>
          <a:p>
            <a:endParaRPr b="0" lang="en-US" sz="4500" spc="-1" strike="noStrike">
              <a:latin typeface="Arial"/>
            </a:endParaRPr>
          </a:p>
          <a:p>
            <a:r>
              <a:rPr b="0" lang="en-US" sz="4500" spc="-1" strike="noStrike">
                <a:latin typeface="Arial"/>
              </a:rPr>
              <a:t>실행 결과</a:t>
            </a:r>
            <a:endParaRPr b="0" lang="en-US" sz="4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2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16108920" y="8025840"/>
            <a:ext cx="3002040" cy="75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연산자보다 </a:t>
            </a:r>
            <a:r>
              <a:rPr b="0" lang="en-US" sz="1800" spc="-1" strike="noStrike">
                <a:latin typeface="Arial"/>
              </a:rPr>
              <a:t>++</a:t>
            </a:r>
            <a:r>
              <a:rPr b="0" lang="en-US" sz="1800" spc="-1" strike="noStrike">
                <a:latin typeface="Arial"/>
              </a:rPr>
              <a:t>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연산자가 우선순위가 높아서</a:t>
            </a:r>
            <a:r>
              <a:rPr b="0" lang="en-US" sz="1800" spc="-1" strike="noStrike">
                <a:latin typeface="Arial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28800" y="3978000"/>
            <a:ext cx="12435480" cy="69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2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566160" y="4389120"/>
            <a:ext cx="4944240" cy="273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num1Pointer </a:t>
            </a:r>
            <a:r>
              <a:rPr b="0" lang="en-US" sz="1800" spc="-1" strike="noStrike">
                <a:latin typeface="Arial"/>
              </a:rPr>
              <a:t>변수가 가리키는 값 </a:t>
            </a:r>
            <a:r>
              <a:rPr b="0" lang="en-US" sz="1800" spc="-1" strike="noStrike">
                <a:latin typeface="Arial"/>
              </a:rPr>
              <a:t>: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 </a:t>
            </a:r>
            <a:r>
              <a:rPr b="0" lang="en-US" sz="1800" spc="-1" strike="noStrike">
                <a:latin typeface="Arial"/>
              </a:rPr>
              <a:t>변수에 저장된 값 </a:t>
            </a:r>
            <a:r>
              <a:rPr b="0" lang="en-US" sz="1800" spc="-1" strike="noStrike">
                <a:latin typeface="Arial"/>
              </a:rPr>
              <a:t>: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num1Pointer </a:t>
            </a:r>
            <a:r>
              <a:rPr b="0" lang="en-US" sz="1800" spc="-1" strike="noStrike">
                <a:latin typeface="Arial"/>
              </a:rPr>
              <a:t>변수가 가리키는 값 </a:t>
            </a:r>
            <a:r>
              <a:rPr b="0" lang="en-US" sz="1800" spc="-1" strike="noStrike">
                <a:latin typeface="Arial"/>
              </a:rPr>
              <a:t>: 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 </a:t>
            </a:r>
            <a:r>
              <a:rPr b="0" lang="en-US" sz="1800" spc="-1" strike="noStrike">
                <a:latin typeface="Arial"/>
              </a:rPr>
              <a:t>변수에 저장된 값 </a:t>
            </a:r>
            <a:r>
              <a:rPr b="0" lang="en-US" sz="1800" spc="-1" strike="noStrike">
                <a:latin typeface="Arial"/>
              </a:rPr>
              <a:t>: 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num1Pointer </a:t>
            </a:r>
            <a:r>
              <a:rPr b="0" lang="en-US" sz="1800" spc="-1" strike="noStrike">
                <a:latin typeface="Arial"/>
              </a:rPr>
              <a:t>변수가 가리키는 값 </a:t>
            </a:r>
            <a:r>
              <a:rPr b="0" lang="en-US" sz="1800" spc="-1" strike="noStrike">
                <a:latin typeface="Arial"/>
              </a:rPr>
              <a:t>: 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 </a:t>
            </a:r>
            <a:r>
              <a:rPr b="0" lang="en-US" sz="1800" spc="-1" strike="noStrike">
                <a:latin typeface="Arial"/>
              </a:rPr>
              <a:t>변수에 저장된 값 </a:t>
            </a:r>
            <a:r>
              <a:rPr b="0" lang="en-US" sz="1800" spc="-1" strike="noStrike">
                <a:latin typeface="Arial"/>
              </a:rPr>
              <a:t>: 9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num1Pointer </a:t>
            </a:r>
            <a:r>
              <a:rPr b="0" lang="en-US" sz="1800" spc="-1" strike="noStrike">
                <a:latin typeface="Arial"/>
              </a:rPr>
              <a:t>변수가 가리키는 값 </a:t>
            </a:r>
            <a:r>
              <a:rPr b="0" lang="en-US" sz="1800" spc="-1" strike="noStrike">
                <a:latin typeface="Arial"/>
              </a:rPr>
              <a:t>: -1184185200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num1 </a:t>
            </a:r>
            <a:r>
              <a:rPr b="0" lang="en-US" sz="1800" spc="-1" strike="noStrike">
                <a:latin typeface="Arial"/>
              </a:rPr>
              <a:t>변수에 저장된 값 </a:t>
            </a:r>
            <a:r>
              <a:rPr b="0" lang="en-US" sz="1800" spc="-1" strike="noStrike">
                <a:latin typeface="Arial"/>
              </a:rPr>
              <a:t>: 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3624560" y="5760720"/>
            <a:ext cx="3002040" cy="75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연산자보다 </a:t>
            </a:r>
            <a:r>
              <a:rPr b="0" lang="en-US" sz="1800" spc="-1" strike="noStrike">
                <a:latin typeface="Arial"/>
              </a:rPr>
              <a:t>++</a:t>
            </a:r>
            <a:r>
              <a:rPr b="0" lang="en-US" sz="1800" spc="-1" strike="noStrike">
                <a:latin typeface="Arial"/>
              </a:rPr>
              <a:t>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연산자가 우선순위가 높아서</a:t>
            </a:r>
            <a:r>
              <a:rPr b="0" lang="en-US" sz="1800" spc="-1" strike="noStrike">
                <a:latin typeface="Arial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3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6108920" y="8025840"/>
            <a:ext cx="3002040" cy="75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 </a:t>
            </a:r>
            <a:r>
              <a:rPr b="0" lang="en-US" sz="1800" spc="-1" strike="noStrike">
                <a:latin typeface="Arial"/>
              </a:rPr>
              <a:t>연산자보다 </a:t>
            </a:r>
            <a:r>
              <a:rPr b="0" lang="en-US" sz="1800" spc="-1" strike="noStrike">
                <a:latin typeface="Arial"/>
              </a:rPr>
              <a:t>++</a:t>
            </a:r>
            <a:r>
              <a:rPr b="0" lang="en-US" sz="1800" spc="-1" strike="noStrike">
                <a:latin typeface="Arial"/>
              </a:rPr>
              <a:t>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연산자가 우선순위가 높아서</a:t>
            </a:r>
            <a:r>
              <a:rPr b="0" lang="en-US" sz="1800" spc="-1" strike="noStrike">
                <a:latin typeface="Arial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828800" y="3978000"/>
            <a:ext cx="12435480" cy="69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-1392840" y="590760"/>
            <a:ext cx="11786400" cy="65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 algn="ctr">
              <a:lnSpc>
                <a:spcPct val="80000"/>
              </a:lnSpc>
            </a:pPr>
            <a:r>
              <a:rPr b="0" lang="en-US" sz="3600" spc="-1" strike="noStrike" cap="all">
                <a:solidFill>
                  <a:srgbClr val="838787"/>
                </a:solidFill>
                <a:latin typeface="Apple SD 산돌고딕 Neo 볼드체"/>
                <a:ea typeface="Apple SD 산돌고딕 Neo 볼드체"/>
              </a:rPr>
              <a:t>START C LANGUAGE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18600" y="2094840"/>
            <a:ext cx="7027560" cy="1127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53640" rIns="53640" tIns="53640" bIns="53640" anchor="b"/>
          <a:p>
            <a:pPr>
              <a:lnSpc>
                <a:spcPct val="100000"/>
              </a:lnSpc>
              <a:spcBef>
                <a:spcPts val="3900"/>
              </a:spcBef>
            </a:pP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0. Pointer 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예제</a:t>
            </a:r>
            <a:r>
              <a:rPr b="0" lang="en-US" sz="6700" spc="-1" strike="noStrike">
                <a:solidFill>
                  <a:srgbClr val="ffe989"/>
                </a:solidFill>
                <a:latin typeface="넥슨 풋볼고딕 B"/>
                <a:ea typeface="넥슨 풋볼고딕 B"/>
              </a:rPr>
              <a:t>3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138160" y="5743080"/>
            <a:ext cx="8686800" cy="266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500" spc="-1" strike="noStrike">
                <a:latin typeface="Arial"/>
              </a:rPr>
              <a:t>실행 결과가 나오는 화면 윈도우에서 출력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2020-09-11T21:14:52Z</dcterms:modified>
  <cp:revision>20</cp:revision>
  <dc:subject/>
  <dc:title/>
</cp:coreProperties>
</file>