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716" r:id="rId2"/>
    <p:sldId id="981" r:id="rId3"/>
    <p:sldId id="982" r:id="rId4"/>
    <p:sldId id="983" r:id="rId5"/>
    <p:sldId id="950" r:id="rId6"/>
    <p:sldId id="984" r:id="rId7"/>
    <p:sldId id="985" r:id="rId8"/>
    <p:sldId id="986" r:id="rId9"/>
    <p:sldId id="987" r:id="rId10"/>
    <p:sldId id="988" r:id="rId11"/>
    <p:sldId id="989" r:id="rId12"/>
    <p:sldId id="990" r:id="rId13"/>
    <p:sldId id="991" r:id="rId14"/>
    <p:sldId id="992" r:id="rId15"/>
    <p:sldId id="993" r:id="rId16"/>
    <p:sldId id="994" r:id="rId17"/>
    <p:sldId id="995" r:id="rId18"/>
    <p:sldId id="914" r:id="rId19"/>
    <p:sldId id="915" r:id="rId20"/>
    <p:sldId id="949" r:id="rId21"/>
    <p:sldId id="952" r:id="rId22"/>
    <p:sldId id="951" r:id="rId23"/>
    <p:sldId id="953" r:id="rId24"/>
    <p:sldId id="954" r:id="rId25"/>
    <p:sldId id="955" r:id="rId26"/>
    <p:sldId id="956" r:id="rId27"/>
    <p:sldId id="957" r:id="rId28"/>
    <p:sldId id="958" r:id="rId29"/>
    <p:sldId id="959" r:id="rId30"/>
    <p:sldId id="960" r:id="rId31"/>
    <p:sldId id="961" r:id="rId32"/>
    <p:sldId id="962" r:id="rId33"/>
    <p:sldId id="963" r:id="rId34"/>
    <p:sldId id="964" r:id="rId35"/>
    <p:sldId id="946" r:id="rId36"/>
    <p:sldId id="997" r:id="rId37"/>
    <p:sldId id="965" r:id="rId38"/>
    <p:sldId id="966" r:id="rId39"/>
    <p:sldId id="967" r:id="rId40"/>
    <p:sldId id="968" r:id="rId41"/>
    <p:sldId id="969" r:id="rId42"/>
    <p:sldId id="970" r:id="rId43"/>
    <p:sldId id="971" r:id="rId44"/>
    <p:sldId id="972" r:id="rId45"/>
    <p:sldId id="973" r:id="rId46"/>
    <p:sldId id="974" r:id="rId47"/>
    <p:sldId id="975" r:id="rId48"/>
    <p:sldId id="976" r:id="rId49"/>
    <p:sldId id="977" r:id="rId50"/>
    <p:sldId id="978" r:id="rId51"/>
    <p:sldId id="979" r:id="rId52"/>
    <p:sldId id="980" r:id="rId53"/>
    <p:sldId id="996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528"/>
    <a:srgbClr val="DDB838"/>
    <a:srgbClr val="F3A903"/>
    <a:srgbClr val="FCB414"/>
    <a:srgbClr val="03212B"/>
    <a:srgbClr val="282F39"/>
    <a:srgbClr val="007A7D"/>
    <a:srgbClr val="CB1B4A"/>
    <a:srgbClr val="074D67"/>
    <a:srgbClr val="42A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96" autoAdjust="0"/>
    <p:restoredTop sz="94669" autoAdjust="0"/>
  </p:normalViewPr>
  <p:slideViewPr>
    <p:cSldViewPr snapToGrid="0">
      <p:cViewPr varScale="1">
        <p:scale>
          <a:sx n="116" d="100"/>
          <a:sy n="116" d="100"/>
        </p:scale>
        <p:origin x="-426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0D270-C988-4931-BE47-7C80616647B7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BE078-0A54-475C-A03D-635F71496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해쉬함수란</a:t>
            </a:r>
            <a:r>
              <a:rPr lang="ko-KR" altLang="en-US" dirty="0"/>
              <a:t> </a:t>
            </a:r>
            <a:r>
              <a:rPr lang="ko-KR" altLang="en-US" dirty="0" err="1"/>
              <a:t>스트링을</a:t>
            </a:r>
            <a:r>
              <a:rPr lang="ko-KR" altLang="en-US" dirty="0"/>
              <a:t> 일정한 길이의 </a:t>
            </a:r>
            <a:r>
              <a:rPr lang="ko-KR" altLang="en-US" dirty="0" err="1"/>
              <a:t>해쉬코드로</a:t>
            </a:r>
            <a:r>
              <a:rPr lang="ko-KR" altLang="en-US" dirty="0"/>
              <a:t> 출력을 내보내게 되는데 이것은 </a:t>
            </a:r>
            <a:r>
              <a:rPr lang="ko-KR" altLang="en-US" dirty="0" err="1"/>
              <a:t>두가지의</a:t>
            </a:r>
            <a:r>
              <a:rPr lang="ko-KR" altLang="en-US" dirty="0"/>
              <a:t> 성질을 </a:t>
            </a:r>
            <a:r>
              <a:rPr lang="ko-KR" altLang="en-US" dirty="0" err="1"/>
              <a:t>만족해야한다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만들어진 </a:t>
            </a:r>
            <a:r>
              <a:rPr lang="ko-KR" altLang="en-US" dirty="0" err="1"/>
              <a:t>해쉬코드를</a:t>
            </a:r>
            <a:r>
              <a:rPr lang="ko-KR" altLang="en-US" dirty="0"/>
              <a:t> 보고 해당 </a:t>
            </a:r>
            <a:r>
              <a:rPr lang="ko-KR" altLang="en-US" dirty="0" err="1"/>
              <a:t>해쉬코드를</a:t>
            </a:r>
            <a:r>
              <a:rPr lang="ko-KR" altLang="en-US" dirty="0"/>
              <a:t> 만들었던 </a:t>
            </a:r>
            <a:r>
              <a:rPr lang="ko-KR" altLang="en-US" dirty="0" err="1"/>
              <a:t>스트링을</a:t>
            </a:r>
            <a:r>
              <a:rPr lang="ko-KR" altLang="en-US" dirty="0"/>
              <a:t> 찾아내지 </a:t>
            </a:r>
            <a:r>
              <a:rPr lang="ko-KR" altLang="en-US" dirty="0" err="1"/>
              <a:t>못해야한다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주어진 </a:t>
            </a:r>
            <a:r>
              <a:rPr lang="ko-KR" altLang="en-US" dirty="0" err="1"/>
              <a:t>스트링에</a:t>
            </a:r>
            <a:r>
              <a:rPr lang="ko-KR" altLang="en-US" dirty="0"/>
              <a:t> 대하여 같은 </a:t>
            </a:r>
            <a:r>
              <a:rPr lang="ko-KR" altLang="en-US" dirty="0" err="1"/>
              <a:t>해쉬코드를</a:t>
            </a:r>
            <a:r>
              <a:rPr lang="ko-KR" altLang="en-US" dirty="0"/>
              <a:t> 생성하는 </a:t>
            </a:r>
            <a:r>
              <a:rPr lang="ko-KR" altLang="en-US" dirty="0" err="1"/>
              <a:t>또다른</a:t>
            </a:r>
            <a:r>
              <a:rPr lang="ko-KR" altLang="en-US" dirty="0"/>
              <a:t> </a:t>
            </a:r>
            <a:r>
              <a:rPr lang="ko-KR" altLang="en-US" dirty="0" err="1"/>
              <a:t>스트링을</a:t>
            </a:r>
            <a:r>
              <a:rPr lang="ko-KR" altLang="en-US" dirty="0"/>
              <a:t> 찾아내지 </a:t>
            </a:r>
            <a:r>
              <a:rPr lang="ko-KR" altLang="en-US" dirty="0" err="1"/>
              <a:t>못해야한다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19FEC-E53F-447D-AB4E-74676E05F3A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88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해쉬함수란</a:t>
            </a:r>
            <a:r>
              <a:rPr lang="ko-KR" altLang="en-US" dirty="0"/>
              <a:t> </a:t>
            </a:r>
            <a:r>
              <a:rPr lang="ko-KR" altLang="en-US" dirty="0" err="1"/>
              <a:t>스트링을</a:t>
            </a:r>
            <a:r>
              <a:rPr lang="ko-KR" altLang="en-US" dirty="0"/>
              <a:t> 일정한 길이의 </a:t>
            </a:r>
            <a:r>
              <a:rPr lang="ko-KR" altLang="en-US" dirty="0" err="1"/>
              <a:t>해쉬코드로</a:t>
            </a:r>
            <a:r>
              <a:rPr lang="ko-KR" altLang="en-US" dirty="0"/>
              <a:t> 출력을 내보내게 되는데 이것은 </a:t>
            </a:r>
            <a:r>
              <a:rPr lang="ko-KR" altLang="en-US" dirty="0" err="1"/>
              <a:t>두가지의</a:t>
            </a:r>
            <a:r>
              <a:rPr lang="ko-KR" altLang="en-US" dirty="0"/>
              <a:t> 성질을 </a:t>
            </a:r>
            <a:r>
              <a:rPr lang="ko-KR" altLang="en-US" dirty="0" err="1"/>
              <a:t>만족해야한다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만들어진 </a:t>
            </a:r>
            <a:r>
              <a:rPr lang="ko-KR" altLang="en-US" dirty="0" err="1"/>
              <a:t>해쉬코드를</a:t>
            </a:r>
            <a:r>
              <a:rPr lang="ko-KR" altLang="en-US" dirty="0"/>
              <a:t> 보고 해당 </a:t>
            </a:r>
            <a:r>
              <a:rPr lang="ko-KR" altLang="en-US" dirty="0" err="1"/>
              <a:t>해쉬코드를</a:t>
            </a:r>
            <a:r>
              <a:rPr lang="ko-KR" altLang="en-US" dirty="0"/>
              <a:t> 만들었던 </a:t>
            </a:r>
            <a:r>
              <a:rPr lang="ko-KR" altLang="en-US" dirty="0" err="1"/>
              <a:t>스트링을</a:t>
            </a:r>
            <a:r>
              <a:rPr lang="ko-KR" altLang="en-US" dirty="0"/>
              <a:t> 찾아내지 </a:t>
            </a:r>
            <a:r>
              <a:rPr lang="ko-KR" altLang="en-US" dirty="0" err="1"/>
              <a:t>못해야한다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주어진 </a:t>
            </a:r>
            <a:r>
              <a:rPr lang="ko-KR" altLang="en-US" dirty="0" err="1"/>
              <a:t>스트링에</a:t>
            </a:r>
            <a:r>
              <a:rPr lang="ko-KR" altLang="en-US" dirty="0"/>
              <a:t> 대하여 같은 </a:t>
            </a:r>
            <a:r>
              <a:rPr lang="ko-KR" altLang="en-US" dirty="0" err="1"/>
              <a:t>해쉬코드를</a:t>
            </a:r>
            <a:r>
              <a:rPr lang="ko-KR" altLang="en-US" dirty="0"/>
              <a:t> 생성하는 </a:t>
            </a:r>
            <a:r>
              <a:rPr lang="ko-KR" altLang="en-US" dirty="0" err="1"/>
              <a:t>또다른</a:t>
            </a:r>
            <a:r>
              <a:rPr lang="ko-KR" altLang="en-US" dirty="0"/>
              <a:t> </a:t>
            </a:r>
            <a:r>
              <a:rPr lang="ko-KR" altLang="en-US" dirty="0" err="1"/>
              <a:t>스트링을</a:t>
            </a:r>
            <a:r>
              <a:rPr lang="ko-KR" altLang="en-US" dirty="0"/>
              <a:t> 찾아내지 </a:t>
            </a:r>
            <a:r>
              <a:rPr lang="ko-KR" altLang="en-US" dirty="0" err="1"/>
              <a:t>못해야한다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19FEC-E53F-447D-AB4E-74676E05F3AF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88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해쉬함수란</a:t>
            </a:r>
            <a:r>
              <a:rPr lang="ko-KR" altLang="en-US" dirty="0"/>
              <a:t> </a:t>
            </a:r>
            <a:r>
              <a:rPr lang="ko-KR" altLang="en-US" dirty="0" err="1"/>
              <a:t>스트링을</a:t>
            </a:r>
            <a:r>
              <a:rPr lang="ko-KR" altLang="en-US" dirty="0"/>
              <a:t> 일정한 길이의 </a:t>
            </a:r>
            <a:r>
              <a:rPr lang="ko-KR" altLang="en-US" dirty="0" err="1"/>
              <a:t>해쉬코드로</a:t>
            </a:r>
            <a:r>
              <a:rPr lang="ko-KR" altLang="en-US" dirty="0"/>
              <a:t> 출력을 내보내게 되는데 이것은 </a:t>
            </a:r>
            <a:r>
              <a:rPr lang="ko-KR" altLang="en-US" dirty="0" err="1"/>
              <a:t>두가지의</a:t>
            </a:r>
            <a:r>
              <a:rPr lang="ko-KR" altLang="en-US" dirty="0"/>
              <a:t> 성질을 </a:t>
            </a:r>
            <a:r>
              <a:rPr lang="ko-KR" altLang="en-US" dirty="0" err="1"/>
              <a:t>만족해야한다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만들어진 </a:t>
            </a:r>
            <a:r>
              <a:rPr lang="ko-KR" altLang="en-US" dirty="0" err="1"/>
              <a:t>해쉬코드를</a:t>
            </a:r>
            <a:r>
              <a:rPr lang="ko-KR" altLang="en-US" dirty="0"/>
              <a:t> 보고 해당 </a:t>
            </a:r>
            <a:r>
              <a:rPr lang="ko-KR" altLang="en-US" dirty="0" err="1"/>
              <a:t>해쉬코드를</a:t>
            </a:r>
            <a:r>
              <a:rPr lang="ko-KR" altLang="en-US" dirty="0"/>
              <a:t> 만들었던 </a:t>
            </a:r>
            <a:r>
              <a:rPr lang="ko-KR" altLang="en-US" dirty="0" err="1"/>
              <a:t>스트링을</a:t>
            </a:r>
            <a:r>
              <a:rPr lang="ko-KR" altLang="en-US" dirty="0"/>
              <a:t> 찾아내지 </a:t>
            </a:r>
            <a:r>
              <a:rPr lang="ko-KR" altLang="en-US" dirty="0" err="1"/>
              <a:t>못해야한다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주어진 </a:t>
            </a:r>
            <a:r>
              <a:rPr lang="ko-KR" altLang="en-US" dirty="0" err="1"/>
              <a:t>스트링에</a:t>
            </a:r>
            <a:r>
              <a:rPr lang="ko-KR" altLang="en-US" dirty="0"/>
              <a:t> 대하여 같은 </a:t>
            </a:r>
            <a:r>
              <a:rPr lang="ko-KR" altLang="en-US" dirty="0" err="1"/>
              <a:t>해쉬코드를</a:t>
            </a:r>
            <a:r>
              <a:rPr lang="ko-KR" altLang="en-US" dirty="0"/>
              <a:t> 생성하는 </a:t>
            </a:r>
            <a:r>
              <a:rPr lang="ko-KR" altLang="en-US" dirty="0" err="1"/>
              <a:t>또다른</a:t>
            </a:r>
            <a:r>
              <a:rPr lang="ko-KR" altLang="en-US" dirty="0"/>
              <a:t> </a:t>
            </a:r>
            <a:r>
              <a:rPr lang="ko-KR" altLang="en-US" dirty="0" err="1"/>
              <a:t>스트링을</a:t>
            </a:r>
            <a:r>
              <a:rPr lang="ko-KR" altLang="en-US" dirty="0"/>
              <a:t> 찾아내지 </a:t>
            </a:r>
            <a:r>
              <a:rPr lang="ko-KR" altLang="en-US" dirty="0" err="1"/>
              <a:t>못해야한다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19FEC-E53F-447D-AB4E-74676E05F3AF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88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해쉬함수란</a:t>
            </a:r>
            <a:r>
              <a:rPr lang="ko-KR" altLang="en-US" dirty="0"/>
              <a:t> </a:t>
            </a:r>
            <a:r>
              <a:rPr lang="ko-KR" altLang="en-US" dirty="0" err="1"/>
              <a:t>스트링을</a:t>
            </a:r>
            <a:r>
              <a:rPr lang="ko-KR" altLang="en-US" dirty="0"/>
              <a:t> 일정한 길이의 </a:t>
            </a:r>
            <a:r>
              <a:rPr lang="ko-KR" altLang="en-US" dirty="0" err="1"/>
              <a:t>해쉬코드로</a:t>
            </a:r>
            <a:r>
              <a:rPr lang="ko-KR" altLang="en-US" dirty="0"/>
              <a:t> 출력을 내보내게 되는데 이것은 </a:t>
            </a:r>
            <a:r>
              <a:rPr lang="ko-KR" altLang="en-US" dirty="0" err="1"/>
              <a:t>두가지의</a:t>
            </a:r>
            <a:r>
              <a:rPr lang="ko-KR" altLang="en-US" dirty="0"/>
              <a:t> 성질을 </a:t>
            </a:r>
            <a:r>
              <a:rPr lang="ko-KR" altLang="en-US" dirty="0" err="1"/>
              <a:t>만족해야한다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만들어진 </a:t>
            </a:r>
            <a:r>
              <a:rPr lang="ko-KR" altLang="en-US" dirty="0" err="1"/>
              <a:t>해쉬코드를</a:t>
            </a:r>
            <a:r>
              <a:rPr lang="ko-KR" altLang="en-US" dirty="0"/>
              <a:t> 보고 해당 </a:t>
            </a:r>
            <a:r>
              <a:rPr lang="ko-KR" altLang="en-US" dirty="0" err="1"/>
              <a:t>해쉬코드를</a:t>
            </a:r>
            <a:r>
              <a:rPr lang="ko-KR" altLang="en-US" dirty="0"/>
              <a:t> 만들었던 </a:t>
            </a:r>
            <a:r>
              <a:rPr lang="ko-KR" altLang="en-US" dirty="0" err="1"/>
              <a:t>스트링을</a:t>
            </a:r>
            <a:r>
              <a:rPr lang="ko-KR" altLang="en-US" dirty="0"/>
              <a:t> 찾아내지 </a:t>
            </a:r>
            <a:r>
              <a:rPr lang="ko-KR" altLang="en-US" dirty="0" err="1"/>
              <a:t>못해야한다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주어진 </a:t>
            </a:r>
            <a:r>
              <a:rPr lang="ko-KR" altLang="en-US" dirty="0" err="1"/>
              <a:t>스트링에</a:t>
            </a:r>
            <a:r>
              <a:rPr lang="ko-KR" altLang="en-US" dirty="0"/>
              <a:t> 대하여 같은 </a:t>
            </a:r>
            <a:r>
              <a:rPr lang="ko-KR" altLang="en-US" dirty="0" err="1"/>
              <a:t>해쉬코드를</a:t>
            </a:r>
            <a:r>
              <a:rPr lang="ko-KR" altLang="en-US" dirty="0"/>
              <a:t> 생성하는 </a:t>
            </a:r>
            <a:r>
              <a:rPr lang="ko-KR" altLang="en-US" dirty="0" err="1"/>
              <a:t>또다른</a:t>
            </a:r>
            <a:r>
              <a:rPr lang="ko-KR" altLang="en-US" dirty="0"/>
              <a:t> </a:t>
            </a:r>
            <a:r>
              <a:rPr lang="ko-KR" altLang="en-US" dirty="0" err="1"/>
              <a:t>스트링을</a:t>
            </a:r>
            <a:r>
              <a:rPr lang="ko-KR" altLang="en-US" dirty="0"/>
              <a:t> 찾아내지 </a:t>
            </a:r>
            <a:r>
              <a:rPr lang="ko-KR" altLang="en-US" dirty="0" err="1"/>
              <a:t>못해야한다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19FEC-E53F-447D-AB4E-74676E05F3AF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8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해쉬함수란</a:t>
            </a:r>
            <a:r>
              <a:rPr lang="ko-KR" altLang="en-US" dirty="0"/>
              <a:t> </a:t>
            </a:r>
            <a:r>
              <a:rPr lang="ko-KR" altLang="en-US" dirty="0" err="1"/>
              <a:t>스트링을</a:t>
            </a:r>
            <a:r>
              <a:rPr lang="ko-KR" altLang="en-US" dirty="0"/>
              <a:t> 일정한 길이의 </a:t>
            </a:r>
            <a:r>
              <a:rPr lang="ko-KR" altLang="en-US" dirty="0" err="1"/>
              <a:t>해쉬코드로</a:t>
            </a:r>
            <a:r>
              <a:rPr lang="ko-KR" altLang="en-US" dirty="0"/>
              <a:t> 출력을 내보내게 되는데 이것은 </a:t>
            </a:r>
            <a:r>
              <a:rPr lang="ko-KR" altLang="en-US" dirty="0" err="1"/>
              <a:t>두가지의</a:t>
            </a:r>
            <a:r>
              <a:rPr lang="ko-KR" altLang="en-US" dirty="0"/>
              <a:t> 성질을 </a:t>
            </a:r>
            <a:r>
              <a:rPr lang="ko-KR" altLang="en-US" dirty="0" err="1"/>
              <a:t>만족해야한다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만들어진 </a:t>
            </a:r>
            <a:r>
              <a:rPr lang="ko-KR" altLang="en-US" dirty="0" err="1"/>
              <a:t>해쉬코드를</a:t>
            </a:r>
            <a:r>
              <a:rPr lang="ko-KR" altLang="en-US" dirty="0"/>
              <a:t> 보고 해당 </a:t>
            </a:r>
            <a:r>
              <a:rPr lang="ko-KR" altLang="en-US" dirty="0" err="1"/>
              <a:t>해쉬코드를</a:t>
            </a:r>
            <a:r>
              <a:rPr lang="ko-KR" altLang="en-US" dirty="0"/>
              <a:t> 만들었던 </a:t>
            </a:r>
            <a:r>
              <a:rPr lang="ko-KR" altLang="en-US" dirty="0" err="1"/>
              <a:t>스트링을</a:t>
            </a:r>
            <a:r>
              <a:rPr lang="ko-KR" altLang="en-US" dirty="0"/>
              <a:t> 찾아내지 </a:t>
            </a:r>
            <a:r>
              <a:rPr lang="ko-KR" altLang="en-US" dirty="0" err="1"/>
              <a:t>못해야한다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주어진 </a:t>
            </a:r>
            <a:r>
              <a:rPr lang="ko-KR" altLang="en-US" dirty="0" err="1"/>
              <a:t>스트링에</a:t>
            </a:r>
            <a:r>
              <a:rPr lang="ko-KR" altLang="en-US" dirty="0"/>
              <a:t> 대하여 같은 </a:t>
            </a:r>
            <a:r>
              <a:rPr lang="ko-KR" altLang="en-US" dirty="0" err="1"/>
              <a:t>해쉬코드를</a:t>
            </a:r>
            <a:r>
              <a:rPr lang="ko-KR" altLang="en-US" dirty="0"/>
              <a:t> 생성하는 </a:t>
            </a:r>
            <a:r>
              <a:rPr lang="ko-KR" altLang="en-US" dirty="0" err="1"/>
              <a:t>또다른</a:t>
            </a:r>
            <a:r>
              <a:rPr lang="ko-KR" altLang="en-US" dirty="0"/>
              <a:t> </a:t>
            </a:r>
            <a:r>
              <a:rPr lang="ko-KR" altLang="en-US" dirty="0" err="1"/>
              <a:t>스트링을</a:t>
            </a:r>
            <a:r>
              <a:rPr lang="ko-KR" altLang="en-US" dirty="0"/>
              <a:t> 찾아내지 </a:t>
            </a:r>
            <a:r>
              <a:rPr lang="ko-KR" altLang="en-US" dirty="0" err="1"/>
              <a:t>못해야한다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19FEC-E53F-447D-AB4E-74676E05F3A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8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해쉬함수란</a:t>
            </a:r>
            <a:r>
              <a:rPr lang="ko-KR" altLang="en-US" dirty="0"/>
              <a:t> </a:t>
            </a:r>
            <a:r>
              <a:rPr lang="ko-KR" altLang="en-US" dirty="0" err="1"/>
              <a:t>스트링을</a:t>
            </a:r>
            <a:r>
              <a:rPr lang="ko-KR" altLang="en-US" dirty="0"/>
              <a:t> 일정한 길이의 </a:t>
            </a:r>
            <a:r>
              <a:rPr lang="ko-KR" altLang="en-US" dirty="0" err="1"/>
              <a:t>해쉬코드로</a:t>
            </a:r>
            <a:r>
              <a:rPr lang="ko-KR" altLang="en-US" dirty="0"/>
              <a:t> 출력을 내보내게 되는데 이것은 </a:t>
            </a:r>
            <a:r>
              <a:rPr lang="ko-KR" altLang="en-US" dirty="0" err="1"/>
              <a:t>두가지의</a:t>
            </a:r>
            <a:r>
              <a:rPr lang="ko-KR" altLang="en-US" dirty="0"/>
              <a:t> 성질을 </a:t>
            </a:r>
            <a:r>
              <a:rPr lang="ko-KR" altLang="en-US" dirty="0" err="1"/>
              <a:t>만족해야한다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만들어진 </a:t>
            </a:r>
            <a:r>
              <a:rPr lang="ko-KR" altLang="en-US" dirty="0" err="1"/>
              <a:t>해쉬코드를</a:t>
            </a:r>
            <a:r>
              <a:rPr lang="ko-KR" altLang="en-US" dirty="0"/>
              <a:t> 보고 해당 </a:t>
            </a:r>
            <a:r>
              <a:rPr lang="ko-KR" altLang="en-US" dirty="0" err="1"/>
              <a:t>해쉬코드를</a:t>
            </a:r>
            <a:r>
              <a:rPr lang="ko-KR" altLang="en-US" dirty="0"/>
              <a:t> 만들었던 </a:t>
            </a:r>
            <a:r>
              <a:rPr lang="ko-KR" altLang="en-US" dirty="0" err="1"/>
              <a:t>스트링을</a:t>
            </a:r>
            <a:r>
              <a:rPr lang="ko-KR" altLang="en-US" dirty="0"/>
              <a:t> 찾아내지 </a:t>
            </a:r>
            <a:r>
              <a:rPr lang="ko-KR" altLang="en-US" dirty="0" err="1"/>
              <a:t>못해야한다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주어진 </a:t>
            </a:r>
            <a:r>
              <a:rPr lang="ko-KR" altLang="en-US" dirty="0" err="1"/>
              <a:t>스트링에</a:t>
            </a:r>
            <a:r>
              <a:rPr lang="ko-KR" altLang="en-US" dirty="0"/>
              <a:t> 대하여 같은 </a:t>
            </a:r>
            <a:r>
              <a:rPr lang="ko-KR" altLang="en-US" dirty="0" err="1"/>
              <a:t>해쉬코드를</a:t>
            </a:r>
            <a:r>
              <a:rPr lang="ko-KR" altLang="en-US" dirty="0"/>
              <a:t> 생성하는 </a:t>
            </a:r>
            <a:r>
              <a:rPr lang="ko-KR" altLang="en-US" dirty="0" err="1"/>
              <a:t>또다른</a:t>
            </a:r>
            <a:r>
              <a:rPr lang="ko-KR" altLang="en-US" dirty="0"/>
              <a:t> </a:t>
            </a:r>
            <a:r>
              <a:rPr lang="ko-KR" altLang="en-US" dirty="0" err="1"/>
              <a:t>스트링을</a:t>
            </a:r>
            <a:r>
              <a:rPr lang="ko-KR" altLang="en-US" dirty="0"/>
              <a:t> 찾아내지 </a:t>
            </a:r>
            <a:r>
              <a:rPr lang="ko-KR" altLang="en-US" dirty="0" err="1"/>
              <a:t>못해야한다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19FEC-E53F-447D-AB4E-74676E05F3A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88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19FEC-E53F-447D-AB4E-74676E05F3A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88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설정하기 위해서는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파일이 필요합니다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하나는 환경설정을 담당하는 파일로 보통 이름을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htaccess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사용하는 파일이며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다른 하나는 로그인 계정과 비밀번호를 저장하는 파일로 보통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사용하는 파일입니다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방법으로 루트폴더를 직접 입력하여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접근할때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문서 파일이 없다면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of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페이지에 모든 폴더 및 파일이 출력된다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페이지 출력 시 보안상 문제가 될 수 있으므로 아래와 같은 방법으로 접근을 차단한다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#vi /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httpd.conf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파일에서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 Indexes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FollowSymLinks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찾아 주석처리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#service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restart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아파치를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재시작하고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다시 접속해 보면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of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페이지가 출력되지 않는다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19FEC-E53F-447D-AB4E-74676E05F3AF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88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19FEC-E53F-447D-AB4E-74676E05F3AF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88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존더리퍼를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사용하면서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알아야할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부분은 암호가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해쉬되어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저장된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encryped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비밀번호 크래킹과 관련된 도구는 크게 온라인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오프라인 나뉩니다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온라인 도구로는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Hydra, Medusa,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기반의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Findmyhash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오프라인 도구는 오늘 살펴볼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 the Ripper (JTR)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가 대표적입니다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존더리퍼는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유닉스 패스워드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도구로서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초당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백만개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이상의 패스워드를 비교할 수 있다고 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19FEC-E53F-447D-AB4E-74676E05F3AF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88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링크에 들어가 메인 페이지의 스태프 리스트라는 링크에 들어가면 선생님들의 리스트가 나옵니다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링크를 자세히 </a:t>
            </a:r>
            <a:r>
              <a:rPr lang="ko-KR" altLang="en-US" dirty="0" err="1"/>
              <a:t>보기위해</a:t>
            </a:r>
            <a:r>
              <a:rPr lang="ko-KR" altLang="en-US" dirty="0"/>
              <a:t> 소스코드를 보면 </a:t>
            </a:r>
            <a:r>
              <a:rPr lang="en-US" altLang="ko-KR" dirty="0"/>
              <a:t>id </a:t>
            </a:r>
            <a:r>
              <a:rPr lang="ko-KR" altLang="en-US" dirty="0"/>
              <a:t>가 변수를 </a:t>
            </a:r>
            <a:r>
              <a:rPr lang="ko-KR" altLang="en-US" dirty="0" err="1"/>
              <a:t>받고있고</a:t>
            </a:r>
            <a:r>
              <a:rPr lang="ko-KR" altLang="en-US" dirty="0"/>
              <a:t> </a:t>
            </a:r>
            <a:r>
              <a:rPr lang="ko-KR" altLang="en-US" dirty="0" err="1"/>
              <a:t>이메일</a:t>
            </a:r>
            <a:r>
              <a:rPr lang="ko-KR" altLang="en-US" dirty="0"/>
              <a:t> 형식도 보입니다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이메일</a:t>
            </a:r>
            <a:r>
              <a:rPr lang="ko-KR" altLang="en-US" dirty="0"/>
              <a:t> 형식의 </a:t>
            </a:r>
            <a:r>
              <a:rPr lang="ko-KR" altLang="en-US" dirty="0" err="1"/>
              <a:t>앞단부분은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로 주로 사용되니 의심할 여지가</a:t>
            </a:r>
            <a:r>
              <a:rPr lang="ko-KR" altLang="en-US" baseline="0" dirty="0"/>
              <a:t> 없고 위쪽의 </a:t>
            </a:r>
            <a:r>
              <a:rPr lang="en-US" altLang="ko-KR" baseline="0" dirty="0"/>
              <a:t>id </a:t>
            </a:r>
            <a:r>
              <a:rPr lang="ko-KR" altLang="en-US" baseline="0" dirty="0"/>
              <a:t>변수부분을 확인하여 변경해가며 확인해봅니다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19FEC-E53F-447D-AB4E-74676E05F3AF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88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해쉬함수란</a:t>
            </a:r>
            <a:r>
              <a:rPr lang="ko-KR" altLang="en-US" dirty="0"/>
              <a:t> </a:t>
            </a:r>
            <a:r>
              <a:rPr lang="ko-KR" altLang="en-US" dirty="0" err="1"/>
              <a:t>스트링을</a:t>
            </a:r>
            <a:r>
              <a:rPr lang="ko-KR" altLang="en-US" dirty="0"/>
              <a:t> 일정한 길이의 </a:t>
            </a:r>
            <a:r>
              <a:rPr lang="ko-KR" altLang="en-US" dirty="0" err="1"/>
              <a:t>해쉬코드로</a:t>
            </a:r>
            <a:r>
              <a:rPr lang="ko-KR" altLang="en-US" dirty="0"/>
              <a:t> 출력을 내보내게 되는데 이것은 </a:t>
            </a:r>
            <a:r>
              <a:rPr lang="ko-KR" altLang="en-US" dirty="0" err="1"/>
              <a:t>두가지의</a:t>
            </a:r>
            <a:r>
              <a:rPr lang="ko-KR" altLang="en-US" dirty="0"/>
              <a:t> 성질을 </a:t>
            </a:r>
            <a:r>
              <a:rPr lang="ko-KR" altLang="en-US" dirty="0" err="1"/>
              <a:t>만족해야한다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만들어진 </a:t>
            </a:r>
            <a:r>
              <a:rPr lang="ko-KR" altLang="en-US" dirty="0" err="1"/>
              <a:t>해쉬코드를</a:t>
            </a:r>
            <a:r>
              <a:rPr lang="ko-KR" altLang="en-US" dirty="0"/>
              <a:t> 보고 해당 </a:t>
            </a:r>
            <a:r>
              <a:rPr lang="ko-KR" altLang="en-US" dirty="0" err="1"/>
              <a:t>해쉬코드를</a:t>
            </a:r>
            <a:r>
              <a:rPr lang="ko-KR" altLang="en-US" dirty="0"/>
              <a:t> 만들었던 </a:t>
            </a:r>
            <a:r>
              <a:rPr lang="ko-KR" altLang="en-US" dirty="0" err="1"/>
              <a:t>스트링을</a:t>
            </a:r>
            <a:r>
              <a:rPr lang="ko-KR" altLang="en-US" dirty="0"/>
              <a:t> 찾아내지 </a:t>
            </a:r>
            <a:r>
              <a:rPr lang="ko-KR" altLang="en-US" dirty="0" err="1"/>
              <a:t>못해야한다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주어진 </a:t>
            </a:r>
            <a:r>
              <a:rPr lang="ko-KR" altLang="en-US" dirty="0" err="1"/>
              <a:t>스트링에</a:t>
            </a:r>
            <a:r>
              <a:rPr lang="ko-KR" altLang="en-US" dirty="0"/>
              <a:t> 대하여 같은 </a:t>
            </a:r>
            <a:r>
              <a:rPr lang="ko-KR" altLang="en-US" dirty="0" err="1"/>
              <a:t>해쉬코드를</a:t>
            </a:r>
            <a:r>
              <a:rPr lang="ko-KR" altLang="en-US" dirty="0"/>
              <a:t> 생성하는 </a:t>
            </a:r>
            <a:r>
              <a:rPr lang="ko-KR" altLang="en-US" dirty="0" err="1"/>
              <a:t>또다른</a:t>
            </a:r>
            <a:r>
              <a:rPr lang="ko-KR" altLang="en-US" dirty="0"/>
              <a:t> </a:t>
            </a:r>
            <a:r>
              <a:rPr lang="ko-KR" altLang="en-US" dirty="0" err="1"/>
              <a:t>스트링을</a:t>
            </a:r>
            <a:r>
              <a:rPr lang="ko-KR" altLang="en-US" dirty="0"/>
              <a:t> 찾아내지 </a:t>
            </a:r>
            <a:r>
              <a:rPr lang="ko-KR" altLang="en-US" dirty="0" err="1"/>
              <a:t>못해야한다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19FEC-E53F-447D-AB4E-74676E05F3AF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8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2"/>
          <p:cNvSpPr>
            <a:spLocks noGrp="1"/>
          </p:cNvSpPr>
          <p:nvPr>
            <p:ph type="dt" idx="1"/>
          </p:nvPr>
        </p:nvSpPr>
        <p:spPr>
          <a:xfrm>
            <a:off x="8480166" y="685800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E90EB-C07B-4F8C-BD72-85DDE786246B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2388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pPr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7.png"/><Relationship Id="rId7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hyperlink" Target="https://crackstation.net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hrome.google.com/webstore/detail/user-agent-switcher-and-m/bhchdcejhohfmigjafbampogmaanbfkg?hl=ko" TargetMode="Externa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hrome.google.com/webstore/detail/editthiscookie/fngmhnnpilhplaeedifhccceomclgfbg?hl=ko" TargetMode="Externa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302331" y="635331"/>
            <a:ext cx="5587340" cy="5587340"/>
            <a:chOff x="3302331" y="635331"/>
            <a:chExt cx="5587340" cy="5587340"/>
          </a:xfrm>
        </p:grpSpPr>
        <p:sp>
          <p:nvSpPr>
            <p:cNvPr id="10" name="자유형 9"/>
            <p:cNvSpPr/>
            <p:nvPr/>
          </p:nvSpPr>
          <p:spPr>
            <a:xfrm rot="2765221">
              <a:off x="3302331" y="635331"/>
              <a:ext cx="5587340" cy="5587340"/>
            </a:xfrm>
            <a:custGeom>
              <a:avLst/>
              <a:gdLst>
                <a:gd name="connsiteX0" fmla="*/ 1492861 w 2985698"/>
                <a:gd name="connsiteY0" fmla="*/ 0 h 2985698"/>
                <a:gd name="connsiteX1" fmla="*/ 2548449 w 2985698"/>
                <a:gd name="connsiteY1" fmla="*/ 437242 h 2985698"/>
                <a:gd name="connsiteX2" fmla="*/ 2985698 w 2985698"/>
                <a:gd name="connsiteY2" fmla="*/ 1492861 h 2985698"/>
                <a:gd name="connsiteX3" fmla="*/ 2548456 w 2985698"/>
                <a:gd name="connsiteY3" fmla="*/ 2548449 h 2985698"/>
                <a:gd name="connsiteX4" fmla="*/ 1492838 w 2985698"/>
                <a:gd name="connsiteY4" fmla="*/ 2985698 h 2985698"/>
                <a:gd name="connsiteX5" fmla="*/ 437249 w 2985698"/>
                <a:gd name="connsiteY5" fmla="*/ 2548456 h 2985698"/>
                <a:gd name="connsiteX6" fmla="*/ 0 w 2985698"/>
                <a:gd name="connsiteY6" fmla="*/ 1492838 h 2985698"/>
                <a:gd name="connsiteX7" fmla="*/ 437242 w 2985698"/>
                <a:gd name="connsiteY7" fmla="*/ 437249 h 2985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5698" h="2985698">
                  <a:moveTo>
                    <a:pt x="1492861" y="0"/>
                  </a:moveTo>
                  <a:lnTo>
                    <a:pt x="2548449" y="437242"/>
                  </a:lnTo>
                  <a:lnTo>
                    <a:pt x="2985698" y="1492861"/>
                  </a:lnTo>
                  <a:lnTo>
                    <a:pt x="2548456" y="2548449"/>
                  </a:lnTo>
                  <a:lnTo>
                    <a:pt x="1492838" y="2985698"/>
                  </a:lnTo>
                  <a:lnTo>
                    <a:pt x="437249" y="2548456"/>
                  </a:lnTo>
                  <a:lnTo>
                    <a:pt x="0" y="1492838"/>
                  </a:lnTo>
                  <a:lnTo>
                    <a:pt x="437242" y="437249"/>
                  </a:lnTo>
                  <a:close/>
                </a:path>
              </a:pathLst>
            </a:custGeom>
            <a:noFill/>
            <a:ln w="19050">
              <a:solidFill>
                <a:schemeClr val="bg1">
                  <a:alpha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rot="19865221">
              <a:off x="3302331" y="635331"/>
              <a:ext cx="5587340" cy="5587340"/>
            </a:xfrm>
            <a:custGeom>
              <a:avLst/>
              <a:gdLst>
                <a:gd name="connsiteX0" fmla="*/ 1492861 w 2985698"/>
                <a:gd name="connsiteY0" fmla="*/ 0 h 2985698"/>
                <a:gd name="connsiteX1" fmla="*/ 2548449 w 2985698"/>
                <a:gd name="connsiteY1" fmla="*/ 437242 h 2985698"/>
                <a:gd name="connsiteX2" fmla="*/ 2985698 w 2985698"/>
                <a:gd name="connsiteY2" fmla="*/ 1492861 h 2985698"/>
                <a:gd name="connsiteX3" fmla="*/ 2548456 w 2985698"/>
                <a:gd name="connsiteY3" fmla="*/ 2548449 h 2985698"/>
                <a:gd name="connsiteX4" fmla="*/ 1492838 w 2985698"/>
                <a:gd name="connsiteY4" fmla="*/ 2985698 h 2985698"/>
                <a:gd name="connsiteX5" fmla="*/ 437249 w 2985698"/>
                <a:gd name="connsiteY5" fmla="*/ 2548456 h 2985698"/>
                <a:gd name="connsiteX6" fmla="*/ 0 w 2985698"/>
                <a:gd name="connsiteY6" fmla="*/ 1492838 h 2985698"/>
                <a:gd name="connsiteX7" fmla="*/ 437242 w 2985698"/>
                <a:gd name="connsiteY7" fmla="*/ 437249 h 2985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5698" h="2985698">
                  <a:moveTo>
                    <a:pt x="1492861" y="0"/>
                  </a:moveTo>
                  <a:lnTo>
                    <a:pt x="2548449" y="437242"/>
                  </a:lnTo>
                  <a:lnTo>
                    <a:pt x="2985698" y="1492861"/>
                  </a:lnTo>
                  <a:lnTo>
                    <a:pt x="2548456" y="2548449"/>
                  </a:lnTo>
                  <a:lnTo>
                    <a:pt x="1492838" y="2985698"/>
                  </a:lnTo>
                  <a:lnTo>
                    <a:pt x="437249" y="2548456"/>
                  </a:lnTo>
                  <a:lnTo>
                    <a:pt x="0" y="1492838"/>
                  </a:lnTo>
                  <a:lnTo>
                    <a:pt x="437242" y="437249"/>
                  </a:lnTo>
                  <a:close/>
                </a:path>
              </a:pathLst>
            </a:custGeom>
            <a:noFill/>
            <a:ln w="19050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451319" y="777346"/>
              <a:ext cx="5289349" cy="5289348"/>
              <a:chOff x="3691744" y="1017771"/>
              <a:chExt cx="4808499" cy="4808498"/>
            </a:xfrm>
          </p:grpSpPr>
          <p:sp>
            <p:nvSpPr>
              <p:cNvPr id="6" name="자유형 5"/>
              <p:cNvSpPr/>
              <p:nvPr/>
            </p:nvSpPr>
            <p:spPr>
              <a:xfrm rot="1800000">
                <a:off x="3691744" y="1017771"/>
                <a:ext cx="4808498" cy="4808498"/>
              </a:xfrm>
              <a:custGeom>
                <a:avLst/>
                <a:gdLst>
                  <a:gd name="connsiteX0" fmla="*/ 1492861 w 2985698"/>
                  <a:gd name="connsiteY0" fmla="*/ 0 h 2985698"/>
                  <a:gd name="connsiteX1" fmla="*/ 2548449 w 2985698"/>
                  <a:gd name="connsiteY1" fmla="*/ 437242 h 2985698"/>
                  <a:gd name="connsiteX2" fmla="*/ 2985698 w 2985698"/>
                  <a:gd name="connsiteY2" fmla="*/ 1492861 h 2985698"/>
                  <a:gd name="connsiteX3" fmla="*/ 2548456 w 2985698"/>
                  <a:gd name="connsiteY3" fmla="*/ 2548449 h 2985698"/>
                  <a:gd name="connsiteX4" fmla="*/ 1492838 w 2985698"/>
                  <a:gd name="connsiteY4" fmla="*/ 2985698 h 2985698"/>
                  <a:gd name="connsiteX5" fmla="*/ 437249 w 2985698"/>
                  <a:gd name="connsiteY5" fmla="*/ 2548456 h 2985698"/>
                  <a:gd name="connsiteX6" fmla="*/ 0 w 2985698"/>
                  <a:gd name="connsiteY6" fmla="*/ 1492838 h 2985698"/>
                  <a:gd name="connsiteX7" fmla="*/ 437242 w 2985698"/>
                  <a:gd name="connsiteY7" fmla="*/ 437249 h 298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5698" h="2985698">
                    <a:moveTo>
                      <a:pt x="1492861" y="0"/>
                    </a:moveTo>
                    <a:lnTo>
                      <a:pt x="2548449" y="437242"/>
                    </a:lnTo>
                    <a:lnTo>
                      <a:pt x="2985698" y="1492861"/>
                    </a:lnTo>
                    <a:lnTo>
                      <a:pt x="2548456" y="2548449"/>
                    </a:lnTo>
                    <a:lnTo>
                      <a:pt x="1492838" y="2985698"/>
                    </a:lnTo>
                    <a:lnTo>
                      <a:pt x="437249" y="2548456"/>
                    </a:lnTo>
                    <a:lnTo>
                      <a:pt x="0" y="1492838"/>
                    </a:lnTo>
                    <a:lnTo>
                      <a:pt x="437242" y="437249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7" name="자유형 6"/>
              <p:cNvSpPr/>
              <p:nvPr/>
            </p:nvSpPr>
            <p:spPr>
              <a:xfrm rot="18900000">
                <a:off x="3691745" y="1017771"/>
                <a:ext cx="4808498" cy="4808498"/>
              </a:xfrm>
              <a:custGeom>
                <a:avLst/>
                <a:gdLst>
                  <a:gd name="connsiteX0" fmla="*/ 1492861 w 2985698"/>
                  <a:gd name="connsiteY0" fmla="*/ 0 h 2985698"/>
                  <a:gd name="connsiteX1" fmla="*/ 2548449 w 2985698"/>
                  <a:gd name="connsiteY1" fmla="*/ 437242 h 2985698"/>
                  <a:gd name="connsiteX2" fmla="*/ 2985698 w 2985698"/>
                  <a:gd name="connsiteY2" fmla="*/ 1492861 h 2985698"/>
                  <a:gd name="connsiteX3" fmla="*/ 2548456 w 2985698"/>
                  <a:gd name="connsiteY3" fmla="*/ 2548449 h 2985698"/>
                  <a:gd name="connsiteX4" fmla="*/ 1492838 w 2985698"/>
                  <a:gd name="connsiteY4" fmla="*/ 2985698 h 2985698"/>
                  <a:gd name="connsiteX5" fmla="*/ 437249 w 2985698"/>
                  <a:gd name="connsiteY5" fmla="*/ 2548456 h 2985698"/>
                  <a:gd name="connsiteX6" fmla="*/ 0 w 2985698"/>
                  <a:gd name="connsiteY6" fmla="*/ 1492838 h 2985698"/>
                  <a:gd name="connsiteX7" fmla="*/ 437242 w 2985698"/>
                  <a:gd name="connsiteY7" fmla="*/ 437249 h 298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5698" h="2985698">
                    <a:moveTo>
                      <a:pt x="1492861" y="0"/>
                    </a:moveTo>
                    <a:lnTo>
                      <a:pt x="2548449" y="437242"/>
                    </a:lnTo>
                    <a:lnTo>
                      <a:pt x="2985698" y="1492861"/>
                    </a:lnTo>
                    <a:lnTo>
                      <a:pt x="2548456" y="2548449"/>
                    </a:lnTo>
                    <a:lnTo>
                      <a:pt x="1492838" y="2985698"/>
                    </a:lnTo>
                    <a:lnTo>
                      <a:pt x="437249" y="2548456"/>
                    </a:lnTo>
                    <a:lnTo>
                      <a:pt x="0" y="1492838"/>
                    </a:lnTo>
                    <a:lnTo>
                      <a:pt x="437242" y="437249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12" name="직사각형 11"/>
          <p:cNvSpPr/>
          <p:nvPr/>
        </p:nvSpPr>
        <p:spPr>
          <a:xfrm>
            <a:off x="3057526" y="4415706"/>
            <a:ext cx="60769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제 </a:t>
            </a: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19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기 모의해킹</a:t>
            </a:r>
            <a:endParaRPr lang="en-US" altLang="ko-KR" sz="2800" dirty="0">
              <a:solidFill>
                <a:schemeClr val="bg1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3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차 프로젝트</a:t>
            </a:r>
            <a:endParaRPr lang="en-US" altLang="ko-KR" sz="2800" dirty="0">
              <a:solidFill>
                <a:schemeClr val="bg1"/>
              </a:solidFill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1034" name="Picture 10" descr="솔데스크 type: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172013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8633645" y="4463446"/>
            <a:ext cx="34766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4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조</a:t>
            </a:r>
            <a:endParaRPr lang="en-US" altLang="ko-KR" sz="2800" dirty="0">
              <a:solidFill>
                <a:schemeClr val="bg1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오성택</a:t>
            </a:r>
            <a:endParaRPr lang="en-US" altLang="ko-KR" sz="2800" dirty="0">
              <a:solidFill>
                <a:schemeClr val="bg1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임병규</a:t>
            </a:r>
            <a:endParaRPr lang="en-US" altLang="ko-KR" sz="2800" dirty="0">
              <a:solidFill>
                <a:schemeClr val="bg1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최형민</a:t>
            </a:r>
            <a:endParaRPr lang="en-US" altLang="ko-KR" sz="2800" dirty="0">
              <a:solidFill>
                <a:schemeClr val="bg1"/>
              </a:solidFill>
              <a:latin typeface="+mj-ea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+mj-ea"/>
                <a:ea typeface="+mj-ea"/>
                <a:cs typeface="Courier New" pitchFamily="49" charset="0"/>
              </a:rPr>
              <a:t>Level 35</a:t>
            </a:r>
            <a:endParaRPr lang="ko-KR" altLang="en-US" sz="4800" b="1" dirty="0">
              <a:solidFill>
                <a:srgbClr val="FFFFFF"/>
              </a:solidFill>
              <a:latin typeface="+mj-ea"/>
              <a:ea typeface="+mj-ea"/>
              <a:cs typeface="Courier New" pitchFamily="49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1217295" y="1656668"/>
            <a:ext cx="10974705" cy="369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magic_quotes_gpc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는 </a:t>
            </a:r>
            <a:r>
              <a:rPr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mb_convert_encoding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함수를 통해 우회할 수 있다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8" name="Oval 15"/>
          <p:cNvSpPr>
            <a:spLocks/>
          </p:cNvSpPr>
          <p:nvPr/>
        </p:nvSpPr>
        <p:spPr>
          <a:xfrm>
            <a:off x="653415" y="16566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1217295" y="2330118"/>
            <a:ext cx="10974705" cy="129266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2400" b="1" dirty="0" err="1">
                <a:solidFill>
                  <a:schemeClr val="accent5"/>
                </a:solidFill>
                <a:latin typeface="+mj-ea"/>
                <a:ea typeface="+mj-ea"/>
              </a:rPr>
              <a:t>mb_convert_encoding</a:t>
            </a:r>
            <a:r>
              <a:rPr lang="ko-KR" altLang="en-US" sz="2400" b="1" dirty="0">
                <a:solidFill>
                  <a:schemeClr val="accent5"/>
                </a:solidFill>
                <a:latin typeface="+mj-ea"/>
                <a:ea typeface="+mj-ea"/>
              </a:rPr>
              <a:t>함수의 취약점을 이용한 </a:t>
            </a:r>
            <a:r>
              <a:rPr lang="en-US" altLang="ko-KR" sz="2400" b="1" dirty="0" err="1">
                <a:solidFill>
                  <a:schemeClr val="accent5"/>
                </a:solidFill>
                <a:latin typeface="+mj-ea"/>
                <a:ea typeface="+mj-ea"/>
              </a:rPr>
              <a:t>magic_quotes_gpc</a:t>
            </a:r>
            <a:r>
              <a:rPr lang="en-US" altLang="ko-KR" sz="2400" b="1" dirty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accent5"/>
                </a:solidFill>
                <a:latin typeface="+mj-ea"/>
                <a:ea typeface="+mj-ea"/>
              </a:rPr>
              <a:t>우회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멀티 바이트를 사용하는 언어 셋 환경에서 백슬래시 앞에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%a1~%</a:t>
            </a:r>
            <a:r>
              <a:rPr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fe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의 값이 들어가면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%aa\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가 하나의 문자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(\)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처럼 취급된다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457701" y="2847975"/>
            <a:ext cx="3086100" cy="146685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2"/>
                </a:solidFill>
                <a:latin typeface="+mj-ea"/>
                <a:ea typeface="+mj-ea"/>
              </a:rPr>
              <a:t>%aa\ = \</a:t>
            </a:r>
          </a:p>
          <a:p>
            <a:r>
              <a:rPr lang="en-US" altLang="ko-KR" sz="2800" b="1" dirty="0">
                <a:solidFill>
                  <a:schemeClr val="tx2"/>
                </a:solidFill>
                <a:latin typeface="+mj-ea"/>
                <a:ea typeface="+mj-ea"/>
              </a:rPr>
              <a:t>%aa</a:t>
            </a:r>
            <a:r>
              <a:rPr lang="en-US" altLang="ko-KR" sz="2800" b="1" dirty="0">
                <a:solidFill>
                  <a:schemeClr val="tx2"/>
                </a:solidFill>
                <a:latin typeface="+mj-ea"/>
              </a:rPr>
              <a:t>"</a:t>
            </a:r>
            <a:r>
              <a:rPr lang="en-US" altLang="ko-KR" sz="2800" b="1" dirty="0">
                <a:solidFill>
                  <a:schemeClr val="tx2"/>
                </a:solidFill>
                <a:latin typeface="+mj-ea"/>
                <a:ea typeface="+mj-ea"/>
              </a:rPr>
              <a:t>  = </a:t>
            </a:r>
            <a:r>
              <a:rPr lang="en-US" altLang="ko-KR" sz="2800" b="1" dirty="0">
                <a:solidFill>
                  <a:schemeClr val="tx2"/>
                </a:solidFill>
                <a:latin typeface="+mj-ea"/>
              </a:rPr>
              <a:t>"</a:t>
            </a:r>
            <a:endParaRPr lang="en-US" altLang="ko-KR" sz="2800" b="1" dirty="0">
              <a:solidFill>
                <a:schemeClr val="tx2"/>
              </a:solidFill>
              <a:latin typeface="+mj-ea"/>
              <a:ea typeface="+mj-ea"/>
            </a:endParaRPr>
          </a:p>
          <a:p>
            <a:r>
              <a:rPr lang="en-US" altLang="ko-KR" sz="2800" b="1" dirty="0">
                <a:solidFill>
                  <a:schemeClr val="tx2"/>
                </a:solidFill>
                <a:latin typeface="+mj-ea"/>
              </a:rPr>
              <a:t>%aa'	  = '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1217295" y="3788203"/>
            <a:ext cx="10974705" cy="15696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2400" b="1" dirty="0">
                <a:solidFill>
                  <a:schemeClr val="accent5"/>
                </a:solidFill>
                <a:latin typeface="+mj-ea"/>
                <a:ea typeface="+mj-ea"/>
              </a:rPr>
              <a:t>멀티 바이트</a:t>
            </a:r>
            <a:r>
              <a:rPr lang="en-US" altLang="ko-KR" sz="2400" b="1" dirty="0">
                <a:solidFill>
                  <a:schemeClr val="accent5"/>
                </a:solidFill>
                <a:latin typeface="+mj-ea"/>
                <a:ea typeface="+mj-ea"/>
              </a:rPr>
              <a:t>?</a:t>
            </a:r>
          </a:p>
          <a:p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ASCII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코드는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바이트를 이용하여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126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개의 문자 사용 가능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한글이나 일어를 포함한 다양한 문자를 사용하기에는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바이트로 부족하여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바이트를 추가해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총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바이트로 문자 집합을 구성하고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ISO-2200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에 멀티 바이트로 정의하였다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413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>
            <a:spLocks/>
          </p:cNvSpPr>
          <p:nvPr/>
        </p:nvSpPr>
        <p:spPr>
          <a:xfrm>
            <a:off x="1217295" y="1656668"/>
            <a:ext cx="10974705" cy="120032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latin typeface="+mj-ea"/>
              </a:rPr>
              <a:t>싱글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 쿼터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( ' )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를 우회하여 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SQL Injection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을 수행해보자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.</a:t>
            </a:r>
          </a:p>
          <a:p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+mj-ea"/>
              </a:rPr>
              <a:t>→ 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select id from chall45 where id='</a:t>
            </a:r>
            <a:r>
              <a:rPr lang="en-US" altLang="ko-KR" b="1" dirty="0" err="1">
                <a:solidFill>
                  <a:schemeClr val="accent5"/>
                </a:solidFill>
                <a:latin typeface="+mj-ea"/>
              </a:rPr>
              <a:t>a%aa</a:t>
            </a:r>
            <a:r>
              <a:rPr lang="en-US" altLang="ko-KR" b="1" dirty="0">
                <a:solidFill>
                  <a:schemeClr val="accent5"/>
                </a:solidFill>
                <a:latin typeface="+mj-ea"/>
              </a:rPr>
              <a:t>' or id like 0x61646d696e #</a:t>
            </a:r>
            <a:r>
              <a:rPr lang="en-US" altLang="ko-KR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</a:rPr>
              <a:t>' and pw=md5('{$_GET['pw']}')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+mj-ea"/>
                <a:ea typeface="+mj-ea"/>
                <a:cs typeface="Courier New" pitchFamily="49" charset="0"/>
              </a:rPr>
              <a:t>Level 35</a:t>
            </a:r>
            <a:endParaRPr lang="ko-KR" altLang="en-US" sz="4800" b="1" dirty="0">
              <a:solidFill>
                <a:srgbClr val="FFFFFF"/>
              </a:solidFill>
              <a:latin typeface="+mj-ea"/>
              <a:ea typeface="+mj-ea"/>
              <a:cs typeface="Courier New" pitchFamily="49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60145" y="3376847"/>
            <a:ext cx="3916680" cy="590931"/>
            <a:chOff x="1160145" y="3376847"/>
            <a:chExt cx="3916680" cy="590931"/>
          </a:xfrm>
        </p:grpSpPr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1160145" y="3376847"/>
              <a:ext cx="3916680" cy="59093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508000" fontAlgn="auto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Wrong 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메시지가 출력된다</a:t>
              </a:r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.</a:t>
              </a:r>
              <a:endParaRPr lang="ko-KR" altLang="en-US" sz="1400" strike="noStrike" cap="none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198245" y="3938518"/>
              <a:ext cx="3783330" cy="138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5076825" y="942975"/>
            <a:ext cx="6915150" cy="5534660"/>
            <a:chOff x="5076825" y="942975"/>
            <a:chExt cx="6915150" cy="5534660"/>
          </a:xfrm>
        </p:grpSpPr>
        <p:pic>
          <p:nvPicPr>
            <p:cNvPr id="19" name="Picture 21" descr="C:/Users/duddn/AppData/Roaming/PolarisOffice/ETemp/9380_3307552/image8.png"/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5" t="8279" r="6890" b="34449"/>
            <a:stretch/>
          </p:blipFill>
          <p:spPr bwMode="auto">
            <a:xfrm>
              <a:off x="5076825" y="942975"/>
              <a:ext cx="6915150" cy="4963795"/>
            </a:xfrm>
            <a:prstGeom prst="rect">
              <a:avLst/>
            </a:prstGeom>
            <a:noFill/>
          </p:spPr>
        </p:pic>
        <p:sp>
          <p:nvSpPr>
            <p:cNvPr id="22" name="Oval 18"/>
            <p:cNvSpPr>
              <a:spLocks/>
            </p:cNvSpPr>
            <p:nvPr/>
          </p:nvSpPr>
          <p:spPr>
            <a:xfrm>
              <a:off x="6461125" y="6299200"/>
              <a:ext cx="4004310" cy="178435"/>
            </a:xfrm>
            <a:prstGeom prst="ellipse">
              <a:avLst/>
            </a:prstGeom>
            <a:solidFill>
              <a:schemeClr val="tx2"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862" y="1268939"/>
            <a:ext cx="6408420" cy="440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885765" y="4062683"/>
            <a:ext cx="10647164" cy="466725"/>
            <a:chOff x="1137543" y="1519508"/>
            <a:chExt cx="10647164" cy="466725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543" y="1519508"/>
              <a:ext cx="10647164" cy="466725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직선 연결선 4"/>
            <p:cNvCxnSpPr/>
            <p:nvPr/>
          </p:nvCxnSpPr>
          <p:spPr>
            <a:xfrm flipV="1">
              <a:off x="5200650" y="1881458"/>
              <a:ext cx="428625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아래쪽 화살표 10"/>
          <p:cNvSpPr/>
          <p:nvPr/>
        </p:nvSpPr>
        <p:spPr>
          <a:xfrm>
            <a:off x="5829240" y="4588140"/>
            <a:ext cx="497714" cy="567195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906780" y="5239624"/>
            <a:ext cx="10647164" cy="415210"/>
            <a:chOff x="906780" y="5239624"/>
            <a:chExt cx="10647164" cy="415210"/>
          </a:xfrm>
        </p:grpSpPr>
        <p:pic>
          <p:nvPicPr>
            <p:cNvPr id="3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780" y="5239624"/>
              <a:ext cx="10647164" cy="415210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6" name="직선 연결선 35"/>
            <p:cNvCxnSpPr/>
            <p:nvPr/>
          </p:nvCxnSpPr>
          <p:spPr>
            <a:xfrm flipV="1">
              <a:off x="5011418" y="5562571"/>
              <a:ext cx="214312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5333156" y="1268939"/>
            <a:ext cx="6421537" cy="4409489"/>
            <a:chOff x="5333156" y="1268939"/>
            <a:chExt cx="6421537" cy="4409489"/>
          </a:xfrm>
        </p:grpSpPr>
        <p:pic>
          <p:nvPicPr>
            <p:cNvPr id="4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3156" y="1268939"/>
              <a:ext cx="6421537" cy="4409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직사각형 44"/>
            <p:cNvSpPr/>
            <p:nvPr/>
          </p:nvSpPr>
          <p:spPr>
            <a:xfrm>
              <a:off x="5377497" y="3672312"/>
              <a:ext cx="725805" cy="415499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Oval 15"/>
          <p:cNvSpPr>
            <a:spLocks/>
          </p:cNvSpPr>
          <p:nvPr/>
        </p:nvSpPr>
        <p:spPr>
          <a:xfrm>
            <a:off x="653415" y="16566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1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+mj-ea"/>
                <a:ea typeface="+mj-ea"/>
                <a:cs typeface="Courier New" pitchFamily="49" charset="0"/>
              </a:rPr>
              <a:t>Level 59</a:t>
            </a:r>
            <a:endParaRPr lang="ko-KR" altLang="en-US" sz="4800" b="1" dirty="0">
              <a:solidFill>
                <a:srgbClr val="FFFFFF"/>
              </a:solidFill>
              <a:latin typeface="+mj-ea"/>
              <a:ea typeface="+mj-ea"/>
              <a:cs typeface="Courier New" pitchFamily="49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76825" y="942975"/>
            <a:ext cx="6915150" cy="5534660"/>
            <a:chOff x="5076825" y="942975"/>
            <a:chExt cx="6915150" cy="5534660"/>
          </a:xfrm>
        </p:grpSpPr>
        <p:sp>
          <p:nvSpPr>
            <p:cNvPr id="24" name="Oval 18"/>
            <p:cNvSpPr>
              <a:spLocks/>
            </p:cNvSpPr>
            <p:nvPr/>
          </p:nvSpPr>
          <p:spPr>
            <a:xfrm>
              <a:off x="6461125" y="6299200"/>
              <a:ext cx="4004310" cy="178435"/>
            </a:xfrm>
            <a:prstGeom prst="ellipse">
              <a:avLst/>
            </a:prstGeom>
            <a:solidFill>
              <a:schemeClr val="tx2"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pic>
          <p:nvPicPr>
            <p:cNvPr id="26" name="Picture 21" descr="C:/Users/duddn/AppData/Roaming/PolarisOffice/ETemp/9380_3307552/image8.png"/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5" t="8279" r="6890" b="34449"/>
            <a:stretch/>
          </p:blipFill>
          <p:spPr bwMode="auto">
            <a:xfrm>
              <a:off x="5076825" y="942975"/>
              <a:ext cx="6915150" cy="4963795"/>
            </a:xfrm>
            <a:prstGeom prst="rect">
              <a:avLst/>
            </a:prstGeom>
            <a:noFill/>
          </p:spPr>
        </p:pic>
      </p:grp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7" y="1262363"/>
            <a:ext cx="6429375" cy="441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Oval 15"/>
          <p:cNvSpPr>
            <a:spLocks/>
          </p:cNvSpPr>
          <p:nvPr/>
        </p:nvSpPr>
        <p:spPr>
          <a:xfrm>
            <a:off x="653415" y="16566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1160145" y="1586847"/>
            <a:ext cx="3916680" cy="33055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초기 화면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JOIN   : ID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와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PHONE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을 입력 후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	   [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제출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]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버튼을 눌러 가입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strike="noStrike" cap="none" dirty="0">
                <a:solidFill>
                  <a:schemeClr val="bg1"/>
                </a:solidFill>
                <a:latin typeface="+mj-ea"/>
                <a:ea typeface="+mj-ea"/>
              </a:rPr>
              <a:t>LOGIN : ID</a:t>
            </a:r>
            <a:r>
              <a:rPr lang="ko-KR" altLang="en-US" sz="1400" strike="noStrike" cap="none" dirty="0">
                <a:solidFill>
                  <a:schemeClr val="bg1"/>
                </a:solidFill>
                <a:latin typeface="+mj-ea"/>
                <a:ea typeface="+mj-ea"/>
              </a:rPr>
              <a:t>와 </a:t>
            </a:r>
            <a:r>
              <a:rPr lang="en-US" altLang="ko-KR" sz="1400" strike="noStrike" cap="none" dirty="0">
                <a:solidFill>
                  <a:schemeClr val="bg1"/>
                </a:solidFill>
                <a:latin typeface="+mj-ea"/>
                <a:ea typeface="+mj-ea"/>
              </a:rPr>
              <a:t>PHONE</a:t>
            </a:r>
            <a:r>
              <a:rPr lang="ko-KR" altLang="en-US" sz="1400" strike="noStrike" cap="none" dirty="0">
                <a:solidFill>
                  <a:schemeClr val="bg1"/>
                </a:solidFill>
                <a:latin typeface="+mj-ea"/>
                <a:ea typeface="+mj-ea"/>
              </a:rPr>
              <a:t>을 입력 후</a:t>
            </a:r>
            <a:endParaRPr lang="en-US" altLang="ko-KR" sz="1400" strike="noStrike" cap="none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	   [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제출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]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버튼을 눌러 로그인</a:t>
            </a:r>
            <a:endParaRPr lang="en-US" altLang="ko-KR" sz="1400" strike="noStrike" cap="none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strike="noStrike" cap="none" dirty="0">
                <a:solidFill>
                  <a:schemeClr val="bg1"/>
                </a:solidFill>
                <a:latin typeface="+mj-ea"/>
                <a:ea typeface="+mj-ea"/>
              </a:rPr>
              <a:t>View-source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텍스트 클릭 시 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strike="noStrike" cap="none" dirty="0">
                <a:solidFill>
                  <a:schemeClr val="bg1"/>
                </a:solidFill>
                <a:latin typeface="+mj-ea"/>
                <a:ea typeface="+mj-ea"/>
              </a:rPr>
              <a:t>새 탭에서 소스 코드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163094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+mj-ea"/>
                <a:ea typeface="+mj-ea"/>
                <a:cs typeface="Courier New" pitchFamily="49" charset="0"/>
              </a:rPr>
              <a:t>Level 59</a:t>
            </a:r>
            <a:endParaRPr lang="ko-KR" altLang="en-US" sz="4800" b="1" dirty="0">
              <a:solidFill>
                <a:srgbClr val="FFFFFF"/>
              </a:solidFill>
              <a:latin typeface="+mj-ea"/>
              <a:ea typeface="+mj-ea"/>
              <a:cs typeface="Courier New" pitchFamily="49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76825" y="942975"/>
            <a:ext cx="6915150" cy="5534660"/>
            <a:chOff x="5076825" y="942975"/>
            <a:chExt cx="6915150" cy="5534660"/>
          </a:xfrm>
        </p:grpSpPr>
        <p:sp>
          <p:nvSpPr>
            <p:cNvPr id="19" name="Oval 18"/>
            <p:cNvSpPr>
              <a:spLocks/>
            </p:cNvSpPr>
            <p:nvPr/>
          </p:nvSpPr>
          <p:spPr>
            <a:xfrm>
              <a:off x="6461125" y="6299200"/>
              <a:ext cx="4004310" cy="178435"/>
            </a:xfrm>
            <a:prstGeom prst="ellipse">
              <a:avLst/>
            </a:prstGeom>
            <a:solidFill>
              <a:schemeClr val="tx2"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pic>
          <p:nvPicPr>
            <p:cNvPr id="22" name="Picture 21" descr="C:/Users/duddn/AppData/Roaming/PolarisOffice/ETemp/9380_3307552/image8.png"/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5" t="8279" r="6890" b="34449"/>
            <a:stretch/>
          </p:blipFill>
          <p:spPr bwMode="auto">
            <a:xfrm>
              <a:off x="5076825" y="942975"/>
              <a:ext cx="6915150" cy="4963795"/>
            </a:xfrm>
            <a:prstGeom prst="rect">
              <a:avLst/>
            </a:prstGeom>
            <a:noFill/>
          </p:spPr>
        </p:pic>
      </p:grp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13" y="1262364"/>
            <a:ext cx="6429374" cy="441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Oval 15"/>
          <p:cNvSpPr>
            <a:spLocks/>
          </p:cNvSpPr>
          <p:nvPr/>
        </p:nvSpPr>
        <p:spPr>
          <a:xfrm>
            <a:off x="653415" y="16566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1160145" y="1586847"/>
            <a:ext cx="3916680" cy="51661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소스 코드 분석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957450" y="200025"/>
            <a:ext cx="10339200" cy="6500098"/>
            <a:chOff x="633600" y="257175"/>
            <a:chExt cx="10339200" cy="6500098"/>
          </a:xfrm>
        </p:grpSpPr>
        <p:pic>
          <p:nvPicPr>
            <p:cNvPr id="33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50" r="811" b="19254"/>
            <a:stretch/>
          </p:blipFill>
          <p:spPr bwMode="auto">
            <a:xfrm>
              <a:off x="653415" y="257175"/>
              <a:ext cx="10300335" cy="3914775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633600" y="4171950"/>
              <a:ext cx="10339200" cy="2585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en-US" altLang="ko-KR" dirty="0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POST</a:t>
              </a:r>
              <a:r>
                <a:rPr lang="ko-KR" altLang="en-US" dirty="0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방식으로 </a:t>
              </a:r>
              <a:r>
                <a:rPr lang="en-US" altLang="ko-KR" dirty="0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'id' </a:t>
              </a:r>
              <a:r>
                <a:rPr lang="ko-KR" altLang="en-US" dirty="0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와 </a:t>
              </a:r>
              <a:r>
                <a:rPr lang="en-US" altLang="ko-KR" dirty="0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'phone' </a:t>
              </a:r>
              <a:r>
                <a:rPr lang="ko-KR" altLang="en-US" dirty="0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값을 </a:t>
              </a:r>
              <a:r>
                <a:rPr lang="ko-KR" altLang="en-US" dirty="0" err="1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입력받아</a:t>
              </a:r>
              <a:r>
                <a:rPr lang="ko-KR" altLang="en-US" dirty="0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 </a:t>
              </a:r>
              <a:r>
                <a:rPr lang="en-US" altLang="ko-KR" dirty="0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chall59 </a:t>
              </a:r>
              <a:r>
                <a:rPr lang="ko-KR" altLang="en-US" dirty="0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테이블에 입력</a:t>
              </a:r>
              <a:endParaRPr lang="en-US" altLang="ko-KR" dirty="0">
                <a:ln w="38100">
                  <a:noFill/>
                </a:ln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marL="342900" indent="-342900">
                <a:buAutoNum type="arabicParenR"/>
              </a:pPr>
              <a:endParaRPr lang="en-US" altLang="ko-KR" dirty="0">
                <a:ln w="38100">
                  <a:noFill/>
                </a:ln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marL="342900" indent="-342900">
                <a:buAutoNum type="arabicParenR"/>
              </a:pPr>
              <a:r>
                <a:rPr lang="en-US" altLang="ko-KR" dirty="0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'lv' </a:t>
              </a:r>
              <a:r>
                <a:rPr lang="ko-KR" altLang="en-US" dirty="0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값은 </a:t>
              </a:r>
              <a:r>
                <a:rPr lang="en-US" altLang="ko-KR" dirty="0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'guest' </a:t>
              </a:r>
              <a:r>
                <a:rPr lang="ko-KR" altLang="en-US" dirty="0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로 고정 입력</a:t>
              </a:r>
              <a:endParaRPr lang="en-US" altLang="ko-KR" dirty="0">
                <a:ln w="38100">
                  <a:noFill/>
                </a:ln>
                <a:solidFill>
                  <a:schemeClr val="tx2"/>
                </a:solidFill>
                <a:latin typeface="+mj-ea"/>
              </a:endParaRPr>
            </a:p>
            <a:p>
              <a:pPr marL="342900" indent="-342900">
                <a:buAutoNum type="arabicParenR"/>
              </a:pPr>
              <a:endParaRPr lang="en-US" altLang="ko-KR" dirty="0">
                <a:ln w="38100">
                  <a:noFill/>
                </a:ln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marL="342900" indent="-342900">
                <a:buAutoNum type="arabicParenR"/>
              </a:pPr>
              <a:r>
                <a:rPr lang="en-US" altLang="ko-KR" dirty="0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'lv' </a:t>
              </a:r>
              <a:r>
                <a:rPr lang="ko-KR" altLang="en-US" dirty="0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값이 </a:t>
              </a:r>
              <a:r>
                <a:rPr lang="en-US" altLang="ko-KR" dirty="0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'admin' </a:t>
              </a:r>
              <a:r>
                <a:rPr lang="ko-KR" altLang="en-US" dirty="0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이 되면 문제 해결</a:t>
              </a:r>
              <a:endParaRPr lang="en-US" altLang="ko-KR" dirty="0">
                <a:ln w="38100">
                  <a:noFill/>
                </a:ln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marL="342900" indent="-342900">
                <a:buAutoNum type="arabicParenR"/>
              </a:pPr>
              <a:endParaRPr lang="en-US" altLang="ko-KR" dirty="0">
                <a:ln w="38100">
                  <a:noFill/>
                </a:ln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marL="342900" indent="-342900">
                <a:buAutoNum type="arabicParenR"/>
              </a:pPr>
              <a:r>
                <a:rPr lang="en-US" altLang="ko-KR" dirty="0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'id',</a:t>
              </a:r>
              <a:r>
                <a:rPr lang="ko-KR" altLang="en-US" dirty="0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 </a:t>
              </a:r>
              <a:r>
                <a:rPr lang="en-US" altLang="ko-KR" dirty="0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'phone' </a:t>
              </a:r>
              <a:r>
                <a:rPr lang="ko-KR" altLang="en-US" dirty="0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값 </a:t>
              </a:r>
              <a:r>
                <a:rPr lang="ko-KR" altLang="en-US" dirty="0" err="1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필터링</a:t>
              </a:r>
              <a:endParaRPr lang="en-US" altLang="ko-KR" dirty="0">
                <a:ln w="38100">
                  <a:noFill/>
                </a:ln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marL="342900" indent="-342900">
                <a:buAutoNum type="arabicParenR"/>
              </a:pPr>
              <a:endParaRPr lang="en-US" altLang="ko-KR" dirty="0">
                <a:ln w="38100">
                  <a:noFill/>
                </a:ln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marL="342900" indent="-342900">
                <a:buAutoNum type="arabicParenR"/>
              </a:pPr>
              <a:r>
                <a:rPr lang="en-US" altLang="ko-KR" dirty="0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'phone' </a:t>
              </a:r>
              <a:r>
                <a:rPr lang="ko-KR" altLang="en-US" dirty="0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값의 글자수 </a:t>
              </a:r>
              <a:r>
                <a:rPr lang="en-US" altLang="ko-KR" dirty="0">
                  <a:ln w="38100">
                    <a:noFill/>
                  </a:ln>
                  <a:solidFill>
                    <a:schemeClr val="tx2"/>
                  </a:solidFill>
                  <a:latin typeface="+mj-ea"/>
                </a:rPr>
                <a:t>&lt;= 20</a:t>
              </a:r>
              <a:endParaRPr lang="en-US" altLang="ko-KR" dirty="0">
                <a:ln w="38100">
                  <a:noFill/>
                </a:ln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30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+mj-ea"/>
                <a:ea typeface="+mj-ea"/>
                <a:cs typeface="Courier New" pitchFamily="49" charset="0"/>
              </a:rPr>
              <a:t>Level 59</a:t>
            </a:r>
            <a:endParaRPr lang="ko-KR" altLang="en-US" sz="4800" b="1" dirty="0">
              <a:solidFill>
                <a:srgbClr val="FFFFFF"/>
              </a:solidFill>
              <a:latin typeface="+mj-ea"/>
              <a:ea typeface="+mj-ea"/>
              <a:cs typeface="Courier New" pitchFamily="49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7" y="1262363"/>
            <a:ext cx="6429376" cy="441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076825" y="942975"/>
            <a:ext cx="6915150" cy="5534660"/>
            <a:chOff x="5076825" y="942975"/>
            <a:chExt cx="6915150" cy="5534660"/>
          </a:xfrm>
        </p:grpSpPr>
        <p:sp>
          <p:nvSpPr>
            <p:cNvPr id="16" name="Oval 18"/>
            <p:cNvSpPr>
              <a:spLocks/>
            </p:cNvSpPr>
            <p:nvPr/>
          </p:nvSpPr>
          <p:spPr>
            <a:xfrm>
              <a:off x="6461125" y="6299200"/>
              <a:ext cx="4004310" cy="178435"/>
            </a:xfrm>
            <a:prstGeom prst="ellipse">
              <a:avLst/>
            </a:prstGeom>
            <a:solidFill>
              <a:schemeClr val="tx2"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pic>
          <p:nvPicPr>
            <p:cNvPr id="18" name="Picture 21" descr="C:/Users/duddn/AppData/Roaming/PolarisOffice/ETemp/9380_3307552/image8.png"/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5" t="8279" r="6890" b="34449"/>
            <a:stretch/>
          </p:blipFill>
          <p:spPr bwMode="auto">
            <a:xfrm>
              <a:off x="5076825" y="942975"/>
              <a:ext cx="6915150" cy="4963795"/>
            </a:xfrm>
            <a:prstGeom prst="rect">
              <a:avLst/>
            </a:prstGeom>
            <a:noFill/>
          </p:spPr>
        </p:pic>
      </p:grp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7" y="1262363"/>
            <a:ext cx="6438899" cy="442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>
            <a:spLocks/>
          </p:cNvSpPr>
          <p:nvPr/>
        </p:nvSpPr>
        <p:spPr>
          <a:xfrm>
            <a:off x="1160145" y="1586847"/>
            <a:ext cx="3916680" cy="108952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ID : </a:t>
            </a:r>
            <a:r>
              <a:rPr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soldesk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     PHONE : 1234</a:t>
            </a: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[ JOIN ]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제출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Oval 15"/>
          <p:cNvSpPr>
            <a:spLocks/>
          </p:cNvSpPr>
          <p:nvPr/>
        </p:nvSpPr>
        <p:spPr>
          <a:xfrm>
            <a:off x="662940" y="16566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1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209550" y="2809577"/>
            <a:ext cx="5010149" cy="103412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SQL Query =</a:t>
            </a:r>
          </a:p>
          <a:p>
            <a:pPr defTabSz="508000">
              <a:lnSpc>
                <a:spcPct val="18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Insert into chall59 values('</a:t>
            </a:r>
            <a:r>
              <a:rPr lang="en-US" altLang="ko-KR" sz="1600" b="1" dirty="0" err="1">
                <a:solidFill>
                  <a:schemeClr val="accent5"/>
                </a:solidFill>
                <a:latin typeface="+mj-ea"/>
                <a:ea typeface="+mj-ea"/>
              </a:rPr>
              <a:t>soldesk</a:t>
            </a:r>
            <a:r>
              <a:rPr lang="en-US" altLang="ko-KR" sz="1600" b="1" dirty="0">
                <a:solidFill>
                  <a:schemeClr val="accent5"/>
                </a:solidFill>
                <a:latin typeface="+mj-ea"/>
                <a:ea typeface="+mj-ea"/>
              </a:rPr>
              <a:t>', 1234</a:t>
            </a: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, 'guest')</a:t>
            </a:r>
          </a:p>
        </p:txBody>
      </p:sp>
      <p:sp>
        <p:nvSpPr>
          <p:cNvPr id="71" name="TextBox 70"/>
          <p:cNvSpPr txBox="1">
            <a:spLocks/>
          </p:cNvSpPr>
          <p:nvPr/>
        </p:nvSpPr>
        <p:spPr>
          <a:xfrm>
            <a:off x="1160145" y="2809577"/>
            <a:ext cx="3916680" cy="108952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ID : </a:t>
            </a:r>
            <a:r>
              <a:rPr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soldesk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     PHONE : 1234</a:t>
            </a: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[ LOGIN ]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제출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2" name="Oval 16"/>
          <p:cNvSpPr>
            <a:spLocks/>
          </p:cNvSpPr>
          <p:nvPr/>
        </p:nvSpPr>
        <p:spPr>
          <a:xfrm>
            <a:off x="643890" y="2944592"/>
            <a:ext cx="506730" cy="50673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2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73" name="TextBox 72"/>
          <p:cNvSpPr txBox="1">
            <a:spLocks/>
          </p:cNvSpPr>
          <p:nvPr/>
        </p:nvSpPr>
        <p:spPr>
          <a:xfrm>
            <a:off x="1150620" y="4191036"/>
            <a:ext cx="3916680" cy="108952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defTabSz="508000">
              <a:lnSpc>
                <a:spcPct val="18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'Id'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와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'lv'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가 출력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lv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는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'guest'</a:t>
            </a:r>
          </a:p>
        </p:txBody>
      </p:sp>
      <p:sp>
        <p:nvSpPr>
          <p:cNvPr id="74" name="Oval 17"/>
          <p:cNvSpPr>
            <a:spLocks/>
          </p:cNvSpPr>
          <p:nvPr/>
        </p:nvSpPr>
        <p:spPr>
          <a:xfrm>
            <a:off x="662940" y="4267788"/>
            <a:ext cx="506730" cy="506730"/>
          </a:xfrm>
          <a:prstGeom prst="ellipse">
            <a:avLst/>
          </a:prstGeom>
          <a:solidFill>
            <a:schemeClr val="accent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3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7" y="1262363"/>
            <a:ext cx="6438900" cy="442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52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 animBg="1"/>
      <p:bldP spid="73" grpId="0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+mj-ea"/>
                <a:ea typeface="+mj-ea"/>
                <a:cs typeface="Courier New" pitchFamily="49" charset="0"/>
              </a:rPr>
              <a:t>Level 59</a:t>
            </a:r>
            <a:endParaRPr lang="ko-KR" altLang="en-US" sz="4800" b="1" dirty="0">
              <a:solidFill>
                <a:srgbClr val="FFFFFF"/>
              </a:solidFill>
              <a:latin typeface="+mj-ea"/>
              <a:ea typeface="+mj-ea"/>
              <a:cs typeface="Courier New" pitchFamily="49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76825" y="942975"/>
            <a:ext cx="6915150" cy="5534660"/>
            <a:chOff x="5076825" y="942975"/>
            <a:chExt cx="6915150" cy="5534660"/>
          </a:xfrm>
        </p:grpSpPr>
        <p:pic>
          <p:nvPicPr>
            <p:cNvPr id="34" name="Picture 21" descr="C:/Users/duddn/AppData/Roaming/PolarisOffice/ETemp/9380_3307552/image8.png"/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5" t="8279" r="6890" b="34449"/>
            <a:stretch/>
          </p:blipFill>
          <p:spPr bwMode="auto">
            <a:xfrm>
              <a:off x="5076825" y="942975"/>
              <a:ext cx="6915150" cy="4963795"/>
            </a:xfrm>
            <a:prstGeom prst="rect">
              <a:avLst/>
            </a:prstGeom>
            <a:noFill/>
          </p:spPr>
        </p:pic>
        <p:sp>
          <p:nvSpPr>
            <p:cNvPr id="33" name="Oval 18"/>
            <p:cNvSpPr>
              <a:spLocks/>
            </p:cNvSpPr>
            <p:nvPr/>
          </p:nvSpPr>
          <p:spPr>
            <a:xfrm>
              <a:off x="6461125" y="6299200"/>
              <a:ext cx="4004310" cy="178435"/>
            </a:xfrm>
            <a:prstGeom prst="ellipse">
              <a:avLst/>
            </a:prstGeom>
            <a:solidFill>
              <a:schemeClr val="tx2"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217295" y="3376847"/>
            <a:ext cx="3916680" cy="561809"/>
            <a:chOff x="1160145" y="3376847"/>
            <a:chExt cx="3916680" cy="561809"/>
          </a:xfrm>
        </p:grpSpPr>
        <p:sp>
          <p:nvSpPr>
            <p:cNvPr id="37" name="TextBox 36"/>
            <p:cNvSpPr txBox="1">
              <a:spLocks/>
            </p:cNvSpPr>
            <p:nvPr/>
          </p:nvSpPr>
          <p:spPr>
            <a:xfrm>
              <a:off x="1160145" y="3376847"/>
              <a:ext cx="3916680" cy="51661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508000" fontAlgn="auto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Access Denied</a:t>
              </a:r>
              <a:endParaRPr lang="ko-KR" altLang="en-US" sz="1400" strike="noStrike" cap="none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1198245" y="3938518"/>
              <a:ext cx="3783330" cy="138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397" y="1266855"/>
            <a:ext cx="6429060" cy="4414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395" y="1266855"/>
            <a:ext cx="6429059" cy="4414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" t="68899" r="13562" b="26788"/>
          <a:stretch/>
        </p:blipFill>
        <p:spPr bwMode="auto">
          <a:xfrm>
            <a:off x="1256347" y="4415072"/>
            <a:ext cx="9906000" cy="361950"/>
          </a:xfrm>
          <a:prstGeom prst="rect">
            <a:avLst/>
          </a:prstGeom>
          <a:noFill/>
          <a:ln w="28575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Oval 15"/>
          <p:cNvSpPr>
            <a:spLocks/>
          </p:cNvSpPr>
          <p:nvPr/>
        </p:nvSpPr>
        <p:spPr>
          <a:xfrm>
            <a:off x="653415" y="16566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1160145" y="1586847"/>
            <a:ext cx="3916680" cy="108952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ID : admin     PHONE : 1</a:t>
            </a: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[ JOIN ]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제출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652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+mj-ea"/>
                <a:ea typeface="+mj-ea"/>
                <a:cs typeface="Courier New" pitchFamily="49" charset="0"/>
              </a:rPr>
              <a:t>Level 59</a:t>
            </a:r>
            <a:endParaRPr lang="ko-KR" altLang="en-US" sz="4800" b="1" dirty="0">
              <a:solidFill>
                <a:srgbClr val="FFFFFF"/>
              </a:solidFill>
              <a:latin typeface="+mj-ea"/>
              <a:ea typeface="+mj-ea"/>
              <a:cs typeface="Courier New" pitchFamily="49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1217295" y="1656668"/>
            <a:ext cx="10974705" cy="369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latin typeface="+mj-ea"/>
              </a:rPr>
              <a:t>쿼리문을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 조작하여 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'guest'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로 고정되어있는 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'lv'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값을 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'admin'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으로 </a:t>
            </a:r>
            <a:r>
              <a:rPr lang="ko-KR" altLang="en-US" b="1" dirty="0" err="1">
                <a:solidFill>
                  <a:schemeClr val="bg1"/>
                </a:solidFill>
                <a:latin typeface="+mj-ea"/>
              </a:rPr>
              <a:t>바꿔야한다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.</a:t>
            </a:r>
          </a:p>
        </p:txBody>
      </p:sp>
      <p:sp>
        <p:nvSpPr>
          <p:cNvPr id="18" name="Oval 15"/>
          <p:cNvSpPr>
            <a:spLocks/>
          </p:cNvSpPr>
          <p:nvPr/>
        </p:nvSpPr>
        <p:spPr>
          <a:xfrm>
            <a:off x="653415" y="16566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1217295" y="2330118"/>
            <a:ext cx="10974705" cy="24929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  <a:latin typeface="+mj-ea"/>
              </a:rPr>
              <a:t>reverse?</a:t>
            </a:r>
          </a:p>
          <a:p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+mj-ea"/>
              </a:rPr>
              <a:t>주어진 문자열을 역순으로 반환한다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.</a:t>
            </a:r>
          </a:p>
          <a:p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r>
              <a:rPr lang="en-US" altLang="ko-KR" sz="2400" b="1" dirty="0">
                <a:solidFill>
                  <a:schemeClr val="accent5"/>
                </a:solidFill>
                <a:latin typeface="+mj-ea"/>
              </a:rPr>
              <a:t>Ex</a:t>
            </a:r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ea"/>
              </a:rPr>
              <a:t>Select reverse('</a:t>
            </a:r>
            <a:r>
              <a:rPr lang="en-US" altLang="ko-KR" b="1" dirty="0" err="1">
                <a:solidFill>
                  <a:schemeClr val="bg1"/>
                </a:solidFill>
                <a:latin typeface="+mj-ea"/>
              </a:rPr>
              <a:t>soldesk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');</a:t>
            </a:r>
          </a:p>
          <a:p>
            <a:r>
              <a:rPr lang="ko-KR" altLang="en-US" b="1" dirty="0">
                <a:solidFill>
                  <a:schemeClr val="bg1"/>
                </a:solidFill>
                <a:latin typeface="+mj-ea"/>
              </a:rPr>
              <a:t>→ </a:t>
            </a:r>
            <a:r>
              <a:rPr lang="en-US" altLang="ko-KR" b="1" dirty="0" err="1">
                <a:solidFill>
                  <a:schemeClr val="bg1"/>
                </a:solidFill>
                <a:latin typeface="+mj-ea"/>
              </a:rPr>
              <a:t>ksedlos</a:t>
            </a:r>
            <a:endParaRPr lang="en-US" altLang="ko-KR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8827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+mj-ea"/>
                <a:ea typeface="+mj-ea"/>
                <a:cs typeface="Courier New" pitchFamily="49" charset="0"/>
              </a:rPr>
              <a:t>Level 59</a:t>
            </a:r>
            <a:endParaRPr lang="ko-KR" altLang="en-US" sz="4800" b="1" dirty="0">
              <a:solidFill>
                <a:srgbClr val="FFFFFF"/>
              </a:solidFill>
              <a:latin typeface="+mj-ea"/>
              <a:ea typeface="+mj-ea"/>
              <a:cs typeface="Courier New" pitchFamily="49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76825" y="942975"/>
            <a:ext cx="6915150" cy="5534660"/>
            <a:chOff x="5076825" y="942975"/>
            <a:chExt cx="6915150" cy="5534660"/>
          </a:xfrm>
        </p:grpSpPr>
        <p:pic>
          <p:nvPicPr>
            <p:cNvPr id="34" name="Picture 21" descr="C:/Users/duddn/AppData/Roaming/PolarisOffice/ETemp/9380_3307552/image8.png"/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5" t="8279" r="6890" b="34449"/>
            <a:stretch/>
          </p:blipFill>
          <p:spPr bwMode="auto">
            <a:xfrm>
              <a:off x="5076825" y="942975"/>
              <a:ext cx="6915150" cy="4963795"/>
            </a:xfrm>
            <a:prstGeom prst="rect">
              <a:avLst/>
            </a:prstGeom>
            <a:noFill/>
          </p:spPr>
        </p:pic>
        <p:sp>
          <p:nvSpPr>
            <p:cNvPr id="33" name="Oval 18"/>
            <p:cNvSpPr>
              <a:spLocks/>
            </p:cNvSpPr>
            <p:nvPr/>
          </p:nvSpPr>
          <p:spPr>
            <a:xfrm>
              <a:off x="6461125" y="6299200"/>
              <a:ext cx="4004310" cy="178435"/>
            </a:xfrm>
            <a:prstGeom prst="ellipse">
              <a:avLst/>
            </a:prstGeom>
            <a:solidFill>
              <a:schemeClr val="tx2"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397" y="1266856"/>
            <a:ext cx="6429057" cy="441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>
            <a:spLocks/>
          </p:cNvSpPr>
          <p:nvPr/>
        </p:nvSpPr>
        <p:spPr>
          <a:xfrm>
            <a:off x="476250" y="3171527"/>
            <a:ext cx="5010149" cy="158812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SQL Query =</a:t>
            </a:r>
          </a:p>
          <a:p>
            <a:pPr defTabSz="508000">
              <a:lnSpc>
                <a:spcPct val="18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Insert into chall59</a:t>
            </a:r>
          </a:p>
          <a:p>
            <a:pPr defTabSz="508000">
              <a:lnSpc>
                <a:spcPct val="180000"/>
              </a:lnSpc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values(</a:t>
            </a:r>
            <a:r>
              <a:rPr lang="en-US" altLang="ko-KR" b="1">
                <a:solidFill>
                  <a:schemeClr val="bg1"/>
                </a:solidFill>
                <a:latin typeface="+mj-ea"/>
              </a:rPr>
              <a:t>'</a:t>
            </a:r>
            <a:r>
              <a:rPr lang="en-US" altLang="ko-KR" b="1">
                <a:solidFill>
                  <a:schemeClr val="accent5"/>
                </a:solidFill>
                <a:latin typeface="+mj-ea"/>
                <a:ea typeface="+mj-ea"/>
              </a:rPr>
              <a:t>nimda</a:t>
            </a:r>
            <a:r>
              <a:rPr lang="en-US" altLang="ko-KR" b="1" dirty="0">
                <a:solidFill>
                  <a:schemeClr val="accent5"/>
                </a:solidFill>
                <a:latin typeface="+mj-ea"/>
                <a:ea typeface="+mj-ea"/>
              </a:rPr>
              <a:t>',1,reverse(id)),(1,1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, 'guest')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398" y="1266857"/>
            <a:ext cx="6429056" cy="4414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>
            <a:spLocks/>
          </p:cNvSpPr>
          <p:nvPr/>
        </p:nvSpPr>
        <p:spPr>
          <a:xfrm>
            <a:off x="1160145" y="1586847"/>
            <a:ext cx="3916680" cy="158812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ID : </a:t>
            </a:r>
            <a:r>
              <a:rPr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nimda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PHONE : 1,reverse(id)),(1,1</a:t>
            </a: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[ JOIN ]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제출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71" y="1266856"/>
            <a:ext cx="6429057" cy="4414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>
            <a:spLocks/>
          </p:cNvSpPr>
          <p:nvPr/>
        </p:nvSpPr>
        <p:spPr>
          <a:xfrm>
            <a:off x="1160145" y="3142952"/>
            <a:ext cx="3916680" cy="108952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ID : </a:t>
            </a:r>
            <a:r>
              <a:rPr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nimda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     PHONE : 1</a:t>
            </a: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[ LOGIN ]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제출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Oval 16"/>
          <p:cNvSpPr>
            <a:spLocks/>
          </p:cNvSpPr>
          <p:nvPr/>
        </p:nvSpPr>
        <p:spPr>
          <a:xfrm>
            <a:off x="643890" y="3277967"/>
            <a:ext cx="506730" cy="50673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2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35" name="Oval 15"/>
          <p:cNvSpPr>
            <a:spLocks/>
          </p:cNvSpPr>
          <p:nvPr/>
        </p:nvSpPr>
        <p:spPr>
          <a:xfrm>
            <a:off x="662940" y="16566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1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1150620" y="4210085"/>
            <a:ext cx="3916680" cy="108952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defTabSz="508000">
              <a:lnSpc>
                <a:spcPct val="18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'Id'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와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'lv'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가 출력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defTabSz="508000">
              <a:lnSpc>
                <a:spcPct val="18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lv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는 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'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admin'</a:t>
            </a:r>
          </a:p>
        </p:txBody>
      </p:sp>
      <p:sp>
        <p:nvSpPr>
          <p:cNvPr id="38" name="Oval 17"/>
          <p:cNvSpPr>
            <a:spLocks/>
          </p:cNvSpPr>
          <p:nvPr/>
        </p:nvSpPr>
        <p:spPr>
          <a:xfrm>
            <a:off x="662940" y="4286838"/>
            <a:ext cx="506730" cy="506730"/>
          </a:xfrm>
          <a:prstGeom prst="ellipse">
            <a:avLst/>
          </a:prstGeom>
          <a:solidFill>
            <a:schemeClr val="accent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3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8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  <p:bldP spid="31" grpId="0" animBg="1"/>
      <p:bldP spid="36" grpId="0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oldesk\Downloads\qa.png"/>
          <p:cNvPicPr>
            <a:picLocks noChangeAspect="1" noChangeArrowheads="1"/>
          </p:cNvPicPr>
          <p:nvPr/>
        </p:nvPicPr>
        <p:blipFill>
          <a:blip r:embed="rId2">
            <a:lum bright="100000"/>
          </a:blip>
          <a:srcRect/>
          <a:stretch>
            <a:fillRect/>
          </a:stretch>
        </p:blipFill>
        <p:spPr bwMode="auto">
          <a:xfrm>
            <a:off x="3476625" y="895350"/>
            <a:ext cx="5202238" cy="5202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/>
          </p:cNvSpPr>
          <p:nvPr/>
        </p:nvSpPr>
        <p:spPr>
          <a:xfrm>
            <a:off x="1127760" y="5557520"/>
            <a:ext cx="3444875" cy="297815"/>
          </a:xfrm>
          <a:prstGeom prst="ellipse">
            <a:avLst/>
          </a:prstGeom>
          <a:solidFill>
            <a:schemeClr val="tx2"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>
            <a:off x="3000375" y="217805"/>
            <a:ext cx="5498465" cy="10160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 b="1" strike="noStrike" cap="none" dirty="0">
                <a:solidFill>
                  <a:srgbClr val="FFFFFF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7716520" y="1475421"/>
            <a:ext cx="3138805" cy="90794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2000" b="1" strike="noStrike" cap="none" dirty="0">
                <a:solidFill>
                  <a:srgbClr val="FFFFFF"/>
                </a:solidFill>
                <a:latin typeface="+mj-ea"/>
                <a:ea typeface="+mj-ea"/>
              </a:rPr>
              <a:t>목적 </a:t>
            </a:r>
            <a:r>
              <a:rPr lang="en-US" altLang="ko-KR" sz="2000" b="1" strike="noStrike" cap="none" dirty="0">
                <a:solidFill>
                  <a:srgbClr val="FFFFFF"/>
                </a:solidFill>
                <a:latin typeface="+mj-ea"/>
                <a:ea typeface="+mj-ea"/>
              </a:rPr>
              <a:t>?</a:t>
            </a:r>
          </a:p>
          <a:p>
            <a:endParaRPr lang="en-US" altLang="ko-KR" sz="2000" b="1" strike="noStrike" cap="none" dirty="0">
              <a:solidFill>
                <a:srgbClr val="FFFFFF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FFFF"/>
                </a:solidFill>
                <a:latin typeface="+mj-ea"/>
                <a:ea typeface="+mj-ea"/>
              </a:rPr>
              <a:t>보안 기술 습득</a:t>
            </a:r>
            <a:endParaRPr lang="ko-KR" altLang="en-US" sz="1300" strike="noStrike" cap="none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47" name="TextBox 46"/>
          <p:cNvSpPr txBox="1">
            <a:spLocks/>
          </p:cNvSpPr>
          <p:nvPr/>
        </p:nvSpPr>
        <p:spPr>
          <a:xfrm>
            <a:off x="7716520" y="4204652"/>
            <a:ext cx="3101340" cy="121571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2000" b="1" dirty="0">
                <a:solidFill>
                  <a:srgbClr val="FFFFFF"/>
                </a:solidFill>
                <a:latin typeface="+mj-ea"/>
                <a:ea typeface="+mj-ea"/>
              </a:rPr>
              <a:t>Webhacking.kr ?</a:t>
            </a:r>
            <a:endParaRPr lang="en-US" altLang="ko-KR" sz="3200" b="1" dirty="0">
              <a:solidFill>
                <a:schemeClr val="bg1"/>
              </a:solidFill>
              <a:latin typeface="+mj-ea"/>
            </a:endParaRPr>
          </a:p>
          <a:p>
            <a:pPr eaLnBrk="0"/>
            <a:endParaRPr lang="en-US" altLang="ko-KR" sz="2000" dirty="0">
              <a:solidFill>
                <a:schemeClr val="bg1"/>
              </a:solidFill>
              <a:latin typeface="+mj-ea"/>
            </a:endParaRPr>
          </a:p>
          <a:p>
            <a:pPr eaLnBrk="0"/>
            <a:r>
              <a:rPr lang="en-US" altLang="ko-KR" sz="1300" b="1" dirty="0">
                <a:solidFill>
                  <a:schemeClr val="bg1"/>
                </a:solidFill>
                <a:latin typeface="+mj-ea"/>
                <a:ea typeface="+mj-ea"/>
              </a:rPr>
              <a:t>War-Game</a:t>
            </a:r>
            <a:r>
              <a:rPr lang="ko-KR" altLang="en-US" sz="1300" b="1" dirty="0">
                <a:solidFill>
                  <a:schemeClr val="bg1"/>
                </a:solidFill>
                <a:latin typeface="+mj-ea"/>
                <a:ea typeface="+mj-ea"/>
              </a:rPr>
              <a:t>을 통한 웹 해킹 능력 향상</a:t>
            </a:r>
            <a:endParaRPr lang="en-US" altLang="ko-KR" sz="1300" b="1" dirty="0">
              <a:solidFill>
                <a:srgbClr val="FFFFFF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>
            <a:spLocks/>
          </p:cNvSpPr>
          <p:nvPr/>
        </p:nvSpPr>
        <p:spPr>
          <a:xfrm>
            <a:off x="7716520" y="2706052"/>
            <a:ext cx="3329305" cy="90794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Hack This Site ?</a:t>
            </a:r>
          </a:p>
          <a:p>
            <a:pPr eaLnBrk="0"/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300" dirty="0">
                <a:solidFill>
                  <a:srgbClr val="FFFFFF"/>
                </a:solidFill>
                <a:latin typeface="+mj-ea"/>
              </a:rPr>
              <a:t>War-Game</a:t>
            </a:r>
            <a:r>
              <a:rPr lang="ko-KR" altLang="en-US" sz="1300" dirty="0">
                <a:solidFill>
                  <a:srgbClr val="FFFFFF"/>
                </a:solidFill>
                <a:latin typeface="+mj-ea"/>
              </a:rPr>
              <a:t>을 통한 웹 해킹 능력 향상</a:t>
            </a:r>
          </a:p>
        </p:txBody>
      </p:sp>
      <p:pic>
        <p:nvPicPr>
          <p:cNvPr id="3074" name="Picture 3073" descr="C:/Users/duddn/AppData/Roaming/PolarisOffice/ETemp/9380_3307552/image6.png"/>
          <p:cNvPicPr>
            <a:picLocks noChangeAspect="1"/>
          </p:cNvPicPr>
          <p:nvPr/>
        </p:nvPicPr>
        <p:blipFill rotWithShape="1"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29"/>
          <a:stretch>
            <a:fillRect/>
          </a:stretch>
        </p:blipFill>
        <p:spPr bwMode="auto">
          <a:xfrm>
            <a:off x="1231265" y="1579245"/>
            <a:ext cx="4484370" cy="3882390"/>
          </a:xfrm>
          <a:prstGeom prst="rect">
            <a:avLst/>
          </a:prstGeom>
          <a:noFill/>
        </p:spPr>
      </p:pic>
      <p:sp>
        <p:nvSpPr>
          <p:cNvPr id="16" name="Oval 15"/>
          <p:cNvSpPr>
            <a:spLocks/>
          </p:cNvSpPr>
          <p:nvPr/>
        </p:nvSpPr>
        <p:spPr>
          <a:xfrm>
            <a:off x="6729730" y="1348105"/>
            <a:ext cx="829945" cy="81534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solidFill>
                  <a:srgbClr val="FFFFFF"/>
                </a:solidFill>
                <a:latin typeface="+mj-ea"/>
                <a:ea typeface="+mj-ea"/>
              </a:rPr>
              <a:t>1</a:t>
            </a:r>
            <a:endParaRPr lang="ko-KR" altLang="en-US" sz="3600" b="1" strike="noStrike" cap="none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6731000" y="4090881"/>
            <a:ext cx="828675" cy="814070"/>
          </a:xfrm>
          <a:prstGeom prst="ellipse">
            <a:avLst/>
          </a:prstGeom>
          <a:solidFill>
            <a:schemeClr val="accent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+mj-ea"/>
                <a:ea typeface="+mj-ea"/>
              </a:rPr>
              <a:t>3</a:t>
            </a:r>
            <a:endParaRPr lang="ko-KR" altLang="en-US" sz="36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6731000" y="2720128"/>
            <a:ext cx="828675" cy="81407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+mj-ea"/>
                <a:ea typeface="+mj-ea"/>
              </a:rPr>
              <a:t>2</a:t>
            </a:r>
            <a:endParaRPr lang="ko-KR" altLang="en-US" sz="36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2" name="Oval 76">
            <a:extLst>
              <a:ext uri="{FF2B5EF4-FFF2-40B4-BE49-F238E27FC236}">
                <a16:creationId xmlns="" xmlns:a16="http://schemas.microsoft.com/office/drawing/2014/main" id="{30944E66-AC4C-4425-AB68-2D7ACD83CD9A}"/>
              </a:ext>
            </a:extLst>
          </p:cNvPr>
          <p:cNvSpPr/>
          <p:nvPr/>
        </p:nvSpPr>
        <p:spPr>
          <a:xfrm>
            <a:off x="6729729" y="5461635"/>
            <a:ext cx="829945" cy="8140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3" name="Oval 15"/>
          <p:cNvSpPr>
            <a:spLocks/>
          </p:cNvSpPr>
          <p:nvPr/>
        </p:nvSpPr>
        <p:spPr>
          <a:xfrm>
            <a:off x="6729729" y="1392555"/>
            <a:ext cx="829945" cy="81534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solidFill>
                  <a:srgbClr val="FFFFFF"/>
                </a:solidFill>
                <a:latin typeface="+mj-ea"/>
                <a:ea typeface="+mj-ea"/>
                <a:cs typeface="Courier New" panose="02070309020205020404" pitchFamily="49" charset="0"/>
              </a:rPr>
              <a:t>1</a:t>
            </a:r>
            <a:endParaRPr lang="ko-KR" altLang="en-US" sz="3600" b="1" strike="noStrike" cap="none" dirty="0">
              <a:solidFill>
                <a:srgbClr val="FFFFFF"/>
              </a:solidFill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Oval 17"/>
          <p:cNvSpPr>
            <a:spLocks/>
          </p:cNvSpPr>
          <p:nvPr/>
        </p:nvSpPr>
        <p:spPr>
          <a:xfrm>
            <a:off x="6730999" y="4135331"/>
            <a:ext cx="828675" cy="814070"/>
          </a:xfrm>
          <a:prstGeom prst="ellipse">
            <a:avLst/>
          </a:prstGeom>
          <a:solidFill>
            <a:schemeClr val="accent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+mj-ea"/>
                <a:ea typeface="+mj-ea"/>
                <a:cs typeface="Courier New" panose="02070309020205020404" pitchFamily="49" charset="0"/>
              </a:rPr>
              <a:t>3</a:t>
            </a:r>
            <a:endParaRPr lang="ko-KR" altLang="en-US" sz="36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5" name="Oval 18"/>
          <p:cNvSpPr>
            <a:spLocks/>
          </p:cNvSpPr>
          <p:nvPr/>
        </p:nvSpPr>
        <p:spPr>
          <a:xfrm>
            <a:off x="6730999" y="2764578"/>
            <a:ext cx="828675" cy="81407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+mj-ea"/>
                <a:ea typeface="+mj-ea"/>
                <a:cs typeface="Courier New" panose="02070309020205020404" pitchFamily="49" charset="0"/>
              </a:rPr>
              <a:t>2</a:t>
            </a:r>
            <a:endParaRPr lang="ko-KR" altLang="en-US" sz="36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Oval 76">
            <a:extLst>
              <a:ext uri="{FF2B5EF4-FFF2-40B4-BE49-F238E27FC236}">
                <a16:creationId xmlns="" xmlns:a16="http://schemas.microsoft.com/office/drawing/2014/main" id="{30944E66-AC4C-4425-AB68-2D7ACD83CD9A}"/>
              </a:ext>
            </a:extLst>
          </p:cNvPr>
          <p:cNvSpPr/>
          <p:nvPr/>
        </p:nvSpPr>
        <p:spPr>
          <a:xfrm>
            <a:off x="6729728" y="5506085"/>
            <a:ext cx="829945" cy="8140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Courier New" panose="02070309020205020404" pitchFamily="49" charset="0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>
            <a:off x="7716520" y="5506085"/>
            <a:ext cx="3329305" cy="90794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프로젝트 기간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eaLnBrk="0"/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eaLnBrk="0"/>
            <a:r>
              <a:rPr lang="en-US" altLang="ko-KR" sz="1300" dirty="0">
                <a:solidFill>
                  <a:schemeClr val="bg1"/>
                </a:solidFill>
                <a:latin typeface="+mj-ea"/>
                <a:ea typeface="+mj-ea"/>
              </a:rPr>
              <a:t>2020-01-13 ~ 2020-01-17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412AC627-BDA5-4A28-904C-D57430CBE09C}"/>
              </a:ext>
            </a:extLst>
          </p:cNvPr>
          <p:cNvSpPr/>
          <p:nvPr/>
        </p:nvSpPr>
        <p:spPr>
          <a:xfrm rot="5400000">
            <a:off x="5173943" y="3385663"/>
            <a:ext cx="1756341" cy="84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DC40F7FB-6BFC-478D-98B9-9E3222597FC3}"/>
              </a:ext>
            </a:extLst>
          </p:cNvPr>
          <p:cNvSpPr/>
          <p:nvPr/>
        </p:nvSpPr>
        <p:spPr>
          <a:xfrm rot="5400000">
            <a:off x="5393525" y="6157874"/>
            <a:ext cx="1317177" cy="84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D9E49FB-280D-4E56-8DF4-EDD5E91477EB}"/>
              </a:ext>
            </a:extLst>
          </p:cNvPr>
          <p:cNvSpPr txBox="1"/>
          <p:nvPr/>
        </p:nvSpPr>
        <p:spPr>
          <a:xfrm>
            <a:off x="0" y="1445966"/>
            <a:ext cx="520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altLang="ko-KR" sz="5400" b="1" dirty="0">
                <a:solidFill>
                  <a:srgbClr val="FFFFFF"/>
                </a:solidFill>
                <a:latin typeface="+mj-ea"/>
                <a:ea typeface="+mj-ea"/>
                <a:cs typeface="Noto Sans" panose="020B0502040504020204" pitchFamily="34"/>
              </a:rPr>
              <a:t>Webhacking.kr</a:t>
            </a:r>
            <a:endParaRPr lang="en-GB" altLang="ko-KR" sz="5400" b="1" dirty="0">
              <a:solidFill>
                <a:srgbClr val="FFFFFF"/>
              </a:solidFill>
              <a:latin typeface="+mj-ea"/>
              <a:ea typeface="+mj-ea"/>
              <a:cs typeface="Noto Sans" panose="020B0502040504020204" pitchFamily="3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BD3341C6-54D5-403F-A231-7386B24B5A8C}"/>
              </a:ext>
            </a:extLst>
          </p:cNvPr>
          <p:cNvSpPr/>
          <p:nvPr/>
        </p:nvSpPr>
        <p:spPr>
          <a:xfrm>
            <a:off x="7712209" y="864630"/>
            <a:ext cx="3006591" cy="2086003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F3F61999-D244-460C-94B8-99320794F2FD}"/>
              </a:ext>
            </a:extLst>
          </p:cNvPr>
          <p:cNvSpPr/>
          <p:nvPr/>
        </p:nvSpPr>
        <p:spPr>
          <a:xfrm>
            <a:off x="7712209" y="794581"/>
            <a:ext cx="3006591" cy="93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97B724B-1676-4527-8CF2-1863B09A4354}"/>
              </a:ext>
            </a:extLst>
          </p:cNvPr>
          <p:cNvSpPr txBox="1"/>
          <p:nvPr/>
        </p:nvSpPr>
        <p:spPr>
          <a:xfrm>
            <a:off x="7712206" y="1363076"/>
            <a:ext cx="300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noProof="0" dirty="0">
                <a:solidFill>
                  <a:srgbClr val="FFFFFF"/>
                </a:solidFill>
                <a:latin typeface="+mj-ea"/>
                <a:ea typeface="+mj-ea"/>
                <a:cs typeface="Courier New" panose="02070309020205020404" pitchFamily="49" charset="0"/>
              </a:rPr>
              <a:t>임병규 </a:t>
            </a:r>
            <a:r>
              <a:rPr lang="en-US" altLang="ko-KR" sz="2000" noProof="0" dirty="0">
                <a:solidFill>
                  <a:srgbClr val="FFFFFF"/>
                </a:solidFill>
                <a:latin typeface="+mj-ea"/>
                <a:ea typeface="+mj-ea"/>
                <a:cs typeface="Courier New" panose="02070309020205020404" pitchFamily="49" charset="0"/>
              </a:rPr>
              <a:t>(31</a:t>
            </a:r>
            <a:r>
              <a:rPr lang="ko-KR" altLang="en-US" sz="2000" noProof="0" dirty="0">
                <a:solidFill>
                  <a:srgbClr val="FFFFFF"/>
                </a:solidFill>
                <a:latin typeface="+mj-ea"/>
                <a:ea typeface="+mj-ea"/>
                <a:cs typeface="Courier New" panose="02070309020205020404" pitchFamily="49" charset="0"/>
              </a:rPr>
              <a:t>개중 </a:t>
            </a:r>
            <a:r>
              <a:rPr lang="en-US" altLang="ko-KR" sz="2000" noProof="0" dirty="0">
                <a:solidFill>
                  <a:srgbClr val="FFFFFF"/>
                </a:solidFill>
                <a:latin typeface="+mj-ea"/>
                <a:ea typeface="+mj-ea"/>
                <a:cs typeface="Courier New" panose="02070309020205020404" pitchFamily="49" charset="0"/>
              </a:rPr>
              <a:t>20</a:t>
            </a:r>
            <a:r>
              <a:rPr lang="ko-KR" altLang="en-US" sz="2000" noProof="0" dirty="0">
                <a:solidFill>
                  <a:srgbClr val="FFFFFF"/>
                </a:solidFill>
                <a:latin typeface="+mj-ea"/>
                <a:ea typeface="+mj-ea"/>
                <a:cs typeface="Courier New" panose="02070309020205020404" pitchFamily="49" charset="0"/>
              </a:rPr>
              <a:t>개</a:t>
            </a:r>
            <a:r>
              <a:rPr lang="en-US" altLang="ko-KR" sz="2000" noProof="0" dirty="0">
                <a:solidFill>
                  <a:srgbClr val="FFFFFF"/>
                </a:solidFill>
                <a:latin typeface="+mj-ea"/>
                <a:ea typeface="+mj-ea"/>
                <a:cs typeface="Courier New" panose="02070309020205020404" pitchFamily="49" charset="0"/>
              </a:rPr>
              <a:t>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Courier New" panose="02070309020205020404" pitchFamily="49" charset="0"/>
              </a:rPr>
              <a:t>오성택 </a:t>
            </a:r>
            <a:r>
              <a:rPr kumimoji="0" lang="en-US" altLang="ko-KR" sz="20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Courier New" panose="02070309020205020404" pitchFamily="49" charset="0"/>
              </a:rPr>
              <a:t>(30</a:t>
            </a:r>
            <a:r>
              <a:rPr kumimoji="0" lang="ko-KR" altLang="en-US" sz="20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Courier New" panose="02070309020205020404" pitchFamily="49" charset="0"/>
              </a:rPr>
              <a:t>개중</a:t>
            </a:r>
            <a:r>
              <a:rPr kumimoji="0" lang="ko-KR" altLang="en-US" sz="2000" b="0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solidFill>
                  <a:srgbClr val="FFFFFF"/>
                </a:solidFill>
                <a:latin typeface="+mj-ea"/>
                <a:ea typeface="+mj-ea"/>
                <a:cs typeface="Courier New" panose="02070309020205020404" pitchFamily="49" charset="0"/>
              </a:rPr>
              <a:t>26</a:t>
            </a:r>
            <a:r>
              <a:rPr kumimoji="0" lang="ko-KR" altLang="en-US" sz="2000" b="0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Courier New" panose="02070309020205020404" pitchFamily="49" charset="0"/>
              </a:rPr>
              <a:t>개</a:t>
            </a:r>
            <a:r>
              <a:rPr kumimoji="0" lang="en-US" altLang="ko-KR" sz="20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Courier New" panose="02070309020205020404" pitchFamily="49" charset="0"/>
              </a:rPr>
              <a:t>)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4280E479-1140-428A-B3E2-5A033A192885}"/>
              </a:ext>
            </a:extLst>
          </p:cNvPr>
          <p:cNvSpPr/>
          <p:nvPr/>
        </p:nvSpPr>
        <p:spPr>
          <a:xfrm>
            <a:off x="7712209" y="4081963"/>
            <a:ext cx="3006591" cy="2086003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AB23FC85-0FF6-40A1-B8D9-7F223709DC43}"/>
              </a:ext>
            </a:extLst>
          </p:cNvPr>
          <p:cNvSpPr/>
          <p:nvPr/>
        </p:nvSpPr>
        <p:spPr>
          <a:xfrm>
            <a:off x="7712209" y="4011914"/>
            <a:ext cx="3006591" cy="932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317035" y="4076574"/>
            <a:ext cx="1464730" cy="1464728"/>
            <a:chOff x="5317035" y="4076574"/>
            <a:chExt cx="1464730" cy="1464728"/>
          </a:xfrm>
        </p:grpSpPr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6C5448A1-ACA6-493D-863C-9E26341FED4F}"/>
                </a:ext>
              </a:extLst>
            </p:cNvPr>
            <p:cNvSpPr/>
            <p:nvPr/>
          </p:nvSpPr>
          <p:spPr>
            <a:xfrm>
              <a:off x="5317035" y="4076574"/>
              <a:ext cx="1464730" cy="1464728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98"/>
            <a:stretch/>
          </p:blipFill>
          <p:spPr>
            <a:xfrm>
              <a:off x="5468844" y="4294749"/>
              <a:ext cx="1175798" cy="1018264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5301427" y="1094551"/>
            <a:ext cx="1464730" cy="1464728"/>
            <a:chOff x="5301427" y="1094551"/>
            <a:chExt cx="1464730" cy="1464728"/>
          </a:xfrm>
        </p:grpSpPr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9A35D58D-CCA6-43A5-AC94-62680F1B49E0}"/>
                </a:ext>
              </a:extLst>
            </p:cNvPr>
            <p:cNvSpPr/>
            <p:nvPr/>
          </p:nvSpPr>
          <p:spPr>
            <a:xfrm>
              <a:off x="5301427" y="1094551"/>
              <a:ext cx="1464730" cy="146472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grpSp>
          <p:nvGrpSpPr>
            <p:cNvPr id="2" name="Group 37">
              <a:extLst>
                <a:ext uri="{FF2B5EF4-FFF2-40B4-BE49-F238E27FC236}">
                  <a16:creationId xmlns="" xmlns:a16="http://schemas.microsoft.com/office/drawing/2014/main" id="{86468C00-8762-427B-8279-430F3D17BB3E}"/>
                </a:ext>
              </a:extLst>
            </p:cNvPr>
            <p:cNvGrpSpPr/>
            <p:nvPr/>
          </p:nvGrpSpPr>
          <p:grpSpPr>
            <a:xfrm>
              <a:off x="5581132" y="1363076"/>
              <a:ext cx="906777" cy="906777"/>
              <a:chOff x="5757333" y="2943779"/>
              <a:chExt cx="795498" cy="795498"/>
            </a:xfrm>
          </p:grpSpPr>
          <p:grpSp>
            <p:nvGrpSpPr>
              <p:cNvPr id="4" name="Group 38">
                <a:extLst>
                  <a:ext uri="{FF2B5EF4-FFF2-40B4-BE49-F238E27FC236}">
                    <a16:creationId xmlns="" xmlns:a16="http://schemas.microsoft.com/office/drawing/2014/main" id="{067F1DBC-D1CC-4CD3-AC28-A7071FDE999E}"/>
                  </a:ext>
                </a:extLst>
              </p:cNvPr>
              <p:cNvGrpSpPr/>
              <p:nvPr/>
            </p:nvGrpSpPr>
            <p:grpSpPr>
              <a:xfrm>
                <a:off x="5995760" y="3294766"/>
                <a:ext cx="449163" cy="265293"/>
                <a:chOff x="7175537" y="4438243"/>
                <a:chExt cx="347386" cy="205179"/>
              </a:xfrm>
              <a:solidFill>
                <a:srgbClr val="00B050"/>
              </a:solidFill>
            </p:grpSpPr>
            <p:sp>
              <p:nvSpPr>
                <p:cNvPr id="22" name="Rectangle: Rounded Corners 40">
                  <a:extLst>
                    <a:ext uri="{FF2B5EF4-FFF2-40B4-BE49-F238E27FC236}">
                      <a16:creationId xmlns="" xmlns:a16="http://schemas.microsoft.com/office/drawing/2014/main" id="{CB057A6B-2187-421D-9992-D7FF610BCDF2}"/>
                    </a:ext>
                  </a:extLst>
                </p:cNvPr>
                <p:cNvSpPr/>
                <p:nvPr/>
              </p:nvSpPr>
              <p:spPr>
                <a:xfrm rot="2700000">
                  <a:off x="7120649" y="4493131"/>
                  <a:ext cx="205179" cy="954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endParaRPr>
                </a:p>
              </p:txBody>
            </p:sp>
            <p:sp>
              <p:nvSpPr>
                <p:cNvPr id="23" name="Rectangle: Rounded Corners 41">
                  <a:extLst>
                    <a:ext uri="{FF2B5EF4-FFF2-40B4-BE49-F238E27FC236}">
                      <a16:creationId xmlns="" xmlns:a16="http://schemas.microsoft.com/office/drawing/2014/main" id="{8860E9BB-840E-4918-B1ED-5DE6C15B743E}"/>
                    </a:ext>
                  </a:extLst>
                </p:cNvPr>
                <p:cNvSpPr/>
                <p:nvPr/>
              </p:nvSpPr>
              <p:spPr>
                <a:xfrm rot="8100000">
                  <a:off x="7183296" y="4445599"/>
                  <a:ext cx="339627" cy="9540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endParaRPr>
                </a:p>
              </p:txBody>
            </p:sp>
          </p:grpSp>
          <p:sp>
            <p:nvSpPr>
              <p:cNvPr id="21" name="Oval 39">
                <a:extLst>
                  <a:ext uri="{FF2B5EF4-FFF2-40B4-BE49-F238E27FC236}">
                    <a16:creationId xmlns="" xmlns:a16="http://schemas.microsoft.com/office/drawing/2014/main" id="{B8EF1F0F-649F-4168-B7CA-C3FFDD531D62}"/>
                  </a:ext>
                </a:extLst>
              </p:cNvPr>
              <p:cNvSpPr/>
              <p:nvPr/>
            </p:nvSpPr>
            <p:spPr>
              <a:xfrm>
                <a:off x="5757333" y="2943779"/>
                <a:ext cx="795498" cy="795498"/>
              </a:xfrm>
              <a:prstGeom prst="ellipse">
                <a:avLst/>
              </a:prstGeom>
              <a:noFill/>
              <a:ln w="889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97B724B-1676-4527-8CF2-1863B09A4354}"/>
              </a:ext>
            </a:extLst>
          </p:cNvPr>
          <p:cNvSpPr txBox="1"/>
          <p:nvPr/>
        </p:nvSpPr>
        <p:spPr>
          <a:xfrm>
            <a:off x="7712207" y="4603826"/>
            <a:ext cx="3006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noProof="0" dirty="0">
                <a:solidFill>
                  <a:srgbClr val="FFFFFF"/>
                </a:solidFill>
                <a:latin typeface="+mj-ea"/>
                <a:ea typeface="+mj-ea"/>
                <a:cs typeface="Courier New" panose="02070309020205020404" pitchFamily="49" charset="0"/>
              </a:rPr>
              <a:t>최형민 </a:t>
            </a:r>
            <a:r>
              <a:rPr lang="en-US" altLang="ko-KR" sz="2000" noProof="0" dirty="0">
                <a:solidFill>
                  <a:srgbClr val="FFFFFF"/>
                </a:solidFill>
                <a:latin typeface="+mj-ea"/>
                <a:ea typeface="+mj-ea"/>
                <a:cs typeface="Courier New" panose="02070309020205020404" pitchFamily="49" charset="0"/>
              </a:rPr>
              <a:t>(28</a:t>
            </a:r>
            <a:r>
              <a:rPr lang="ko-KR" altLang="en-US" sz="2000" noProof="0" dirty="0">
                <a:solidFill>
                  <a:srgbClr val="FFFFFF"/>
                </a:solidFill>
                <a:latin typeface="+mj-ea"/>
                <a:ea typeface="+mj-ea"/>
                <a:cs typeface="Courier New" panose="02070309020205020404" pitchFamily="49" charset="0"/>
              </a:rPr>
              <a:t>개중 </a:t>
            </a:r>
            <a:r>
              <a:rPr lang="en-US" altLang="ko-KR" sz="2000" noProof="0" dirty="0">
                <a:solidFill>
                  <a:srgbClr val="FFFFFF"/>
                </a:solidFill>
                <a:latin typeface="+mj-ea"/>
                <a:ea typeface="+mj-ea"/>
                <a:cs typeface="Courier New" panose="02070309020205020404" pitchFamily="49" charset="0"/>
              </a:rPr>
              <a:t>25</a:t>
            </a:r>
            <a:r>
              <a:rPr lang="ko-KR" altLang="en-US" sz="2000" noProof="0" dirty="0">
                <a:solidFill>
                  <a:srgbClr val="FFFFFF"/>
                </a:solidFill>
                <a:latin typeface="+mj-ea"/>
                <a:ea typeface="+mj-ea"/>
                <a:cs typeface="Courier New" panose="02070309020205020404" pitchFamily="49" charset="0"/>
              </a:rPr>
              <a:t>개</a:t>
            </a:r>
            <a:r>
              <a:rPr lang="en-US" altLang="ko-KR" sz="2000" noProof="0" dirty="0">
                <a:solidFill>
                  <a:srgbClr val="FFFFFF"/>
                </a:solidFill>
                <a:latin typeface="+mj-ea"/>
                <a:ea typeface="+mj-ea"/>
                <a:cs typeface="Courier New" panose="02070309020205020404" pitchFamily="49" charset="0"/>
              </a:rPr>
              <a:t>)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1D17369-DB72-4714-A662-EBAE88BF833D}"/>
              </a:ext>
            </a:extLst>
          </p:cNvPr>
          <p:cNvSpPr txBox="1"/>
          <p:nvPr/>
        </p:nvSpPr>
        <p:spPr>
          <a:xfrm>
            <a:off x="2824634" y="26081"/>
            <a:ext cx="6541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Noto Sans" panose="020B0502040504020204" pitchFamily="34"/>
              </a:rPr>
              <a:t>진행 상황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D9E49FB-280D-4E56-8DF4-EDD5E91477EB}"/>
              </a:ext>
            </a:extLst>
          </p:cNvPr>
          <p:cNvSpPr txBox="1"/>
          <p:nvPr/>
        </p:nvSpPr>
        <p:spPr>
          <a:xfrm>
            <a:off x="0" y="4347273"/>
            <a:ext cx="520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altLang="ko-KR" sz="5400" b="1" dirty="0">
                <a:solidFill>
                  <a:srgbClr val="FFFFFF"/>
                </a:solidFill>
                <a:latin typeface="+mj-ea"/>
                <a:ea typeface="+mj-ea"/>
                <a:cs typeface="Noto Sans" panose="020B0502040504020204" pitchFamily="34"/>
              </a:rPr>
              <a:t>Hack This Site</a:t>
            </a:r>
            <a:endParaRPr lang="en-GB" altLang="ko-KR" sz="5400" b="1" dirty="0">
              <a:solidFill>
                <a:srgbClr val="FFFFFF"/>
              </a:solidFill>
              <a:latin typeface="+mj-ea"/>
              <a:ea typeface="+mj-ea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92446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>
            <a:spLocks/>
          </p:cNvSpPr>
          <p:nvPr/>
        </p:nvSpPr>
        <p:spPr>
          <a:xfrm>
            <a:off x="6461125" y="6299200"/>
            <a:ext cx="4004310" cy="178435"/>
          </a:xfrm>
          <a:prstGeom prst="ellipse">
            <a:avLst/>
          </a:prstGeom>
          <a:solidFill>
            <a:schemeClr val="tx2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506220" y="4389803"/>
            <a:ext cx="3272155" cy="119795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소스코드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“</a:t>
            </a:r>
            <a:r>
              <a:rPr lang="en-US" altLang="ko-KR" sz="14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admin.php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”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확인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653415" y="19614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1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653415" y="4583620"/>
            <a:ext cx="506730" cy="50673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2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grpSp>
        <p:nvGrpSpPr>
          <p:cNvPr id="2" name="그룹 11"/>
          <p:cNvGrpSpPr/>
          <p:nvPr/>
        </p:nvGrpSpPr>
        <p:grpSpPr>
          <a:xfrm>
            <a:off x="4403090" y="766581"/>
            <a:ext cx="8119745" cy="2553874"/>
            <a:chOff x="4403090" y="356235"/>
            <a:chExt cx="8119745" cy="5550535"/>
          </a:xfrm>
        </p:grpSpPr>
        <p:pic>
          <p:nvPicPr>
            <p:cNvPr id="22" name="Picture 21" descr="C:/Users/duddn/AppData/Roaming/PolarisOffice/ETemp/9380_3307552/image8.png"/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4" name="도형 23"/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3" name="그림 22" descr="C:/Users/duddn/AppData/Roaming/PolarisOffice/ETemp/9380_3307552/fImage10166579841.png"/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sp>
        <p:nvSpPr>
          <p:cNvPr id="18" name="TextBox 17"/>
          <p:cNvSpPr txBox="1">
            <a:spLocks/>
          </p:cNvSpPr>
          <p:nvPr/>
        </p:nvSpPr>
        <p:spPr>
          <a:xfrm>
            <a:off x="1506220" y="1812436"/>
            <a:ext cx="3272155" cy="8236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접속 화면 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＂안녕 이방인 너의 아이피 </a:t>
            </a:r>
            <a:r>
              <a:rPr lang="ko-KR" altLang="en-US" sz="14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로깅중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“ </a:t>
            </a:r>
            <a:endParaRPr lang="ko-KR" altLang="en-US" sz="3600" b="1" strike="noStrike" cap="none" dirty="0">
              <a:solidFill>
                <a:schemeClr val="bg1"/>
              </a:solidFill>
              <a:latin typeface="Courier New" charset="0"/>
              <a:ea typeface="Courier New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Courier New" pitchFamily="49" charset="0"/>
                <a:ea typeface="맑은 고딕" charset="0"/>
                <a:cs typeface="Courier New" pitchFamily="49" charset="0"/>
              </a:rPr>
              <a:t>Level2 </a:t>
            </a:r>
            <a:r>
              <a:rPr lang="ko-KR" altLang="en-US" sz="4800" b="1" dirty="0">
                <a:solidFill>
                  <a:srgbClr val="FFFFFF"/>
                </a:solidFill>
                <a:latin typeface="Courier New" pitchFamily="49" charset="0"/>
                <a:ea typeface="맑은 고딕" charset="0"/>
                <a:cs typeface="Courier New" pitchFamily="49" charset="0"/>
              </a:rPr>
              <a:t>홈페이지</a:t>
            </a:r>
          </a:p>
        </p:txBody>
      </p:sp>
      <p:pic>
        <p:nvPicPr>
          <p:cNvPr id="1027" name="_x426894440">
            <a:extLst>
              <a:ext uri="{FF2B5EF4-FFF2-40B4-BE49-F238E27FC236}">
                <a16:creationId xmlns="" xmlns:a16="http://schemas.microsoft.com/office/drawing/2014/main" id="{6BBF498F-5385-4E67-881F-EA0270EB6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913" y="1178977"/>
            <a:ext cx="6655137" cy="214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그룹 11">
            <a:extLst>
              <a:ext uri="{FF2B5EF4-FFF2-40B4-BE49-F238E27FC236}">
                <a16:creationId xmlns="" xmlns:a16="http://schemas.microsoft.com/office/drawing/2014/main" id="{9604889E-D00A-4A7F-88B4-E4E3E975C85C}"/>
              </a:ext>
            </a:extLst>
          </p:cNvPr>
          <p:cNvGrpSpPr/>
          <p:nvPr/>
        </p:nvGrpSpPr>
        <p:grpSpPr>
          <a:xfrm>
            <a:off x="4412129" y="3429000"/>
            <a:ext cx="8119745" cy="2553874"/>
            <a:chOff x="4403090" y="356235"/>
            <a:chExt cx="8119745" cy="5550535"/>
          </a:xfrm>
        </p:grpSpPr>
        <p:pic>
          <p:nvPicPr>
            <p:cNvPr id="26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3C45CC36-D67E-49E8-B54D-A016E4C16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7" name="도형 23">
              <a:extLst>
                <a:ext uri="{FF2B5EF4-FFF2-40B4-BE49-F238E27FC236}">
                  <a16:creationId xmlns="" xmlns:a16="http://schemas.microsoft.com/office/drawing/2014/main" id="{C549D396-C7A4-4FCF-A40A-046CB009973A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8" name="그림 27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B4EEC0BA-D9F9-4877-8E06-7E6EF4D32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grpSp>
        <p:nvGrpSpPr>
          <p:cNvPr id="29" name="그룹 11">
            <a:extLst>
              <a:ext uri="{FF2B5EF4-FFF2-40B4-BE49-F238E27FC236}">
                <a16:creationId xmlns="" xmlns:a16="http://schemas.microsoft.com/office/drawing/2014/main" id="{BCC2834D-AE0B-4F34-ADAE-109E7276F8DC}"/>
              </a:ext>
            </a:extLst>
          </p:cNvPr>
          <p:cNvGrpSpPr/>
          <p:nvPr/>
        </p:nvGrpSpPr>
        <p:grpSpPr>
          <a:xfrm>
            <a:off x="4412129" y="3472783"/>
            <a:ext cx="8119745" cy="2553874"/>
            <a:chOff x="4403090" y="356235"/>
            <a:chExt cx="8119745" cy="5550535"/>
          </a:xfrm>
        </p:grpSpPr>
        <p:pic>
          <p:nvPicPr>
            <p:cNvPr id="30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F067E4BA-0365-44F0-9E81-D4DA25B63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31" name="도형 23">
              <a:extLst>
                <a:ext uri="{FF2B5EF4-FFF2-40B4-BE49-F238E27FC236}">
                  <a16:creationId xmlns="" xmlns:a16="http://schemas.microsoft.com/office/drawing/2014/main" id="{71BE9D59-8796-4FFC-8CDC-53790D68286B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32" name="그림 31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C5B17592-FB42-4BA4-B32F-FA7FD5DE4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pic>
        <p:nvPicPr>
          <p:cNvPr id="33" name="_x426894440">
            <a:extLst>
              <a:ext uri="{FF2B5EF4-FFF2-40B4-BE49-F238E27FC236}">
                <a16:creationId xmlns="" xmlns:a16="http://schemas.microsoft.com/office/drawing/2014/main" id="{F5693D66-AA6C-4480-B25B-CC2BF7B54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52" y="3885179"/>
            <a:ext cx="6655137" cy="214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_x426894680">
            <a:extLst>
              <a:ext uri="{FF2B5EF4-FFF2-40B4-BE49-F238E27FC236}">
                <a16:creationId xmlns="" xmlns:a16="http://schemas.microsoft.com/office/drawing/2014/main" id="{0DE559ED-C168-4A3C-BA69-7F7B7DE0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3880904"/>
            <a:ext cx="6756207" cy="190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1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>
            <a:spLocks/>
          </p:cNvSpPr>
          <p:nvPr/>
        </p:nvSpPr>
        <p:spPr>
          <a:xfrm>
            <a:off x="6461125" y="6299200"/>
            <a:ext cx="4004310" cy="178435"/>
          </a:xfrm>
          <a:prstGeom prst="ellipse">
            <a:avLst/>
          </a:prstGeom>
          <a:solidFill>
            <a:schemeClr val="tx2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506220" y="4389803"/>
            <a:ext cx="3272155" cy="81015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임의의 값을 입력 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653415" y="19614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1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653415" y="4583620"/>
            <a:ext cx="506730" cy="50673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2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506220" y="1812436"/>
            <a:ext cx="3272155" cy="8236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접속 화면 </a:t>
            </a: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패스워드 </a:t>
            </a:r>
            <a:r>
              <a:rPr lang="ko-KR" altLang="en-US" sz="14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입력창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600" b="1" strike="noStrike" cap="none" dirty="0">
              <a:solidFill>
                <a:schemeClr val="bg1"/>
              </a:solidFill>
              <a:latin typeface="Courier New" charset="0"/>
              <a:ea typeface="Courier New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 err="1">
                <a:solidFill>
                  <a:srgbClr val="FFFFFF"/>
                </a:solidFill>
                <a:latin typeface="Courier New" pitchFamily="49" charset="0"/>
                <a:ea typeface="맑은 고딕" charset="0"/>
                <a:cs typeface="Courier New" pitchFamily="49" charset="0"/>
              </a:rPr>
              <a:t>Admin.php</a:t>
            </a:r>
            <a:endParaRPr lang="ko-KR" altLang="en-US" sz="4800" b="1" dirty="0">
              <a:solidFill>
                <a:srgbClr val="FFFFFF"/>
              </a:solidFill>
              <a:latin typeface="Courier New" pitchFamily="49" charset="0"/>
              <a:ea typeface="맑은 고딕" charset="0"/>
              <a:cs typeface="Courier New" pitchFamily="49" charset="0"/>
            </a:endParaRPr>
          </a:p>
        </p:txBody>
      </p:sp>
      <p:grpSp>
        <p:nvGrpSpPr>
          <p:cNvPr id="29" name="그룹 11">
            <a:extLst>
              <a:ext uri="{FF2B5EF4-FFF2-40B4-BE49-F238E27FC236}">
                <a16:creationId xmlns="" xmlns:a16="http://schemas.microsoft.com/office/drawing/2014/main" id="{BCC2834D-AE0B-4F34-ADAE-109E7276F8DC}"/>
              </a:ext>
            </a:extLst>
          </p:cNvPr>
          <p:cNvGrpSpPr/>
          <p:nvPr/>
        </p:nvGrpSpPr>
        <p:grpSpPr>
          <a:xfrm>
            <a:off x="4412129" y="779189"/>
            <a:ext cx="8119745" cy="2553874"/>
            <a:chOff x="4403090" y="356235"/>
            <a:chExt cx="8119745" cy="5550535"/>
          </a:xfrm>
        </p:grpSpPr>
        <p:pic>
          <p:nvPicPr>
            <p:cNvPr id="30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F067E4BA-0365-44F0-9E81-D4DA25B63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31" name="도형 23">
              <a:extLst>
                <a:ext uri="{FF2B5EF4-FFF2-40B4-BE49-F238E27FC236}">
                  <a16:creationId xmlns="" xmlns:a16="http://schemas.microsoft.com/office/drawing/2014/main" id="{71BE9D59-8796-4FFC-8CDC-53790D68286B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32" name="그림 31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C5B17592-FB42-4BA4-B32F-FA7FD5DE4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pic>
        <p:nvPicPr>
          <p:cNvPr id="3073" name="_x426894600">
            <a:extLst>
              <a:ext uri="{FF2B5EF4-FFF2-40B4-BE49-F238E27FC236}">
                <a16:creationId xmlns="" xmlns:a16="http://schemas.microsoft.com/office/drawing/2014/main" id="{53193604-3028-4B3C-BF1F-504655CD0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441" y="1202438"/>
            <a:ext cx="6727677" cy="103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2F85CC0-67A6-4AB4-BE53-4ECEA1D84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060" y="3832182"/>
            <a:ext cx="6593840" cy="2125364"/>
          </a:xfrm>
          <a:prstGeom prst="rect">
            <a:avLst/>
          </a:prstGeom>
        </p:spPr>
      </p:pic>
      <p:grpSp>
        <p:nvGrpSpPr>
          <p:cNvPr id="34" name="그룹 11">
            <a:extLst>
              <a:ext uri="{FF2B5EF4-FFF2-40B4-BE49-F238E27FC236}">
                <a16:creationId xmlns="" xmlns:a16="http://schemas.microsoft.com/office/drawing/2014/main" id="{CE790E1A-B54A-4F31-9C2A-52EACE315A6A}"/>
              </a:ext>
            </a:extLst>
          </p:cNvPr>
          <p:cNvGrpSpPr/>
          <p:nvPr/>
        </p:nvGrpSpPr>
        <p:grpSpPr>
          <a:xfrm>
            <a:off x="4412129" y="3403672"/>
            <a:ext cx="8119745" cy="2553874"/>
            <a:chOff x="4403090" y="356235"/>
            <a:chExt cx="8119745" cy="5550535"/>
          </a:xfrm>
        </p:grpSpPr>
        <p:pic>
          <p:nvPicPr>
            <p:cNvPr id="35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F24F2978-2D2B-42E9-B6E9-198072863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pic>
          <p:nvPicPr>
            <p:cNvPr id="37" name="그림 36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0A0B1D6D-9440-4FAB-9EB3-4DCA958993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441" y="2211821"/>
            <a:ext cx="6727677" cy="103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165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>
            <a:spLocks/>
          </p:cNvSpPr>
          <p:nvPr/>
        </p:nvSpPr>
        <p:spPr>
          <a:xfrm>
            <a:off x="6461125" y="6299200"/>
            <a:ext cx="4004310" cy="178435"/>
          </a:xfrm>
          <a:prstGeom prst="ellipse">
            <a:avLst/>
          </a:prstGeom>
          <a:solidFill>
            <a:schemeClr val="tx2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506220" y="3574104"/>
            <a:ext cx="3272155" cy="20313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쿠키란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?</a:t>
            </a: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사용자가 웹사이트를 방문할 경우 그 사이트가 사용하고 있는 서버에서 인터넷 사용자의 컴퓨터에 설치하는 작은 기록정보파일 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653415" y="19614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1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653415" y="3767921"/>
            <a:ext cx="506730" cy="50673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2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506220" y="1812436"/>
            <a:ext cx="3272155" cy="119795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개발자도구</a:t>
            </a: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구글 개발자 도구에서 </a:t>
            </a:r>
            <a:r>
              <a:rPr lang="ko-KR" altLang="en-US" sz="14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쿠키값을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확인 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   -&gt; </a:t>
            </a:r>
            <a:r>
              <a:rPr lang="ko-KR" altLang="en-US" sz="14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세션말고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time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쿠키 값 확인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4800" b="1" dirty="0">
                <a:solidFill>
                  <a:srgbClr val="FFFFFF"/>
                </a:solidFill>
                <a:latin typeface="Courier New" pitchFamily="49" charset="0"/>
                <a:ea typeface="맑은 고딕" charset="0"/>
                <a:cs typeface="Courier New" pitchFamily="49" charset="0"/>
              </a:rPr>
              <a:t>쿠키</a:t>
            </a:r>
          </a:p>
        </p:txBody>
      </p:sp>
      <p:grpSp>
        <p:nvGrpSpPr>
          <p:cNvPr id="25" name="그룹 11">
            <a:extLst>
              <a:ext uri="{FF2B5EF4-FFF2-40B4-BE49-F238E27FC236}">
                <a16:creationId xmlns="" xmlns:a16="http://schemas.microsoft.com/office/drawing/2014/main" id="{9604889E-D00A-4A7F-88B4-E4E3E975C85C}"/>
              </a:ext>
            </a:extLst>
          </p:cNvPr>
          <p:cNvGrpSpPr/>
          <p:nvPr/>
        </p:nvGrpSpPr>
        <p:grpSpPr>
          <a:xfrm>
            <a:off x="4119562" y="443070"/>
            <a:ext cx="8119745" cy="5527792"/>
            <a:chOff x="4403090" y="356235"/>
            <a:chExt cx="8119745" cy="5550535"/>
          </a:xfrm>
        </p:grpSpPr>
        <p:pic>
          <p:nvPicPr>
            <p:cNvPr id="26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3C45CC36-D67E-49E8-B54D-A016E4C16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7" name="도형 23">
              <a:extLst>
                <a:ext uri="{FF2B5EF4-FFF2-40B4-BE49-F238E27FC236}">
                  <a16:creationId xmlns="" xmlns:a16="http://schemas.microsoft.com/office/drawing/2014/main" id="{C549D396-C7A4-4FCF-A40A-046CB009973A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8" name="그림 27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B4EEC0BA-D9F9-4877-8E06-7E6EF4D32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pic>
        <p:nvPicPr>
          <p:cNvPr id="2049" name="_x426895480">
            <a:extLst>
              <a:ext uri="{FF2B5EF4-FFF2-40B4-BE49-F238E27FC236}">
                <a16:creationId xmlns="" xmlns:a16="http://schemas.microsoft.com/office/drawing/2014/main" id="{580E9FFA-C0AC-455D-9CC7-EC7ED634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1382453"/>
            <a:ext cx="6760210" cy="449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8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>
            <a:spLocks/>
          </p:cNvSpPr>
          <p:nvPr/>
        </p:nvSpPr>
        <p:spPr>
          <a:xfrm>
            <a:off x="6461125" y="6299200"/>
            <a:ext cx="4004310" cy="178435"/>
          </a:xfrm>
          <a:prstGeom prst="ellipse">
            <a:avLst/>
          </a:prstGeom>
          <a:solidFill>
            <a:schemeClr val="tx2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506220" y="4523227"/>
            <a:ext cx="3272155" cy="81015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And 1=1;</a:t>
            </a: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홈페이지 소스코드의 시간 변경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653415" y="19614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1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653415" y="4717044"/>
            <a:ext cx="506730" cy="50673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2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506220" y="1812436"/>
            <a:ext cx="3272155" cy="81015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Burp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suite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쿠키의 값을 참으로 변조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4800" b="1" dirty="0" err="1">
                <a:solidFill>
                  <a:srgbClr val="FFFFFF"/>
                </a:solidFill>
                <a:latin typeface="Courier New" pitchFamily="49" charset="0"/>
                <a:ea typeface="맑은 고딕" charset="0"/>
                <a:cs typeface="Courier New" pitchFamily="49" charset="0"/>
              </a:rPr>
              <a:t>쿠키변조</a:t>
            </a:r>
            <a:r>
              <a:rPr lang="ko-KR" altLang="en-US" sz="4800" b="1" dirty="0">
                <a:solidFill>
                  <a:srgbClr val="FFFFFF"/>
                </a:solidFill>
                <a:latin typeface="Courier New" pitchFamily="49" charset="0"/>
                <a:ea typeface="맑은 고딕" charset="0"/>
                <a:cs typeface="Courier New" pitchFamily="49" charset="0"/>
              </a:rPr>
              <a:t> </a:t>
            </a:r>
          </a:p>
        </p:txBody>
      </p:sp>
      <p:grpSp>
        <p:nvGrpSpPr>
          <p:cNvPr id="25" name="그룹 11">
            <a:extLst>
              <a:ext uri="{FF2B5EF4-FFF2-40B4-BE49-F238E27FC236}">
                <a16:creationId xmlns="" xmlns:a16="http://schemas.microsoft.com/office/drawing/2014/main" id="{9604889E-D00A-4A7F-88B4-E4E3E975C85C}"/>
              </a:ext>
            </a:extLst>
          </p:cNvPr>
          <p:cNvGrpSpPr/>
          <p:nvPr/>
        </p:nvGrpSpPr>
        <p:grpSpPr>
          <a:xfrm>
            <a:off x="4119562" y="628607"/>
            <a:ext cx="8119745" cy="3131034"/>
            <a:chOff x="4403090" y="356235"/>
            <a:chExt cx="8119745" cy="5550535"/>
          </a:xfrm>
        </p:grpSpPr>
        <p:pic>
          <p:nvPicPr>
            <p:cNvPr id="26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3C45CC36-D67E-49E8-B54D-A016E4C16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7" name="도형 23">
              <a:extLst>
                <a:ext uri="{FF2B5EF4-FFF2-40B4-BE49-F238E27FC236}">
                  <a16:creationId xmlns="" xmlns:a16="http://schemas.microsoft.com/office/drawing/2014/main" id="{C549D396-C7A4-4FCF-A40A-046CB009973A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8" name="그림 27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B4EEC0BA-D9F9-4877-8E06-7E6EF4D32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pic>
        <p:nvPicPr>
          <p:cNvPr id="4097" name="_x426895160">
            <a:extLst>
              <a:ext uri="{FF2B5EF4-FFF2-40B4-BE49-F238E27FC236}">
                <a16:creationId xmlns="" xmlns:a16="http://schemas.microsoft.com/office/drawing/2014/main" id="{ADB6C43A-276E-42A6-A460-B4287D3F7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479" y="1161763"/>
            <a:ext cx="6682933" cy="25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1">
            <a:extLst>
              <a:ext uri="{FF2B5EF4-FFF2-40B4-BE49-F238E27FC236}">
                <a16:creationId xmlns="" xmlns:a16="http://schemas.microsoft.com/office/drawing/2014/main" id="{94E93B8A-DC35-4123-9B54-61DF4C3AFB5F}"/>
              </a:ext>
            </a:extLst>
          </p:cNvPr>
          <p:cNvGrpSpPr/>
          <p:nvPr/>
        </p:nvGrpSpPr>
        <p:grpSpPr>
          <a:xfrm>
            <a:off x="4129072" y="4087609"/>
            <a:ext cx="8119745" cy="1929735"/>
            <a:chOff x="4403090" y="356235"/>
            <a:chExt cx="8119745" cy="5550535"/>
          </a:xfrm>
        </p:grpSpPr>
        <p:pic>
          <p:nvPicPr>
            <p:cNvPr id="21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9F578F51-E918-4F86-BA56-A3E68445D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2" name="도형 23">
              <a:extLst>
                <a:ext uri="{FF2B5EF4-FFF2-40B4-BE49-F238E27FC236}">
                  <a16:creationId xmlns="" xmlns:a16="http://schemas.microsoft.com/office/drawing/2014/main" id="{8B827CCA-956D-47AA-B5A0-32AD24274325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3" name="그림 22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439DC507-5E1F-406C-8008-E07E76ED8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pic>
        <p:nvPicPr>
          <p:cNvPr id="4101" name="_x426894840">
            <a:extLst>
              <a:ext uri="{FF2B5EF4-FFF2-40B4-BE49-F238E27FC236}">
                <a16:creationId xmlns="" xmlns:a16="http://schemas.microsoft.com/office/drawing/2014/main" id="{E73A0E91-70F9-4AB0-847D-16E048AE0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479" y="4395216"/>
            <a:ext cx="6682933" cy="15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359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>
            <a:spLocks/>
          </p:cNvSpPr>
          <p:nvPr/>
        </p:nvSpPr>
        <p:spPr>
          <a:xfrm>
            <a:off x="6461125" y="6299200"/>
            <a:ext cx="4004310" cy="178435"/>
          </a:xfrm>
          <a:prstGeom prst="ellipse">
            <a:avLst/>
          </a:prstGeom>
          <a:solidFill>
            <a:schemeClr val="tx2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506220" y="4523227"/>
            <a:ext cx="3272155" cy="81015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And 1=2;</a:t>
            </a: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홈페이지 소스코드의 시간 변경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653415" y="19614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1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653415" y="4717044"/>
            <a:ext cx="506730" cy="50673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2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506220" y="1812436"/>
            <a:ext cx="3272155" cy="81015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Burp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suite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쿠키의 값을 거짓으로 변조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4800" b="1" dirty="0" err="1">
                <a:solidFill>
                  <a:srgbClr val="FFFFFF"/>
                </a:solidFill>
                <a:latin typeface="Courier New" pitchFamily="49" charset="0"/>
                <a:ea typeface="맑은 고딕" charset="0"/>
                <a:cs typeface="Courier New" pitchFamily="49" charset="0"/>
              </a:rPr>
              <a:t>쿠키변조</a:t>
            </a:r>
            <a:r>
              <a:rPr lang="ko-KR" altLang="en-US" sz="4800" b="1" dirty="0">
                <a:solidFill>
                  <a:srgbClr val="FFFFFF"/>
                </a:solidFill>
                <a:latin typeface="Courier New" pitchFamily="49" charset="0"/>
                <a:ea typeface="맑은 고딕" charset="0"/>
                <a:cs typeface="Courier New" pitchFamily="49" charset="0"/>
              </a:rPr>
              <a:t> </a:t>
            </a:r>
          </a:p>
        </p:txBody>
      </p:sp>
      <p:grpSp>
        <p:nvGrpSpPr>
          <p:cNvPr id="25" name="그룹 11">
            <a:extLst>
              <a:ext uri="{FF2B5EF4-FFF2-40B4-BE49-F238E27FC236}">
                <a16:creationId xmlns="" xmlns:a16="http://schemas.microsoft.com/office/drawing/2014/main" id="{9604889E-D00A-4A7F-88B4-E4E3E975C85C}"/>
              </a:ext>
            </a:extLst>
          </p:cNvPr>
          <p:cNvGrpSpPr/>
          <p:nvPr/>
        </p:nvGrpSpPr>
        <p:grpSpPr>
          <a:xfrm>
            <a:off x="4119562" y="628607"/>
            <a:ext cx="8119745" cy="3131034"/>
            <a:chOff x="4403090" y="356235"/>
            <a:chExt cx="8119745" cy="5550535"/>
          </a:xfrm>
        </p:grpSpPr>
        <p:pic>
          <p:nvPicPr>
            <p:cNvPr id="26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3C45CC36-D67E-49E8-B54D-A016E4C16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7" name="도형 23">
              <a:extLst>
                <a:ext uri="{FF2B5EF4-FFF2-40B4-BE49-F238E27FC236}">
                  <a16:creationId xmlns="" xmlns:a16="http://schemas.microsoft.com/office/drawing/2014/main" id="{C549D396-C7A4-4FCF-A40A-046CB009973A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8" name="그림 27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B4EEC0BA-D9F9-4877-8E06-7E6EF4D32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pic>
        <p:nvPicPr>
          <p:cNvPr id="4097" name="_x426895160">
            <a:extLst>
              <a:ext uri="{FF2B5EF4-FFF2-40B4-BE49-F238E27FC236}">
                <a16:creationId xmlns="" xmlns:a16="http://schemas.microsoft.com/office/drawing/2014/main" id="{ADB6C43A-276E-42A6-A460-B4287D3F7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479" y="1161763"/>
            <a:ext cx="6682933" cy="25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1">
            <a:extLst>
              <a:ext uri="{FF2B5EF4-FFF2-40B4-BE49-F238E27FC236}">
                <a16:creationId xmlns="" xmlns:a16="http://schemas.microsoft.com/office/drawing/2014/main" id="{94E93B8A-DC35-4123-9B54-61DF4C3AFB5F}"/>
              </a:ext>
            </a:extLst>
          </p:cNvPr>
          <p:cNvGrpSpPr/>
          <p:nvPr/>
        </p:nvGrpSpPr>
        <p:grpSpPr>
          <a:xfrm>
            <a:off x="4129072" y="4087609"/>
            <a:ext cx="8119745" cy="1929735"/>
            <a:chOff x="4403090" y="356235"/>
            <a:chExt cx="8119745" cy="5550535"/>
          </a:xfrm>
        </p:grpSpPr>
        <p:pic>
          <p:nvPicPr>
            <p:cNvPr id="21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9F578F51-E918-4F86-BA56-A3E68445D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2" name="도형 23">
              <a:extLst>
                <a:ext uri="{FF2B5EF4-FFF2-40B4-BE49-F238E27FC236}">
                  <a16:creationId xmlns="" xmlns:a16="http://schemas.microsoft.com/office/drawing/2014/main" id="{8B827CCA-956D-47AA-B5A0-32AD24274325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3" name="그림 22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439DC507-5E1F-406C-8008-E07E76ED8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pic>
        <p:nvPicPr>
          <p:cNvPr id="4101" name="_x426894840">
            <a:extLst>
              <a:ext uri="{FF2B5EF4-FFF2-40B4-BE49-F238E27FC236}">
                <a16:creationId xmlns="" xmlns:a16="http://schemas.microsoft.com/office/drawing/2014/main" id="{E73A0E91-70F9-4AB0-847D-16E048AE0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479" y="4395216"/>
            <a:ext cx="6682933" cy="154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426896760">
            <a:extLst>
              <a:ext uri="{FF2B5EF4-FFF2-40B4-BE49-F238E27FC236}">
                <a16:creationId xmlns="" xmlns:a16="http://schemas.microsoft.com/office/drawing/2014/main" id="{639ABF5A-C74C-43CB-9834-17FABB6AE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1201473"/>
            <a:ext cx="6760210" cy="250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_x426895080">
            <a:extLst>
              <a:ext uri="{FF2B5EF4-FFF2-40B4-BE49-F238E27FC236}">
                <a16:creationId xmlns="" xmlns:a16="http://schemas.microsoft.com/office/drawing/2014/main" id="{FCDB2040-9C61-49DD-A814-BDF186ABD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697" y="4399858"/>
            <a:ext cx="6744888" cy="157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168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>
            <a:spLocks/>
          </p:cNvSpPr>
          <p:nvPr/>
        </p:nvSpPr>
        <p:spPr>
          <a:xfrm>
            <a:off x="6461125" y="6299200"/>
            <a:ext cx="4004310" cy="178435"/>
          </a:xfrm>
          <a:prstGeom prst="ellipse">
            <a:avLst/>
          </a:prstGeom>
          <a:solidFill>
            <a:schemeClr val="tx2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506220" y="3767852"/>
            <a:ext cx="3272155" cy="81015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And 1=2;</a:t>
            </a: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홈페이지 소스코드의 시간 변경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653415" y="19614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1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653415" y="3961669"/>
            <a:ext cx="506730" cy="50673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2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506220" y="1812436"/>
            <a:ext cx="3272155" cy="81015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Burp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suite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쿠키의 값을 거짓으로 변조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4800" b="1" dirty="0" err="1">
                <a:solidFill>
                  <a:srgbClr val="FFFFFF"/>
                </a:solidFill>
                <a:latin typeface="Courier New" pitchFamily="49" charset="0"/>
                <a:ea typeface="맑은 고딕" charset="0"/>
                <a:cs typeface="Courier New" pitchFamily="49" charset="0"/>
              </a:rPr>
              <a:t>쿠키변조</a:t>
            </a:r>
            <a:r>
              <a:rPr lang="ko-KR" altLang="en-US" sz="4800" b="1" dirty="0">
                <a:solidFill>
                  <a:srgbClr val="FFFFFF"/>
                </a:solidFill>
                <a:latin typeface="Courier New" pitchFamily="49" charset="0"/>
                <a:ea typeface="맑은 고딕" charset="0"/>
                <a:cs typeface="Courier New" pitchFamily="49" charset="0"/>
              </a:rPr>
              <a:t> </a:t>
            </a:r>
          </a:p>
        </p:txBody>
      </p:sp>
      <p:grpSp>
        <p:nvGrpSpPr>
          <p:cNvPr id="25" name="그룹 11">
            <a:extLst>
              <a:ext uri="{FF2B5EF4-FFF2-40B4-BE49-F238E27FC236}">
                <a16:creationId xmlns="" xmlns:a16="http://schemas.microsoft.com/office/drawing/2014/main" id="{9604889E-D00A-4A7F-88B4-E4E3E975C85C}"/>
              </a:ext>
            </a:extLst>
          </p:cNvPr>
          <p:cNvGrpSpPr/>
          <p:nvPr/>
        </p:nvGrpSpPr>
        <p:grpSpPr>
          <a:xfrm>
            <a:off x="4119562" y="628607"/>
            <a:ext cx="8119745" cy="3131034"/>
            <a:chOff x="4403090" y="356235"/>
            <a:chExt cx="8119745" cy="5550535"/>
          </a:xfrm>
        </p:grpSpPr>
        <p:pic>
          <p:nvPicPr>
            <p:cNvPr id="26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3C45CC36-D67E-49E8-B54D-A016E4C16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7" name="도형 23">
              <a:extLst>
                <a:ext uri="{FF2B5EF4-FFF2-40B4-BE49-F238E27FC236}">
                  <a16:creationId xmlns="" xmlns:a16="http://schemas.microsoft.com/office/drawing/2014/main" id="{C549D396-C7A4-4FCF-A40A-046CB009973A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8" name="그림 27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B4EEC0BA-D9F9-4877-8E06-7E6EF4D32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pic>
        <p:nvPicPr>
          <p:cNvPr id="4097" name="_x426895160">
            <a:extLst>
              <a:ext uri="{FF2B5EF4-FFF2-40B4-BE49-F238E27FC236}">
                <a16:creationId xmlns="" xmlns:a16="http://schemas.microsoft.com/office/drawing/2014/main" id="{ADB6C43A-276E-42A6-A460-B4287D3F7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479" y="1161763"/>
            <a:ext cx="6682933" cy="25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1">
            <a:extLst>
              <a:ext uri="{FF2B5EF4-FFF2-40B4-BE49-F238E27FC236}">
                <a16:creationId xmlns="" xmlns:a16="http://schemas.microsoft.com/office/drawing/2014/main" id="{94E93B8A-DC35-4123-9B54-61DF4C3AFB5F}"/>
              </a:ext>
            </a:extLst>
          </p:cNvPr>
          <p:cNvGrpSpPr/>
          <p:nvPr/>
        </p:nvGrpSpPr>
        <p:grpSpPr>
          <a:xfrm>
            <a:off x="4129072" y="3584024"/>
            <a:ext cx="8119745" cy="1929735"/>
            <a:chOff x="4403090" y="356235"/>
            <a:chExt cx="8119745" cy="5550535"/>
          </a:xfrm>
        </p:grpSpPr>
        <p:pic>
          <p:nvPicPr>
            <p:cNvPr id="21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9F578F51-E918-4F86-BA56-A3E68445D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2" name="도형 23">
              <a:extLst>
                <a:ext uri="{FF2B5EF4-FFF2-40B4-BE49-F238E27FC236}">
                  <a16:creationId xmlns="" xmlns:a16="http://schemas.microsoft.com/office/drawing/2014/main" id="{8B827CCA-956D-47AA-B5A0-32AD24274325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3" name="그림 22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439DC507-5E1F-406C-8008-E07E76ED8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pic>
        <p:nvPicPr>
          <p:cNvPr id="5121" name="_x426896760">
            <a:extLst>
              <a:ext uri="{FF2B5EF4-FFF2-40B4-BE49-F238E27FC236}">
                <a16:creationId xmlns="" xmlns:a16="http://schemas.microsoft.com/office/drawing/2014/main" id="{639ABF5A-C74C-43CB-9834-17FABB6AE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1201473"/>
            <a:ext cx="6760210" cy="250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_x426895080">
            <a:extLst>
              <a:ext uri="{FF2B5EF4-FFF2-40B4-BE49-F238E27FC236}">
                <a16:creationId xmlns="" xmlns:a16="http://schemas.microsoft.com/office/drawing/2014/main" id="{FCDB2040-9C61-49DD-A814-BDF186ABD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697" y="3896273"/>
            <a:ext cx="6744888" cy="157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17">
            <a:extLst>
              <a:ext uri="{FF2B5EF4-FFF2-40B4-BE49-F238E27FC236}">
                <a16:creationId xmlns="" xmlns:a16="http://schemas.microsoft.com/office/drawing/2014/main" id="{24F08E40-808E-4BBF-AD16-D41FE6011E66}"/>
              </a:ext>
            </a:extLst>
          </p:cNvPr>
          <p:cNvSpPr>
            <a:spLocks/>
          </p:cNvSpPr>
          <p:nvPr/>
        </p:nvSpPr>
        <p:spPr>
          <a:xfrm>
            <a:off x="653416" y="5159734"/>
            <a:ext cx="506730" cy="506730"/>
          </a:xfrm>
          <a:prstGeom prst="ellipse">
            <a:avLst/>
          </a:prstGeom>
          <a:solidFill>
            <a:schemeClr val="accent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b="1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3</a:t>
            </a:r>
            <a:endParaRPr lang="ko-KR" altLang="en-US" sz="3600" b="1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F391EBE-5AC7-4F05-961D-11D786B06DEB}"/>
              </a:ext>
            </a:extLst>
          </p:cNvPr>
          <p:cNvSpPr txBox="1">
            <a:spLocks/>
          </p:cNvSpPr>
          <p:nvPr/>
        </p:nvSpPr>
        <p:spPr>
          <a:xfrm>
            <a:off x="1474028" y="5081551"/>
            <a:ext cx="3272155" cy="15857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defTabSz="508000">
              <a:lnSpc>
                <a:spcPct val="18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결론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defTabSz="508000">
              <a:lnSpc>
                <a:spcPct val="18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참인 값을 입력하면 시간의 초 부분이 입력한 값으로 바뀌는 것을 확인 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defTabSz="508000">
              <a:lnSpc>
                <a:spcPct val="18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Ex = 2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넣으면 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나옴 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10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>
            <a:spLocks/>
          </p:cNvSpPr>
          <p:nvPr/>
        </p:nvSpPr>
        <p:spPr>
          <a:xfrm>
            <a:off x="6461125" y="6299200"/>
            <a:ext cx="4004310" cy="178435"/>
          </a:xfrm>
          <a:prstGeom prst="ellipse">
            <a:avLst/>
          </a:prstGeom>
          <a:solidFill>
            <a:schemeClr val="tx2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506220" y="3728092"/>
            <a:ext cx="3272155" cy="81015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리턴값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총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개의 테이블이 있다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653415" y="19614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1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653415" y="3921909"/>
            <a:ext cx="506730" cy="50673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2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506220" y="1812436"/>
            <a:ext cx="3272155" cy="15857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테이블 이름 확인 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Database()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에서 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table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의 개수를 가져온다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 err="1">
                <a:solidFill>
                  <a:srgbClr val="FFFFFF"/>
                </a:solidFill>
                <a:latin typeface="Courier New" pitchFamily="49" charset="0"/>
                <a:ea typeface="맑은 고딕" charset="0"/>
                <a:cs typeface="Courier New" pitchFamily="49" charset="0"/>
              </a:rPr>
              <a:t>DataBase</a:t>
            </a:r>
            <a:r>
              <a:rPr lang="ko-KR" altLang="en-US" sz="4800" b="1" dirty="0">
                <a:solidFill>
                  <a:srgbClr val="FFFFFF"/>
                </a:solidFill>
                <a:latin typeface="Courier New" pitchFamily="49" charset="0"/>
                <a:ea typeface="맑은 고딕" charset="0"/>
                <a:cs typeface="Courier New" pitchFamily="49" charset="0"/>
              </a:rPr>
              <a:t> </a:t>
            </a:r>
          </a:p>
        </p:txBody>
      </p:sp>
      <p:grpSp>
        <p:nvGrpSpPr>
          <p:cNvPr id="25" name="그룹 11">
            <a:extLst>
              <a:ext uri="{FF2B5EF4-FFF2-40B4-BE49-F238E27FC236}">
                <a16:creationId xmlns="" xmlns:a16="http://schemas.microsoft.com/office/drawing/2014/main" id="{9604889E-D00A-4A7F-88B4-E4E3E975C85C}"/>
              </a:ext>
            </a:extLst>
          </p:cNvPr>
          <p:cNvGrpSpPr/>
          <p:nvPr/>
        </p:nvGrpSpPr>
        <p:grpSpPr>
          <a:xfrm>
            <a:off x="4119562" y="628607"/>
            <a:ext cx="8119745" cy="3131034"/>
            <a:chOff x="4403090" y="356235"/>
            <a:chExt cx="8119745" cy="5550535"/>
          </a:xfrm>
        </p:grpSpPr>
        <p:pic>
          <p:nvPicPr>
            <p:cNvPr id="26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3C45CC36-D67E-49E8-B54D-A016E4C16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7" name="도형 23">
              <a:extLst>
                <a:ext uri="{FF2B5EF4-FFF2-40B4-BE49-F238E27FC236}">
                  <a16:creationId xmlns="" xmlns:a16="http://schemas.microsoft.com/office/drawing/2014/main" id="{C549D396-C7A4-4FCF-A40A-046CB009973A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8" name="그림 27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B4EEC0BA-D9F9-4877-8E06-7E6EF4D32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grpSp>
        <p:nvGrpSpPr>
          <p:cNvPr id="20" name="그룹 11">
            <a:extLst>
              <a:ext uri="{FF2B5EF4-FFF2-40B4-BE49-F238E27FC236}">
                <a16:creationId xmlns="" xmlns:a16="http://schemas.microsoft.com/office/drawing/2014/main" id="{94E93B8A-DC35-4123-9B54-61DF4C3AFB5F}"/>
              </a:ext>
            </a:extLst>
          </p:cNvPr>
          <p:cNvGrpSpPr/>
          <p:nvPr/>
        </p:nvGrpSpPr>
        <p:grpSpPr>
          <a:xfrm>
            <a:off x="4129072" y="3584024"/>
            <a:ext cx="8119745" cy="1929735"/>
            <a:chOff x="4403090" y="356235"/>
            <a:chExt cx="8119745" cy="5550535"/>
          </a:xfrm>
        </p:grpSpPr>
        <p:pic>
          <p:nvPicPr>
            <p:cNvPr id="21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9F578F51-E918-4F86-BA56-A3E68445D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2" name="도형 23">
              <a:extLst>
                <a:ext uri="{FF2B5EF4-FFF2-40B4-BE49-F238E27FC236}">
                  <a16:creationId xmlns="" xmlns:a16="http://schemas.microsoft.com/office/drawing/2014/main" id="{8B827CCA-956D-47AA-B5A0-32AD24274325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3" name="그림 22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439DC507-5E1F-406C-8008-E07E76ED8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pic>
        <p:nvPicPr>
          <p:cNvPr id="5123" name="_x426895080">
            <a:extLst>
              <a:ext uri="{FF2B5EF4-FFF2-40B4-BE49-F238E27FC236}">
                <a16:creationId xmlns="" xmlns:a16="http://schemas.microsoft.com/office/drawing/2014/main" id="{FCDB2040-9C61-49DD-A814-BDF186ABD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697" y="3896273"/>
            <a:ext cx="6744888" cy="157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_x376445720">
            <a:extLst>
              <a:ext uri="{FF2B5EF4-FFF2-40B4-BE49-F238E27FC236}">
                <a16:creationId xmlns="" xmlns:a16="http://schemas.microsoft.com/office/drawing/2014/main" id="{D1015EB9-374B-4CD0-9417-002047D42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63" y="1169156"/>
            <a:ext cx="6769721" cy="255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_x376445720">
            <a:extLst>
              <a:ext uri="{FF2B5EF4-FFF2-40B4-BE49-F238E27FC236}">
                <a16:creationId xmlns="" xmlns:a16="http://schemas.microsoft.com/office/drawing/2014/main" id="{C2ABEA80-0835-451E-9B3A-E40E4C3D6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870" y="3876275"/>
            <a:ext cx="6736714" cy="14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34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>
            <a:spLocks/>
          </p:cNvSpPr>
          <p:nvPr/>
        </p:nvSpPr>
        <p:spPr>
          <a:xfrm>
            <a:off x="6461125" y="6299200"/>
            <a:ext cx="4004310" cy="178435"/>
          </a:xfrm>
          <a:prstGeom prst="ellipse">
            <a:avLst/>
          </a:prstGeom>
          <a:solidFill>
            <a:schemeClr val="tx2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506220" y="3953376"/>
            <a:ext cx="3272155" cy="81015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리턴값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13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자리의 테이블 이름이다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653415" y="19614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1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653415" y="4147193"/>
            <a:ext cx="506730" cy="50673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2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506220" y="1812436"/>
            <a:ext cx="3272155" cy="236135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테이블 글자 수 확인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첫번재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테이블 이름을 확인했다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Limit = 0,1 </a:t>
            </a: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- 0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은 시작할 결과의 번호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- 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반환할 결과의 수 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Courier New" pitchFamily="49" charset="0"/>
                <a:ea typeface="맑은 고딕" charset="0"/>
                <a:cs typeface="Courier New" pitchFamily="49" charset="0"/>
              </a:rPr>
              <a:t>table</a:t>
            </a:r>
            <a:endParaRPr lang="ko-KR" altLang="en-US" sz="4800" b="1" dirty="0">
              <a:solidFill>
                <a:srgbClr val="FFFFFF"/>
              </a:solidFill>
              <a:latin typeface="Courier New" pitchFamily="49" charset="0"/>
              <a:ea typeface="맑은 고딕" charset="0"/>
              <a:cs typeface="Courier New" pitchFamily="49" charset="0"/>
            </a:endParaRPr>
          </a:p>
        </p:txBody>
      </p:sp>
      <p:grpSp>
        <p:nvGrpSpPr>
          <p:cNvPr id="25" name="그룹 11">
            <a:extLst>
              <a:ext uri="{FF2B5EF4-FFF2-40B4-BE49-F238E27FC236}">
                <a16:creationId xmlns="" xmlns:a16="http://schemas.microsoft.com/office/drawing/2014/main" id="{9604889E-D00A-4A7F-88B4-E4E3E975C85C}"/>
              </a:ext>
            </a:extLst>
          </p:cNvPr>
          <p:cNvGrpSpPr/>
          <p:nvPr/>
        </p:nvGrpSpPr>
        <p:grpSpPr>
          <a:xfrm>
            <a:off x="4119562" y="628607"/>
            <a:ext cx="8119745" cy="3131034"/>
            <a:chOff x="4403090" y="356235"/>
            <a:chExt cx="8119745" cy="5550535"/>
          </a:xfrm>
        </p:grpSpPr>
        <p:pic>
          <p:nvPicPr>
            <p:cNvPr id="26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3C45CC36-D67E-49E8-B54D-A016E4C16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7" name="도형 23">
              <a:extLst>
                <a:ext uri="{FF2B5EF4-FFF2-40B4-BE49-F238E27FC236}">
                  <a16:creationId xmlns="" xmlns:a16="http://schemas.microsoft.com/office/drawing/2014/main" id="{C549D396-C7A4-4FCF-A40A-046CB009973A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8" name="그림 27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B4EEC0BA-D9F9-4877-8E06-7E6EF4D32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grpSp>
        <p:nvGrpSpPr>
          <p:cNvPr id="20" name="그룹 11">
            <a:extLst>
              <a:ext uri="{FF2B5EF4-FFF2-40B4-BE49-F238E27FC236}">
                <a16:creationId xmlns="" xmlns:a16="http://schemas.microsoft.com/office/drawing/2014/main" id="{94E93B8A-DC35-4123-9B54-61DF4C3AFB5F}"/>
              </a:ext>
            </a:extLst>
          </p:cNvPr>
          <p:cNvGrpSpPr/>
          <p:nvPr/>
        </p:nvGrpSpPr>
        <p:grpSpPr>
          <a:xfrm>
            <a:off x="4129072" y="3584024"/>
            <a:ext cx="8119745" cy="1929735"/>
            <a:chOff x="4403090" y="356235"/>
            <a:chExt cx="8119745" cy="5550535"/>
          </a:xfrm>
        </p:grpSpPr>
        <p:pic>
          <p:nvPicPr>
            <p:cNvPr id="21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9F578F51-E918-4F86-BA56-A3E68445D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2" name="도형 23">
              <a:extLst>
                <a:ext uri="{FF2B5EF4-FFF2-40B4-BE49-F238E27FC236}">
                  <a16:creationId xmlns="" xmlns:a16="http://schemas.microsoft.com/office/drawing/2014/main" id="{8B827CCA-956D-47AA-B5A0-32AD24274325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3" name="그림 22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439DC507-5E1F-406C-8008-E07E76ED8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pic>
        <p:nvPicPr>
          <p:cNvPr id="5123" name="_x426895080">
            <a:extLst>
              <a:ext uri="{FF2B5EF4-FFF2-40B4-BE49-F238E27FC236}">
                <a16:creationId xmlns="" xmlns:a16="http://schemas.microsoft.com/office/drawing/2014/main" id="{FCDB2040-9C61-49DD-A814-BDF186ABD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697" y="3896273"/>
            <a:ext cx="6744888" cy="157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_x376445720">
            <a:extLst>
              <a:ext uri="{FF2B5EF4-FFF2-40B4-BE49-F238E27FC236}">
                <a16:creationId xmlns="" xmlns:a16="http://schemas.microsoft.com/office/drawing/2014/main" id="{D1015EB9-374B-4CD0-9417-002047D42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63" y="1169156"/>
            <a:ext cx="6769721" cy="255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_x376445720">
            <a:extLst>
              <a:ext uri="{FF2B5EF4-FFF2-40B4-BE49-F238E27FC236}">
                <a16:creationId xmlns="" xmlns:a16="http://schemas.microsoft.com/office/drawing/2014/main" id="{C2ABEA80-0835-451E-9B3A-E40E4C3D6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870" y="3876275"/>
            <a:ext cx="6736714" cy="14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_x376446040">
            <a:extLst>
              <a:ext uri="{FF2B5EF4-FFF2-40B4-BE49-F238E27FC236}">
                <a16:creationId xmlns="" xmlns:a16="http://schemas.microsoft.com/office/drawing/2014/main" id="{3D3378CC-9018-4D3F-AECE-CBB6C3C8C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9" y="1105970"/>
            <a:ext cx="6890067" cy="262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_x376446520">
            <a:extLst>
              <a:ext uri="{FF2B5EF4-FFF2-40B4-BE49-F238E27FC236}">
                <a16:creationId xmlns="" xmlns:a16="http://schemas.microsoft.com/office/drawing/2014/main" id="{8F9A2B66-8430-4EF7-8351-65C31056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3864724"/>
            <a:ext cx="6672329" cy="145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453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>
            <a:spLocks/>
          </p:cNvSpPr>
          <p:nvPr/>
        </p:nvSpPr>
        <p:spPr>
          <a:xfrm>
            <a:off x="6461125" y="6299200"/>
            <a:ext cx="4004310" cy="178435"/>
          </a:xfrm>
          <a:prstGeom prst="ellipse">
            <a:avLst/>
          </a:prstGeom>
          <a:solidFill>
            <a:schemeClr val="tx2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506220" y="3953376"/>
            <a:ext cx="3272155" cy="81015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리턴값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1:37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은 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97 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따라서 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a 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이다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653415" y="19614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1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653415" y="4147193"/>
            <a:ext cx="506730" cy="50673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2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506220" y="1812436"/>
            <a:ext cx="3272155" cy="15857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테이블 이름 확인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Substring 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테이블 이름의 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번째문자열 읽고 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글자 가져오기 </a:t>
            </a:r>
            <a:r>
              <a:rPr lang="ko-KR" altLang="en-US" sz="14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아스키값으로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Courier New" pitchFamily="49" charset="0"/>
                <a:ea typeface="맑은 고딕" charset="0"/>
                <a:cs typeface="Courier New" pitchFamily="49" charset="0"/>
              </a:rPr>
              <a:t>table</a:t>
            </a:r>
            <a:endParaRPr lang="ko-KR" altLang="en-US" sz="4800" b="1" dirty="0">
              <a:solidFill>
                <a:srgbClr val="FFFFFF"/>
              </a:solidFill>
              <a:latin typeface="Courier New" pitchFamily="49" charset="0"/>
              <a:ea typeface="맑은 고딕" charset="0"/>
              <a:cs typeface="Courier New" pitchFamily="49" charset="0"/>
            </a:endParaRPr>
          </a:p>
        </p:txBody>
      </p:sp>
      <p:grpSp>
        <p:nvGrpSpPr>
          <p:cNvPr id="25" name="그룹 11">
            <a:extLst>
              <a:ext uri="{FF2B5EF4-FFF2-40B4-BE49-F238E27FC236}">
                <a16:creationId xmlns="" xmlns:a16="http://schemas.microsoft.com/office/drawing/2014/main" id="{9604889E-D00A-4A7F-88B4-E4E3E975C85C}"/>
              </a:ext>
            </a:extLst>
          </p:cNvPr>
          <p:cNvGrpSpPr/>
          <p:nvPr/>
        </p:nvGrpSpPr>
        <p:grpSpPr>
          <a:xfrm>
            <a:off x="4119562" y="628607"/>
            <a:ext cx="8119745" cy="3131034"/>
            <a:chOff x="4403090" y="356235"/>
            <a:chExt cx="8119745" cy="5550535"/>
          </a:xfrm>
        </p:grpSpPr>
        <p:pic>
          <p:nvPicPr>
            <p:cNvPr id="26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3C45CC36-D67E-49E8-B54D-A016E4C16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7" name="도형 23">
              <a:extLst>
                <a:ext uri="{FF2B5EF4-FFF2-40B4-BE49-F238E27FC236}">
                  <a16:creationId xmlns="" xmlns:a16="http://schemas.microsoft.com/office/drawing/2014/main" id="{C549D396-C7A4-4FCF-A40A-046CB009973A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8" name="그림 27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B4EEC0BA-D9F9-4877-8E06-7E6EF4D32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grpSp>
        <p:nvGrpSpPr>
          <p:cNvPr id="20" name="그룹 11">
            <a:extLst>
              <a:ext uri="{FF2B5EF4-FFF2-40B4-BE49-F238E27FC236}">
                <a16:creationId xmlns="" xmlns:a16="http://schemas.microsoft.com/office/drawing/2014/main" id="{94E93B8A-DC35-4123-9B54-61DF4C3AFB5F}"/>
              </a:ext>
            </a:extLst>
          </p:cNvPr>
          <p:cNvGrpSpPr/>
          <p:nvPr/>
        </p:nvGrpSpPr>
        <p:grpSpPr>
          <a:xfrm>
            <a:off x="4129072" y="3584024"/>
            <a:ext cx="8119745" cy="1929735"/>
            <a:chOff x="4403090" y="356235"/>
            <a:chExt cx="8119745" cy="5550535"/>
          </a:xfrm>
        </p:grpSpPr>
        <p:pic>
          <p:nvPicPr>
            <p:cNvPr id="21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9F578F51-E918-4F86-BA56-A3E68445D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2" name="도형 23">
              <a:extLst>
                <a:ext uri="{FF2B5EF4-FFF2-40B4-BE49-F238E27FC236}">
                  <a16:creationId xmlns="" xmlns:a16="http://schemas.microsoft.com/office/drawing/2014/main" id="{8B827CCA-956D-47AA-B5A0-32AD24274325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3" name="그림 22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439DC507-5E1F-406C-8008-E07E76ED8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pic>
        <p:nvPicPr>
          <p:cNvPr id="5123" name="_x426895080">
            <a:extLst>
              <a:ext uri="{FF2B5EF4-FFF2-40B4-BE49-F238E27FC236}">
                <a16:creationId xmlns="" xmlns:a16="http://schemas.microsoft.com/office/drawing/2014/main" id="{FCDB2040-9C61-49DD-A814-BDF186ABD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697" y="3896273"/>
            <a:ext cx="6744888" cy="157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_x376445720">
            <a:extLst>
              <a:ext uri="{FF2B5EF4-FFF2-40B4-BE49-F238E27FC236}">
                <a16:creationId xmlns="" xmlns:a16="http://schemas.microsoft.com/office/drawing/2014/main" id="{D1015EB9-374B-4CD0-9417-002047D42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63" y="1169156"/>
            <a:ext cx="6769721" cy="255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_x376445720">
            <a:extLst>
              <a:ext uri="{FF2B5EF4-FFF2-40B4-BE49-F238E27FC236}">
                <a16:creationId xmlns="" xmlns:a16="http://schemas.microsoft.com/office/drawing/2014/main" id="{C2ABEA80-0835-451E-9B3A-E40E4C3D6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870" y="3876275"/>
            <a:ext cx="6736714" cy="14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_x376446520">
            <a:extLst>
              <a:ext uri="{FF2B5EF4-FFF2-40B4-BE49-F238E27FC236}">
                <a16:creationId xmlns="" xmlns:a16="http://schemas.microsoft.com/office/drawing/2014/main" id="{8F9A2B66-8430-4EF7-8351-65C31056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3864724"/>
            <a:ext cx="6672329" cy="145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_x376444920">
            <a:extLst>
              <a:ext uri="{FF2B5EF4-FFF2-40B4-BE49-F238E27FC236}">
                <a16:creationId xmlns="" xmlns:a16="http://schemas.microsoft.com/office/drawing/2014/main" id="{3BD1A0F9-A178-4515-924D-3900D071F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359" y="1100819"/>
            <a:ext cx="6908184" cy="262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_x376444760">
            <a:extLst>
              <a:ext uri="{FF2B5EF4-FFF2-40B4-BE49-F238E27FC236}">
                <a16:creationId xmlns="" xmlns:a16="http://schemas.microsoft.com/office/drawing/2014/main" id="{10970080-D4E4-4CE1-B1FC-706496949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63" y="3864724"/>
            <a:ext cx="6657009" cy="158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 17">
            <a:extLst>
              <a:ext uri="{FF2B5EF4-FFF2-40B4-BE49-F238E27FC236}">
                <a16:creationId xmlns="" xmlns:a16="http://schemas.microsoft.com/office/drawing/2014/main" id="{7368EC6B-2686-4C66-A994-C8208C9D38DA}"/>
              </a:ext>
            </a:extLst>
          </p:cNvPr>
          <p:cNvSpPr>
            <a:spLocks/>
          </p:cNvSpPr>
          <p:nvPr/>
        </p:nvSpPr>
        <p:spPr>
          <a:xfrm>
            <a:off x="653416" y="5159734"/>
            <a:ext cx="506730" cy="506730"/>
          </a:xfrm>
          <a:prstGeom prst="ellipse">
            <a:avLst/>
          </a:prstGeom>
          <a:solidFill>
            <a:schemeClr val="accent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b="1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3</a:t>
            </a:r>
            <a:endParaRPr lang="ko-KR" altLang="en-US" sz="3600" b="1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A6D163D-8912-44B1-99BD-046496E68A0B}"/>
              </a:ext>
            </a:extLst>
          </p:cNvPr>
          <p:cNvSpPr txBox="1">
            <a:spLocks/>
          </p:cNvSpPr>
          <p:nvPr/>
        </p:nvSpPr>
        <p:spPr>
          <a:xfrm>
            <a:off x="1474028" y="5081551"/>
            <a:ext cx="3272155" cy="15857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defTabSz="508000">
              <a:lnSpc>
                <a:spcPct val="18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결론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defTabSz="508000">
              <a:lnSpc>
                <a:spcPct val="18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Substring 2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번째 값만 늘려가면 최종적으로 테이블 이름은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defTabSz="508000">
              <a:lnSpc>
                <a:spcPct val="18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Admin_area_pw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이다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672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>
            <a:spLocks/>
          </p:cNvSpPr>
          <p:nvPr/>
        </p:nvSpPr>
        <p:spPr>
          <a:xfrm>
            <a:off x="6461125" y="6299200"/>
            <a:ext cx="4004310" cy="178435"/>
          </a:xfrm>
          <a:prstGeom prst="ellipse">
            <a:avLst/>
          </a:prstGeom>
          <a:solidFill>
            <a:schemeClr val="tx2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506220" y="3953376"/>
            <a:ext cx="3272155" cy="81015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리턴값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개의 컬럼 보유 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653415" y="19614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1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653415" y="4147193"/>
            <a:ext cx="506730" cy="50673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2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506220" y="1812436"/>
            <a:ext cx="3272155" cy="119795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컬럼 수 확인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Courier New" pitchFamily="49" charset="0"/>
                <a:ea typeface="맑은 고딕" charset="0"/>
                <a:cs typeface="Courier New" pitchFamily="49" charset="0"/>
              </a:rPr>
              <a:t>column</a:t>
            </a:r>
            <a:endParaRPr lang="ko-KR" altLang="en-US" sz="4800" b="1" dirty="0">
              <a:solidFill>
                <a:srgbClr val="FFFFFF"/>
              </a:solidFill>
              <a:latin typeface="Courier New" pitchFamily="49" charset="0"/>
              <a:ea typeface="맑은 고딕" charset="0"/>
              <a:cs typeface="Courier New" pitchFamily="49" charset="0"/>
            </a:endParaRPr>
          </a:p>
        </p:txBody>
      </p:sp>
      <p:grpSp>
        <p:nvGrpSpPr>
          <p:cNvPr id="25" name="그룹 11">
            <a:extLst>
              <a:ext uri="{FF2B5EF4-FFF2-40B4-BE49-F238E27FC236}">
                <a16:creationId xmlns="" xmlns:a16="http://schemas.microsoft.com/office/drawing/2014/main" id="{9604889E-D00A-4A7F-88B4-E4E3E975C85C}"/>
              </a:ext>
            </a:extLst>
          </p:cNvPr>
          <p:cNvGrpSpPr/>
          <p:nvPr/>
        </p:nvGrpSpPr>
        <p:grpSpPr>
          <a:xfrm>
            <a:off x="4119562" y="628607"/>
            <a:ext cx="8119745" cy="3131034"/>
            <a:chOff x="4403090" y="356235"/>
            <a:chExt cx="8119745" cy="5550535"/>
          </a:xfrm>
        </p:grpSpPr>
        <p:pic>
          <p:nvPicPr>
            <p:cNvPr id="26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3C45CC36-D67E-49E8-B54D-A016E4C16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7" name="도형 23">
              <a:extLst>
                <a:ext uri="{FF2B5EF4-FFF2-40B4-BE49-F238E27FC236}">
                  <a16:creationId xmlns="" xmlns:a16="http://schemas.microsoft.com/office/drawing/2014/main" id="{C549D396-C7A4-4FCF-A40A-046CB009973A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8" name="그림 27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B4EEC0BA-D9F9-4877-8E06-7E6EF4D32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grpSp>
        <p:nvGrpSpPr>
          <p:cNvPr id="20" name="그룹 11">
            <a:extLst>
              <a:ext uri="{FF2B5EF4-FFF2-40B4-BE49-F238E27FC236}">
                <a16:creationId xmlns="" xmlns:a16="http://schemas.microsoft.com/office/drawing/2014/main" id="{94E93B8A-DC35-4123-9B54-61DF4C3AFB5F}"/>
              </a:ext>
            </a:extLst>
          </p:cNvPr>
          <p:cNvGrpSpPr/>
          <p:nvPr/>
        </p:nvGrpSpPr>
        <p:grpSpPr>
          <a:xfrm>
            <a:off x="4129072" y="3584024"/>
            <a:ext cx="8119745" cy="1929735"/>
            <a:chOff x="4403090" y="356235"/>
            <a:chExt cx="8119745" cy="5550535"/>
          </a:xfrm>
        </p:grpSpPr>
        <p:pic>
          <p:nvPicPr>
            <p:cNvPr id="21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9F578F51-E918-4F86-BA56-A3E68445D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2" name="도형 23">
              <a:extLst>
                <a:ext uri="{FF2B5EF4-FFF2-40B4-BE49-F238E27FC236}">
                  <a16:creationId xmlns="" xmlns:a16="http://schemas.microsoft.com/office/drawing/2014/main" id="{8B827CCA-956D-47AA-B5A0-32AD24274325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3" name="그림 22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439DC507-5E1F-406C-8008-E07E76ED8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pic>
        <p:nvPicPr>
          <p:cNvPr id="10241" name="_x376445720">
            <a:extLst>
              <a:ext uri="{FF2B5EF4-FFF2-40B4-BE49-F238E27FC236}">
                <a16:creationId xmlns="" xmlns:a16="http://schemas.microsoft.com/office/drawing/2014/main" id="{95BCE6E7-69F5-4CB2-AA65-B1A42EF71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122" y="1182905"/>
            <a:ext cx="6673367" cy="253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_x376445720">
            <a:extLst>
              <a:ext uri="{FF2B5EF4-FFF2-40B4-BE49-F238E27FC236}">
                <a16:creationId xmlns="" xmlns:a16="http://schemas.microsoft.com/office/drawing/2014/main" id="{1F83A903-499A-4EB0-ACD6-73AD6E459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745" y="3888643"/>
            <a:ext cx="6555492" cy="162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47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=""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=""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4" name="Group 101">
            <a:extLst>
              <a:ext uri="{FF2B5EF4-FFF2-40B4-BE49-F238E27FC236}">
                <a16:creationId xmlns=""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2">
              <a:lumMod val="50000"/>
            </a:schemeClr>
          </a:solidFill>
        </p:grpSpPr>
        <p:sp>
          <p:nvSpPr>
            <p:cNvPr id="103" name="Freeform 86">
              <a:extLst>
                <a:ext uri="{FF2B5EF4-FFF2-40B4-BE49-F238E27FC236}">
                  <a16:creationId xmlns=""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04" name="Freeform 89">
              <a:extLst>
                <a:ext uri="{FF2B5EF4-FFF2-40B4-BE49-F238E27FC236}">
                  <a16:creationId xmlns=""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05" name="Freeform 90">
              <a:extLst>
                <a:ext uri="{FF2B5EF4-FFF2-40B4-BE49-F238E27FC236}">
                  <a16:creationId xmlns=""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06" name="Freeform 91">
              <a:extLst>
                <a:ext uri="{FF2B5EF4-FFF2-40B4-BE49-F238E27FC236}">
                  <a16:creationId xmlns=""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07" name="Freeform 92">
              <a:extLst>
                <a:ext uri="{FF2B5EF4-FFF2-40B4-BE49-F238E27FC236}">
                  <a16:creationId xmlns=""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08" name="Freeform 93">
              <a:extLst>
                <a:ext uri="{FF2B5EF4-FFF2-40B4-BE49-F238E27FC236}">
                  <a16:creationId xmlns=""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09" name="Freeform 94">
              <a:extLst>
                <a:ext uri="{FF2B5EF4-FFF2-40B4-BE49-F238E27FC236}">
                  <a16:creationId xmlns=""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10" name="Freeform 95">
              <a:extLst>
                <a:ext uri="{FF2B5EF4-FFF2-40B4-BE49-F238E27FC236}">
                  <a16:creationId xmlns=""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11" name="Freeform 96">
              <a:extLst>
                <a:ext uri="{FF2B5EF4-FFF2-40B4-BE49-F238E27FC236}">
                  <a16:creationId xmlns=""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12" name="Freeform 97">
              <a:extLst>
                <a:ext uri="{FF2B5EF4-FFF2-40B4-BE49-F238E27FC236}">
                  <a16:creationId xmlns=""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13" name="Freeform 98">
              <a:extLst>
                <a:ext uri="{FF2B5EF4-FFF2-40B4-BE49-F238E27FC236}">
                  <a16:creationId xmlns=""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14" name="Freeform 99">
              <a:extLst>
                <a:ext uri="{FF2B5EF4-FFF2-40B4-BE49-F238E27FC236}">
                  <a16:creationId xmlns=""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15" name="Freeform 100">
              <a:extLst>
                <a:ext uri="{FF2B5EF4-FFF2-40B4-BE49-F238E27FC236}">
                  <a16:creationId xmlns=""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16" name="Freeform 101">
              <a:extLst>
                <a:ext uri="{FF2B5EF4-FFF2-40B4-BE49-F238E27FC236}">
                  <a16:creationId xmlns=""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17" name="Freeform 102">
              <a:extLst>
                <a:ext uri="{FF2B5EF4-FFF2-40B4-BE49-F238E27FC236}">
                  <a16:creationId xmlns=""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18" name="Freeform 103">
              <a:extLst>
                <a:ext uri="{FF2B5EF4-FFF2-40B4-BE49-F238E27FC236}">
                  <a16:creationId xmlns=""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19" name="Freeform 104">
              <a:extLst>
                <a:ext uri="{FF2B5EF4-FFF2-40B4-BE49-F238E27FC236}">
                  <a16:creationId xmlns=""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20" name="Freeform 105">
              <a:extLst>
                <a:ext uri="{FF2B5EF4-FFF2-40B4-BE49-F238E27FC236}">
                  <a16:creationId xmlns=""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21" name="Freeform 106">
              <a:extLst>
                <a:ext uri="{FF2B5EF4-FFF2-40B4-BE49-F238E27FC236}">
                  <a16:creationId xmlns=""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22" name="Freeform 107">
              <a:extLst>
                <a:ext uri="{FF2B5EF4-FFF2-40B4-BE49-F238E27FC236}">
                  <a16:creationId xmlns=""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23" name="Freeform 108">
              <a:extLst>
                <a:ext uri="{FF2B5EF4-FFF2-40B4-BE49-F238E27FC236}">
                  <a16:creationId xmlns=""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24" name="Freeform 109">
              <a:extLst>
                <a:ext uri="{FF2B5EF4-FFF2-40B4-BE49-F238E27FC236}">
                  <a16:creationId xmlns=""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25" name="Freeform 110">
              <a:extLst>
                <a:ext uri="{FF2B5EF4-FFF2-40B4-BE49-F238E27FC236}">
                  <a16:creationId xmlns=""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26" name="Freeform 111">
              <a:extLst>
                <a:ext uri="{FF2B5EF4-FFF2-40B4-BE49-F238E27FC236}">
                  <a16:creationId xmlns=""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27" name="Freeform 112">
              <a:extLst>
                <a:ext uri="{FF2B5EF4-FFF2-40B4-BE49-F238E27FC236}">
                  <a16:creationId xmlns=""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28" name="Freeform 113">
              <a:extLst>
                <a:ext uri="{FF2B5EF4-FFF2-40B4-BE49-F238E27FC236}">
                  <a16:creationId xmlns=""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29" name="Freeform 114">
              <a:extLst>
                <a:ext uri="{FF2B5EF4-FFF2-40B4-BE49-F238E27FC236}">
                  <a16:creationId xmlns=""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30" name="Freeform 115">
              <a:extLst>
                <a:ext uri="{FF2B5EF4-FFF2-40B4-BE49-F238E27FC236}">
                  <a16:creationId xmlns=""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31" name="Freeform 116">
              <a:extLst>
                <a:ext uri="{FF2B5EF4-FFF2-40B4-BE49-F238E27FC236}">
                  <a16:creationId xmlns=""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32" name="Freeform 117">
              <a:extLst>
                <a:ext uri="{FF2B5EF4-FFF2-40B4-BE49-F238E27FC236}">
                  <a16:creationId xmlns=""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33" name="Freeform 118">
              <a:extLst>
                <a:ext uri="{FF2B5EF4-FFF2-40B4-BE49-F238E27FC236}">
                  <a16:creationId xmlns=""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34" name="Freeform 119">
              <a:extLst>
                <a:ext uri="{FF2B5EF4-FFF2-40B4-BE49-F238E27FC236}">
                  <a16:creationId xmlns=""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35" name="Freeform 120">
              <a:extLst>
                <a:ext uri="{FF2B5EF4-FFF2-40B4-BE49-F238E27FC236}">
                  <a16:creationId xmlns=""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36" name="Freeform 121">
              <a:extLst>
                <a:ext uri="{FF2B5EF4-FFF2-40B4-BE49-F238E27FC236}">
                  <a16:creationId xmlns=""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37" name="Freeform 122">
              <a:extLst>
                <a:ext uri="{FF2B5EF4-FFF2-40B4-BE49-F238E27FC236}">
                  <a16:creationId xmlns=""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38" name="Freeform 123">
              <a:extLst>
                <a:ext uri="{FF2B5EF4-FFF2-40B4-BE49-F238E27FC236}">
                  <a16:creationId xmlns=""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39" name="Freeform 124">
              <a:extLst>
                <a:ext uri="{FF2B5EF4-FFF2-40B4-BE49-F238E27FC236}">
                  <a16:creationId xmlns=""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40" name="Freeform 125">
              <a:extLst>
                <a:ext uri="{FF2B5EF4-FFF2-40B4-BE49-F238E27FC236}">
                  <a16:creationId xmlns=""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41" name="Freeform 126">
              <a:extLst>
                <a:ext uri="{FF2B5EF4-FFF2-40B4-BE49-F238E27FC236}">
                  <a16:creationId xmlns=""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42" name="Freeform 127">
              <a:extLst>
                <a:ext uri="{FF2B5EF4-FFF2-40B4-BE49-F238E27FC236}">
                  <a16:creationId xmlns=""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43" name="Freeform 128">
              <a:extLst>
                <a:ext uri="{FF2B5EF4-FFF2-40B4-BE49-F238E27FC236}">
                  <a16:creationId xmlns=""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44" name="Freeform 129">
              <a:extLst>
                <a:ext uri="{FF2B5EF4-FFF2-40B4-BE49-F238E27FC236}">
                  <a16:creationId xmlns=""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45" name="Freeform 130">
              <a:extLst>
                <a:ext uri="{FF2B5EF4-FFF2-40B4-BE49-F238E27FC236}">
                  <a16:creationId xmlns=""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46" name="Freeform 131">
              <a:extLst>
                <a:ext uri="{FF2B5EF4-FFF2-40B4-BE49-F238E27FC236}">
                  <a16:creationId xmlns=""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47" name="Freeform 132">
              <a:extLst>
                <a:ext uri="{FF2B5EF4-FFF2-40B4-BE49-F238E27FC236}">
                  <a16:creationId xmlns=""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48" name="Freeform 133">
              <a:extLst>
                <a:ext uri="{FF2B5EF4-FFF2-40B4-BE49-F238E27FC236}">
                  <a16:creationId xmlns=""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49" name="Freeform 134">
              <a:extLst>
                <a:ext uri="{FF2B5EF4-FFF2-40B4-BE49-F238E27FC236}">
                  <a16:creationId xmlns=""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50" name="Freeform 135">
              <a:extLst>
                <a:ext uri="{FF2B5EF4-FFF2-40B4-BE49-F238E27FC236}">
                  <a16:creationId xmlns=""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51" name="Freeform 136">
              <a:extLst>
                <a:ext uri="{FF2B5EF4-FFF2-40B4-BE49-F238E27FC236}">
                  <a16:creationId xmlns=""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52" name="Freeform 137">
              <a:extLst>
                <a:ext uri="{FF2B5EF4-FFF2-40B4-BE49-F238E27FC236}">
                  <a16:creationId xmlns=""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53" name="Freeform 138">
              <a:extLst>
                <a:ext uri="{FF2B5EF4-FFF2-40B4-BE49-F238E27FC236}">
                  <a16:creationId xmlns=""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54" name="Freeform 139">
              <a:extLst>
                <a:ext uri="{FF2B5EF4-FFF2-40B4-BE49-F238E27FC236}">
                  <a16:creationId xmlns=""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55" name="Freeform 140">
              <a:extLst>
                <a:ext uri="{FF2B5EF4-FFF2-40B4-BE49-F238E27FC236}">
                  <a16:creationId xmlns=""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56" name="Freeform 141">
              <a:extLst>
                <a:ext uri="{FF2B5EF4-FFF2-40B4-BE49-F238E27FC236}">
                  <a16:creationId xmlns=""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57" name="Freeform 142">
              <a:extLst>
                <a:ext uri="{FF2B5EF4-FFF2-40B4-BE49-F238E27FC236}">
                  <a16:creationId xmlns=""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58" name="Freeform 143">
              <a:extLst>
                <a:ext uri="{FF2B5EF4-FFF2-40B4-BE49-F238E27FC236}">
                  <a16:creationId xmlns=""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916621" y="3860754"/>
            <a:ext cx="1462984" cy="2261827"/>
            <a:chOff x="1916621" y="3860754"/>
            <a:chExt cx="1462984" cy="2261827"/>
          </a:xfrm>
        </p:grpSpPr>
        <p:grpSp>
          <p:nvGrpSpPr>
            <p:cNvPr id="3" name="Group 9">
              <a:extLst>
                <a:ext uri="{FF2B5EF4-FFF2-40B4-BE49-F238E27FC236}">
                  <a16:creationId xmlns="" xmlns:a16="http://schemas.microsoft.com/office/drawing/2014/main" id="{1CD51FE4-1BE9-4725-8C5E-D585E86C49EB}"/>
                </a:ext>
              </a:extLst>
            </p:cNvPr>
            <p:cNvGrpSpPr/>
            <p:nvPr/>
          </p:nvGrpSpPr>
          <p:grpSpPr>
            <a:xfrm>
              <a:off x="1916621" y="3860754"/>
              <a:ext cx="1462984" cy="2261827"/>
              <a:chOff x="7478257" y="2193205"/>
              <a:chExt cx="452893" cy="700189"/>
            </a:xfrm>
          </p:grpSpPr>
          <p:sp>
            <p:nvSpPr>
              <p:cNvPr id="11" name="Oval 10">
                <a:extLst>
                  <a:ext uri="{FF2B5EF4-FFF2-40B4-BE49-F238E27FC236}">
                    <a16:creationId xmlns="" xmlns:a16="http://schemas.microsoft.com/office/drawing/2014/main" id="{AC61A92C-7461-488B-B685-D8503D3CD944}"/>
                  </a:ext>
                </a:extLst>
              </p:cNvPr>
              <p:cNvSpPr/>
              <p:nvPr/>
            </p:nvSpPr>
            <p:spPr>
              <a:xfrm>
                <a:off x="7478257" y="2786413"/>
                <a:ext cx="452893" cy="106981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="" xmlns:a16="http://schemas.microsoft.com/office/drawing/2014/main" id="{EAFE7348-1270-48F4-B06C-3337B907A1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78257" y="2193205"/>
                <a:ext cx="452893" cy="646699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="" xmlns:a16="http://schemas.microsoft.com/office/drawing/2014/main" id="{B67F2147-4484-40D5-B546-A8F47DFE51AF}"/>
                </a:ext>
              </a:extLst>
            </p:cNvPr>
            <p:cNvSpPr txBox="1"/>
            <p:nvPr/>
          </p:nvSpPr>
          <p:spPr>
            <a:xfrm>
              <a:off x="2145346" y="4129219"/>
              <a:ext cx="103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cs typeface="Noto Sans" panose="020B0502040504020204" pitchFamily="34"/>
                </a:rPr>
                <a:t>01</a:t>
              </a:r>
              <a:endPara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Noto Sans" panose="020B0502040504020204" pitchFamily="34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569863" y="2623182"/>
            <a:ext cx="1166981" cy="1804195"/>
            <a:chOff x="7569863" y="2623182"/>
            <a:chExt cx="1166981" cy="1804195"/>
          </a:xfrm>
        </p:grpSpPr>
        <p:grpSp>
          <p:nvGrpSpPr>
            <p:cNvPr id="5" name="Group 158">
              <a:extLst>
                <a:ext uri="{FF2B5EF4-FFF2-40B4-BE49-F238E27FC236}">
                  <a16:creationId xmlns="" xmlns:a16="http://schemas.microsoft.com/office/drawing/2014/main" id="{7B2A6F9E-F0E9-4622-ACDE-CB82326B5637}"/>
                </a:ext>
              </a:extLst>
            </p:cNvPr>
            <p:cNvGrpSpPr/>
            <p:nvPr/>
          </p:nvGrpSpPr>
          <p:grpSpPr>
            <a:xfrm>
              <a:off x="7569863" y="2623182"/>
              <a:ext cx="1166981" cy="1804195"/>
              <a:chOff x="7478257" y="2193205"/>
              <a:chExt cx="452893" cy="700189"/>
            </a:xfrm>
          </p:grpSpPr>
          <p:sp>
            <p:nvSpPr>
              <p:cNvPr id="160" name="Oval 159">
                <a:extLst>
                  <a:ext uri="{FF2B5EF4-FFF2-40B4-BE49-F238E27FC236}">
                    <a16:creationId xmlns="" xmlns:a16="http://schemas.microsoft.com/office/drawing/2014/main" id="{5A0418DE-2F1D-4FFD-B28F-98DC2FEF1A72}"/>
                  </a:ext>
                </a:extLst>
              </p:cNvPr>
              <p:cNvSpPr/>
              <p:nvPr/>
            </p:nvSpPr>
            <p:spPr>
              <a:xfrm>
                <a:off x="7478257" y="2786413"/>
                <a:ext cx="452893" cy="106981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161" name="Freeform 17">
                <a:extLst>
                  <a:ext uri="{FF2B5EF4-FFF2-40B4-BE49-F238E27FC236}">
                    <a16:creationId xmlns="" xmlns:a16="http://schemas.microsoft.com/office/drawing/2014/main" id="{E2FE26E6-6248-47C3-9AD0-8A58E5F104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78257" y="2193205"/>
                <a:ext cx="452893" cy="646699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="" xmlns:a16="http://schemas.microsoft.com/office/drawing/2014/main" id="{34D2F6EE-113C-450F-8387-5A25F3043BEA}"/>
                </a:ext>
              </a:extLst>
            </p:cNvPr>
            <p:cNvSpPr txBox="1"/>
            <p:nvPr/>
          </p:nvSpPr>
          <p:spPr>
            <a:xfrm>
              <a:off x="7636527" y="2840814"/>
              <a:ext cx="1033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cs typeface="Noto Sans" panose="020B0502040504020204" pitchFamily="34"/>
                </a:rPr>
                <a:t>02</a:t>
              </a:r>
              <a:endPara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Noto Sans" panose="020B0502040504020204" pitchFamily="34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941744" y="1181327"/>
            <a:ext cx="1047467" cy="1598064"/>
            <a:chOff x="4941744" y="1181327"/>
            <a:chExt cx="1047467" cy="1598064"/>
          </a:xfrm>
        </p:grpSpPr>
        <p:grpSp>
          <p:nvGrpSpPr>
            <p:cNvPr id="8" name="Group 161">
              <a:extLst>
                <a:ext uri="{FF2B5EF4-FFF2-40B4-BE49-F238E27FC236}">
                  <a16:creationId xmlns="" xmlns:a16="http://schemas.microsoft.com/office/drawing/2014/main" id="{B854ABA0-5487-4821-B2F2-349225F2294D}"/>
                </a:ext>
              </a:extLst>
            </p:cNvPr>
            <p:cNvGrpSpPr/>
            <p:nvPr/>
          </p:nvGrpSpPr>
          <p:grpSpPr>
            <a:xfrm>
              <a:off x="4955559" y="1181327"/>
              <a:ext cx="1033652" cy="1598064"/>
              <a:chOff x="7478257" y="2193205"/>
              <a:chExt cx="452893" cy="700189"/>
            </a:xfrm>
          </p:grpSpPr>
          <p:sp>
            <p:nvSpPr>
              <p:cNvPr id="163" name="Oval 162">
                <a:extLst>
                  <a:ext uri="{FF2B5EF4-FFF2-40B4-BE49-F238E27FC236}">
                    <a16:creationId xmlns="" xmlns:a16="http://schemas.microsoft.com/office/drawing/2014/main" id="{4C5AABC9-36F0-408A-898D-9413B94E35B6}"/>
                  </a:ext>
                </a:extLst>
              </p:cNvPr>
              <p:cNvSpPr/>
              <p:nvPr/>
            </p:nvSpPr>
            <p:spPr>
              <a:xfrm>
                <a:off x="7478257" y="2786413"/>
                <a:ext cx="452893" cy="106981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164" name="Freeform 17">
                <a:extLst>
                  <a:ext uri="{FF2B5EF4-FFF2-40B4-BE49-F238E27FC236}">
                    <a16:creationId xmlns="" xmlns:a16="http://schemas.microsoft.com/office/drawing/2014/main" id="{7003277C-2D44-4FB9-8071-68E3F805B6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78257" y="2193205"/>
                <a:ext cx="452893" cy="646699"/>
              </a:xfrm>
              <a:custGeom>
                <a:avLst/>
                <a:gdLst>
                  <a:gd name="T0" fmla="*/ 214 w 221"/>
                  <a:gd name="T1" fmla="*/ 77 h 315"/>
                  <a:gd name="T2" fmla="*/ 164 w 221"/>
                  <a:gd name="T3" fmla="*/ 14 h 315"/>
                  <a:gd name="T4" fmla="*/ 110 w 221"/>
                  <a:gd name="T5" fmla="*/ 0 h 315"/>
                  <a:gd name="T6" fmla="*/ 110 w 221"/>
                  <a:gd name="T7" fmla="*/ 0 h 315"/>
                  <a:gd name="T8" fmla="*/ 56 w 221"/>
                  <a:gd name="T9" fmla="*/ 14 h 315"/>
                  <a:gd name="T10" fmla="*/ 6 w 221"/>
                  <a:gd name="T11" fmla="*/ 77 h 315"/>
                  <a:gd name="T12" fmla="*/ 5 w 221"/>
                  <a:gd name="T13" fmla="*/ 132 h 315"/>
                  <a:gd name="T14" fmla="*/ 40 w 221"/>
                  <a:gd name="T15" fmla="*/ 208 h 315"/>
                  <a:gd name="T16" fmla="*/ 94 w 221"/>
                  <a:gd name="T17" fmla="*/ 292 h 315"/>
                  <a:gd name="T18" fmla="*/ 110 w 221"/>
                  <a:gd name="T19" fmla="*/ 315 h 315"/>
                  <a:gd name="T20" fmla="*/ 110 w 221"/>
                  <a:gd name="T21" fmla="*/ 315 h 315"/>
                  <a:gd name="T22" fmla="*/ 126 w 221"/>
                  <a:gd name="T23" fmla="*/ 292 h 315"/>
                  <a:gd name="T24" fmla="*/ 180 w 221"/>
                  <a:gd name="T25" fmla="*/ 208 h 315"/>
                  <a:gd name="T26" fmla="*/ 215 w 221"/>
                  <a:gd name="T27" fmla="*/ 132 h 315"/>
                  <a:gd name="T28" fmla="*/ 214 w 221"/>
                  <a:gd name="T29" fmla="*/ 77 h 315"/>
                  <a:gd name="T30" fmla="*/ 110 w 221"/>
                  <a:gd name="T31" fmla="*/ 174 h 315"/>
                  <a:gd name="T32" fmla="*/ 110 w 221"/>
                  <a:gd name="T33" fmla="*/ 174 h 315"/>
                  <a:gd name="T34" fmla="*/ 110 w 221"/>
                  <a:gd name="T35" fmla="*/ 174 h 315"/>
                  <a:gd name="T36" fmla="*/ 44 w 221"/>
                  <a:gd name="T37" fmla="*/ 108 h 315"/>
                  <a:gd name="T38" fmla="*/ 110 w 221"/>
                  <a:gd name="T39" fmla="*/ 42 h 315"/>
                  <a:gd name="T40" fmla="*/ 110 w 221"/>
                  <a:gd name="T41" fmla="*/ 42 h 315"/>
                  <a:gd name="T42" fmla="*/ 110 w 221"/>
                  <a:gd name="T43" fmla="*/ 42 h 315"/>
                  <a:gd name="T44" fmla="*/ 176 w 221"/>
                  <a:gd name="T45" fmla="*/ 108 h 315"/>
                  <a:gd name="T46" fmla="*/ 110 w 221"/>
                  <a:gd name="T47" fmla="*/ 17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1" h="315">
                    <a:moveTo>
                      <a:pt x="214" y="77"/>
                    </a:moveTo>
                    <a:cubicBezTo>
                      <a:pt x="206" y="50"/>
                      <a:pt x="189" y="29"/>
                      <a:pt x="164" y="14"/>
                    </a:cubicBezTo>
                    <a:cubicBezTo>
                      <a:pt x="147" y="4"/>
                      <a:pt x="12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73" y="4"/>
                      <a:pt x="56" y="14"/>
                    </a:cubicBezTo>
                    <a:cubicBezTo>
                      <a:pt x="31" y="29"/>
                      <a:pt x="15" y="50"/>
                      <a:pt x="6" y="77"/>
                    </a:cubicBezTo>
                    <a:cubicBezTo>
                      <a:pt x="1" y="95"/>
                      <a:pt x="0" y="114"/>
                      <a:pt x="5" y="132"/>
                    </a:cubicBezTo>
                    <a:cubicBezTo>
                      <a:pt x="13" y="159"/>
                      <a:pt x="26" y="184"/>
                      <a:pt x="40" y="208"/>
                    </a:cubicBezTo>
                    <a:cubicBezTo>
                      <a:pt x="58" y="237"/>
                      <a:pt x="76" y="264"/>
                      <a:pt x="94" y="292"/>
                    </a:cubicBezTo>
                    <a:cubicBezTo>
                      <a:pt x="99" y="300"/>
                      <a:pt x="104" y="307"/>
                      <a:pt x="110" y="315"/>
                    </a:cubicBezTo>
                    <a:cubicBezTo>
                      <a:pt x="110" y="315"/>
                      <a:pt x="110" y="315"/>
                      <a:pt x="110" y="315"/>
                    </a:cubicBezTo>
                    <a:cubicBezTo>
                      <a:pt x="116" y="307"/>
                      <a:pt x="121" y="300"/>
                      <a:pt x="126" y="292"/>
                    </a:cubicBezTo>
                    <a:cubicBezTo>
                      <a:pt x="144" y="264"/>
                      <a:pt x="163" y="237"/>
                      <a:pt x="180" y="208"/>
                    </a:cubicBezTo>
                    <a:cubicBezTo>
                      <a:pt x="194" y="184"/>
                      <a:pt x="207" y="159"/>
                      <a:pt x="215" y="132"/>
                    </a:cubicBezTo>
                    <a:cubicBezTo>
                      <a:pt x="221" y="114"/>
                      <a:pt x="220" y="95"/>
                      <a:pt x="214" y="77"/>
                    </a:cubicBezTo>
                    <a:close/>
                    <a:moveTo>
                      <a:pt x="110" y="174"/>
                    </a:move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74" y="174"/>
                      <a:pt x="44" y="145"/>
                      <a:pt x="44" y="108"/>
                    </a:cubicBezTo>
                    <a:cubicBezTo>
                      <a:pt x="44" y="72"/>
                      <a:pt x="74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47" y="42"/>
                      <a:pt x="176" y="72"/>
                      <a:pt x="176" y="108"/>
                    </a:cubicBezTo>
                    <a:cubicBezTo>
                      <a:pt x="176" y="145"/>
                      <a:pt x="147" y="174"/>
                      <a:pt x="110" y="17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="" xmlns:a16="http://schemas.microsoft.com/office/drawing/2014/main" id="{2A81A2BA-1F7F-4BD4-80CB-D4E689347B7E}"/>
                </a:ext>
              </a:extLst>
            </p:cNvPr>
            <p:cNvSpPr txBox="1"/>
            <p:nvPr/>
          </p:nvSpPr>
          <p:spPr>
            <a:xfrm>
              <a:off x="4941744" y="1351079"/>
              <a:ext cx="103365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cs typeface="Noto Sans" panose="020B0502040504020204" pitchFamily="34"/>
                </a:rPr>
                <a:t>03</a:t>
              </a:r>
              <a:endPara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Noto Sans" panose="020B0502040504020204" pitchFamily="34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4937" y="2200379"/>
            <a:ext cx="2393989" cy="1707297"/>
            <a:chOff x="434937" y="2200379"/>
            <a:chExt cx="2393989" cy="1707297"/>
          </a:xfrm>
        </p:grpSpPr>
        <p:sp>
          <p:nvSpPr>
            <p:cNvPr id="172" name="TextBox 171">
              <a:extLst>
                <a:ext uri="{FF2B5EF4-FFF2-40B4-BE49-F238E27FC236}">
                  <a16:creationId xmlns="" xmlns:a16="http://schemas.microsoft.com/office/drawing/2014/main" id="{BF02C3D4-8338-4FF8-A1C8-C6390D4E80A8}"/>
                </a:ext>
              </a:extLst>
            </p:cNvPr>
            <p:cNvSpPr txBox="1"/>
            <p:nvPr/>
          </p:nvSpPr>
          <p:spPr>
            <a:xfrm>
              <a:off x="453988" y="3076679"/>
              <a:ext cx="23749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FFFFFF"/>
                  </a:solidFill>
                  <a:latin typeface="+mj-ea"/>
                  <a:ea typeface="+mj-ea"/>
                  <a:cs typeface="Courier New" pitchFamily="49" charset="0"/>
                </a:rPr>
                <a:t>Webhacking.kr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FFFFFF"/>
                  </a:solidFill>
                  <a:latin typeface="+mj-ea"/>
                  <a:ea typeface="+mj-ea"/>
                  <a:cs typeface="Courier New" pitchFamily="49" charset="0"/>
                </a:rPr>
                <a:t>Level 35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FFFFFF"/>
                  </a:solidFill>
                  <a:latin typeface="+mj-ea"/>
                  <a:ea typeface="+mj-ea"/>
                  <a:cs typeface="Courier New" pitchFamily="49" charset="0"/>
                </a:rPr>
                <a:t>Level 59</a:t>
              </a:r>
              <a:endParaRPr lang="en-GB" sz="1600" dirty="0">
                <a:solidFill>
                  <a:srgbClr val="FFFFFF"/>
                </a:solidFill>
                <a:latin typeface="+mj-ea"/>
                <a:ea typeface="+mj-ea"/>
                <a:cs typeface="Courier New" pitchFamily="49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="" xmlns:a16="http://schemas.microsoft.com/office/drawing/2014/main" id="{0F1C02BF-ADCA-4784-82C1-18A60CAAAFAC}"/>
                </a:ext>
              </a:extLst>
            </p:cNvPr>
            <p:cNvSpPr/>
            <p:nvPr/>
          </p:nvSpPr>
          <p:spPr>
            <a:xfrm>
              <a:off x="548006" y="2917597"/>
              <a:ext cx="1754928" cy="855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BF02C3D4-8338-4FF8-A1C8-C6390D4E80A8}"/>
                </a:ext>
              </a:extLst>
            </p:cNvPr>
            <p:cNvSpPr txBox="1"/>
            <p:nvPr/>
          </p:nvSpPr>
          <p:spPr>
            <a:xfrm>
              <a:off x="434937" y="2200379"/>
              <a:ext cx="1931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0" spc="300" dirty="0">
                  <a:solidFill>
                    <a:srgbClr val="FFFFFF"/>
                  </a:solidFill>
                  <a:latin typeface="+mj-ea"/>
                  <a:ea typeface="+mj-ea"/>
                  <a:cs typeface="Noto Sans" panose="020B0502040504020204" pitchFamily="34"/>
                </a:rPr>
                <a:t>임병규</a:t>
              </a:r>
              <a:endParaRPr kumimoji="0" lang="en-GB" sz="4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Noto Sans" panose="020B0502040504020204" pitchFamily="34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471170" y="733529"/>
            <a:ext cx="2329430" cy="1997968"/>
            <a:chOff x="2471170" y="733529"/>
            <a:chExt cx="2329430" cy="1997968"/>
          </a:xfrm>
        </p:grpSpPr>
        <p:sp>
          <p:nvSpPr>
            <p:cNvPr id="173" name="TextBox 172">
              <a:extLst>
                <a:ext uri="{FF2B5EF4-FFF2-40B4-BE49-F238E27FC236}">
                  <a16:creationId xmlns="" xmlns:a16="http://schemas.microsoft.com/office/drawing/2014/main" id="{9054FD7B-D1AA-4AA9-9961-99A55CE36CA8}"/>
                </a:ext>
              </a:extLst>
            </p:cNvPr>
            <p:cNvSpPr txBox="1"/>
            <p:nvPr/>
          </p:nvSpPr>
          <p:spPr>
            <a:xfrm>
              <a:off x="2471170" y="1654279"/>
              <a:ext cx="23294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cs typeface="Courier New" pitchFamily="49" charset="0"/>
                </a:rPr>
                <a:t>Hack This Site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600" dirty="0">
                  <a:solidFill>
                    <a:srgbClr val="FFFFFF"/>
                  </a:solidFill>
                  <a:latin typeface="+mj-ea"/>
                  <a:ea typeface="+mj-ea"/>
                  <a:cs typeface="Courier New" pitchFamily="49" charset="0"/>
                </a:rPr>
                <a:t>Realistic 5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cs typeface="Courier New" pitchFamily="49" charset="0"/>
                </a:rPr>
                <a:t>Realistic 7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600" dirty="0">
                  <a:solidFill>
                    <a:srgbClr val="FFFFFF"/>
                  </a:solidFill>
                  <a:latin typeface="+mj-ea"/>
                  <a:ea typeface="+mj-ea"/>
                  <a:cs typeface="Courier New" pitchFamily="49" charset="0"/>
                </a:rPr>
                <a:t>Realistic 10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Courier New" pitchFamily="49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="" xmlns:a16="http://schemas.microsoft.com/office/drawing/2014/main" id="{830A12B6-2C82-4BF0-A17A-4930AA6602B9}"/>
                </a:ext>
              </a:extLst>
            </p:cNvPr>
            <p:cNvSpPr/>
            <p:nvPr/>
          </p:nvSpPr>
          <p:spPr>
            <a:xfrm>
              <a:off x="2565188" y="1512130"/>
              <a:ext cx="1854411" cy="8806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BF02C3D4-8338-4FF8-A1C8-C6390D4E80A8}"/>
                </a:ext>
              </a:extLst>
            </p:cNvPr>
            <p:cNvSpPr txBox="1"/>
            <p:nvPr/>
          </p:nvSpPr>
          <p:spPr>
            <a:xfrm>
              <a:off x="2473287" y="733529"/>
              <a:ext cx="1931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0" spc="300" dirty="0">
                  <a:solidFill>
                    <a:srgbClr val="FFFFFF"/>
                  </a:solidFill>
                  <a:latin typeface="+mj-ea"/>
                  <a:ea typeface="+mj-ea"/>
                  <a:cs typeface="Noto Sans" panose="020B0502040504020204" pitchFamily="34"/>
                </a:rPr>
                <a:t>최형민</a:t>
              </a:r>
              <a:endParaRPr kumimoji="0" lang="en-GB" sz="4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Noto Sans" panose="020B0502040504020204" pitchFamily="34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255087" y="2924279"/>
            <a:ext cx="2232063" cy="1442998"/>
            <a:chOff x="9255087" y="2924279"/>
            <a:chExt cx="2232063" cy="1442998"/>
          </a:xfrm>
        </p:grpSpPr>
        <p:sp>
          <p:nvSpPr>
            <p:cNvPr id="174" name="TextBox 173">
              <a:extLst>
                <a:ext uri="{FF2B5EF4-FFF2-40B4-BE49-F238E27FC236}">
                  <a16:creationId xmlns="" xmlns:a16="http://schemas.microsoft.com/office/drawing/2014/main" id="{3C1B6BF5-2395-48D1-8167-2E655E71AE64}"/>
                </a:ext>
              </a:extLst>
            </p:cNvPr>
            <p:cNvSpPr txBox="1"/>
            <p:nvPr/>
          </p:nvSpPr>
          <p:spPr>
            <a:xfrm>
              <a:off x="9284720" y="3813279"/>
              <a:ext cx="22024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en-GB" sz="1500" dirty="0">
                  <a:solidFill>
                    <a:srgbClr val="FFFFFF"/>
                  </a:solidFill>
                  <a:latin typeface="+mj-ea"/>
                  <a:ea typeface="+mj-ea"/>
                  <a:cs typeface="Courier New" pitchFamily="49" charset="0"/>
                </a:rPr>
                <a:t>Webhacking.kr</a:t>
              </a:r>
            </a:p>
            <a:p>
              <a:pPr algn="just">
                <a:defRPr/>
              </a:pPr>
              <a:r>
                <a:rPr lang="en-GB" sz="1500" dirty="0">
                  <a:solidFill>
                    <a:srgbClr val="FFFFFF"/>
                  </a:solidFill>
                  <a:latin typeface="+mj-ea"/>
                  <a:ea typeface="+mj-ea"/>
                  <a:cs typeface="Courier New" pitchFamily="49" charset="0"/>
                </a:rPr>
                <a:t>Level 2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="" xmlns:a16="http://schemas.microsoft.com/office/drawing/2014/main" id="{B04BB237-9E0E-4CAD-9DCF-40C7C26E38F5}"/>
                </a:ext>
              </a:extLst>
            </p:cNvPr>
            <p:cNvSpPr/>
            <p:nvPr/>
          </p:nvSpPr>
          <p:spPr>
            <a:xfrm>
              <a:off x="9361806" y="3654197"/>
              <a:ext cx="1754928" cy="855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BF02C3D4-8338-4FF8-A1C8-C6390D4E80A8}"/>
                </a:ext>
              </a:extLst>
            </p:cNvPr>
            <p:cNvSpPr txBox="1"/>
            <p:nvPr/>
          </p:nvSpPr>
          <p:spPr>
            <a:xfrm>
              <a:off x="9255087" y="2924279"/>
              <a:ext cx="1931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ko-KR" altLang="en-US" sz="4000" spc="300" dirty="0">
                  <a:solidFill>
                    <a:srgbClr val="FFFFFF"/>
                  </a:solidFill>
                  <a:latin typeface="+mj-ea"/>
                  <a:ea typeface="+mj-ea"/>
                  <a:cs typeface="Noto Sans" panose="020B0502040504020204" pitchFamily="34"/>
                </a:rPr>
                <a:t>오성택</a:t>
              </a:r>
              <a:endParaRPr lang="en-GB" sz="4000" spc="300" dirty="0">
                <a:solidFill>
                  <a:srgbClr val="FFFFFF"/>
                </a:solidFill>
                <a:latin typeface="+mj-ea"/>
                <a:ea typeface="+mj-ea"/>
                <a:cs typeface="Noto Sans" panose="020B0502040504020204" pitchFamily="34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1D17369-DB72-4714-A662-EBAE88BF833D}"/>
              </a:ext>
            </a:extLst>
          </p:cNvPr>
          <p:cNvSpPr txBox="1"/>
          <p:nvPr/>
        </p:nvSpPr>
        <p:spPr>
          <a:xfrm>
            <a:off x="135373" y="91466"/>
            <a:ext cx="2337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Noto Sans" panose="020B0502040504020204" pitchFamily="34"/>
              </a:rPr>
              <a:t>[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Noto Sans" panose="020B0502040504020204" pitchFamily="34"/>
              </a:rPr>
              <a:t>목 차 </a:t>
            </a:r>
            <a:r>
              <a:rPr lang="en-US" altLang="ko-KR" sz="3200" b="1" dirty="0">
                <a:solidFill>
                  <a:srgbClr val="FFFFFF"/>
                </a:solidFill>
                <a:latin typeface="+mj-ea"/>
                <a:ea typeface="+mj-ea"/>
                <a:cs typeface="Noto Sans" panose="020B0502040504020204" pitchFamily="34"/>
              </a:rPr>
              <a:t>]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2851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>
            <a:spLocks/>
          </p:cNvSpPr>
          <p:nvPr/>
        </p:nvSpPr>
        <p:spPr>
          <a:xfrm>
            <a:off x="6461125" y="6299200"/>
            <a:ext cx="4004310" cy="178435"/>
          </a:xfrm>
          <a:prstGeom prst="ellipse">
            <a:avLst/>
          </a:prstGeom>
          <a:solidFill>
            <a:schemeClr val="tx2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506220" y="3953376"/>
            <a:ext cx="3272155" cy="81015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리턴값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글자로 확인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653415" y="19614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1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653415" y="4147193"/>
            <a:ext cx="506730" cy="50673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2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506220" y="1812436"/>
            <a:ext cx="3272155" cy="119795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컬럼 이름 크기 확인 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Courier New" pitchFamily="49" charset="0"/>
                <a:ea typeface="맑은 고딕" charset="0"/>
                <a:cs typeface="Courier New" pitchFamily="49" charset="0"/>
              </a:rPr>
              <a:t>column</a:t>
            </a:r>
            <a:endParaRPr lang="ko-KR" altLang="en-US" sz="4800" b="1" dirty="0">
              <a:solidFill>
                <a:srgbClr val="FFFFFF"/>
              </a:solidFill>
              <a:latin typeface="Courier New" pitchFamily="49" charset="0"/>
              <a:ea typeface="맑은 고딕" charset="0"/>
              <a:cs typeface="Courier New" pitchFamily="49" charset="0"/>
            </a:endParaRPr>
          </a:p>
        </p:txBody>
      </p:sp>
      <p:grpSp>
        <p:nvGrpSpPr>
          <p:cNvPr id="25" name="그룹 11">
            <a:extLst>
              <a:ext uri="{FF2B5EF4-FFF2-40B4-BE49-F238E27FC236}">
                <a16:creationId xmlns="" xmlns:a16="http://schemas.microsoft.com/office/drawing/2014/main" id="{9604889E-D00A-4A7F-88B4-E4E3E975C85C}"/>
              </a:ext>
            </a:extLst>
          </p:cNvPr>
          <p:cNvGrpSpPr/>
          <p:nvPr/>
        </p:nvGrpSpPr>
        <p:grpSpPr>
          <a:xfrm>
            <a:off x="4119562" y="628607"/>
            <a:ext cx="8119745" cy="3131034"/>
            <a:chOff x="4403090" y="356235"/>
            <a:chExt cx="8119745" cy="5550535"/>
          </a:xfrm>
        </p:grpSpPr>
        <p:pic>
          <p:nvPicPr>
            <p:cNvPr id="26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3C45CC36-D67E-49E8-B54D-A016E4C16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7" name="도형 23">
              <a:extLst>
                <a:ext uri="{FF2B5EF4-FFF2-40B4-BE49-F238E27FC236}">
                  <a16:creationId xmlns="" xmlns:a16="http://schemas.microsoft.com/office/drawing/2014/main" id="{C549D396-C7A4-4FCF-A40A-046CB009973A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8" name="그림 27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B4EEC0BA-D9F9-4877-8E06-7E6EF4D32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grpSp>
        <p:nvGrpSpPr>
          <p:cNvPr id="20" name="그룹 11">
            <a:extLst>
              <a:ext uri="{FF2B5EF4-FFF2-40B4-BE49-F238E27FC236}">
                <a16:creationId xmlns="" xmlns:a16="http://schemas.microsoft.com/office/drawing/2014/main" id="{94E93B8A-DC35-4123-9B54-61DF4C3AFB5F}"/>
              </a:ext>
            </a:extLst>
          </p:cNvPr>
          <p:cNvGrpSpPr/>
          <p:nvPr/>
        </p:nvGrpSpPr>
        <p:grpSpPr>
          <a:xfrm>
            <a:off x="4129072" y="3584024"/>
            <a:ext cx="8119745" cy="1929735"/>
            <a:chOff x="4403090" y="356235"/>
            <a:chExt cx="8119745" cy="5550535"/>
          </a:xfrm>
        </p:grpSpPr>
        <p:pic>
          <p:nvPicPr>
            <p:cNvPr id="21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9F578F51-E918-4F86-BA56-A3E68445D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2" name="도형 23">
              <a:extLst>
                <a:ext uri="{FF2B5EF4-FFF2-40B4-BE49-F238E27FC236}">
                  <a16:creationId xmlns="" xmlns:a16="http://schemas.microsoft.com/office/drawing/2014/main" id="{8B827CCA-956D-47AA-B5A0-32AD24274325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3" name="그림 22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439DC507-5E1F-406C-8008-E07E76ED8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pic>
        <p:nvPicPr>
          <p:cNvPr id="10241" name="_x376445720">
            <a:extLst>
              <a:ext uri="{FF2B5EF4-FFF2-40B4-BE49-F238E27FC236}">
                <a16:creationId xmlns="" xmlns:a16="http://schemas.microsoft.com/office/drawing/2014/main" id="{95BCE6E7-69F5-4CB2-AA65-B1A42EF71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122" y="1182905"/>
            <a:ext cx="6673367" cy="253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_x376445720">
            <a:extLst>
              <a:ext uri="{FF2B5EF4-FFF2-40B4-BE49-F238E27FC236}">
                <a16:creationId xmlns="" xmlns:a16="http://schemas.microsoft.com/office/drawing/2014/main" id="{1F83A903-499A-4EB0-ACD6-73AD6E459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745" y="3888643"/>
            <a:ext cx="6555492" cy="162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_x376446520">
            <a:extLst>
              <a:ext uri="{FF2B5EF4-FFF2-40B4-BE49-F238E27FC236}">
                <a16:creationId xmlns="" xmlns:a16="http://schemas.microsoft.com/office/drawing/2014/main" id="{3CBB3F6E-F3DC-4DED-90C4-25AD1277F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1094350"/>
            <a:ext cx="6760210" cy="262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376445720">
            <a:extLst>
              <a:ext uri="{FF2B5EF4-FFF2-40B4-BE49-F238E27FC236}">
                <a16:creationId xmlns="" xmlns:a16="http://schemas.microsoft.com/office/drawing/2014/main" id="{1D2FB9E8-8E66-4162-BA2F-02B8698D3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3880896"/>
            <a:ext cx="6760210" cy="155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518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>
            <a:spLocks/>
          </p:cNvSpPr>
          <p:nvPr/>
        </p:nvSpPr>
        <p:spPr>
          <a:xfrm>
            <a:off x="6461125" y="6299200"/>
            <a:ext cx="4004310" cy="178435"/>
          </a:xfrm>
          <a:prstGeom prst="ellipse">
            <a:avLst/>
          </a:prstGeom>
          <a:solidFill>
            <a:schemeClr val="tx2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506220" y="3953376"/>
            <a:ext cx="3272155" cy="81015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리턴값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1:57 -&gt; 117 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아스키로 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</a:t>
            </a: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653415" y="19614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1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653415" y="4147193"/>
            <a:ext cx="506730" cy="50673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2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506220" y="1812436"/>
            <a:ext cx="3272155" cy="119795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컬럼 이름 확인 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Courier New" pitchFamily="49" charset="0"/>
                <a:ea typeface="맑은 고딕" charset="0"/>
                <a:cs typeface="Courier New" pitchFamily="49" charset="0"/>
              </a:rPr>
              <a:t>column</a:t>
            </a:r>
            <a:endParaRPr lang="ko-KR" altLang="en-US" sz="4800" b="1" dirty="0">
              <a:solidFill>
                <a:srgbClr val="FFFFFF"/>
              </a:solidFill>
              <a:latin typeface="Courier New" pitchFamily="49" charset="0"/>
              <a:ea typeface="맑은 고딕" charset="0"/>
              <a:cs typeface="Courier New" pitchFamily="49" charset="0"/>
            </a:endParaRPr>
          </a:p>
        </p:txBody>
      </p:sp>
      <p:grpSp>
        <p:nvGrpSpPr>
          <p:cNvPr id="25" name="그룹 11">
            <a:extLst>
              <a:ext uri="{FF2B5EF4-FFF2-40B4-BE49-F238E27FC236}">
                <a16:creationId xmlns="" xmlns:a16="http://schemas.microsoft.com/office/drawing/2014/main" id="{9604889E-D00A-4A7F-88B4-E4E3E975C85C}"/>
              </a:ext>
            </a:extLst>
          </p:cNvPr>
          <p:cNvGrpSpPr/>
          <p:nvPr/>
        </p:nvGrpSpPr>
        <p:grpSpPr>
          <a:xfrm>
            <a:off x="4119562" y="628607"/>
            <a:ext cx="8119745" cy="3131034"/>
            <a:chOff x="4403090" y="356235"/>
            <a:chExt cx="8119745" cy="5550535"/>
          </a:xfrm>
        </p:grpSpPr>
        <p:pic>
          <p:nvPicPr>
            <p:cNvPr id="26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3C45CC36-D67E-49E8-B54D-A016E4C16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7" name="도형 23">
              <a:extLst>
                <a:ext uri="{FF2B5EF4-FFF2-40B4-BE49-F238E27FC236}">
                  <a16:creationId xmlns="" xmlns:a16="http://schemas.microsoft.com/office/drawing/2014/main" id="{C549D396-C7A4-4FCF-A40A-046CB009973A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8" name="그림 27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B4EEC0BA-D9F9-4877-8E06-7E6EF4D32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grpSp>
        <p:nvGrpSpPr>
          <p:cNvPr id="20" name="그룹 11">
            <a:extLst>
              <a:ext uri="{FF2B5EF4-FFF2-40B4-BE49-F238E27FC236}">
                <a16:creationId xmlns="" xmlns:a16="http://schemas.microsoft.com/office/drawing/2014/main" id="{94E93B8A-DC35-4123-9B54-61DF4C3AFB5F}"/>
              </a:ext>
            </a:extLst>
          </p:cNvPr>
          <p:cNvGrpSpPr/>
          <p:nvPr/>
        </p:nvGrpSpPr>
        <p:grpSpPr>
          <a:xfrm>
            <a:off x="4129072" y="3584024"/>
            <a:ext cx="8119745" cy="1929735"/>
            <a:chOff x="4403090" y="356235"/>
            <a:chExt cx="8119745" cy="5550535"/>
          </a:xfrm>
        </p:grpSpPr>
        <p:pic>
          <p:nvPicPr>
            <p:cNvPr id="21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9F578F51-E918-4F86-BA56-A3E68445D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2" name="도형 23">
              <a:extLst>
                <a:ext uri="{FF2B5EF4-FFF2-40B4-BE49-F238E27FC236}">
                  <a16:creationId xmlns="" xmlns:a16="http://schemas.microsoft.com/office/drawing/2014/main" id="{8B827CCA-956D-47AA-B5A0-32AD24274325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3" name="그림 22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439DC507-5E1F-406C-8008-E07E76ED8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pic>
        <p:nvPicPr>
          <p:cNvPr id="10241" name="_x376445720">
            <a:extLst>
              <a:ext uri="{FF2B5EF4-FFF2-40B4-BE49-F238E27FC236}">
                <a16:creationId xmlns="" xmlns:a16="http://schemas.microsoft.com/office/drawing/2014/main" id="{95BCE6E7-69F5-4CB2-AA65-B1A42EF71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122" y="1182905"/>
            <a:ext cx="6673367" cy="253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_x376445720">
            <a:extLst>
              <a:ext uri="{FF2B5EF4-FFF2-40B4-BE49-F238E27FC236}">
                <a16:creationId xmlns="" xmlns:a16="http://schemas.microsoft.com/office/drawing/2014/main" id="{1F83A903-499A-4EB0-ACD6-73AD6E459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745" y="3888643"/>
            <a:ext cx="6555492" cy="162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_x376446520">
            <a:extLst>
              <a:ext uri="{FF2B5EF4-FFF2-40B4-BE49-F238E27FC236}">
                <a16:creationId xmlns="" xmlns:a16="http://schemas.microsoft.com/office/drawing/2014/main" id="{3CBB3F6E-F3DC-4DED-90C4-25AD1277F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1094350"/>
            <a:ext cx="6760210" cy="262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376445720">
            <a:extLst>
              <a:ext uri="{FF2B5EF4-FFF2-40B4-BE49-F238E27FC236}">
                <a16:creationId xmlns="" xmlns:a16="http://schemas.microsoft.com/office/drawing/2014/main" id="{1D2FB9E8-8E66-4162-BA2F-02B8698D3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3880896"/>
            <a:ext cx="6760210" cy="155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9" name="_x376446520">
            <a:extLst>
              <a:ext uri="{FF2B5EF4-FFF2-40B4-BE49-F238E27FC236}">
                <a16:creationId xmlns="" xmlns:a16="http://schemas.microsoft.com/office/drawing/2014/main" id="{B70BD726-F512-486E-A755-9942D1787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870" y="1094349"/>
            <a:ext cx="6801486" cy="262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_x376444760">
            <a:extLst>
              <a:ext uri="{FF2B5EF4-FFF2-40B4-BE49-F238E27FC236}">
                <a16:creationId xmlns="" xmlns:a16="http://schemas.microsoft.com/office/drawing/2014/main" id="{F0A06261-950D-4B02-B8E2-AAC567182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522" y="3911091"/>
            <a:ext cx="6800063" cy="137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17">
            <a:extLst>
              <a:ext uri="{FF2B5EF4-FFF2-40B4-BE49-F238E27FC236}">
                <a16:creationId xmlns="" xmlns:a16="http://schemas.microsoft.com/office/drawing/2014/main" id="{81278653-3A18-43E8-8361-EBA21F40B035}"/>
              </a:ext>
            </a:extLst>
          </p:cNvPr>
          <p:cNvSpPr>
            <a:spLocks/>
          </p:cNvSpPr>
          <p:nvPr/>
        </p:nvSpPr>
        <p:spPr>
          <a:xfrm>
            <a:off x="653416" y="5159734"/>
            <a:ext cx="506730" cy="506730"/>
          </a:xfrm>
          <a:prstGeom prst="ellipse">
            <a:avLst/>
          </a:prstGeom>
          <a:solidFill>
            <a:schemeClr val="accent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b="1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3</a:t>
            </a:r>
            <a:endParaRPr lang="ko-KR" altLang="en-US" sz="3600" b="1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5A3FFFB-987D-4FFF-B82E-7055BC0EF26F}"/>
              </a:ext>
            </a:extLst>
          </p:cNvPr>
          <p:cNvSpPr txBox="1">
            <a:spLocks/>
          </p:cNvSpPr>
          <p:nvPr/>
        </p:nvSpPr>
        <p:spPr>
          <a:xfrm>
            <a:off x="1474028" y="5081551"/>
            <a:ext cx="3272155" cy="15857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defTabSz="508000">
              <a:lnSpc>
                <a:spcPct val="18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결론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defTabSz="508000">
              <a:lnSpc>
                <a:spcPct val="18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Substring 2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번째 값만 늘려가면 최종적으로 컬럼의 이름은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defTabSz="508000">
              <a:lnSpc>
                <a:spcPct val="18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Pw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이다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6547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>
            <a:spLocks/>
          </p:cNvSpPr>
          <p:nvPr/>
        </p:nvSpPr>
        <p:spPr>
          <a:xfrm>
            <a:off x="6461125" y="6299200"/>
            <a:ext cx="4004310" cy="178435"/>
          </a:xfrm>
          <a:prstGeom prst="ellipse">
            <a:avLst/>
          </a:prstGeom>
          <a:solidFill>
            <a:schemeClr val="tx2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506220" y="3953376"/>
            <a:ext cx="3272155" cy="81015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리턴값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17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로 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17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자리이다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653415" y="19614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1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653415" y="4147193"/>
            <a:ext cx="506730" cy="50673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2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506220" y="1812436"/>
            <a:ext cx="3272155" cy="119795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Pw 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길이 확인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Courier New" pitchFamily="49" charset="0"/>
                <a:ea typeface="맑은 고딕" charset="0"/>
                <a:cs typeface="Courier New" pitchFamily="49" charset="0"/>
              </a:rPr>
              <a:t>pw</a:t>
            </a:r>
            <a:endParaRPr lang="ko-KR" altLang="en-US" sz="4800" b="1" dirty="0">
              <a:solidFill>
                <a:srgbClr val="FFFFFF"/>
              </a:solidFill>
              <a:latin typeface="Courier New" pitchFamily="49" charset="0"/>
              <a:ea typeface="맑은 고딕" charset="0"/>
              <a:cs typeface="Courier New" pitchFamily="49" charset="0"/>
            </a:endParaRPr>
          </a:p>
        </p:txBody>
      </p:sp>
      <p:grpSp>
        <p:nvGrpSpPr>
          <p:cNvPr id="25" name="그룹 11">
            <a:extLst>
              <a:ext uri="{FF2B5EF4-FFF2-40B4-BE49-F238E27FC236}">
                <a16:creationId xmlns="" xmlns:a16="http://schemas.microsoft.com/office/drawing/2014/main" id="{9604889E-D00A-4A7F-88B4-E4E3E975C85C}"/>
              </a:ext>
            </a:extLst>
          </p:cNvPr>
          <p:cNvGrpSpPr/>
          <p:nvPr/>
        </p:nvGrpSpPr>
        <p:grpSpPr>
          <a:xfrm>
            <a:off x="4119562" y="628607"/>
            <a:ext cx="8119745" cy="3131034"/>
            <a:chOff x="4403090" y="356235"/>
            <a:chExt cx="8119745" cy="5550535"/>
          </a:xfrm>
        </p:grpSpPr>
        <p:pic>
          <p:nvPicPr>
            <p:cNvPr id="26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3C45CC36-D67E-49E8-B54D-A016E4C16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7" name="도형 23">
              <a:extLst>
                <a:ext uri="{FF2B5EF4-FFF2-40B4-BE49-F238E27FC236}">
                  <a16:creationId xmlns="" xmlns:a16="http://schemas.microsoft.com/office/drawing/2014/main" id="{C549D396-C7A4-4FCF-A40A-046CB009973A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8" name="그림 27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B4EEC0BA-D9F9-4877-8E06-7E6EF4D32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grpSp>
        <p:nvGrpSpPr>
          <p:cNvPr id="20" name="그룹 11">
            <a:extLst>
              <a:ext uri="{FF2B5EF4-FFF2-40B4-BE49-F238E27FC236}">
                <a16:creationId xmlns="" xmlns:a16="http://schemas.microsoft.com/office/drawing/2014/main" id="{94E93B8A-DC35-4123-9B54-61DF4C3AFB5F}"/>
              </a:ext>
            </a:extLst>
          </p:cNvPr>
          <p:cNvGrpSpPr/>
          <p:nvPr/>
        </p:nvGrpSpPr>
        <p:grpSpPr>
          <a:xfrm>
            <a:off x="4129072" y="3584024"/>
            <a:ext cx="8119745" cy="1929735"/>
            <a:chOff x="4403090" y="356235"/>
            <a:chExt cx="8119745" cy="5550535"/>
          </a:xfrm>
        </p:grpSpPr>
        <p:pic>
          <p:nvPicPr>
            <p:cNvPr id="21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9F578F51-E918-4F86-BA56-A3E68445D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2" name="도형 23">
              <a:extLst>
                <a:ext uri="{FF2B5EF4-FFF2-40B4-BE49-F238E27FC236}">
                  <a16:creationId xmlns="" xmlns:a16="http://schemas.microsoft.com/office/drawing/2014/main" id="{8B827CCA-956D-47AA-B5A0-32AD24274325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3" name="그림 22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439DC507-5E1F-406C-8008-E07E76ED8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pic>
        <p:nvPicPr>
          <p:cNvPr id="13313" name="_x376445480">
            <a:extLst>
              <a:ext uri="{FF2B5EF4-FFF2-40B4-BE49-F238E27FC236}">
                <a16:creationId xmlns="" xmlns:a16="http://schemas.microsoft.com/office/drawing/2014/main" id="{98F09E14-FDB6-4CCE-8506-06D40B169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52" y="1117032"/>
            <a:ext cx="6686633" cy="256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_x376446200">
            <a:extLst>
              <a:ext uri="{FF2B5EF4-FFF2-40B4-BE49-F238E27FC236}">
                <a16:creationId xmlns="" xmlns:a16="http://schemas.microsoft.com/office/drawing/2014/main" id="{2EB642B7-6055-4E6D-9935-E033E7186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3892551"/>
            <a:ext cx="6760209" cy="158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87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>
            <a:spLocks/>
          </p:cNvSpPr>
          <p:nvPr/>
        </p:nvSpPr>
        <p:spPr>
          <a:xfrm>
            <a:off x="6461125" y="6299200"/>
            <a:ext cx="4004310" cy="178435"/>
          </a:xfrm>
          <a:prstGeom prst="ellipse">
            <a:avLst/>
          </a:prstGeom>
          <a:solidFill>
            <a:schemeClr val="tx2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506220" y="3953376"/>
            <a:ext cx="3272155" cy="81015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리턴값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1:47 -&gt; 107 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아스키 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k</a:t>
            </a: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653415" y="19614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1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653415" y="4147193"/>
            <a:ext cx="506730" cy="50673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2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506220" y="1812436"/>
            <a:ext cx="3272155" cy="119795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Pw 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값 확인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Courier New" pitchFamily="49" charset="0"/>
                <a:ea typeface="맑은 고딕" charset="0"/>
                <a:cs typeface="Courier New" pitchFamily="49" charset="0"/>
              </a:rPr>
              <a:t>pw</a:t>
            </a:r>
            <a:endParaRPr lang="ko-KR" altLang="en-US" sz="4800" b="1" dirty="0">
              <a:solidFill>
                <a:srgbClr val="FFFFFF"/>
              </a:solidFill>
              <a:latin typeface="Courier New" pitchFamily="49" charset="0"/>
              <a:ea typeface="맑은 고딕" charset="0"/>
              <a:cs typeface="Courier New" pitchFamily="49" charset="0"/>
            </a:endParaRPr>
          </a:p>
        </p:txBody>
      </p:sp>
      <p:grpSp>
        <p:nvGrpSpPr>
          <p:cNvPr id="25" name="그룹 11">
            <a:extLst>
              <a:ext uri="{FF2B5EF4-FFF2-40B4-BE49-F238E27FC236}">
                <a16:creationId xmlns="" xmlns:a16="http://schemas.microsoft.com/office/drawing/2014/main" id="{9604889E-D00A-4A7F-88B4-E4E3E975C85C}"/>
              </a:ext>
            </a:extLst>
          </p:cNvPr>
          <p:cNvGrpSpPr/>
          <p:nvPr/>
        </p:nvGrpSpPr>
        <p:grpSpPr>
          <a:xfrm>
            <a:off x="4119562" y="628607"/>
            <a:ext cx="8119745" cy="3131034"/>
            <a:chOff x="4403090" y="356235"/>
            <a:chExt cx="8119745" cy="5550535"/>
          </a:xfrm>
        </p:grpSpPr>
        <p:pic>
          <p:nvPicPr>
            <p:cNvPr id="26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3C45CC36-D67E-49E8-B54D-A016E4C16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7" name="도형 23">
              <a:extLst>
                <a:ext uri="{FF2B5EF4-FFF2-40B4-BE49-F238E27FC236}">
                  <a16:creationId xmlns="" xmlns:a16="http://schemas.microsoft.com/office/drawing/2014/main" id="{C549D396-C7A4-4FCF-A40A-046CB009973A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8" name="그림 27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B4EEC0BA-D9F9-4877-8E06-7E6EF4D32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grpSp>
        <p:nvGrpSpPr>
          <p:cNvPr id="20" name="그룹 11">
            <a:extLst>
              <a:ext uri="{FF2B5EF4-FFF2-40B4-BE49-F238E27FC236}">
                <a16:creationId xmlns="" xmlns:a16="http://schemas.microsoft.com/office/drawing/2014/main" id="{94E93B8A-DC35-4123-9B54-61DF4C3AFB5F}"/>
              </a:ext>
            </a:extLst>
          </p:cNvPr>
          <p:cNvGrpSpPr/>
          <p:nvPr/>
        </p:nvGrpSpPr>
        <p:grpSpPr>
          <a:xfrm>
            <a:off x="4129072" y="3584024"/>
            <a:ext cx="8119745" cy="1929735"/>
            <a:chOff x="4403090" y="356235"/>
            <a:chExt cx="8119745" cy="5550535"/>
          </a:xfrm>
        </p:grpSpPr>
        <p:pic>
          <p:nvPicPr>
            <p:cNvPr id="21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9F578F51-E918-4F86-BA56-A3E68445D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2" name="도형 23">
              <a:extLst>
                <a:ext uri="{FF2B5EF4-FFF2-40B4-BE49-F238E27FC236}">
                  <a16:creationId xmlns="" xmlns:a16="http://schemas.microsoft.com/office/drawing/2014/main" id="{8B827CCA-956D-47AA-B5A0-32AD24274325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3" name="그림 22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439DC507-5E1F-406C-8008-E07E76ED8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pic>
        <p:nvPicPr>
          <p:cNvPr id="14337" name="_x376445720">
            <a:extLst>
              <a:ext uri="{FF2B5EF4-FFF2-40B4-BE49-F238E27FC236}">
                <a16:creationId xmlns="" xmlns:a16="http://schemas.microsoft.com/office/drawing/2014/main" id="{2D70740C-17FC-4A27-A2E8-5C7E1B845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1134573"/>
            <a:ext cx="6760209" cy="256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_x376445720">
            <a:extLst>
              <a:ext uri="{FF2B5EF4-FFF2-40B4-BE49-F238E27FC236}">
                <a16:creationId xmlns="" xmlns:a16="http://schemas.microsoft.com/office/drawing/2014/main" id="{6CD8BB96-96FE-4354-B05B-85063E806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85" y="3892394"/>
            <a:ext cx="6750699" cy="162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17">
            <a:extLst>
              <a:ext uri="{FF2B5EF4-FFF2-40B4-BE49-F238E27FC236}">
                <a16:creationId xmlns="" xmlns:a16="http://schemas.microsoft.com/office/drawing/2014/main" id="{7C9CA9CE-B03A-4CDE-9E8A-2B0C0861F3F8}"/>
              </a:ext>
            </a:extLst>
          </p:cNvPr>
          <p:cNvSpPr>
            <a:spLocks/>
          </p:cNvSpPr>
          <p:nvPr/>
        </p:nvSpPr>
        <p:spPr>
          <a:xfrm>
            <a:off x="653416" y="5159734"/>
            <a:ext cx="506730" cy="506730"/>
          </a:xfrm>
          <a:prstGeom prst="ellipse">
            <a:avLst/>
          </a:prstGeom>
          <a:solidFill>
            <a:schemeClr val="accent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b="1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3</a:t>
            </a:r>
            <a:endParaRPr lang="ko-KR" altLang="en-US" sz="3600" b="1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2BF8C9C-2395-44F1-9307-562BC4847697}"/>
              </a:ext>
            </a:extLst>
          </p:cNvPr>
          <p:cNvSpPr txBox="1">
            <a:spLocks/>
          </p:cNvSpPr>
          <p:nvPr/>
        </p:nvSpPr>
        <p:spPr>
          <a:xfrm>
            <a:off x="1474028" y="5081551"/>
            <a:ext cx="3272155" cy="15857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defTabSz="508000">
              <a:lnSpc>
                <a:spcPct val="18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결론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defTabSz="508000">
              <a:lnSpc>
                <a:spcPct val="18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Substring 2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번째 값만 늘려가면 최종적으로 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pw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의 내용은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defTabSz="508000">
              <a:lnSpc>
                <a:spcPct val="18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Kudos_to_beislab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이다</a:t>
            </a: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0240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>
            <a:spLocks/>
          </p:cNvSpPr>
          <p:nvPr/>
        </p:nvSpPr>
        <p:spPr>
          <a:xfrm>
            <a:off x="6461125" y="6299200"/>
            <a:ext cx="4004310" cy="178435"/>
          </a:xfrm>
          <a:prstGeom prst="ellipse">
            <a:avLst/>
          </a:prstGeom>
          <a:solidFill>
            <a:schemeClr val="tx2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506220" y="3953376"/>
            <a:ext cx="3272155" cy="81015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최종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500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점 획득 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653415" y="19614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1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653415" y="4147193"/>
            <a:ext cx="506730" cy="50673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 (제목)" charset="0"/>
                <a:ea typeface="맑은 고딕 (제목)" charset="0"/>
              </a:rPr>
              <a:t>2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506220" y="1812436"/>
            <a:ext cx="3272155" cy="119795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Pw </a:t>
            </a:r>
            <a:r>
              <a: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값 확인</a:t>
            </a: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4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 err="1">
                <a:solidFill>
                  <a:srgbClr val="FFFFFF"/>
                </a:solidFill>
                <a:latin typeface="Courier New" pitchFamily="49" charset="0"/>
                <a:ea typeface="맑은 고딕" charset="0"/>
                <a:cs typeface="Courier New" pitchFamily="49" charset="0"/>
              </a:rPr>
              <a:t>Admin.php</a:t>
            </a:r>
            <a:endParaRPr lang="ko-KR" altLang="en-US" sz="4800" b="1" dirty="0">
              <a:solidFill>
                <a:srgbClr val="FFFFFF"/>
              </a:solidFill>
              <a:latin typeface="Courier New" pitchFamily="49" charset="0"/>
              <a:ea typeface="맑은 고딕" charset="0"/>
              <a:cs typeface="Courier New" pitchFamily="49" charset="0"/>
            </a:endParaRPr>
          </a:p>
        </p:txBody>
      </p:sp>
      <p:grpSp>
        <p:nvGrpSpPr>
          <p:cNvPr id="25" name="그룹 11">
            <a:extLst>
              <a:ext uri="{FF2B5EF4-FFF2-40B4-BE49-F238E27FC236}">
                <a16:creationId xmlns="" xmlns:a16="http://schemas.microsoft.com/office/drawing/2014/main" id="{9604889E-D00A-4A7F-88B4-E4E3E975C85C}"/>
              </a:ext>
            </a:extLst>
          </p:cNvPr>
          <p:cNvGrpSpPr/>
          <p:nvPr/>
        </p:nvGrpSpPr>
        <p:grpSpPr>
          <a:xfrm>
            <a:off x="4119562" y="1410483"/>
            <a:ext cx="8119745" cy="1124001"/>
            <a:chOff x="4403090" y="356235"/>
            <a:chExt cx="8119745" cy="5550535"/>
          </a:xfrm>
        </p:grpSpPr>
        <p:pic>
          <p:nvPicPr>
            <p:cNvPr id="26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3C45CC36-D67E-49E8-B54D-A016E4C16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7" name="도형 23">
              <a:extLst>
                <a:ext uri="{FF2B5EF4-FFF2-40B4-BE49-F238E27FC236}">
                  <a16:creationId xmlns="" xmlns:a16="http://schemas.microsoft.com/office/drawing/2014/main" id="{C549D396-C7A4-4FCF-A40A-046CB009973A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8" name="그림 27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B4EEC0BA-D9F9-4877-8E06-7E6EF4D32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grpSp>
        <p:nvGrpSpPr>
          <p:cNvPr id="20" name="그룹 11">
            <a:extLst>
              <a:ext uri="{FF2B5EF4-FFF2-40B4-BE49-F238E27FC236}">
                <a16:creationId xmlns="" xmlns:a16="http://schemas.microsoft.com/office/drawing/2014/main" id="{94E93B8A-DC35-4123-9B54-61DF4C3AFB5F}"/>
              </a:ext>
            </a:extLst>
          </p:cNvPr>
          <p:cNvGrpSpPr/>
          <p:nvPr/>
        </p:nvGrpSpPr>
        <p:grpSpPr>
          <a:xfrm>
            <a:off x="4129072" y="3817106"/>
            <a:ext cx="8119745" cy="1929735"/>
            <a:chOff x="4403090" y="356235"/>
            <a:chExt cx="8119745" cy="5550535"/>
          </a:xfrm>
        </p:grpSpPr>
        <p:pic>
          <p:nvPicPr>
            <p:cNvPr id="21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9F578F51-E918-4F86-BA56-A3E68445D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22" name="도형 23">
              <a:extLst>
                <a:ext uri="{FF2B5EF4-FFF2-40B4-BE49-F238E27FC236}">
                  <a16:creationId xmlns="" xmlns:a16="http://schemas.microsoft.com/office/drawing/2014/main" id="{8B827CCA-956D-47AA-B5A0-32AD24274325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23" name="그림 22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439DC507-5E1F-406C-8008-E07E76ED8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pic>
        <p:nvPicPr>
          <p:cNvPr id="15361" name="_x376446040">
            <a:extLst>
              <a:ext uri="{FF2B5EF4-FFF2-40B4-BE49-F238E27FC236}">
                <a16:creationId xmlns="" xmlns:a16="http://schemas.microsoft.com/office/drawing/2014/main" id="{E8442A83-9F7D-46D5-8680-41E5B768B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85" y="1606140"/>
            <a:ext cx="6733026" cy="92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_x376445960">
            <a:extLst>
              <a:ext uri="{FF2B5EF4-FFF2-40B4-BE49-F238E27FC236}">
                <a16:creationId xmlns="" xmlns:a16="http://schemas.microsoft.com/office/drawing/2014/main" id="{37CD3866-CF5F-452C-93E5-962602A50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634" y="4155868"/>
            <a:ext cx="6685951" cy="159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11">
            <a:extLst>
              <a:ext uri="{FF2B5EF4-FFF2-40B4-BE49-F238E27FC236}">
                <a16:creationId xmlns="" xmlns:a16="http://schemas.microsoft.com/office/drawing/2014/main" id="{88F34389-A4D9-448E-9E8A-BC76438F3BCE}"/>
              </a:ext>
            </a:extLst>
          </p:cNvPr>
          <p:cNvGrpSpPr/>
          <p:nvPr/>
        </p:nvGrpSpPr>
        <p:grpSpPr>
          <a:xfrm>
            <a:off x="4121029" y="2450729"/>
            <a:ext cx="8119745" cy="1466260"/>
            <a:chOff x="4403090" y="356235"/>
            <a:chExt cx="8119745" cy="5550535"/>
          </a:xfrm>
        </p:grpSpPr>
        <p:pic>
          <p:nvPicPr>
            <p:cNvPr id="29" name="Picture 21" descr="C:/Users/duddn/AppData/Roaming/PolarisOffice/ETemp/9380_3307552/image8.png">
              <a:extLst>
                <a:ext uri="{FF2B5EF4-FFF2-40B4-BE49-F238E27FC236}">
                  <a16:creationId xmlns="" xmlns:a16="http://schemas.microsoft.com/office/drawing/2014/main" id="{C27D44F3-F18D-4A9C-A159-18B7BE04C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48"/>
            <a:stretch>
              <a:fillRect/>
            </a:stretch>
          </p:blipFill>
          <p:spPr bwMode="auto">
            <a:xfrm>
              <a:off x="4403090" y="356235"/>
              <a:ext cx="8119745" cy="5550535"/>
            </a:xfrm>
            <a:prstGeom prst="rect">
              <a:avLst/>
            </a:prstGeom>
            <a:noFill/>
          </p:spPr>
        </p:pic>
        <p:sp>
          <p:nvSpPr>
            <p:cNvPr id="30" name="도형 23">
              <a:extLst>
                <a:ext uri="{FF2B5EF4-FFF2-40B4-BE49-F238E27FC236}">
                  <a16:creationId xmlns="" xmlns:a16="http://schemas.microsoft.com/office/drawing/2014/main" id="{B765992C-EAD4-4CBF-97E1-23CDB8B4A9BC}"/>
                </a:ext>
              </a:extLst>
            </p:cNvPr>
            <p:cNvSpPr>
              <a:spLocks/>
            </p:cNvSpPr>
            <p:nvPr/>
          </p:nvSpPr>
          <p:spPr>
            <a:xfrm>
              <a:off x="5216525" y="1378585"/>
              <a:ext cx="6492875" cy="4297680"/>
            </a:xfrm>
            <a:prstGeom prst="rect">
              <a:avLst/>
            </a:prstGeom>
            <a:solidFill>
              <a:srgbClr val="00206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31" name="그림 30" descr="C:/Users/duddn/AppData/Roaming/PolarisOffice/ETemp/9380_3307552/fImage10166579841.png">
              <a:extLst>
                <a:ext uri="{FF2B5EF4-FFF2-40B4-BE49-F238E27FC236}">
                  <a16:creationId xmlns="" xmlns:a16="http://schemas.microsoft.com/office/drawing/2014/main" id="{1BAB64CC-DB30-4E5B-B47E-1EE713529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20" y="2030095"/>
              <a:ext cx="5361305" cy="2807970"/>
            </a:xfrm>
            <a:prstGeom prst="rect">
              <a:avLst/>
            </a:prstGeom>
            <a:noFill/>
          </p:spPr>
        </p:pic>
      </p:grpSp>
      <p:pic>
        <p:nvPicPr>
          <p:cNvPr id="15367" name="_x376446360">
            <a:extLst>
              <a:ext uri="{FF2B5EF4-FFF2-40B4-BE49-F238E27FC236}">
                <a16:creationId xmlns="" xmlns:a16="http://schemas.microsoft.com/office/drawing/2014/main" id="{AA7954B4-158A-44C9-AC9F-5DF096BFE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634" y="2695014"/>
            <a:ext cx="6668277" cy="11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524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oldesk\Downloads\qa.png"/>
          <p:cNvPicPr>
            <a:picLocks noChangeAspect="1" noChangeArrowheads="1"/>
          </p:cNvPicPr>
          <p:nvPr/>
        </p:nvPicPr>
        <p:blipFill>
          <a:blip r:embed="rId2">
            <a:lum bright="100000"/>
          </a:blip>
          <a:srcRect/>
          <a:stretch>
            <a:fillRect/>
          </a:stretch>
        </p:blipFill>
        <p:spPr bwMode="auto">
          <a:xfrm>
            <a:off x="3476625" y="895350"/>
            <a:ext cx="5202238" cy="5202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/>
          </p:cNvSpPr>
          <p:nvPr/>
        </p:nvSpPr>
        <p:spPr>
          <a:xfrm>
            <a:off x="1127760" y="5557520"/>
            <a:ext cx="3444875" cy="297815"/>
          </a:xfrm>
          <a:prstGeom prst="ellipse">
            <a:avLst/>
          </a:prstGeom>
          <a:solidFill>
            <a:schemeClr val="tx2"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>
            <a:off x="3000375" y="217805"/>
            <a:ext cx="5498465" cy="10160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 b="1" strike="noStrike" cap="none" dirty="0">
                <a:solidFill>
                  <a:srgbClr val="FFFFFF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7716520" y="1475421"/>
            <a:ext cx="3329304" cy="90794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2000" b="1" strike="noStrike" cap="none" dirty="0">
                <a:solidFill>
                  <a:srgbClr val="FFFFFF"/>
                </a:solidFill>
                <a:latin typeface="+mj-ea"/>
                <a:ea typeface="+mj-ea"/>
              </a:rPr>
              <a:t>목적 </a:t>
            </a:r>
            <a:r>
              <a:rPr lang="en-US" altLang="ko-KR" sz="2000" b="1" strike="noStrike" cap="none" dirty="0">
                <a:solidFill>
                  <a:srgbClr val="FFFFFF"/>
                </a:solidFill>
                <a:latin typeface="+mj-ea"/>
                <a:ea typeface="+mj-ea"/>
              </a:rPr>
              <a:t>?</a:t>
            </a:r>
          </a:p>
          <a:p>
            <a:endParaRPr lang="en-US" altLang="ko-KR" sz="2000" b="1" strike="noStrike" cap="none" dirty="0">
              <a:solidFill>
                <a:srgbClr val="FFFFFF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FFFF"/>
                </a:solidFill>
                <a:latin typeface="+mj-ea"/>
                <a:ea typeface="+mj-ea"/>
              </a:rPr>
              <a:t>보안 기술 습득</a:t>
            </a:r>
            <a:endParaRPr lang="ko-KR" altLang="en-US" sz="1300" strike="noStrike" cap="none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47" name="TextBox 46"/>
          <p:cNvSpPr txBox="1">
            <a:spLocks/>
          </p:cNvSpPr>
          <p:nvPr/>
        </p:nvSpPr>
        <p:spPr>
          <a:xfrm>
            <a:off x="7716519" y="4204652"/>
            <a:ext cx="3329305" cy="90794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2000" b="1" dirty="0" smtClean="0">
                <a:solidFill>
                  <a:srgbClr val="FFFFFF"/>
                </a:solidFill>
                <a:latin typeface="+mj-ea"/>
                <a:ea typeface="+mj-ea"/>
              </a:rPr>
              <a:t>Webhacking.kr</a:t>
            </a:r>
            <a:endParaRPr lang="en-US" altLang="ko-KR" sz="2000" b="1" dirty="0">
              <a:solidFill>
                <a:srgbClr val="FFFFFF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rgbClr val="FFFFFF"/>
              </a:solidFill>
              <a:latin typeface="+mj-ea"/>
              <a:ea typeface="+mj-ea"/>
            </a:endParaRPr>
          </a:p>
          <a:p>
            <a:r>
              <a:rPr lang="en-US" altLang="ko-KR" sz="1300" dirty="0">
                <a:solidFill>
                  <a:srgbClr val="FFFFFF"/>
                </a:solidFill>
                <a:latin typeface="+mj-ea"/>
                <a:ea typeface="+mj-ea"/>
              </a:rPr>
              <a:t>War-Game</a:t>
            </a:r>
            <a:r>
              <a:rPr lang="ko-KR" altLang="en-US" sz="1300" dirty="0">
                <a:solidFill>
                  <a:srgbClr val="FFFFFF"/>
                </a:solidFill>
                <a:latin typeface="+mj-ea"/>
                <a:ea typeface="+mj-ea"/>
              </a:rPr>
              <a:t>을 통한 웹 해킹 능력 향상</a:t>
            </a:r>
          </a:p>
        </p:txBody>
      </p:sp>
      <p:sp>
        <p:nvSpPr>
          <p:cNvPr id="49" name="TextBox 48"/>
          <p:cNvSpPr txBox="1">
            <a:spLocks/>
          </p:cNvSpPr>
          <p:nvPr/>
        </p:nvSpPr>
        <p:spPr>
          <a:xfrm>
            <a:off x="7716520" y="2706052"/>
            <a:ext cx="3329305" cy="90794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Hack This Site</a:t>
            </a:r>
          </a:p>
          <a:p>
            <a:pPr eaLnBrk="0"/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300" dirty="0">
                <a:solidFill>
                  <a:srgbClr val="FFFFFF"/>
                </a:solidFill>
                <a:latin typeface="+mj-ea"/>
              </a:rPr>
              <a:t>War-Game</a:t>
            </a:r>
            <a:r>
              <a:rPr lang="ko-KR" altLang="en-US" sz="1300">
                <a:solidFill>
                  <a:srgbClr val="FFFFFF"/>
                </a:solidFill>
                <a:latin typeface="+mj-ea"/>
              </a:rPr>
              <a:t>을 통한 웹 해킹 능력 향상</a:t>
            </a:r>
            <a:endParaRPr lang="ko-KR" altLang="en-US" sz="1300" dirty="0">
              <a:solidFill>
                <a:srgbClr val="FFFFFF"/>
              </a:solidFill>
              <a:latin typeface="+mj-ea"/>
            </a:endParaRPr>
          </a:p>
        </p:txBody>
      </p:sp>
      <p:pic>
        <p:nvPicPr>
          <p:cNvPr id="3074" name="Picture 3073" descr="C:/Users/duddn/AppData/Roaming/PolarisOffice/ETemp/9380_3307552/image6.png"/>
          <p:cNvPicPr>
            <a:picLocks noChangeAspect="1"/>
          </p:cNvPicPr>
          <p:nvPr/>
        </p:nvPicPr>
        <p:blipFill rotWithShape="1"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29"/>
          <a:stretch>
            <a:fillRect/>
          </a:stretch>
        </p:blipFill>
        <p:spPr bwMode="auto">
          <a:xfrm>
            <a:off x="1231265" y="1579245"/>
            <a:ext cx="4484370" cy="3882390"/>
          </a:xfrm>
          <a:prstGeom prst="rect">
            <a:avLst/>
          </a:prstGeom>
          <a:noFill/>
        </p:spPr>
      </p:pic>
      <p:sp>
        <p:nvSpPr>
          <p:cNvPr id="16" name="Oval 15"/>
          <p:cNvSpPr>
            <a:spLocks/>
          </p:cNvSpPr>
          <p:nvPr/>
        </p:nvSpPr>
        <p:spPr>
          <a:xfrm>
            <a:off x="6729730" y="1348105"/>
            <a:ext cx="829945" cy="81534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solidFill>
                  <a:srgbClr val="FFFFFF"/>
                </a:solidFill>
                <a:latin typeface="+mj-ea"/>
                <a:ea typeface="+mj-ea"/>
              </a:rPr>
              <a:t>1</a:t>
            </a:r>
            <a:endParaRPr lang="ko-KR" altLang="en-US" sz="3600" b="1" strike="noStrike" cap="none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6731000" y="4090881"/>
            <a:ext cx="828675" cy="814070"/>
          </a:xfrm>
          <a:prstGeom prst="ellipse">
            <a:avLst/>
          </a:prstGeom>
          <a:solidFill>
            <a:schemeClr val="accent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+mj-ea"/>
                <a:ea typeface="+mj-ea"/>
              </a:rPr>
              <a:t>3</a:t>
            </a:r>
            <a:endParaRPr lang="ko-KR" altLang="en-US" sz="36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6731000" y="2720128"/>
            <a:ext cx="828675" cy="81407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+mj-ea"/>
                <a:ea typeface="+mj-ea"/>
              </a:rPr>
              <a:t>2</a:t>
            </a:r>
            <a:endParaRPr lang="ko-KR" altLang="en-US" sz="36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2" name="Oval 76">
            <a:extLst>
              <a:ext uri="{FF2B5EF4-FFF2-40B4-BE49-F238E27FC236}">
                <a16:creationId xmlns="" xmlns:a16="http://schemas.microsoft.com/office/drawing/2014/main" id="{30944E66-AC4C-4425-AB68-2D7ACD83CD9A}"/>
              </a:ext>
            </a:extLst>
          </p:cNvPr>
          <p:cNvSpPr/>
          <p:nvPr/>
        </p:nvSpPr>
        <p:spPr>
          <a:xfrm>
            <a:off x="6729729" y="5461635"/>
            <a:ext cx="829945" cy="8140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3" name="Oval 15"/>
          <p:cNvSpPr>
            <a:spLocks/>
          </p:cNvSpPr>
          <p:nvPr/>
        </p:nvSpPr>
        <p:spPr>
          <a:xfrm>
            <a:off x="6729729" y="1392555"/>
            <a:ext cx="829945" cy="81534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solidFill>
                  <a:srgbClr val="FFFFFF"/>
                </a:solidFill>
                <a:latin typeface="+mj-ea"/>
                <a:ea typeface="+mj-ea"/>
                <a:cs typeface="Courier New" panose="02070309020205020404" pitchFamily="49" charset="0"/>
              </a:rPr>
              <a:t>1</a:t>
            </a:r>
            <a:endParaRPr lang="ko-KR" altLang="en-US" sz="3600" b="1" strike="noStrike" cap="none" dirty="0">
              <a:solidFill>
                <a:srgbClr val="FFFFFF"/>
              </a:solidFill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Oval 17"/>
          <p:cNvSpPr>
            <a:spLocks/>
          </p:cNvSpPr>
          <p:nvPr/>
        </p:nvSpPr>
        <p:spPr>
          <a:xfrm>
            <a:off x="6730999" y="4135331"/>
            <a:ext cx="828675" cy="814070"/>
          </a:xfrm>
          <a:prstGeom prst="ellipse">
            <a:avLst/>
          </a:prstGeom>
          <a:solidFill>
            <a:schemeClr val="accent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+mj-ea"/>
                <a:ea typeface="+mj-ea"/>
                <a:cs typeface="Courier New" panose="02070309020205020404" pitchFamily="49" charset="0"/>
              </a:rPr>
              <a:t>3</a:t>
            </a:r>
            <a:endParaRPr lang="ko-KR" altLang="en-US" sz="36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5" name="Oval 18"/>
          <p:cNvSpPr>
            <a:spLocks/>
          </p:cNvSpPr>
          <p:nvPr/>
        </p:nvSpPr>
        <p:spPr>
          <a:xfrm>
            <a:off x="6730999" y="2764578"/>
            <a:ext cx="828675" cy="81407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+mj-ea"/>
                <a:ea typeface="+mj-ea"/>
                <a:cs typeface="Courier New" panose="02070309020205020404" pitchFamily="49" charset="0"/>
              </a:rPr>
              <a:t>2</a:t>
            </a:r>
            <a:endParaRPr lang="ko-KR" altLang="en-US" sz="36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Oval 76">
            <a:extLst>
              <a:ext uri="{FF2B5EF4-FFF2-40B4-BE49-F238E27FC236}">
                <a16:creationId xmlns="" xmlns:a16="http://schemas.microsoft.com/office/drawing/2014/main" id="{30944E66-AC4C-4425-AB68-2D7ACD83CD9A}"/>
              </a:ext>
            </a:extLst>
          </p:cNvPr>
          <p:cNvSpPr/>
          <p:nvPr/>
        </p:nvSpPr>
        <p:spPr>
          <a:xfrm>
            <a:off x="6729728" y="5506085"/>
            <a:ext cx="829945" cy="8140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Courier New" panose="02070309020205020404" pitchFamily="49" charset="0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>
            <a:off x="7716520" y="5506085"/>
            <a:ext cx="3329305" cy="90794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프로젝트 기간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eaLnBrk="0"/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eaLnBrk="0"/>
            <a:r>
              <a:rPr lang="en-US" altLang="ko-KR" sz="1300" dirty="0">
                <a:solidFill>
                  <a:schemeClr val="bg1"/>
                </a:solidFill>
                <a:latin typeface="+mj-ea"/>
                <a:ea typeface="+mj-ea"/>
              </a:rPr>
              <a:t>2020-01-13 ~ 2020-01-17</a:t>
            </a:r>
          </a:p>
        </p:txBody>
      </p:sp>
    </p:spTree>
    <p:extLst>
      <p:ext uri="{BB962C8B-B14F-4D97-AF65-F5344CB8AC3E}">
        <p14:creationId xmlns:p14="http://schemas.microsoft.com/office/powerpoint/2010/main" val="21705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>
            <a:spLocks/>
          </p:cNvSpPr>
          <p:nvPr/>
        </p:nvSpPr>
        <p:spPr>
          <a:xfrm>
            <a:off x="3880893" y="3800303"/>
            <a:ext cx="4004310" cy="178435"/>
          </a:xfrm>
          <a:prstGeom prst="ellipse">
            <a:avLst/>
          </a:prstGeom>
          <a:solidFill>
            <a:schemeClr val="bg1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319264" y="4199026"/>
            <a:ext cx="9691636" cy="193899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ko-KR" altLang="en-US" sz="2400" b="1" dirty="0" err="1">
                <a:solidFill>
                  <a:schemeClr val="bg1"/>
                </a:solidFill>
                <a:latin typeface="+mj-ea"/>
                <a:ea typeface="+mj-ea"/>
              </a:rPr>
              <a:t>텔레마케팅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 업체를 해킹해서 번호를 다 지웠는데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DB</a:t>
            </a:r>
            <a:r>
              <a:rPr lang="ko-KR" altLang="en-US" sz="2400" b="1" dirty="0" err="1">
                <a:solidFill>
                  <a:schemeClr val="bg1"/>
                </a:solidFill>
                <a:latin typeface="+mj-ea"/>
                <a:ea typeface="+mj-ea"/>
              </a:rPr>
              <a:t>백업본이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 존재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Password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는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'Message digest'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암호화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암호화를 풀어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DB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백업파일을 삭제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+mj-ea"/>
                <a:ea typeface="+mj-ea"/>
                <a:cs typeface="Courier New" pitchFamily="49" charset="0"/>
              </a:rPr>
              <a:t>2. </a:t>
            </a:r>
            <a:r>
              <a:rPr lang="en-US" altLang="ko-KR" sz="4800" b="1" dirty="0" err="1">
                <a:solidFill>
                  <a:srgbClr val="FFFFFF"/>
                </a:solidFill>
                <a:latin typeface="+mj-ea"/>
                <a:ea typeface="+mj-ea"/>
                <a:cs typeface="Courier New" pitchFamily="49" charset="0"/>
              </a:rPr>
              <a:t>HackThisSite</a:t>
            </a:r>
            <a:r>
              <a:rPr lang="en-US" altLang="ko-KR" sz="4800" b="1" dirty="0">
                <a:solidFill>
                  <a:srgbClr val="FFFFFF"/>
                </a:solidFill>
                <a:latin typeface="+mj-ea"/>
                <a:ea typeface="+mj-ea"/>
                <a:cs typeface="Courier New" pitchFamily="49" charset="0"/>
              </a:rPr>
              <a:t> – Realistic 5</a:t>
            </a:r>
            <a:endParaRPr lang="ko-KR" altLang="en-US" sz="4800" b="1" dirty="0">
              <a:solidFill>
                <a:srgbClr val="FFFFFF"/>
              </a:solidFill>
              <a:latin typeface="+mj-ea"/>
              <a:ea typeface="+mj-ea"/>
              <a:cs typeface="Courier New" pitchFamily="49" charset="0"/>
            </a:endParaRPr>
          </a:p>
        </p:txBody>
      </p:sp>
      <p:pic>
        <p:nvPicPr>
          <p:cNvPr id="22" name="Picture 21" descr="C:/Users/duddn/AppData/Roaming/PolarisOffice/ETemp/9380_3307552/image8.png"/>
          <p:cNvPicPr>
            <a:picLocks noChangeAspect="1"/>
          </p:cNvPicPr>
          <p:nvPr/>
        </p:nvPicPr>
        <p:blipFill rotWithShape="1"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8"/>
          <a:stretch>
            <a:fillRect/>
          </a:stretch>
        </p:blipFill>
        <p:spPr bwMode="auto">
          <a:xfrm>
            <a:off x="2114550" y="866805"/>
            <a:ext cx="7569835" cy="2677893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517" y="1456198"/>
            <a:ext cx="5341063" cy="18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776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1" descr="C:/Users/duddn/AppData/Roaming/PolarisOffice/ETemp/9380_3307552/image8.png"/>
          <p:cNvPicPr>
            <a:picLocks noChangeAspect="1"/>
          </p:cNvPicPr>
          <p:nvPr/>
        </p:nvPicPr>
        <p:blipFill rotWithShape="1"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8"/>
          <a:stretch>
            <a:fillRect/>
          </a:stretch>
        </p:blipFill>
        <p:spPr bwMode="auto">
          <a:xfrm>
            <a:off x="-276225" y="418146"/>
            <a:ext cx="12556483" cy="5601653"/>
          </a:xfrm>
          <a:prstGeom prst="rect">
            <a:avLst/>
          </a:prstGeom>
          <a:noFill/>
        </p:spPr>
      </p:pic>
      <p:sp>
        <p:nvSpPr>
          <p:cNvPr id="19" name="Oval 18"/>
          <p:cNvSpPr>
            <a:spLocks/>
          </p:cNvSpPr>
          <p:nvPr/>
        </p:nvSpPr>
        <p:spPr>
          <a:xfrm>
            <a:off x="3999861" y="6286817"/>
            <a:ext cx="4004310" cy="1784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588645" y="347980"/>
            <a:ext cx="6587490" cy="830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strike="noStrike" cap="none" dirty="0">
                <a:solidFill>
                  <a:srgbClr val="FFFFFF"/>
                </a:solidFill>
                <a:latin typeface="+mj-ea"/>
                <a:ea typeface="+mj-ea"/>
              </a:rPr>
              <a:t>Realistic 5</a:t>
            </a:r>
            <a:endParaRPr lang="ko-KR" altLang="en-US" sz="4800" b="1" strike="noStrike" cap="none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872679" y="1765929"/>
            <a:ext cx="1638300" cy="1400175"/>
            <a:chOff x="2872679" y="1765929"/>
            <a:chExt cx="1638300" cy="140017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204" y="1765929"/>
              <a:ext cx="1628775" cy="1400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2872679" y="2475541"/>
              <a:ext cx="1628775" cy="3343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48912" y="3476147"/>
            <a:ext cx="5389367" cy="1924528"/>
            <a:chOff x="1148912" y="3476147"/>
            <a:chExt cx="5389367" cy="1924528"/>
          </a:xfrm>
        </p:grpSpPr>
        <p:grpSp>
          <p:nvGrpSpPr>
            <p:cNvPr id="6" name="그룹 5"/>
            <p:cNvGrpSpPr/>
            <p:nvPr/>
          </p:nvGrpSpPr>
          <p:grpSpPr>
            <a:xfrm>
              <a:off x="1148912" y="3476147"/>
              <a:ext cx="4610848" cy="1924528"/>
              <a:chOff x="1400693" y="3476147"/>
              <a:chExt cx="4610848" cy="1924528"/>
            </a:xfrm>
          </p:grpSpPr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0693" y="3476147"/>
                <a:ext cx="4610848" cy="1924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1" name="직사각형 20"/>
              <p:cNvSpPr/>
              <p:nvPr/>
            </p:nvSpPr>
            <p:spPr>
              <a:xfrm>
                <a:off x="4550558" y="3485672"/>
                <a:ext cx="467641" cy="23860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오른쪽 화살표 23"/>
            <p:cNvSpPr/>
            <p:nvPr/>
          </p:nvSpPr>
          <p:spPr>
            <a:xfrm rot="10800000">
              <a:off x="6091870" y="4140275"/>
              <a:ext cx="446409" cy="3905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536556" y="1942141"/>
            <a:ext cx="4400237" cy="1047750"/>
            <a:chOff x="5536556" y="1942141"/>
            <a:chExt cx="4400237" cy="104775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1193" y="1942141"/>
              <a:ext cx="2895600" cy="1047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오른쪽 화살표 24"/>
            <p:cNvSpPr/>
            <p:nvPr/>
          </p:nvSpPr>
          <p:spPr>
            <a:xfrm>
              <a:off x="5536556" y="2270753"/>
              <a:ext cx="446409" cy="3905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869742" y="3188085"/>
            <a:ext cx="3629025" cy="1742527"/>
            <a:chOff x="6869742" y="3188085"/>
            <a:chExt cx="3629025" cy="1742527"/>
          </a:xfrm>
        </p:grpSpPr>
        <p:grpSp>
          <p:nvGrpSpPr>
            <p:cNvPr id="7" name="그룹 6"/>
            <p:cNvGrpSpPr/>
            <p:nvPr/>
          </p:nvGrpSpPr>
          <p:grpSpPr>
            <a:xfrm>
              <a:off x="6869742" y="3940012"/>
              <a:ext cx="3629025" cy="990600"/>
              <a:chOff x="6674480" y="3943111"/>
              <a:chExt cx="3629025" cy="990600"/>
            </a:xfrm>
          </p:grpSpPr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4480" y="3943111"/>
                <a:ext cx="3629025" cy="990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직사각형 19"/>
              <p:cNvSpPr/>
              <p:nvPr/>
            </p:nvSpPr>
            <p:spPr>
              <a:xfrm>
                <a:off x="7549454" y="3943111"/>
                <a:ext cx="1375471" cy="19716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오른쪽 화살표 25"/>
            <p:cNvSpPr/>
            <p:nvPr/>
          </p:nvSpPr>
          <p:spPr>
            <a:xfrm rot="5400000">
              <a:off x="8461051" y="3216027"/>
              <a:ext cx="446409" cy="3905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25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1" descr="C:/Users/duddn/AppData/Roaming/PolarisOffice/ETemp/9380_3307552/image8.png"/>
          <p:cNvPicPr>
            <a:picLocks noChangeAspect="1"/>
          </p:cNvPicPr>
          <p:nvPr/>
        </p:nvPicPr>
        <p:blipFill rotWithShape="1"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8"/>
          <a:stretch>
            <a:fillRect/>
          </a:stretch>
        </p:blipFill>
        <p:spPr bwMode="auto">
          <a:xfrm>
            <a:off x="-276225" y="418146"/>
            <a:ext cx="12556483" cy="5601653"/>
          </a:xfrm>
          <a:prstGeom prst="rect">
            <a:avLst/>
          </a:prstGeom>
          <a:noFill/>
        </p:spPr>
      </p:pic>
      <p:sp>
        <p:nvSpPr>
          <p:cNvPr id="19" name="Oval 18"/>
          <p:cNvSpPr>
            <a:spLocks/>
          </p:cNvSpPr>
          <p:nvPr/>
        </p:nvSpPr>
        <p:spPr>
          <a:xfrm>
            <a:off x="3999861" y="6286817"/>
            <a:ext cx="4004310" cy="1784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588645" y="347980"/>
            <a:ext cx="6587490" cy="830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4800" b="1" dirty="0">
                <a:solidFill>
                  <a:srgbClr val="FFFFFF"/>
                </a:solidFill>
                <a:latin typeface="+mj-ea"/>
              </a:rPr>
              <a:t>Realistic 5</a:t>
            </a:r>
            <a:endParaRPr lang="ko-KR" altLang="en-US" sz="4800" b="1" dirty="0">
              <a:solidFill>
                <a:srgbClr val="FFFFFF"/>
              </a:solidFill>
              <a:latin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90" y="1709738"/>
            <a:ext cx="51816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>
            <a:spLocks/>
          </p:cNvSpPr>
          <p:nvPr/>
        </p:nvSpPr>
        <p:spPr>
          <a:xfrm>
            <a:off x="1266186" y="2633027"/>
            <a:ext cx="9439914" cy="24314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'Message digest'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</a:rPr>
              <a:t>암호화 </a:t>
            </a:r>
            <a:endParaRPr lang="en-US" altLang="ko-KR" sz="2000" b="1" dirty="0">
              <a:solidFill>
                <a:schemeClr val="bg1"/>
              </a:solidFill>
              <a:latin typeface="+mj-ea"/>
            </a:endParaRPr>
          </a:p>
          <a:p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메시지 다이제스트</a:t>
            </a:r>
            <a:r>
              <a:rPr lang="en-US" altLang="ko-KR" sz="1600" dirty="0">
                <a:solidFill>
                  <a:schemeClr val="bg1"/>
                </a:solidFill>
              </a:rPr>
              <a:t>(Message Digest)</a:t>
            </a:r>
            <a:r>
              <a:rPr lang="ko-KR" altLang="en-US" sz="1600" dirty="0">
                <a:solidFill>
                  <a:schemeClr val="bg1"/>
                </a:solidFill>
              </a:rPr>
              <a:t>란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데이터 </a:t>
            </a:r>
            <a:r>
              <a:rPr lang="ko-KR" altLang="en-US" sz="1600" dirty="0" err="1">
                <a:solidFill>
                  <a:schemeClr val="bg1"/>
                </a:solidFill>
              </a:rPr>
              <a:t>무결성을</a:t>
            </a:r>
            <a:r>
              <a:rPr lang="ko-KR" altLang="en-US" sz="1600" dirty="0">
                <a:solidFill>
                  <a:schemeClr val="bg1"/>
                </a:solidFill>
              </a:rPr>
              <a:t> 위해 메시지를 압축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en-US" sz="1600" dirty="0">
                <a:solidFill>
                  <a:schemeClr val="bg1"/>
                </a:solidFill>
              </a:rPr>
              <a:t>축약하는 </a:t>
            </a:r>
            <a:r>
              <a:rPr lang="ko-KR" altLang="en-US" sz="1600" dirty="0" err="1">
                <a:solidFill>
                  <a:schemeClr val="bg1"/>
                </a:solidFill>
              </a:rPr>
              <a:t>해쉬</a:t>
            </a:r>
            <a:r>
              <a:rPr lang="ko-KR" altLang="en-US" sz="1600" dirty="0">
                <a:solidFill>
                  <a:schemeClr val="bg1"/>
                </a:solidFill>
              </a:rPr>
              <a:t> 알고리즘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MD2 8bit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컴퓨터 최적화</a:t>
            </a:r>
            <a:endParaRPr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MD4 </a:t>
            </a:r>
            <a:r>
              <a:rPr lang="en-US" altLang="ko-KR" sz="1600" dirty="0">
                <a:solidFill>
                  <a:schemeClr val="bg1"/>
                </a:solidFill>
                <a:latin typeface="+mj-ea"/>
              </a:rPr>
              <a:t>32bit </a:t>
            </a:r>
            <a:r>
              <a:rPr lang="ko-KR" altLang="en-US" sz="1600" dirty="0">
                <a:solidFill>
                  <a:schemeClr val="bg1"/>
                </a:solidFill>
                <a:latin typeface="+mj-ea"/>
              </a:rPr>
              <a:t>컴퓨터에 최적화 되어있고 </a:t>
            </a:r>
            <a:r>
              <a:rPr lang="en-US" altLang="ko-KR" sz="1600" dirty="0">
                <a:solidFill>
                  <a:schemeClr val="bg1"/>
                </a:solidFill>
                <a:latin typeface="+mj-ea"/>
              </a:rPr>
              <a:t>128bit </a:t>
            </a:r>
            <a:r>
              <a:rPr lang="ko-KR" altLang="en-US" sz="1600" dirty="0" err="1">
                <a:solidFill>
                  <a:schemeClr val="bg1"/>
                </a:solidFill>
                <a:latin typeface="+mj-ea"/>
              </a:rPr>
              <a:t>해쉬를</a:t>
            </a:r>
            <a:r>
              <a:rPr lang="ko-KR" altLang="en-US" sz="1600" dirty="0">
                <a:solidFill>
                  <a:schemeClr val="bg1"/>
                </a:solidFill>
                <a:latin typeface="+mj-ea"/>
              </a:rPr>
              <a:t> 제공하며 </a:t>
            </a:r>
            <a:endParaRPr lang="en-US" altLang="ko-KR" sz="1600" dirty="0">
              <a:solidFill>
                <a:schemeClr val="bg1"/>
              </a:solidFill>
              <a:latin typeface="+mj-ea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MD5 MD4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와 성질은 비슷하고 속도가 빠르지는 않지만 데이터 </a:t>
            </a:r>
            <a:r>
              <a:rPr lang="ko-KR" altLang="en-US" sz="1600" dirty="0" err="1">
                <a:solidFill>
                  <a:schemeClr val="bg1"/>
                </a:solidFill>
                <a:latin typeface="+mj-ea"/>
                <a:ea typeface="+mj-ea"/>
              </a:rPr>
              <a:t>보안성이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좋음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95287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/>
          </p:cNvSpPr>
          <p:nvPr/>
        </p:nvSpPr>
        <p:spPr>
          <a:xfrm>
            <a:off x="1127760" y="5557520"/>
            <a:ext cx="3444875" cy="297815"/>
          </a:xfrm>
          <a:prstGeom prst="ellipse">
            <a:avLst/>
          </a:prstGeom>
          <a:solidFill>
            <a:schemeClr val="tx2"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>
            <a:off x="3000375" y="217805"/>
            <a:ext cx="5498465" cy="10160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 b="1" strike="noStrike" cap="none" dirty="0">
                <a:solidFill>
                  <a:srgbClr val="FFFFFF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7716520" y="1475421"/>
            <a:ext cx="3329304" cy="90794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2000" b="1" strike="noStrike" cap="none" dirty="0">
                <a:solidFill>
                  <a:srgbClr val="FFFFFF"/>
                </a:solidFill>
                <a:latin typeface="+mj-ea"/>
                <a:ea typeface="+mj-ea"/>
              </a:rPr>
              <a:t>목적 </a:t>
            </a:r>
            <a:r>
              <a:rPr lang="en-US" altLang="ko-KR" sz="2000" b="1" strike="noStrike" cap="none" dirty="0">
                <a:solidFill>
                  <a:srgbClr val="FFFFFF"/>
                </a:solidFill>
                <a:latin typeface="+mj-ea"/>
                <a:ea typeface="+mj-ea"/>
              </a:rPr>
              <a:t>?</a:t>
            </a:r>
          </a:p>
          <a:p>
            <a:endParaRPr lang="en-US" altLang="ko-KR" sz="2000" b="1" strike="noStrike" cap="none" dirty="0">
              <a:solidFill>
                <a:srgbClr val="FFFFFF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FFFF"/>
                </a:solidFill>
                <a:latin typeface="+mj-ea"/>
                <a:ea typeface="+mj-ea"/>
              </a:rPr>
              <a:t>보안 기술 습득</a:t>
            </a:r>
            <a:endParaRPr lang="ko-KR" altLang="en-US" sz="1300" strike="noStrike" cap="none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47" name="TextBox 46"/>
          <p:cNvSpPr txBox="1">
            <a:spLocks/>
          </p:cNvSpPr>
          <p:nvPr/>
        </p:nvSpPr>
        <p:spPr>
          <a:xfrm>
            <a:off x="7716519" y="4204652"/>
            <a:ext cx="3329305" cy="90794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2000" b="1" dirty="0">
                <a:solidFill>
                  <a:srgbClr val="FFFFFF"/>
                </a:solidFill>
                <a:latin typeface="+mj-ea"/>
                <a:ea typeface="+mj-ea"/>
              </a:rPr>
              <a:t>Webhacking.kr</a:t>
            </a:r>
          </a:p>
          <a:p>
            <a:endParaRPr lang="en-US" altLang="ko-KR" sz="2000" b="1" dirty="0">
              <a:solidFill>
                <a:srgbClr val="FFFFFF"/>
              </a:solidFill>
              <a:latin typeface="+mj-ea"/>
              <a:ea typeface="+mj-ea"/>
            </a:endParaRPr>
          </a:p>
          <a:p>
            <a:r>
              <a:rPr lang="en-US" altLang="ko-KR" sz="1300" dirty="0">
                <a:solidFill>
                  <a:srgbClr val="FFFFFF"/>
                </a:solidFill>
                <a:latin typeface="+mj-ea"/>
                <a:ea typeface="+mj-ea"/>
              </a:rPr>
              <a:t>War-Game</a:t>
            </a:r>
            <a:r>
              <a:rPr lang="ko-KR" altLang="en-US" sz="1300" dirty="0">
                <a:solidFill>
                  <a:srgbClr val="FFFFFF"/>
                </a:solidFill>
                <a:latin typeface="+mj-ea"/>
                <a:ea typeface="+mj-ea"/>
              </a:rPr>
              <a:t>을 통한 웹 해킹 능력 향상</a:t>
            </a:r>
          </a:p>
        </p:txBody>
      </p:sp>
      <p:sp>
        <p:nvSpPr>
          <p:cNvPr id="49" name="TextBox 48"/>
          <p:cNvSpPr txBox="1">
            <a:spLocks/>
          </p:cNvSpPr>
          <p:nvPr/>
        </p:nvSpPr>
        <p:spPr>
          <a:xfrm>
            <a:off x="7716520" y="2706052"/>
            <a:ext cx="3329305" cy="90794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Hack This Site</a:t>
            </a:r>
          </a:p>
          <a:p>
            <a:pPr eaLnBrk="0"/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300" dirty="0">
                <a:solidFill>
                  <a:srgbClr val="FFFFFF"/>
                </a:solidFill>
                <a:latin typeface="+mj-ea"/>
              </a:rPr>
              <a:t>War-Game</a:t>
            </a:r>
            <a:r>
              <a:rPr lang="ko-KR" altLang="en-US" sz="1300" dirty="0">
                <a:solidFill>
                  <a:srgbClr val="FFFFFF"/>
                </a:solidFill>
                <a:latin typeface="+mj-ea"/>
              </a:rPr>
              <a:t>을 통한 웹 해킹 능력 향상</a:t>
            </a:r>
          </a:p>
        </p:txBody>
      </p:sp>
      <p:pic>
        <p:nvPicPr>
          <p:cNvPr id="3074" name="Picture 3073" descr="C:/Users/duddn/AppData/Roaming/PolarisOffice/ETemp/9380_3307552/image6.png"/>
          <p:cNvPicPr>
            <a:picLocks noChangeAspect="1"/>
          </p:cNvPicPr>
          <p:nvPr/>
        </p:nvPicPr>
        <p:blipFill rotWithShape="1"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29"/>
          <a:stretch>
            <a:fillRect/>
          </a:stretch>
        </p:blipFill>
        <p:spPr bwMode="auto">
          <a:xfrm>
            <a:off x="1231265" y="1579245"/>
            <a:ext cx="4484370" cy="3882390"/>
          </a:xfrm>
          <a:prstGeom prst="rect">
            <a:avLst/>
          </a:prstGeom>
          <a:noFill/>
        </p:spPr>
      </p:pic>
      <p:sp>
        <p:nvSpPr>
          <p:cNvPr id="16" name="Oval 15"/>
          <p:cNvSpPr>
            <a:spLocks/>
          </p:cNvSpPr>
          <p:nvPr/>
        </p:nvSpPr>
        <p:spPr>
          <a:xfrm>
            <a:off x="6729730" y="1348105"/>
            <a:ext cx="829945" cy="81534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solidFill>
                  <a:srgbClr val="FFFFFF"/>
                </a:solidFill>
                <a:latin typeface="+mj-ea"/>
                <a:ea typeface="+mj-ea"/>
              </a:rPr>
              <a:t>1</a:t>
            </a:r>
            <a:endParaRPr lang="ko-KR" altLang="en-US" sz="3600" b="1" strike="noStrike" cap="none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6731000" y="4090881"/>
            <a:ext cx="828675" cy="814070"/>
          </a:xfrm>
          <a:prstGeom prst="ellipse">
            <a:avLst/>
          </a:prstGeom>
          <a:solidFill>
            <a:schemeClr val="accent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+mj-ea"/>
                <a:ea typeface="+mj-ea"/>
              </a:rPr>
              <a:t>3</a:t>
            </a:r>
            <a:endParaRPr lang="ko-KR" altLang="en-US" sz="36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6731000" y="2720128"/>
            <a:ext cx="828675" cy="81407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+mj-ea"/>
                <a:ea typeface="+mj-ea"/>
              </a:rPr>
              <a:t>2</a:t>
            </a:r>
            <a:endParaRPr lang="ko-KR" altLang="en-US" sz="36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2" name="Oval 76">
            <a:extLst>
              <a:ext uri="{FF2B5EF4-FFF2-40B4-BE49-F238E27FC236}">
                <a16:creationId xmlns="" xmlns:a16="http://schemas.microsoft.com/office/drawing/2014/main" id="{30944E66-AC4C-4425-AB68-2D7ACD83CD9A}"/>
              </a:ext>
            </a:extLst>
          </p:cNvPr>
          <p:cNvSpPr/>
          <p:nvPr/>
        </p:nvSpPr>
        <p:spPr>
          <a:xfrm>
            <a:off x="6729729" y="5461635"/>
            <a:ext cx="829945" cy="8140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3" name="Oval 15"/>
          <p:cNvSpPr>
            <a:spLocks/>
          </p:cNvSpPr>
          <p:nvPr/>
        </p:nvSpPr>
        <p:spPr>
          <a:xfrm>
            <a:off x="6729729" y="1392555"/>
            <a:ext cx="829945" cy="81534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solidFill>
                  <a:srgbClr val="FFFFFF"/>
                </a:solidFill>
                <a:latin typeface="+mj-ea"/>
                <a:ea typeface="+mj-ea"/>
                <a:cs typeface="Courier New" panose="02070309020205020404" pitchFamily="49" charset="0"/>
              </a:rPr>
              <a:t>1</a:t>
            </a:r>
            <a:endParaRPr lang="ko-KR" altLang="en-US" sz="3600" b="1" strike="noStrike" cap="none" dirty="0">
              <a:solidFill>
                <a:srgbClr val="FFFFFF"/>
              </a:solidFill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Oval 17"/>
          <p:cNvSpPr>
            <a:spLocks/>
          </p:cNvSpPr>
          <p:nvPr/>
        </p:nvSpPr>
        <p:spPr>
          <a:xfrm>
            <a:off x="6730999" y="4135331"/>
            <a:ext cx="828675" cy="814070"/>
          </a:xfrm>
          <a:prstGeom prst="ellipse">
            <a:avLst/>
          </a:prstGeom>
          <a:solidFill>
            <a:schemeClr val="accent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+mj-ea"/>
                <a:ea typeface="+mj-ea"/>
                <a:cs typeface="Courier New" panose="02070309020205020404" pitchFamily="49" charset="0"/>
              </a:rPr>
              <a:t>3</a:t>
            </a:r>
            <a:endParaRPr lang="ko-KR" altLang="en-US" sz="36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5" name="Oval 18"/>
          <p:cNvSpPr>
            <a:spLocks/>
          </p:cNvSpPr>
          <p:nvPr/>
        </p:nvSpPr>
        <p:spPr>
          <a:xfrm>
            <a:off x="6730999" y="2764578"/>
            <a:ext cx="828675" cy="81407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+mj-ea"/>
                <a:ea typeface="+mj-ea"/>
                <a:cs typeface="Courier New" panose="02070309020205020404" pitchFamily="49" charset="0"/>
              </a:rPr>
              <a:t>2</a:t>
            </a:r>
            <a:endParaRPr lang="ko-KR" altLang="en-US" sz="36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Oval 76">
            <a:extLst>
              <a:ext uri="{FF2B5EF4-FFF2-40B4-BE49-F238E27FC236}">
                <a16:creationId xmlns="" xmlns:a16="http://schemas.microsoft.com/office/drawing/2014/main" id="{30944E66-AC4C-4425-AB68-2D7ACD83CD9A}"/>
              </a:ext>
            </a:extLst>
          </p:cNvPr>
          <p:cNvSpPr/>
          <p:nvPr/>
        </p:nvSpPr>
        <p:spPr>
          <a:xfrm>
            <a:off x="6729728" y="5506085"/>
            <a:ext cx="829945" cy="8140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Courier New" panose="02070309020205020404" pitchFamily="49" charset="0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>
            <a:off x="7716520" y="5506085"/>
            <a:ext cx="3329305" cy="90794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프로젝트 기간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eaLnBrk="0"/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eaLnBrk="0"/>
            <a:r>
              <a:rPr lang="en-US" altLang="ko-KR" sz="1300" dirty="0">
                <a:solidFill>
                  <a:schemeClr val="bg1"/>
                </a:solidFill>
                <a:latin typeface="+mj-ea"/>
                <a:ea typeface="+mj-ea"/>
              </a:rPr>
              <a:t>2020-01-13 ~ 2020-01-17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1" descr="C:/Users/duddn/AppData/Roaming/PolarisOffice/ETemp/9380_3307552/image8.png"/>
          <p:cNvPicPr>
            <a:picLocks noChangeAspect="1"/>
          </p:cNvPicPr>
          <p:nvPr/>
        </p:nvPicPr>
        <p:blipFill rotWithShape="1"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8"/>
          <a:stretch>
            <a:fillRect/>
          </a:stretch>
        </p:blipFill>
        <p:spPr bwMode="auto">
          <a:xfrm>
            <a:off x="-276225" y="418146"/>
            <a:ext cx="12556483" cy="5601653"/>
          </a:xfrm>
          <a:prstGeom prst="rect">
            <a:avLst/>
          </a:prstGeom>
          <a:noFill/>
        </p:spPr>
      </p:pic>
      <p:sp>
        <p:nvSpPr>
          <p:cNvPr id="19" name="Oval 18"/>
          <p:cNvSpPr>
            <a:spLocks/>
          </p:cNvSpPr>
          <p:nvPr/>
        </p:nvSpPr>
        <p:spPr>
          <a:xfrm>
            <a:off x="3999861" y="6286817"/>
            <a:ext cx="4004310" cy="1784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588645" y="347980"/>
            <a:ext cx="6587490" cy="830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4800" b="1" dirty="0">
                <a:solidFill>
                  <a:srgbClr val="FFFFFF"/>
                </a:solidFill>
                <a:latin typeface="+mj-ea"/>
              </a:rPr>
              <a:t>Realistic 5</a:t>
            </a:r>
            <a:endParaRPr lang="ko-KR" altLang="en-US" sz="4800" b="1" dirty="0">
              <a:solidFill>
                <a:srgbClr val="FFFFFF"/>
              </a:solidFill>
              <a:latin typeface="+mj-ea"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4530950" y="4920944"/>
            <a:ext cx="2942131" cy="3385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[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참조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] </a:t>
            </a:r>
            <a:r>
              <a:rPr lang="en-US" altLang="ko-KR" sz="1600" dirty="0">
                <a:hlinkClick r:id="rId4"/>
              </a:rPr>
              <a:t>https://crackstation.net/</a:t>
            </a:r>
            <a:endParaRPr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62952" y="1780392"/>
            <a:ext cx="6278127" cy="2877159"/>
            <a:chOff x="2862952" y="1780392"/>
            <a:chExt cx="6278127" cy="2877159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2952" y="1780392"/>
              <a:ext cx="6278127" cy="2877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8065533" y="4382168"/>
              <a:ext cx="386480" cy="2169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4195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>
            <a:spLocks/>
          </p:cNvSpPr>
          <p:nvPr/>
        </p:nvSpPr>
        <p:spPr>
          <a:xfrm>
            <a:off x="3880893" y="3800303"/>
            <a:ext cx="4004310" cy="178435"/>
          </a:xfrm>
          <a:prstGeom prst="ellipse">
            <a:avLst/>
          </a:prstGeom>
          <a:solidFill>
            <a:schemeClr val="bg1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319264" y="4199026"/>
            <a:ext cx="9691636" cy="120032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보수주의자들이 동성결혼을 반대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Dir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에 숨겨져 있는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admin session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찾기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+mj-ea"/>
                <a:ea typeface="+mj-ea"/>
                <a:cs typeface="Courier New" pitchFamily="49" charset="0"/>
              </a:rPr>
              <a:t>2. </a:t>
            </a:r>
            <a:r>
              <a:rPr lang="en-US" altLang="ko-KR" sz="4800" b="1" dirty="0" err="1">
                <a:solidFill>
                  <a:srgbClr val="FFFFFF"/>
                </a:solidFill>
                <a:latin typeface="+mj-ea"/>
                <a:ea typeface="+mj-ea"/>
                <a:cs typeface="Courier New" pitchFamily="49" charset="0"/>
              </a:rPr>
              <a:t>HackThisSite</a:t>
            </a:r>
            <a:r>
              <a:rPr lang="en-US" altLang="ko-KR" sz="4800" b="1" dirty="0">
                <a:solidFill>
                  <a:srgbClr val="FFFFFF"/>
                </a:solidFill>
                <a:latin typeface="+mj-ea"/>
                <a:ea typeface="+mj-ea"/>
                <a:cs typeface="Courier New" pitchFamily="49" charset="0"/>
              </a:rPr>
              <a:t> – Realistic 7</a:t>
            </a:r>
            <a:endParaRPr lang="ko-KR" altLang="en-US" sz="4800" b="1" dirty="0">
              <a:solidFill>
                <a:srgbClr val="FFFFFF"/>
              </a:solidFill>
              <a:latin typeface="+mj-ea"/>
              <a:ea typeface="+mj-ea"/>
              <a:cs typeface="Courier New" pitchFamily="49" charset="0"/>
            </a:endParaRPr>
          </a:p>
        </p:txBody>
      </p:sp>
      <p:pic>
        <p:nvPicPr>
          <p:cNvPr id="22" name="Picture 21" descr="C:/Users/duddn/AppData/Roaming/PolarisOffice/ETemp/9380_3307552/image8.png"/>
          <p:cNvPicPr>
            <a:picLocks noChangeAspect="1"/>
          </p:cNvPicPr>
          <p:nvPr/>
        </p:nvPicPr>
        <p:blipFill rotWithShape="1"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8"/>
          <a:stretch>
            <a:fillRect/>
          </a:stretch>
        </p:blipFill>
        <p:spPr bwMode="auto">
          <a:xfrm>
            <a:off x="2114550" y="866805"/>
            <a:ext cx="7569835" cy="2677893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042" y="1411792"/>
            <a:ext cx="4184011" cy="19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235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1" descr="C:/Users/duddn/AppData/Roaming/PolarisOffice/ETemp/9380_3307552/image8.png"/>
          <p:cNvPicPr>
            <a:picLocks noChangeAspect="1"/>
          </p:cNvPicPr>
          <p:nvPr/>
        </p:nvPicPr>
        <p:blipFill rotWithShape="1"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8"/>
          <a:stretch>
            <a:fillRect/>
          </a:stretch>
        </p:blipFill>
        <p:spPr bwMode="auto">
          <a:xfrm>
            <a:off x="-276225" y="418146"/>
            <a:ext cx="12556483" cy="5601653"/>
          </a:xfrm>
          <a:prstGeom prst="rect">
            <a:avLst/>
          </a:prstGeom>
          <a:noFill/>
        </p:spPr>
      </p:pic>
      <p:sp>
        <p:nvSpPr>
          <p:cNvPr id="19" name="Oval 18"/>
          <p:cNvSpPr>
            <a:spLocks/>
          </p:cNvSpPr>
          <p:nvPr/>
        </p:nvSpPr>
        <p:spPr>
          <a:xfrm>
            <a:off x="3999861" y="6286817"/>
            <a:ext cx="4004310" cy="1784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588645" y="347980"/>
            <a:ext cx="6587490" cy="830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4800" b="1" dirty="0">
                <a:solidFill>
                  <a:srgbClr val="FFFFFF"/>
                </a:solidFill>
                <a:latin typeface="+mj-ea"/>
              </a:rPr>
              <a:t>Realistic 7</a:t>
            </a:r>
            <a:endParaRPr lang="ko-KR" altLang="en-US" sz="4800" b="1" dirty="0">
              <a:solidFill>
                <a:srgbClr val="FFFFFF"/>
              </a:solidFill>
              <a:latin typeface="+mj-ea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824049"/>
            <a:ext cx="3471339" cy="36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302202" y="1824049"/>
            <a:ext cx="5210042" cy="1009650"/>
            <a:chOff x="5302202" y="1824049"/>
            <a:chExt cx="5210042" cy="1009650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269" y="1824049"/>
              <a:ext cx="437197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오른쪽 화살표 12"/>
            <p:cNvSpPr/>
            <p:nvPr/>
          </p:nvSpPr>
          <p:spPr>
            <a:xfrm>
              <a:off x="5302202" y="2133611"/>
              <a:ext cx="446409" cy="3905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97369" y="2995767"/>
            <a:ext cx="4714875" cy="2436948"/>
            <a:chOff x="5797369" y="2995767"/>
            <a:chExt cx="4714875" cy="2436948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7369" y="3822990"/>
              <a:ext cx="4714875" cy="160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오른쪽 화살표 13"/>
            <p:cNvSpPr/>
            <p:nvPr/>
          </p:nvSpPr>
          <p:spPr>
            <a:xfrm rot="5400000">
              <a:off x="7931601" y="3023709"/>
              <a:ext cx="446409" cy="3905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1" descr="C:/Users/duddn/AppData/Roaming/PolarisOffice/ETemp/9380_3307552/image8.png"/>
          <p:cNvPicPr>
            <a:picLocks noChangeAspect="1"/>
          </p:cNvPicPr>
          <p:nvPr/>
        </p:nvPicPr>
        <p:blipFill rotWithShape="1"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8"/>
          <a:stretch>
            <a:fillRect/>
          </a:stretch>
        </p:blipFill>
        <p:spPr bwMode="auto">
          <a:xfrm>
            <a:off x="-276225" y="418146"/>
            <a:ext cx="12556483" cy="5601653"/>
          </a:xfrm>
          <a:prstGeom prst="rect">
            <a:avLst/>
          </a:prstGeom>
          <a:noFill/>
        </p:spPr>
      </p:pic>
      <p:sp>
        <p:nvSpPr>
          <p:cNvPr id="19" name="Oval 18"/>
          <p:cNvSpPr>
            <a:spLocks/>
          </p:cNvSpPr>
          <p:nvPr/>
        </p:nvSpPr>
        <p:spPr>
          <a:xfrm>
            <a:off x="3999861" y="6286817"/>
            <a:ext cx="4004310" cy="1784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588645" y="347980"/>
            <a:ext cx="6587490" cy="830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4800" b="1" dirty="0">
                <a:solidFill>
                  <a:srgbClr val="FFFFFF"/>
                </a:solidFill>
                <a:latin typeface="+mj-ea"/>
              </a:rPr>
              <a:t>Realistic 7</a:t>
            </a:r>
            <a:endParaRPr lang="ko-KR" altLang="en-US" sz="4800" b="1" dirty="0">
              <a:solidFill>
                <a:srgbClr val="FFFFFF"/>
              </a:solidFill>
              <a:latin typeface="+mj-ea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1153905" y="1955189"/>
            <a:ext cx="2942131" cy="3385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어림도 없지 </a:t>
            </a:r>
            <a:r>
              <a:rPr lang="ko-KR" altLang="en-US" sz="1600" b="1" dirty="0" err="1">
                <a:solidFill>
                  <a:schemeClr val="bg1"/>
                </a:solidFill>
                <a:latin typeface="+mj-ea"/>
                <a:ea typeface="+mj-ea"/>
              </a:rPr>
              <a:t>ㅋ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05" y="2504597"/>
            <a:ext cx="41814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759760" y="2161697"/>
            <a:ext cx="4887603" cy="685800"/>
            <a:chOff x="5759760" y="2161697"/>
            <a:chExt cx="4887603" cy="685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338" y="2161697"/>
              <a:ext cx="4010025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오른쪽 화살표 9"/>
            <p:cNvSpPr/>
            <p:nvPr/>
          </p:nvSpPr>
          <p:spPr>
            <a:xfrm>
              <a:off x="5759760" y="2455558"/>
              <a:ext cx="446409" cy="3905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637338" y="3143405"/>
            <a:ext cx="3028950" cy="2570185"/>
            <a:chOff x="6637338" y="3143405"/>
            <a:chExt cx="3028950" cy="2570185"/>
          </a:xfrm>
        </p:grpSpPr>
        <p:pic>
          <p:nvPicPr>
            <p:cNvPr id="1028" name="Picture 4" descr="아파치에 대한 이미지 검색결과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338" y="3762803"/>
              <a:ext cx="3028950" cy="1950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오른쪽 화살표 12"/>
            <p:cNvSpPr/>
            <p:nvPr/>
          </p:nvSpPr>
          <p:spPr>
            <a:xfrm rot="5400000">
              <a:off x="8010521" y="3171347"/>
              <a:ext cx="446409" cy="3905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596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1" descr="C:/Users/duddn/AppData/Roaming/PolarisOffice/ETemp/9380_3307552/image8.png"/>
          <p:cNvPicPr>
            <a:picLocks noChangeAspect="1"/>
          </p:cNvPicPr>
          <p:nvPr/>
        </p:nvPicPr>
        <p:blipFill rotWithShape="1"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8"/>
          <a:stretch>
            <a:fillRect/>
          </a:stretch>
        </p:blipFill>
        <p:spPr bwMode="auto">
          <a:xfrm>
            <a:off x="-276225" y="418146"/>
            <a:ext cx="12556483" cy="5601653"/>
          </a:xfrm>
          <a:prstGeom prst="rect">
            <a:avLst/>
          </a:prstGeom>
          <a:noFill/>
        </p:spPr>
      </p:pic>
      <p:sp>
        <p:nvSpPr>
          <p:cNvPr id="19" name="Oval 18"/>
          <p:cNvSpPr>
            <a:spLocks/>
          </p:cNvSpPr>
          <p:nvPr/>
        </p:nvSpPr>
        <p:spPr>
          <a:xfrm>
            <a:off x="3999861" y="6286817"/>
            <a:ext cx="4004310" cy="1784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588645" y="347980"/>
            <a:ext cx="6587490" cy="830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4800" b="1" dirty="0">
                <a:solidFill>
                  <a:srgbClr val="FFFFFF"/>
                </a:solidFill>
                <a:latin typeface="+mj-ea"/>
              </a:rPr>
              <a:t>Apache HTTP Server</a:t>
            </a:r>
            <a:endParaRPr lang="ko-KR" altLang="en-US" sz="4800" b="1" dirty="0">
              <a:solidFill>
                <a:srgbClr val="FFFFFF"/>
              </a:solidFill>
              <a:latin typeface="+mj-ea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1282059" y="1689599"/>
            <a:ext cx="9439914" cy="163121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2000" b="1" dirty="0" err="1">
                <a:solidFill>
                  <a:schemeClr val="bg1"/>
                </a:solidFill>
                <a:latin typeface="+mj-ea"/>
              </a:rPr>
              <a:t>htpasswd</a:t>
            </a:r>
            <a:endParaRPr lang="en-US" altLang="ko-KR" sz="2000" b="1" dirty="0">
              <a:solidFill>
                <a:schemeClr val="bg1"/>
              </a:solidFill>
              <a:latin typeface="+mj-ea"/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err="1">
                <a:solidFill>
                  <a:schemeClr val="bg1"/>
                </a:solidFill>
              </a:rPr>
              <a:t>htpasswd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는 </a:t>
            </a:r>
            <a:r>
              <a:rPr lang="ko-KR" altLang="en-US" sz="1600" dirty="0" err="1">
                <a:solidFill>
                  <a:schemeClr val="bg1"/>
                </a:solidFill>
              </a:rPr>
              <a:t>아파치로</a:t>
            </a:r>
            <a:r>
              <a:rPr lang="ko-KR" altLang="en-US" sz="1600" dirty="0">
                <a:solidFill>
                  <a:schemeClr val="bg1"/>
                </a:solidFill>
              </a:rPr>
              <a:t> 운영중인 웹 서버에 접근할 때 사용자 인증을 하는 기능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기본적으로 아파치는 모든 사용자들이 볼 수 있도록 구성되어 있는데 </a:t>
            </a:r>
            <a:r>
              <a:rPr lang="en-US" altLang="ko-KR" sz="1600" dirty="0" err="1">
                <a:solidFill>
                  <a:schemeClr val="bg1"/>
                </a:solidFill>
              </a:rPr>
              <a:t>htpasswd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를 이용하여 일부 사용자만 볼 수 있도록 하는데 주로 이용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82059" y="3513856"/>
            <a:ext cx="8075555" cy="500012"/>
            <a:chOff x="1282058" y="4013868"/>
            <a:chExt cx="8075555" cy="50001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058" y="4021690"/>
              <a:ext cx="8075555" cy="492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7574148" y="4013868"/>
              <a:ext cx="1526309" cy="4934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>
            <a:spLocks/>
          </p:cNvSpPr>
          <p:nvPr/>
        </p:nvSpPr>
        <p:spPr>
          <a:xfrm>
            <a:off x="1282059" y="4251371"/>
            <a:ext cx="9439914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</a:rPr>
              <a:t>Php</a:t>
            </a:r>
            <a:r>
              <a:rPr lang="ko-KR" altLang="en-US" sz="1600" dirty="0">
                <a:solidFill>
                  <a:schemeClr val="bg1"/>
                </a:solidFill>
              </a:rPr>
              <a:t>의 뒤에서 매개변수를 받아와 실행되는 </a:t>
            </a:r>
            <a:r>
              <a:rPr lang="en-US" altLang="ko-KR" sz="1600" dirty="0" err="1">
                <a:solidFill>
                  <a:schemeClr val="bg1"/>
                </a:solidFill>
              </a:rPr>
              <a:t>url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뒤쪽의 변수를 수정하여 </a:t>
            </a:r>
            <a:r>
              <a:rPr lang="en-US" altLang="ko-KR" sz="1600" dirty="0" err="1">
                <a:solidFill>
                  <a:schemeClr val="bg1"/>
                </a:solidFill>
              </a:rPr>
              <a:t>htpasswd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파일을 찾는다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013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1" descr="C:/Users/duddn/AppData/Roaming/PolarisOffice/ETemp/9380_3307552/image8.png"/>
          <p:cNvPicPr>
            <a:picLocks noChangeAspect="1"/>
          </p:cNvPicPr>
          <p:nvPr/>
        </p:nvPicPr>
        <p:blipFill rotWithShape="1"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8"/>
          <a:stretch>
            <a:fillRect/>
          </a:stretch>
        </p:blipFill>
        <p:spPr bwMode="auto">
          <a:xfrm>
            <a:off x="-276225" y="418146"/>
            <a:ext cx="12556483" cy="5601653"/>
          </a:xfrm>
          <a:prstGeom prst="rect">
            <a:avLst/>
          </a:prstGeom>
          <a:noFill/>
        </p:spPr>
      </p:pic>
      <p:sp>
        <p:nvSpPr>
          <p:cNvPr id="19" name="Oval 18"/>
          <p:cNvSpPr>
            <a:spLocks/>
          </p:cNvSpPr>
          <p:nvPr/>
        </p:nvSpPr>
        <p:spPr>
          <a:xfrm>
            <a:off x="3999861" y="6286817"/>
            <a:ext cx="4004310" cy="1784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588645" y="347980"/>
            <a:ext cx="6587490" cy="830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4800" b="1" dirty="0">
                <a:solidFill>
                  <a:srgbClr val="FFFFFF"/>
                </a:solidFill>
                <a:latin typeface="+mj-ea"/>
              </a:rPr>
              <a:t>Realistic 7</a:t>
            </a:r>
            <a:endParaRPr lang="ko-KR" altLang="en-US" sz="4800" b="1" dirty="0">
              <a:solidFill>
                <a:srgbClr val="FFFFFF"/>
              </a:solidFill>
              <a:latin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28" y="1963965"/>
            <a:ext cx="4630784" cy="328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002016" y="3203461"/>
            <a:ext cx="4670674" cy="809625"/>
            <a:chOff x="6002016" y="3203461"/>
            <a:chExt cx="4670674" cy="80962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4565" y="3203461"/>
              <a:ext cx="4048125" cy="809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오른쪽 화살표 11"/>
            <p:cNvSpPr/>
            <p:nvPr/>
          </p:nvSpPr>
          <p:spPr>
            <a:xfrm>
              <a:off x="6002016" y="3413011"/>
              <a:ext cx="446409" cy="3905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46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1" descr="C:/Users/duddn/AppData/Roaming/PolarisOffice/ETemp/9380_3307552/image8.png"/>
          <p:cNvPicPr>
            <a:picLocks noChangeAspect="1"/>
          </p:cNvPicPr>
          <p:nvPr/>
        </p:nvPicPr>
        <p:blipFill rotWithShape="1"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8"/>
          <a:stretch>
            <a:fillRect/>
          </a:stretch>
        </p:blipFill>
        <p:spPr bwMode="auto">
          <a:xfrm>
            <a:off x="-276225" y="418146"/>
            <a:ext cx="12556483" cy="5601653"/>
          </a:xfrm>
          <a:prstGeom prst="rect">
            <a:avLst/>
          </a:prstGeom>
          <a:noFill/>
        </p:spPr>
      </p:pic>
      <p:sp>
        <p:nvSpPr>
          <p:cNvPr id="19" name="Oval 18"/>
          <p:cNvSpPr>
            <a:spLocks/>
          </p:cNvSpPr>
          <p:nvPr/>
        </p:nvSpPr>
        <p:spPr>
          <a:xfrm>
            <a:off x="3999861" y="6286817"/>
            <a:ext cx="4004310" cy="1784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588645" y="347980"/>
            <a:ext cx="6587490" cy="830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4800" b="1" dirty="0">
                <a:solidFill>
                  <a:srgbClr val="FFFFFF"/>
                </a:solidFill>
                <a:latin typeface="+mj-ea"/>
              </a:rPr>
              <a:t>Realistic 7</a:t>
            </a:r>
            <a:endParaRPr lang="ko-KR" altLang="en-US" sz="4800" b="1" dirty="0">
              <a:solidFill>
                <a:srgbClr val="FFFFFF"/>
              </a:solidFill>
              <a:latin typeface="+mj-ea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77" y="3088568"/>
            <a:ext cx="36671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318437" y="2588506"/>
            <a:ext cx="5375871" cy="2066925"/>
            <a:chOff x="5318437" y="2588506"/>
            <a:chExt cx="5375871" cy="206692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3308" y="2588506"/>
              <a:ext cx="4191000" cy="2066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오른쪽 화살표 9"/>
            <p:cNvSpPr/>
            <p:nvPr/>
          </p:nvSpPr>
          <p:spPr>
            <a:xfrm>
              <a:off x="5318437" y="3426705"/>
              <a:ext cx="446409" cy="3905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22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>
            <a:spLocks/>
          </p:cNvSpPr>
          <p:nvPr/>
        </p:nvSpPr>
        <p:spPr>
          <a:xfrm>
            <a:off x="3880893" y="3800303"/>
            <a:ext cx="4004310" cy="178435"/>
          </a:xfrm>
          <a:prstGeom prst="ellipse">
            <a:avLst/>
          </a:prstGeom>
          <a:solidFill>
            <a:schemeClr val="bg1"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319264" y="4199026"/>
            <a:ext cx="9691636" cy="120032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관리자 권한인 선생님의 계정으로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login</a:t>
            </a:r>
          </a:p>
          <a:p>
            <a:pPr marL="342900" indent="-342900" fontAlgn="base">
              <a:buFont typeface="+mj-lt"/>
              <a:buAutoNum type="arabicPeriod"/>
            </a:pP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낙제 위기인 학생의 성적을 조작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+mj-ea"/>
                <a:ea typeface="+mj-ea"/>
                <a:cs typeface="Courier New" pitchFamily="49" charset="0"/>
              </a:rPr>
              <a:t>2. </a:t>
            </a:r>
            <a:r>
              <a:rPr lang="en-US" altLang="ko-KR" sz="4800" b="1" dirty="0" err="1">
                <a:solidFill>
                  <a:srgbClr val="FFFFFF"/>
                </a:solidFill>
                <a:latin typeface="+mj-ea"/>
                <a:ea typeface="+mj-ea"/>
                <a:cs typeface="Courier New" pitchFamily="49" charset="0"/>
              </a:rPr>
              <a:t>HackThisSite</a:t>
            </a:r>
            <a:r>
              <a:rPr lang="en-US" altLang="ko-KR" sz="4800" b="1" dirty="0">
                <a:solidFill>
                  <a:srgbClr val="FFFFFF"/>
                </a:solidFill>
                <a:latin typeface="+mj-ea"/>
                <a:ea typeface="+mj-ea"/>
                <a:cs typeface="Courier New" pitchFamily="49" charset="0"/>
              </a:rPr>
              <a:t> – Realistic 10</a:t>
            </a:r>
            <a:endParaRPr lang="ko-KR" altLang="en-US" sz="4800" b="1" dirty="0">
              <a:solidFill>
                <a:srgbClr val="FFFFFF"/>
              </a:solidFill>
              <a:latin typeface="+mj-ea"/>
              <a:ea typeface="+mj-ea"/>
              <a:cs typeface="Courier New" pitchFamily="49" charset="0"/>
            </a:endParaRPr>
          </a:p>
        </p:txBody>
      </p:sp>
      <p:pic>
        <p:nvPicPr>
          <p:cNvPr id="22" name="Picture 21" descr="C:/Users/duddn/AppData/Roaming/PolarisOffice/ETemp/9380_3307552/image8.png"/>
          <p:cNvPicPr>
            <a:picLocks noChangeAspect="1"/>
          </p:cNvPicPr>
          <p:nvPr/>
        </p:nvPicPr>
        <p:blipFill rotWithShape="1"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8"/>
          <a:stretch>
            <a:fillRect/>
          </a:stretch>
        </p:blipFill>
        <p:spPr bwMode="auto">
          <a:xfrm>
            <a:off x="2114550" y="866805"/>
            <a:ext cx="7569835" cy="2677893"/>
          </a:xfrm>
          <a:prstGeom prst="rect">
            <a:avLst/>
          </a:prstGeom>
          <a:noFill/>
        </p:spPr>
      </p:pic>
      <p:pic>
        <p:nvPicPr>
          <p:cNvPr id="8" name="_x469494616" descr="EMB000033b416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686" y="1375120"/>
            <a:ext cx="4797562" cy="192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999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1" descr="C:/Users/duddn/AppData/Roaming/PolarisOffice/ETemp/9380_3307552/image8.png"/>
          <p:cNvPicPr>
            <a:picLocks noChangeAspect="1"/>
          </p:cNvPicPr>
          <p:nvPr/>
        </p:nvPicPr>
        <p:blipFill rotWithShape="1"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8"/>
          <a:stretch>
            <a:fillRect/>
          </a:stretch>
        </p:blipFill>
        <p:spPr bwMode="auto">
          <a:xfrm>
            <a:off x="-276225" y="418146"/>
            <a:ext cx="12556483" cy="5601653"/>
          </a:xfrm>
          <a:prstGeom prst="rect">
            <a:avLst/>
          </a:prstGeom>
          <a:noFill/>
        </p:spPr>
      </p:pic>
      <p:sp>
        <p:nvSpPr>
          <p:cNvPr id="19" name="Oval 18"/>
          <p:cNvSpPr>
            <a:spLocks/>
          </p:cNvSpPr>
          <p:nvPr/>
        </p:nvSpPr>
        <p:spPr>
          <a:xfrm>
            <a:off x="3999861" y="6286817"/>
            <a:ext cx="4004310" cy="1784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588645" y="347980"/>
            <a:ext cx="6587490" cy="830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4800" b="1" dirty="0">
                <a:solidFill>
                  <a:srgbClr val="FFFFFF"/>
                </a:solidFill>
                <a:latin typeface="+mj-ea"/>
              </a:rPr>
              <a:t>Realistic 10</a:t>
            </a:r>
            <a:endParaRPr lang="ko-KR" altLang="en-US" sz="4800" b="1" dirty="0">
              <a:solidFill>
                <a:srgbClr val="FFFFFF"/>
              </a:solidFill>
              <a:latin typeface="+mj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155473" y="1633992"/>
            <a:ext cx="4034194" cy="3968524"/>
            <a:chOff x="1155473" y="1633992"/>
            <a:chExt cx="4034194" cy="3968524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473" y="1633992"/>
              <a:ext cx="4034194" cy="3968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2602255" y="2258428"/>
              <a:ext cx="514405" cy="1971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579145" y="1710443"/>
            <a:ext cx="4957440" cy="1634326"/>
            <a:chOff x="5579145" y="1710443"/>
            <a:chExt cx="4957440" cy="1634326"/>
          </a:xfrm>
        </p:grpSpPr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76" y="1710443"/>
              <a:ext cx="3959309" cy="163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오른쪽 화살표 13"/>
            <p:cNvSpPr/>
            <p:nvPr/>
          </p:nvSpPr>
          <p:spPr>
            <a:xfrm>
              <a:off x="5579145" y="2357024"/>
              <a:ext cx="446409" cy="3905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775757" y="3424077"/>
            <a:ext cx="3562350" cy="2139093"/>
            <a:chOff x="6775757" y="3424077"/>
            <a:chExt cx="3562350" cy="2139093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5757" y="3972495"/>
              <a:ext cx="3562350" cy="159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오른쪽 화살표 15"/>
            <p:cNvSpPr/>
            <p:nvPr/>
          </p:nvSpPr>
          <p:spPr>
            <a:xfrm rot="5400000">
              <a:off x="8333727" y="3452019"/>
              <a:ext cx="446409" cy="3905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023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1" descr="C:/Users/duddn/AppData/Roaming/PolarisOffice/ETemp/9380_3307552/image8.png"/>
          <p:cNvPicPr>
            <a:picLocks noChangeAspect="1"/>
          </p:cNvPicPr>
          <p:nvPr/>
        </p:nvPicPr>
        <p:blipFill rotWithShape="1"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8"/>
          <a:stretch>
            <a:fillRect/>
          </a:stretch>
        </p:blipFill>
        <p:spPr bwMode="auto">
          <a:xfrm>
            <a:off x="-276225" y="418146"/>
            <a:ext cx="12556483" cy="5601653"/>
          </a:xfrm>
          <a:prstGeom prst="rect">
            <a:avLst/>
          </a:prstGeom>
          <a:noFill/>
        </p:spPr>
      </p:pic>
      <p:sp>
        <p:nvSpPr>
          <p:cNvPr id="19" name="Oval 18"/>
          <p:cNvSpPr>
            <a:spLocks/>
          </p:cNvSpPr>
          <p:nvPr/>
        </p:nvSpPr>
        <p:spPr>
          <a:xfrm>
            <a:off x="3999861" y="6286817"/>
            <a:ext cx="4004310" cy="1784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588645" y="347980"/>
            <a:ext cx="6587490" cy="830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4800" b="1" dirty="0">
                <a:solidFill>
                  <a:srgbClr val="FFFFFF"/>
                </a:solidFill>
                <a:latin typeface="+mj-ea"/>
              </a:rPr>
              <a:t>Realistic 7</a:t>
            </a:r>
            <a:endParaRPr lang="ko-KR" altLang="en-US" sz="4800" b="1" dirty="0">
              <a:solidFill>
                <a:srgbClr val="FFFFFF"/>
              </a:solidFill>
              <a:latin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42386" y="1821542"/>
            <a:ext cx="5314950" cy="3457575"/>
            <a:chOff x="1342386" y="1821542"/>
            <a:chExt cx="5314950" cy="3457575"/>
          </a:xfrm>
        </p:grpSpPr>
        <p:grpSp>
          <p:nvGrpSpPr>
            <p:cNvPr id="3" name="그룹 2"/>
            <p:cNvGrpSpPr/>
            <p:nvPr/>
          </p:nvGrpSpPr>
          <p:grpSpPr>
            <a:xfrm>
              <a:off x="1342386" y="1821542"/>
              <a:ext cx="5314950" cy="3457575"/>
              <a:chOff x="1342386" y="1821542"/>
              <a:chExt cx="5314950" cy="3457575"/>
            </a:xfrm>
          </p:grpSpPr>
          <p:pic>
            <p:nvPicPr>
              <p:cNvPr id="5121" name="Picture 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2386" y="1821542"/>
                <a:ext cx="5314950" cy="666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25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2386" y="2488292"/>
                <a:ext cx="5314950" cy="2790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6" name="직사각형 15"/>
            <p:cNvSpPr/>
            <p:nvPr/>
          </p:nvSpPr>
          <p:spPr>
            <a:xfrm>
              <a:off x="6181483" y="1821542"/>
              <a:ext cx="398115" cy="2467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737311" y="2473778"/>
              <a:ext cx="398115" cy="2467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863484" y="4681989"/>
              <a:ext cx="1678002" cy="5681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952930" y="2723861"/>
            <a:ext cx="3327716" cy="1463400"/>
            <a:chOff x="6952930" y="2709347"/>
            <a:chExt cx="3327716" cy="1463400"/>
          </a:xfrm>
        </p:grpSpPr>
        <p:grpSp>
          <p:nvGrpSpPr>
            <p:cNvPr id="2" name="그룹 1"/>
            <p:cNvGrpSpPr/>
            <p:nvPr/>
          </p:nvGrpSpPr>
          <p:grpSpPr>
            <a:xfrm>
              <a:off x="8004171" y="2709347"/>
              <a:ext cx="2276475" cy="1463400"/>
              <a:chOff x="8385856" y="1813831"/>
              <a:chExt cx="2276475" cy="1463400"/>
            </a:xfrm>
          </p:grpSpPr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5856" y="1813831"/>
                <a:ext cx="1819275" cy="1257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24" name="Picture 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5856" y="3096256"/>
                <a:ext cx="2276475" cy="180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오른쪽 화살표 13"/>
            <p:cNvSpPr/>
            <p:nvPr/>
          </p:nvSpPr>
          <p:spPr>
            <a:xfrm>
              <a:off x="6952930" y="3218972"/>
              <a:ext cx="446409" cy="3905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412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+mj-ea"/>
                <a:ea typeface="+mj-ea"/>
                <a:cs typeface="Courier New" pitchFamily="49" charset="0"/>
              </a:rPr>
              <a:t>Level 35</a:t>
            </a:r>
            <a:endParaRPr lang="ko-KR" altLang="en-US" sz="4800" b="1" dirty="0">
              <a:solidFill>
                <a:srgbClr val="FFFFFF"/>
              </a:solidFill>
              <a:latin typeface="+mj-ea"/>
              <a:ea typeface="+mj-ea"/>
              <a:cs typeface="Courier New" pitchFamily="49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76825" y="942975"/>
            <a:ext cx="6915150" cy="5534660"/>
            <a:chOff x="5076825" y="942975"/>
            <a:chExt cx="6915150" cy="5534660"/>
          </a:xfrm>
        </p:grpSpPr>
        <p:grpSp>
          <p:nvGrpSpPr>
            <p:cNvPr id="23" name="그룹 22"/>
            <p:cNvGrpSpPr/>
            <p:nvPr/>
          </p:nvGrpSpPr>
          <p:grpSpPr>
            <a:xfrm>
              <a:off x="5076825" y="942975"/>
              <a:ext cx="6915150" cy="5534660"/>
              <a:chOff x="5076825" y="942975"/>
              <a:chExt cx="6915150" cy="5534660"/>
            </a:xfrm>
          </p:grpSpPr>
          <p:sp>
            <p:nvSpPr>
              <p:cNvPr id="24" name="Oval 18"/>
              <p:cNvSpPr>
                <a:spLocks/>
              </p:cNvSpPr>
              <p:nvPr/>
            </p:nvSpPr>
            <p:spPr>
              <a:xfrm>
                <a:off x="6461125" y="6299200"/>
                <a:ext cx="4004310" cy="178435"/>
              </a:xfrm>
              <a:prstGeom prst="ellipse">
                <a:avLst/>
              </a:prstGeom>
              <a:solidFill>
                <a:schemeClr val="tx2">
                  <a:alpha val="40035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n w="9525" cap="flat" cmpd="sng">
                    <a:noFill/>
                    <a:prstDash/>
                  </a:ln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26" name="Picture 21" descr="C:/Users/duddn/AppData/Roaming/PolarisOffice/ETemp/9380_3307552/image8.png"/>
              <p:cNvPicPr>
                <a:picLocks noChangeAspect="1"/>
              </p:cNvPicPr>
              <p:nvPr/>
            </p:nvPicPr>
            <p:blipFill rotWithShape="1">
              <a:blip r:embed="rId2">
                <a:lum brigh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55" t="8279" r="6890" b="34449"/>
              <a:stretch/>
            </p:blipFill>
            <p:spPr bwMode="auto">
              <a:xfrm>
                <a:off x="5076825" y="942975"/>
                <a:ext cx="6915150" cy="4963795"/>
              </a:xfrm>
              <a:prstGeom prst="rect">
                <a:avLst/>
              </a:prstGeom>
              <a:noFill/>
            </p:spPr>
          </p:pic>
        </p:grp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9396" y="1262363"/>
              <a:ext cx="6429375" cy="4414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" name="Oval 15"/>
          <p:cNvSpPr>
            <a:spLocks/>
          </p:cNvSpPr>
          <p:nvPr/>
        </p:nvSpPr>
        <p:spPr>
          <a:xfrm>
            <a:off x="653415" y="16566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160145" y="1586847"/>
            <a:ext cx="3916680" cy="252992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초기 화면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Id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값과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pw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값을 입력하는 텍스트 상자와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strike="noStrike" cap="none" dirty="0">
                <a:solidFill>
                  <a:schemeClr val="bg1"/>
                </a:solidFill>
                <a:latin typeface="+mj-ea"/>
                <a:ea typeface="+mj-ea"/>
              </a:rPr>
              <a:t>[ </a:t>
            </a:r>
            <a:r>
              <a:rPr lang="ko-KR" altLang="en-US" sz="1400" strike="noStrike" cap="none" dirty="0">
                <a:solidFill>
                  <a:schemeClr val="bg1"/>
                </a:solidFill>
                <a:latin typeface="+mj-ea"/>
                <a:ea typeface="+mj-ea"/>
              </a:rPr>
              <a:t>제출 </a:t>
            </a:r>
            <a:r>
              <a:rPr lang="en-US" altLang="ko-KR" sz="1400" strike="noStrike" cap="none" dirty="0">
                <a:solidFill>
                  <a:schemeClr val="bg1"/>
                </a:solidFill>
                <a:latin typeface="+mj-ea"/>
                <a:ea typeface="+mj-ea"/>
              </a:rPr>
              <a:t>] </a:t>
            </a:r>
            <a:r>
              <a:rPr lang="ko-KR" altLang="en-US" sz="1400" strike="noStrike" cap="none" dirty="0">
                <a:solidFill>
                  <a:schemeClr val="bg1"/>
                </a:solidFill>
                <a:latin typeface="+mj-ea"/>
                <a:ea typeface="+mj-ea"/>
              </a:rPr>
              <a:t>버튼으로 구성</a:t>
            </a:r>
            <a:endParaRPr lang="en-US" altLang="ko-KR" sz="1400" strike="noStrike" cap="none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strike="noStrike" cap="none" dirty="0">
                <a:solidFill>
                  <a:schemeClr val="bg1"/>
                </a:solidFill>
                <a:latin typeface="+mj-ea"/>
                <a:ea typeface="+mj-ea"/>
              </a:rPr>
              <a:t>View-source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텍스트 클릭 시 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strike="noStrike" cap="none" dirty="0">
                <a:solidFill>
                  <a:schemeClr val="bg1"/>
                </a:solidFill>
                <a:latin typeface="+mj-ea"/>
                <a:ea typeface="+mj-ea"/>
              </a:rPr>
              <a:t>새 탭에서 소스 코드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6600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1" descr="C:/Users/duddn/AppData/Roaming/PolarisOffice/ETemp/9380_3307552/image8.png"/>
          <p:cNvPicPr>
            <a:picLocks noChangeAspect="1"/>
          </p:cNvPicPr>
          <p:nvPr/>
        </p:nvPicPr>
        <p:blipFill rotWithShape="1"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8"/>
          <a:stretch>
            <a:fillRect/>
          </a:stretch>
        </p:blipFill>
        <p:spPr bwMode="auto">
          <a:xfrm>
            <a:off x="-276225" y="418146"/>
            <a:ext cx="12556483" cy="5601653"/>
          </a:xfrm>
          <a:prstGeom prst="rect">
            <a:avLst/>
          </a:prstGeom>
          <a:noFill/>
        </p:spPr>
      </p:pic>
      <p:sp>
        <p:nvSpPr>
          <p:cNvPr id="19" name="Oval 18"/>
          <p:cNvSpPr>
            <a:spLocks/>
          </p:cNvSpPr>
          <p:nvPr/>
        </p:nvSpPr>
        <p:spPr>
          <a:xfrm>
            <a:off x="3999861" y="6286817"/>
            <a:ext cx="4004310" cy="1784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588645" y="347980"/>
            <a:ext cx="6587490" cy="830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4800" b="1" dirty="0">
                <a:solidFill>
                  <a:srgbClr val="FFFFFF"/>
                </a:solidFill>
                <a:latin typeface="+mj-ea"/>
              </a:rPr>
              <a:t>Realistic 7</a:t>
            </a:r>
            <a:endParaRPr lang="ko-KR" altLang="en-US" sz="4800" b="1" dirty="0">
              <a:solidFill>
                <a:srgbClr val="FFFFFF"/>
              </a:solidFill>
              <a:latin typeface="+mj-ea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64" y="1667556"/>
            <a:ext cx="34575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150009" y="1688420"/>
            <a:ext cx="5606887" cy="771525"/>
            <a:chOff x="5150009" y="1688420"/>
            <a:chExt cx="5606887" cy="771525"/>
          </a:xfrm>
        </p:grpSpPr>
        <p:pic>
          <p:nvPicPr>
            <p:cNvPr id="4097" name="Picture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72" y="1688420"/>
              <a:ext cx="4791524" cy="77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오른쪽 화살표 9"/>
            <p:cNvSpPr/>
            <p:nvPr/>
          </p:nvSpPr>
          <p:spPr>
            <a:xfrm>
              <a:off x="5150009" y="1919742"/>
              <a:ext cx="446409" cy="3905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554534" y="2659322"/>
            <a:ext cx="6212598" cy="3048719"/>
            <a:chOff x="4554534" y="2659322"/>
            <a:chExt cx="6212598" cy="3048719"/>
          </a:xfrm>
        </p:grpSpPr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4554534" y="5123266"/>
              <a:ext cx="6212598" cy="58477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fontAlgn="base"/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[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참고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] </a:t>
              </a:r>
              <a:r>
                <a:rPr lang="en-US" altLang="ko-KR" sz="1600" dirty="0">
                  <a:hlinkClick r:id="rId6"/>
                </a:rPr>
                <a:t>https://chrome.google.com/webstore/detail/user-agent-</a:t>
              </a:r>
            </a:p>
            <a:p>
              <a:pPr fontAlgn="base"/>
              <a:r>
                <a:rPr lang="en-US" altLang="ko-KR" sz="1600" dirty="0">
                  <a:hlinkClick r:id="rId6"/>
                </a:rPr>
                <a:t>switcher-and-m/</a:t>
              </a:r>
              <a:r>
                <a:rPr lang="en-US" altLang="ko-KR" sz="1600" dirty="0" err="1">
                  <a:hlinkClick r:id="rId6"/>
                </a:rPr>
                <a:t>bhchdcejhohfmigjafbampogmaanbfkg?hl</a:t>
              </a:r>
              <a:r>
                <a:rPr lang="en-US" altLang="ko-KR" sz="1600" dirty="0">
                  <a:hlinkClick r:id="rId6"/>
                </a:rPr>
                <a:t>=</a:t>
              </a:r>
              <a:r>
                <a:rPr lang="en-US" altLang="ko-KR" sz="1600" dirty="0" err="1">
                  <a:hlinkClick r:id="rId6"/>
                </a:rPr>
                <a:t>ko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554534" y="2659322"/>
              <a:ext cx="6202362" cy="2199933"/>
              <a:chOff x="4554534" y="2659322"/>
              <a:chExt cx="6202362" cy="2199933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4534" y="3325730"/>
                <a:ext cx="6202362" cy="1533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오른쪽 화살표 11"/>
              <p:cNvSpPr/>
              <p:nvPr/>
            </p:nvSpPr>
            <p:spPr>
              <a:xfrm rot="5400000">
                <a:off x="8004171" y="2687264"/>
                <a:ext cx="446409" cy="390525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006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1" descr="C:/Users/duddn/AppData/Roaming/PolarisOffice/ETemp/9380_3307552/image8.png"/>
          <p:cNvPicPr>
            <a:picLocks noChangeAspect="1"/>
          </p:cNvPicPr>
          <p:nvPr/>
        </p:nvPicPr>
        <p:blipFill rotWithShape="1"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8"/>
          <a:stretch>
            <a:fillRect/>
          </a:stretch>
        </p:blipFill>
        <p:spPr bwMode="auto">
          <a:xfrm>
            <a:off x="-276225" y="418146"/>
            <a:ext cx="12556483" cy="5601653"/>
          </a:xfrm>
          <a:prstGeom prst="rect">
            <a:avLst/>
          </a:prstGeom>
          <a:noFill/>
        </p:spPr>
      </p:pic>
      <p:sp>
        <p:nvSpPr>
          <p:cNvPr id="19" name="Oval 18"/>
          <p:cNvSpPr>
            <a:spLocks/>
          </p:cNvSpPr>
          <p:nvPr/>
        </p:nvSpPr>
        <p:spPr>
          <a:xfrm>
            <a:off x="3999861" y="6286817"/>
            <a:ext cx="4004310" cy="1784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588645" y="347980"/>
            <a:ext cx="6587490" cy="830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4800" b="1" dirty="0">
                <a:solidFill>
                  <a:srgbClr val="FFFFFF"/>
                </a:solidFill>
                <a:latin typeface="+mj-ea"/>
              </a:rPr>
              <a:t>Realistic 7</a:t>
            </a:r>
            <a:endParaRPr lang="ko-KR" altLang="en-US" sz="4800" b="1" dirty="0">
              <a:solidFill>
                <a:srgbClr val="FFFFFF"/>
              </a:solidFill>
              <a:latin typeface="+mj-ea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427" y="1659565"/>
            <a:ext cx="15144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6180576" y="2390297"/>
            <a:ext cx="4661595" cy="1938366"/>
            <a:chOff x="6180576" y="2390297"/>
            <a:chExt cx="4661595" cy="1938366"/>
          </a:xfrm>
        </p:grpSpPr>
        <p:pic>
          <p:nvPicPr>
            <p:cNvPr id="819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0576" y="2390297"/>
              <a:ext cx="2886075" cy="828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6180576" y="3497666"/>
              <a:ext cx="4661595" cy="83099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fontAlgn="base"/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[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참고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] </a:t>
              </a:r>
              <a:r>
                <a:rPr lang="en-US" altLang="ko-KR" sz="1600" dirty="0">
                  <a:hlinkClick r:id="rId6"/>
                </a:rPr>
                <a:t>https://chrome.google.com/webstore/detail/editthiscookie/fngmhnnpilhplaeedifhccceomclgfbg?hl=ko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180530" y="3777043"/>
            <a:ext cx="2148808" cy="1508852"/>
            <a:chOff x="2180530" y="3777043"/>
            <a:chExt cx="2148808" cy="1508852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4313" y="4419120"/>
              <a:ext cx="2105025" cy="866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오른쪽 화살표 9"/>
            <p:cNvSpPr/>
            <p:nvPr/>
          </p:nvSpPr>
          <p:spPr>
            <a:xfrm rot="5400000">
              <a:off x="2152588" y="3804985"/>
              <a:ext cx="446409" cy="3905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999861" y="1659565"/>
            <a:ext cx="1571625" cy="2548287"/>
            <a:chOff x="3999861" y="1659565"/>
            <a:chExt cx="1571625" cy="2548287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861" y="1659565"/>
              <a:ext cx="1571625" cy="1990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오른쪽 화살표 11"/>
            <p:cNvSpPr/>
            <p:nvPr/>
          </p:nvSpPr>
          <p:spPr>
            <a:xfrm rot="16200000">
              <a:off x="4106133" y="3789385"/>
              <a:ext cx="446409" cy="3905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818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1" descr="C:/Users/duddn/AppData/Roaming/PolarisOffice/ETemp/9380_3307552/image8.png"/>
          <p:cNvPicPr>
            <a:picLocks noChangeAspect="1"/>
          </p:cNvPicPr>
          <p:nvPr/>
        </p:nvPicPr>
        <p:blipFill rotWithShape="1"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8"/>
          <a:stretch>
            <a:fillRect/>
          </a:stretch>
        </p:blipFill>
        <p:spPr bwMode="auto">
          <a:xfrm>
            <a:off x="-276225" y="418146"/>
            <a:ext cx="12556483" cy="5601653"/>
          </a:xfrm>
          <a:prstGeom prst="rect">
            <a:avLst/>
          </a:prstGeom>
          <a:noFill/>
        </p:spPr>
      </p:pic>
      <p:sp>
        <p:nvSpPr>
          <p:cNvPr id="19" name="Oval 18"/>
          <p:cNvSpPr>
            <a:spLocks/>
          </p:cNvSpPr>
          <p:nvPr/>
        </p:nvSpPr>
        <p:spPr>
          <a:xfrm>
            <a:off x="3999861" y="6286817"/>
            <a:ext cx="4004310" cy="1784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588645" y="347980"/>
            <a:ext cx="6587490" cy="830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4800" b="1" dirty="0">
                <a:solidFill>
                  <a:srgbClr val="FFFFFF"/>
                </a:solidFill>
                <a:latin typeface="+mj-ea"/>
              </a:rPr>
              <a:t>Realistic 7</a:t>
            </a:r>
            <a:endParaRPr lang="ko-KR" altLang="en-US" sz="4800" b="1" dirty="0">
              <a:solidFill>
                <a:srgbClr val="FFFFFF"/>
              </a:solidFill>
              <a:latin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3" y="2135265"/>
            <a:ext cx="3553490" cy="303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143885" y="2146580"/>
            <a:ext cx="5385922" cy="3269093"/>
            <a:chOff x="5143885" y="2146580"/>
            <a:chExt cx="5385922" cy="3269093"/>
          </a:xfrm>
        </p:grpSpPr>
        <p:grpSp>
          <p:nvGrpSpPr>
            <p:cNvPr id="3" name="그룹 2"/>
            <p:cNvGrpSpPr/>
            <p:nvPr/>
          </p:nvGrpSpPr>
          <p:grpSpPr>
            <a:xfrm>
              <a:off x="5468710" y="2146580"/>
              <a:ext cx="5061097" cy="3269093"/>
              <a:chOff x="5468710" y="2146580"/>
              <a:chExt cx="5061097" cy="3269093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5802349" y="2146580"/>
                <a:ext cx="3095625" cy="2238375"/>
                <a:chOff x="5802349" y="2146580"/>
                <a:chExt cx="3095625" cy="2238375"/>
              </a:xfrm>
            </p:grpSpPr>
            <p:pic>
              <p:nvPicPr>
                <p:cNvPr id="9221" name="Picture 5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02349" y="3251480"/>
                  <a:ext cx="3095625" cy="1133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222" name="Picture 6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02349" y="2146580"/>
                  <a:ext cx="3095625" cy="1104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4" name="TextBox 13"/>
              <p:cNvSpPr txBox="1">
                <a:spLocks/>
              </p:cNvSpPr>
              <p:nvPr/>
            </p:nvSpPr>
            <p:spPr>
              <a:xfrm>
                <a:off x="5468710" y="4584676"/>
                <a:ext cx="5061097" cy="830997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fontAlgn="base" latinLnBrk="1"/>
                <a:r>
                  <a:rPr lang="en-US" altLang="ko-KR" sz="1600" u="sng" dirty="0">
                    <a:solidFill>
                      <a:schemeClr val="bg1"/>
                    </a:solidFill>
                  </a:rPr>
                  <a:t>https://www.hackthissite.org/missions/realistic/10/staff.php?action=changegrades&amp;changeaction=modrec&amp;</a:t>
                </a:r>
                <a:r>
                  <a:rPr lang="en-US" altLang="ko-KR" sz="1600" b="1" u="sng" dirty="0">
                    <a:solidFill>
                      <a:schemeClr val="accent4"/>
                    </a:solidFill>
                  </a:rPr>
                  <a:t>rec=0</a:t>
                </a:r>
                <a:r>
                  <a:rPr lang="en-US" altLang="ko-KR" sz="1600" u="sng" dirty="0">
                    <a:solidFill>
                      <a:schemeClr val="bg1"/>
                    </a:solidFill>
                  </a:rPr>
                  <a:t>&amp;studentid=1&amp;</a:t>
                </a:r>
                <a:r>
                  <a:rPr lang="en-US" altLang="ko-KR" sz="1600" u="sng" dirty="0">
                    <a:solidFill>
                      <a:schemeClr val="accent4"/>
                    </a:solidFill>
                  </a:rPr>
                  <a:t>grade=5</a:t>
                </a:r>
                <a:endParaRPr lang="en-US" altLang="ko-KR" sz="1600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9" name="오른쪽 화살표 8"/>
            <p:cNvSpPr/>
            <p:nvPr/>
          </p:nvSpPr>
          <p:spPr>
            <a:xfrm>
              <a:off x="5143885" y="3023709"/>
              <a:ext cx="446409" cy="3905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82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oldesk\Downloads\qa.png"/>
          <p:cNvPicPr>
            <a:picLocks noChangeAspect="1" noChangeArrowheads="1"/>
          </p:cNvPicPr>
          <p:nvPr/>
        </p:nvPicPr>
        <p:blipFill>
          <a:blip r:embed="rId2">
            <a:lum bright="100000"/>
          </a:blip>
          <a:srcRect/>
          <a:stretch>
            <a:fillRect/>
          </a:stretch>
        </p:blipFill>
        <p:spPr bwMode="auto">
          <a:xfrm>
            <a:off x="3476625" y="895350"/>
            <a:ext cx="5202238" cy="5202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21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15"/>
          <p:cNvSpPr>
            <a:spLocks/>
          </p:cNvSpPr>
          <p:nvPr/>
        </p:nvSpPr>
        <p:spPr>
          <a:xfrm>
            <a:off x="653415" y="16566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0145" y="1586847"/>
            <a:ext cx="3916680" cy="51661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5080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소스 코드 분석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+mj-ea"/>
                <a:ea typeface="+mj-ea"/>
                <a:cs typeface="Courier New" pitchFamily="49" charset="0"/>
              </a:rPr>
              <a:t>Level 35</a:t>
            </a:r>
            <a:endParaRPr lang="ko-KR" altLang="en-US" sz="4800" b="1" dirty="0">
              <a:solidFill>
                <a:srgbClr val="FFFFFF"/>
              </a:solidFill>
              <a:latin typeface="+mj-ea"/>
              <a:ea typeface="+mj-ea"/>
              <a:cs typeface="Courier New" pitchFamily="49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76825" y="942975"/>
            <a:ext cx="6915150" cy="5534660"/>
            <a:chOff x="5076825" y="942975"/>
            <a:chExt cx="6915150" cy="5534660"/>
          </a:xfrm>
        </p:grpSpPr>
        <p:sp>
          <p:nvSpPr>
            <p:cNvPr id="19" name="Oval 18"/>
            <p:cNvSpPr>
              <a:spLocks/>
            </p:cNvSpPr>
            <p:nvPr/>
          </p:nvSpPr>
          <p:spPr>
            <a:xfrm>
              <a:off x="6461125" y="6299200"/>
              <a:ext cx="4004310" cy="178435"/>
            </a:xfrm>
            <a:prstGeom prst="ellipse">
              <a:avLst/>
            </a:prstGeom>
            <a:solidFill>
              <a:schemeClr val="tx2"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pic>
          <p:nvPicPr>
            <p:cNvPr id="22" name="Picture 21" descr="C:/Users/duddn/AppData/Roaming/PolarisOffice/ETemp/9380_3307552/image8.png"/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5" t="8279" r="6890" b="34449"/>
            <a:stretch/>
          </p:blipFill>
          <p:spPr bwMode="auto">
            <a:xfrm>
              <a:off x="5076825" y="942975"/>
              <a:ext cx="6915150" cy="4963795"/>
            </a:xfrm>
            <a:prstGeom prst="rect">
              <a:avLst/>
            </a:prstGeom>
            <a:noFill/>
          </p:spPr>
        </p:pic>
        <p:pic>
          <p:nvPicPr>
            <p:cNvPr id="3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9396" y="1266855"/>
              <a:ext cx="6429060" cy="4414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1625439" y="635912"/>
            <a:ext cx="9144000" cy="5599034"/>
            <a:chOff x="1625439" y="969287"/>
            <a:chExt cx="9144000" cy="5599034"/>
          </a:xfrm>
        </p:grpSpPr>
        <p:sp>
          <p:nvSpPr>
            <p:cNvPr id="48" name="TextBox 47"/>
            <p:cNvSpPr txBox="1"/>
            <p:nvPr/>
          </p:nvSpPr>
          <p:spPr>
            <a:xfrm>
              <a:off x="1625439" y="3429000"/>
              <a:ext cx="9144000" cy="31393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arenR"/>
              </a:pPr>
              <a:endParaRPr lang="en-US" altLang="ko-KR" dirty="0">
                <a:ln w="38100">
                  <a:noFill/>
                </a:ln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marL="342900" indent="-342900">
                <a:buAutoNum type="arabicParenR"/>
              </a:pPr>
              <a:r>
                <a:rPr lang="en-US" altLang="ko-KR" dirty="0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GET</a:t>
              </a:r>
              <a:r>
                <a:rPr lang="ko-KR" altLang="en-US" dirty="0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방식으로 </a:t>
              </a:r>
              <a:r>
                <a:rPr lang="en-US" altLang="ko-KR" dirty="0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'id'</a:t>
              </a:r>
              <a:r>
                <a:rPr lang="ko-KR" altLang="en-US" dirty="0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와 </a:t>
              </a:r>
              <a:r>
                <a:rPr lang="en-US" altLang="ko-KR" dirty="0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'pw'</a:t>
              </a:r>
              <a:r>
                <a:rPr lang="ko-KR" altLang="en-US" dirty="0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를 입력</a:t>
              </a:r>
              <a:endParaRPr lang="en-US" altLang="ko-KR" dirty="0">
                <a:ln w="38100">
                  <a:noFill/>
                </a:ln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marL="342900" indent="-342900">
                <a:buAutoNum type="arabicParenR"/>
              </a:pPr>
              <a:endParaRPr lang="en-US" altLang="ko-KR" dirty="0">
                <a:ln w="38100">
                  <a:noFill/>
                </a:ln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marL="342900" indent="-342900">
                <a:buAutoNum type="arabicParenR"/>
              </a:pPr>
              <a:r>
                <a:rPr lang="en-US" altLang="ko-KR" dirty="0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Id</a:t>
              </a:r>
              <a:r>
                <a:rPr lang="ko-KR" altLang="en-US" dirty="0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값이 </a:t>
              </a:r>
              <a:r>
                <a:rPr lang="en-US" altLang="ko-KR" dirty="0" err="1" smtClean="0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mb_convert_encoding</a:t>
              </a:r>
              <a:r>
                <a:rPr lang="ko-KR" altLang="en-US" dirty="0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함수에 의해 </a:t>
              </a:r>
              <a:r>
                <a:rPr lang="ko-KR" altLang="en-US" dirty="0" err="1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인코딩</a:t>
              </a:r>
              <a:r>
                <a:rPr lang="ko-KR" altLang="en-US" dirty="0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 변환</a:t>
              </a:r>
              <a:endParaRPr lang="en-US" altLang="ko-KR" dirty="0">
                <a:ln w="38100">
                  <a:noFill/>
                </a:ln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marL="342900" indent="-342900">
                <a:buAutoNum type="arabicParenR"/>
              </a:pPr>
              <a:endParaRPr lang="en-US" altLang="ko-KR" dirty="0">
                <a:ln w="38100">
                  <a:noFill/>
                </a:ln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marL="342900" indent="-342900">
                <a:buAutoNum type="arabicParenR"/>
              </a:pPr>
              <a:r>
                <a:rPr lang="en-US" altLang="ko-KR" dirty="0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Id, pw</a:t>
              </a:r>
              <a:r>
                <a:rPr lang="ko-KR" altLang="en-US" dirty="0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값 </a:t>
              </a:r>
              <a:r>
                <a:rPr lang="ko-KR" altLang="en-US" dirty="0" err="1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필터링</a:t>
              </a:r>
              <a:r>
                <a:rPr lang="ko-KR" altLang="en-US" dirty="0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 </a:t>
              </a:r>
              <a:r>
                <a:rPr lang="en-US" altLang="ko-KR" dirty="0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(admin, select, limit, pw, =, &lt;, &gt;)</a:t>
              </a:r>
            </a:p>
            <a:p>
              <a:pPr marL="342900" indent="-342900">
                <a:buAutoNum type="arabicParenR"/>
              </a:pPr>
              <a:endParaRPr lang="en-US" altLang="ko-KR" dirty="0">
                <a:ln w="38100">
                  <a:noFill/>
                </a:ln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marL="342900" indent="-342900">
                <a:buAutoNum type="arabicParenR"/>
              </a:pPr>
              <a:r>
                <a:rPr lang="ko-KR" altLang="en-US" dirty="0" err="1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쿼리문에</a:t>
              </a:r>
              <a:r>
                <a:rPr lang="ko-KR" altLang="en-US" dirty="0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 적용</a:t>
              </a:r>
              <a:endParaRPr lang="en-US" altLang="ko-KR" dirty="0">
                <a:ln w="38100">
                  <a:noFill/>
                </a:ln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marL="342900" indent="-342900">
                <a:buAutoNum type="arabicParenR"/>
              </a:pPr>
              <a:endParaRPr lang="en-US" altLang="ko-KR" dirty="0">
                <a:ln w="38100">
                  <a:noFill/>
                </a:ln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marL="342900" indent="-342900">
                <a:buAutoNum type="arabicParenR"/>
              </a:pPr>
              <a:r>
                <a:rPr lang="en-US" altLang="ko-KR" dirty="0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Id</a:t>
              </a:r>
              <a:r>
                <a:rPr lang="ko-KR" altLang="en-US" dirty="0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가 </a:t>
              </a:r>
              <a:r>
                <a:rPr lang="en-US" altLang="ko-KR" dirty="0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'admin'</a:t>
              </a:r>
              <a:r>
                <a:rPr lang="ko-KR" altLang="en-US" dirty="0">
                  <a:ln w="38100">
                    <a:noFill/>
                  </a:ln>
                  <a:solidFill>
                    <a:schemeClr val="tx2"/>
                  </a:solidFill>
                  <a:latin typeface="+mj-ea"/>
                  <a:ea typeface="+mj-ea"/>
                </a:rPr>
                <a:t>이면 문제 해결</a:t>
              </a:r>
              <a:endParaRPr lang="en-US" altLang="ko-KR" dirty="0">
                <a:ln w="38100">
                  <a:noFill/>
                </a:ln>
                <a:solidFill>
                  <a:schemeClr val="tx2"/>
                </a:solidFill>
                <a:latin typeface="+mj-ea"/>
                <a:ea typeface="+mj-ea"/>
              </a:endParaRPr>
            </a:p>
            <a:p>
              <a:endParaRPr lang="ko-KR" altLang="en-US" dirty="0">
                <a:ln w="38100">
                  <a:noFill/>
                </a:ln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b="10662"/>
            <a:stretch/>
          </p:blipFill>
          <p:spPr bwMode="auto">
            <a:xfrm>
              <a:off x="1644489" y="969287"/>
              <a:ext cx="9105900" cy="2459713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43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+mj-ea"/>
                <a:ea typeface="+mj-ea"/>
                <a:cs typeface="Courier New" pitchFamily="49" charset="0"/>
              </a:rPr>
              <a:t>Level 35</a:t>
            </a:r>
            <a:endParaRPr lang="ko-KR" altLang="en-US" sz="4800" b="1" dirty="0">
              <a:solidFill>
                <a:srgbClr val="FFFFFF"/>
              </a:solidFill>
              <a:latin typeface="+mj-ea"/>
              <a:ea typeface="+mj-ea"/>
              <a:cs typeface="Courier New" pitchFamily="49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1217295" y="1656668"/>
            <a:ext cx="10974705" cy="120032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</a:rPr>
              <a:t>select id from chall45 where id='{$_GET['id']}' and pw=md5('{$_GET['pw']}')</a:t>
            </a:r>
          </a:p>
          <a:p>
            <a:r>
              <a:rPr lang="ko-KR" altLang="en-US" b="1" dirty="0">
                <a:solidFill>
                  <a:schemeClr val="bg1"/>
                </a:solidFill>
                <a:latin typeface="+mj-ea"/>
              </a:rPr>
              <a:t>의 결과가 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"admin " 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이 나오게 조작해보자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.</a:t>
            </a:r>
          </a:p>
          <a:p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+mj-ea"/>
              </a:rPr>
              <a:t>→ 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select id from chall45 where id='</a:t>
            </a:r>
            <a:r>
              <a:rPr lang="en-US" altLang="ko-KR" b="1" dirty="0">
                <a:solidFill>
                  <a:schemeClr val="accent5"/>
                </a:solidFill>
                <a:latin typeface="+mj-ea"/>
              </a:rPr>
              <a:t>a' or id='admin' #</a:t>
            </a:r>
            <a:r>
              <a:rPr lang="en-US" altLang="ko-KR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</a:rPr>
              <a:t>' and pw=md5('{$_GET['pw']}')</a:t>
            </a:r>
          </a:p>
        </p:txBody>
      </p:sp>
      <p:sp>
        <p:nvSpPr>
          <p:cNvPr id="18" name="Oval 15"/>
          <p:cNvSpPr>
            <a:spLocks/>
          </p:cNvSpPr>
          <p:nvPr/>
        </p:nvSpPr>
        <p:spPr>
          <a:xfrm>
            <a:off x="653415" y="16566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76825" y="942975"/>
            <a:ext cx="6915150" cy="5534660"/>
            <a:chOff x="5076825" y="942975"/>
            <a:chExt cx="6915150" cy="5534660"/>
          </a:xfrm>
        </p:grpSpPr>
        <p:pic>
          <p:nvPicPr>
            <p:cNvPr id="34" name="Picture 21" descr="C:/Users/duddn/AppData/Roaming/PolarisOffice/ETemp/9380_3307552/image8.png"/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5" t="8279" r="6890" b="34449"/>
            <a:stretch/>
          </p:blipFill>
          <p:spPr bwMode="auto">
            <a:xfrm>
              <a:off x="5076825" y="942975"/>
              <a:ext cx="6915150" cy="4963795"/>
            </a:xfrm>
            <a:prstGeom prst="rect">
              <a:avLst/>
            </a:prstGeom>
            <a:noFill/>
          </p:spPr>
        </p:pic>
        <p:sp>
          <p:nvSpPr>
            <p:cNvPr id="33" name="Oval 18"/>
            <p:cNvSpPr>
              <a:spLocks/>
            </p:cNvSpPr>
            <p:nvPr/>
          </p:nvSpPr>
          <p:spPr>
            <a:xfrm>
              <a:off x="6461125" y="6299200"/>
              <a:ext cx="4004310" cy="178435"/>
            </a:xfrm>
            <a:prstGeom prst="ellipse">
              <a:avLst/>
            </a:prstGeom>
            <a:solidFill>
              <a:schemeClr val="tx2"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9397" y="1266855"/>
              <a:ext cx="6429059" cy="4414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1217295" y="3376847"/>
            <a:ext cx="3916680" cy="561809"/>
            <a:chOff x="1160145" y="3376847"/>
            <a:chExt cx="3916680" cy="561809"/>
          </a:xfrm>
        </p:grpSpPr>
        <p:sp>
          <p:nvSpPr>
            <p:cNvPr id="37" name="TextBox 36"/>
            <p:cNvSpPr txBox="1">
              <a:spLocks/>
            </p:cNvSpPr>
            <p:nvPr/>
          </p:nvSpPr>
          <p:spPr>
            <a:xfrm>
              <a:off x="1160145" y="3376847"/>
              <a:ext cx="3916680" cy="51661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508000" fontAlgn="auto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페이지에 변화가 없다</a:t>
              </a:r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.</a:t>
              </a:r>
              <a:endParaRPr lang="ko-KR" altLang="en-US" sz="1400" strike="noStrike" cap="none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1198245" y="3938518"/>
              <a:ext cx="3783330" cy="138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758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+mj-ea"/>
                <a:ea typeface="+mj-ea"/>
                <a:cs typeface="Courier New" pitchFamily="49" charset="0"/>
              </a:rPr>
              <a:t>Level 35</a:t>
            </a:r>
            <a:endParaRPr lang="ko-KR" altLang="en-US" sz="4800" b="1" dirty="0">
              <a:solidFill>
                <a:srgbClr val="FFFFFF"/>
              </a:solidFill>
              <a:latin typeface="+mj-ea"/>
              <a:ea typeface="+mj-ea"/>
              <a:cs typeface="Courier New" pitchFamily="49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1217295" y="1656668"/>
            <a:ext cx="10974705" cy="120032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</a:rPr>
              <a:t>소스 코드를 확인해보면 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'admin'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과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 '='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는 </a:t>
            </a:r>
            <a:r>
              <a:rPr lang="ko-KR" altLang="en-US" b="1" dirty="0" err="1">
                <a:solidFill>
                  <a:schemeClr val="bg1"/>
                </a:solidFill>
                <a:latin typeface="+mj-ea"/>
              </a:rPr>
              <a:t>필터링되고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 있다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+mj-ea"/>
              </a:rPr>
              <a:t>'admin' = ASCII(0x61646d696e) / '=' = like 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로 우회</a:t>
            </a:r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+mj-ea"/>
              </a:rPr>
              <a:t>→ 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select id from chall45 where id='</a:t>
            </a:r>
            <a:r>
              <a:rPr lang="en-US" altLang="ko-KR" b="1" dirty="0">
                <a:solidFill>
                  <a:schemeClr val="accent5"/>
                </a:solidFill>
                <a:latin typeface="+mj-ea"/>
              </a:rPr>
              <a:t>a' or id like 0x61646d696e #</a:t>
            </a:r>
            <a:r>
              <a:rPr lang="en-US" altLang="ko-KR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</a:rPr>
              <a:t>' and pw=md5('{$_GET['pw']}')</a:t>
            </a:r>
          </a:p>
        </p:txBody>
      </p:sp>
      <p:sp>
        <p:nvSpPr>
          <p:cNvPr id="18" name="Oval 15"/>
          <p:cNvSpPr>
            <a:spLocks/>
          </p:cNvSpPr>
          <p:nvPr/>
        </p:nvSpPr>
        <p:spPr>
          <a:xfrm>
            <a:off x="653415" y="16566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217295" y="3376846"/>
            <a:ext cx="3916680" cy="590931"/>
            <a:chOff x="1160145" y="3376847"/>
            <a:chExt cx="3916680" cy="590931"/>
          </a:xfrm>
        </p:grpSpPr>
        <p:sp>
          <p:nvSpPr>
            <p:cNvPr id="53" name="TextBox 52"/>
            <p:cNvSpPr txBox="1">
              <a:spLocks/>
            </p:cNvSpPr>
            <p:nvPr/>
          </p:nvSpPr>
          <p:spPr>
            <a:xfrm>
              <a:off x="1160145" y="3376847"/>
              <a:ext cx="3916680" cy="59093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508000" fontAlgn="auto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Wrong 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메시지가 출력된다</a:t>
              </a:r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.</a:t>
              </a:r>
              <a:endParaRPr lang="ko-KR" altLang="en-US" sz="1400" strike="noStrike" cap="none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1198245" y="3938518"/>
              <a:ext cx="3783330" cy="138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5076825" y="942975"/>
            <a:ext cx="6915150" cy="5534660"/>
            <a:chOff x="5076825" y="942975"/>
            <a:chExt cx="6915150" cy="5534660"/>
          </a:xfrm>
        </p:grpSpPr>
        <p:pic>
          <p:nvPicPr>
            <p:cNvPr id="56" name="Picture 21" descr="C:/Users/duddn/AppData/Roaming/PolarisOffice/ETemp/9380_3307552/image8.png"/>
            <p:cNvPicPr>
              <a:picLocks noChangeAspect="1"/>
            </p:cNvPicPr>
            <p:nvPr/>
          </p:nvPicPr>
          <p:blipFill rotWithShape="1"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5" t="8279" r="6890" b="34449"/>
            <a:stretch/>
          </p:blipFill>
          <p:spPr bwMode="auto">
            <a:xfrm>
              <a:off x="5076825" y="942975"/>
              <a:ext cx="6915150" cy="4963795"/>
            </a:xfrm>
            <a:prstGeom prst="rect">
              <a:avLst/>
            </a:prstGeom>
            <a:noFill/>
          </p:spPr>
        </p:pic>
        <p:sp>
          <p:nvSpPr>
            <p:cNvPr id="57" name="Oval 18"/>
            <p:cNvSpPr>
              <a:spLocks/>
            </p:cNvSpPr>
            <p:nvPr/>
          </p:nvSpPr>
          <p:spPr>
            <a:xfrm>
              <a:off x="6461125" y="6299200"/>
              <a:ext cx="4004310" cy="178435"/>
            </a:xfrm>
            <a:prstGeom prst="ellipse">
              <a:avLst/>
            </a:prstGeom>
            <a:solidFill>
              <a:schemeClr val="tx2"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pic>
          <p:nvPicPr>
            <p:cNvPr id="5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6862" y="1269418"/>
              <a:ext cx="6421594" cy="4409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9131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/>
          </p:cNvSpPr>
          <p:nvPr/>
        </p:nvSpPr>
        <p:spPr>
          <a:xfrm>
            <a:off x="588644" y="347980"/>
            <a:ext cx="11241406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  <a:latin typeface="+mj-ea"/>
                <a:ea typeface="+mj-ea"/>
                <a:cs typeface="Courier New" pitchFamily="49" charset="0"/>
              </a:rPr>
              <a:t>Level 35</a:t>
            </a:r>
            <a:endParaRPr lang="ko-KR" altLang="en-US" sz="4800" b="1" dirty="0">
              <a:solidFill>
                <a:srgbClr val="FFFFFF"/>
              </a:solidFill>
              <a:latin typeface="+mj-ea"/>
              <a:ea typeface="+mj-ea"/>
              <a:cs typeface="Courier New" pitchFamily="49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1217295" y="1656668"/>
            <a:ext cx="10974705" cy="369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+mj-ea"/>
              </a:rPr>
              <a:t>magic_quotes_gpc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를 통해 </a:t>
            </a:r>
            <a:r>
              <a:rPr lang="ko-KR" altLang="en-US" b="1" dirty="0" err="1">
                <a:solidFill>
                  <a:schemeClr val="bg1"/>
                </a:solidFill>
                <a:latin typeface="+mj-ea"/>
              </a:rPr>
              <a:t>싱글쿼터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( ' )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가 </a:t>
            </a:r>
            <a:r>
              <a:rPr lang="ko-KR" altLang="en-US" b="1" dirty="0" err="1">
                <a:solidFill>
                  <a:schemeClr val="bg1"/>
                </a:solidFill>
                <a:latin typeface="+mj-ea"/>
              </a:rPr>
              <a:t>필터링되고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 있는 듯 하다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.</a:t>
            </a:r>
          </a:p>
        </p:txBody>
      </p:sp>
      <p:sp>
        <p:nvSpPr>
          <p:cNvPr id="18" name="Oval 15"/>
          <p:cNvSpPr>
            <a:spLocks/>
          </p:cNvSpPr>
          <p:nvPr/>
        </p:nvSpPr>
        <p:spPr>
          <a:xfrm>
            <a:off x="653415" y="1656668"/>
            <a:ext cx="506730" cy="50673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 (제목)" charset="0"/>
              <a:ea typeface="맑은 고딕 (제목)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1217295" y="2330118"/>
            <a:ext cx="10974705" cy="24929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2400" b="1" dirty="0" err="1">
                <a:solidFill>
                  <a:schemeClr val="accent5"/>
                </a:solidFill>
                <a:latin typeface="+mj-ea"/>
              </a:rPr>
              <a:t>magic_quotes_gpc</a:t>
            </a:r>
            <a:r>
              <a:rPr lang="ko-KR" altLang="en-US" sz="2400" b="1" dirty="0">
                <a:solidFill>
                  <a:schemeClr val="accent5"/>
                </a:solidFill>
                <a:latin typeface="+mj-ea"/>
              </a:rPr>
              <a:t>란</a:t>
            </a:r>
            <a:r>
              <a:rPr lang="en-US" altLang="ko-KR" sz="2400" b="1" dirty="0">
                <a:solidFill>
                  <a:schemeClr val="accent5"/>
                </a:solidFill>
                <a:latin typeface="+mj-ea"/>
              </a:rPr>
              <a:t>?</a:t>
            </a:r>
          </a:p>
          <a:p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ea"/>
              </a:rPr>
              <a:t>php.ini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파일 안에 있는 설정으로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설정이 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ON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되어있으면 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GET, POST, COOKIE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값 전달 시</a:t>
            </a:r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ea"/>
              </a:rPr>
              <a:t>quotes (', ", \, NULL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문자 등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)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가 있을 때 자동으로 앞에 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\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를 붙여준다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. (</a:t>
            </a:r>
            <a:r>
              <a:rPr lang="en-US" altLang="ko-KR" b="1" dirty="0" err="1">
                <a:solidFill>
                  <a:schemeClr val="bg1"/>
                </a:solidFill>
                <a:latin typeface="+mj-ea"/>
              </a:rPr>
              <a:t>addslashes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)</a:t>
            </a:r>
          </a:p>
          <a:p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r>
              <a:rPr lang="ko-KR" altLang="en-US" sz="2400" b="1" dirty="0">
                <a:solidFill>
                  <a:schemeClr val="accent5"/>
                </a:solidFill>
                <a:latin typeface="+mj-ea"/>
              </a:rPr>
              <a:t>왜</a:t>
            </a:r>
            <a:r>
              <a:rPr lang="en-US" altLang="ko-KR" sz="2400" b="1" dirty="0">
                <a:solidFill>
                  <a:schemeClr val="accent5"/>
                </a:solidFill>
                <a:latin typeface="+mj-ea"/>
              </a:rPr>
              <a:t>?</a:t>
            </a:r>
          </a:p>
          <a:p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ea"/>
              </a:rPr>
              <a:t>SQL Injection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에 대해 예방하기 위해 사용된다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470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15170</TotalTime>
  <Words>1581</Words>
  <Application>Microsoft Office PowerPoint</Application>
  <PresentationFormat>사용자 지정</PresentationFormat>
  <Paragraphs>433</Paragraphs>
  <Slides>53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root</cp:lastModifiedBy>
  <cp:revision>1274</cp:revision>
  <dcterms:created xsi:type="dcterms:W3CDTF">2017-12-05T16:25:52Z</dcterms:created>
  <dcterms:modified xsi:type="dcterms:W3CDTF">2020-01-20T00:25:49Z</dcterms:modified>
</cp:coreProperties>
</file>