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303" r:id="rId5"/>
    <p:sldId id="308" r:id="rId6"/>
    <p:sldId id="305" r:id="rId7"/>
    <p:sldId id="306" r:id="rId8"/>
    <p:sldId id="307" r:id="rId9"/>
    <p:sldId id="318" r:id="rId10"/>
    <p:sldId id="310" r:id="rId11"/>
    <p:sldId id="311" r:id="rId12"/>
    <p:sldId id="320" r:id="rId13"/>
    <p:sldId id="321" r:id="rId14"/>
    <p:sldId id="312" r:id="rId15"/>
    <p:sldId id="316" r:id="rId16"/>
    <p:sldId id="317" r:id="rId17"/>
    <p:sldId id="314" r:id="rId18"/>
    <p:sldId id="313" r:id="rId19"/>
    <p:sldId id="319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템플릿" id="{76E2DA9A-47ED-4274-8AAC-624493C043D3}">
          <p14:sldIdLst/>
        </p14:section>
        <p14:section name="찐 발표자료" id="{50D0DE2B-F7EB-4516-B2BC-719662EDC58F}">
          <p14:sldIdLst>
            <p14:sldId id="256"/>
            <p14:sldId id="257"/>
            <p14:sldId id="266"/>
            <p14:sldId id="303"/>
            <p14:sldId id="308"/>
            <p14:sldId id="305"/>
            <p14:sldId id="306"/>
            <p14:sldId id="307"/>
            <p14:sldId id="318"/>
            <p14:sldId id="310"/>
            <p14:sldId id="311"/>
            <p14:sldId id="320"/>
            <p14:sldId id="321"/>
            <p14:sldId id="312"/>
            <p14:sldId id="316"/>
            <p14:sldId id="317"/>
            <p14:sldId id="314"/>
            <p14:sldId id="313"/>
            <p14:sldId id="31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5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2D"/>
    <a:srgbClr val="181818"/>
    <a:srgbClr val="0A1E5A"/>
    <a:srgbClr val="202020"/>
    <a:srgbClr val="FDCC21"/>
    <a:srgbClr val="9CA0A0"/>
    <a:srgbClr val="6A6A6A"/>
    <a:srgbClr val="7D8282"/>
    <a:srgbClr val="878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0" autoAdjust="0"/>
    <p:restoredTop sz="84634" autoAdjust="0"/>
  </p:normalViewPr>
  <p:slideViewPr>
    <p:cSldViewPr snapToGrid="0">
      <p:cViewPr varScale="1">
        <p:scale>
          <a:sx n="94" d="100"/>
          <a:sy n="94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3T21:48:53.578" idx="5">
    <p:pos x="6753" y="1521"/>
    <p:text>이것도 주제 선정 보고서에 맞게 수정하긴 했어 - 서연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3T21:35:36.955" idx="1">
    <p:pos x="4809" y="2974"/>
    <p:text>우리 모델링 안 해서 이거 수정함 - 서연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3T21:45:14.451" idx="2">
    <p:pos x="3638" y="3755"/>
    <p:text>뭐라고 해야될까 7번을 - 서연</p:text>
    <p:extLst>
      <p:ext uri="{C676402C-5697-4E1C-873F-D02D1690AC5C}">
        <p15:threadingInfo xmlns:p15="http://schemas.microsoft.com/office/powerpoint/2012/main" timeZoneBias="-540"/>
      </p:ext>
    </p:extLst>
  </p:cm>
  <p:cm authorId="1" dt="2024-06-03T21:46:31.674" idx="3">
    <p:pos x="7107" y="1256"/>
    <p:text>활용방안 및 기대효과 수정하였습니다 - 서연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1C32D-F420-4F1F-BA2C-D0AC6EA4E57E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8744FBAC-44CC-4EF7-B300-0CF7D74BFEF9}">
      <dgm:prSet/>
      <dgm:spPr/>
      <dgm:t>
        <a:bodyPr/>
        <a:lstStyle/>
        <a:p>
          <a:pPr rtl="0" latinLnBrk="1"/>
          <a:r>
            <a:rPr lang="ko-KR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각 </a:t>
          </a:r>
          <a:r>
            <a:rPr lang="ko-KR" dirty="0" err="1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금형코드</a:t>
          </a:r>
          <a:r>
            <a:rPr lang="ko-KR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 별로 데이터를 분리</a:t>
          </a:r>
          <a:endParaRPr lang="ko-KR" dirty="0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gm:t>
    </dgm:pt>
    <dgm:pt modelId="{246B3FAE-104C-48AC-B89D-C0B39B186536}" type="parTrans" cxnId="{C1CFCA94-A47D-440A-BCA8-72153C8363D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gm:t>
    </dgm:pt>
    <dgm:pt modelId="{3A8C898F-6DD6-40B0-B13A-C5A37047FF59}" type="sibTrans" cxnId="{C1CFCA94-A47D-440A-BCA8-72153C8363D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gm:t>
    </dgm:pt>
    <dgm:pt modelId="{B5F03700-E0E2-431B-8594-B0DA21697B10}">
      <dgm:prSet/>
      <dgm:spPr/>
      <dgm:t>
        <a:bodyPr/>
        <a:lstStyle/>
        <a:p>
          <a:pPr rtl="0" latinLnBrk="1"/>
          <a:r>
            <a:rPr lang="ko-KR" altLang="en-US" dirty="0" err="1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금형코드</a:t>
          </a:r>
          <a:r>
            <a:rPr lang="ko-KR" altLang="en-US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 내에서 </a:t>
          </a:r>
          <a:r>
            <a:rPr lang="en-US" altLang="ko-KR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1</a:t>
          </a:r>
          <a:r>
            <a:rPr lang="ko-KR" altLang="en-US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을 기준으로 그룹화</a:t>
          </a:r>
          <a:endParaRPr lang="ko-KR" dirty="0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gm:t>
    </dgm:pt>
    <dgm:pt modelId="{1BA699AF-751A-4B0E-B523-10BDF6DE6759}" type="parTrans" cxnId="{A8B22C96-FEB9-4B0D-883D-1B297D0002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gm:t>
    </dgm:pt>
    <dgm:pt modelId="{A0BA95BF-C9BF-407B-B7A0-98407173D006}" type="sibTrans" cxnId="{A8B22C96-FEB9-4B0D-883D-1B297D0002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gm:t>
    </dgm:pt>
    <dgm:pt modelId="{17E835EF-4263-44C4-9654-D609EEBDB593}">
      <dgm:prSet/>
      <dgm:spPr/>
      <dgm:t>
        <a:bodyPr/>
        <a:lstStyle/>
        <a:p>
          <a:pPr rtl="0" latinLnBrk="1"/>
          <a:r>
            <a:rPr lang="ko-KR" altLang="en-US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그룹 내에서 행의 연속성 파악</a:t>
          </a:r>
          <a:endParaRPr lang="ko-KR" dirty="0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gm:t>
    </dgm:pt>
    <dgm:pt modelId="{F27AC6F1-34B2-4D23-BEAE-900829ADF6C9}" type="parTrans" cxnId="{A571F77A-E418-4FBE-8E26-AF03C9FA033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gm:t>
    </dgm:pt>
    <dgm:pt modelId="{BE104A13-6339-4D45-A48F-36E31C67AABF}" type="sibTrans" cxnId="{A571F77A-E418-4FBE-8E26-AF03C9FA033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gm:t>
    </dgm:pt>
    <dgm:pt modelId="{E6AD4A37-EE14-424C-9AF5-58129BCF690A}" type="pres">
      <dgm:prSet presAssocID="{3321C32D-F420-4F1F-BA2C-D0AC6EA4E5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43F5A6-9016-42A7-8AC9-9A6DCD10BC19}" type="pres">
      <dgm:prSet presAssocID="{8744FBAC-44CC-4EF7-B300-0CF7D74BFEF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398BC7-267E-44FE-A415-A72BDB8043E8}" type="pres">
      <dgm:prSet presAssocID="{3A8C898F-6DD6-40B0-B13A-C5A37047FF59}" presName="spacer" presStyleCnt="0"/>
      <dgm:spPr/>
    </dgm:pt>
    <dgm:pt modelId="{5B203BA4-9CF2-4DAD-89D8-09432AA17686}" type="pres">
      <dgm:prSet presAssocID="{B5F03700-E0E2-431B-8594-B0DA21697B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7CF13A-88E7-4B73-B86B-2D87AA40DDF2}" type="pres">
      <dgm:prSet presAssocID="{A0BA95BF-C9BF-407B-B7A0-98407173D006}" presName="spacer" presStyleCnt="0"/>
      <dgm:spPr/>
    </dgm:pt>
    <dgm:pt modelId="{A522A7EB-7732-4EF0-B101-C5C6DBD34D83}" type="pres">
      <dgm:prSet presAssocID="{17E835EF-4263-44C4-9654-D609EEBDB59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1C354DB-EA41-4E27-B65F-33FC33849CB2}" type="presOf" srcId="{8744FBAC-44CC-4EF7-B300-0CF7D74BFEF9}" destId="{1943F5A6-9016-42A7-8AC9-9A6DCD10BC19}" srcOrd="0" destOrd="0" presId="urn:microsoft.com/office/officeart/2005/8/layout/vList2"/>
    <dgm:cxn modelId="{C0723806-7B0D-4519-B52A-BC02D6E95633}" type="presOf" srcId="{17E835EF-4263-44C4-9654-D609EEBDB593}" destId="{A522A7EB-7732-4EF0-B101-C5C6DBD34D83}" srcOrd="0" destOrd="0" presId="urn:microsoft.com/office/officeart/2005/8/layout/vList2"/>
    <dgm:cxn modelId="{CB66E5CE-2D1F-4BF5-9C99-DE56CFD49A7B}" type="presOf" srcId="{B5F03700-E0E2-431B-8594-B0DA21697B10}" destId="{5B203BA4-9CF2-4DAD-89D8-09432AA17686}" srcOrd="0" destOrd="0" presId="urn:microsoft.com/office/officeart/2005/8/layout/vList2"/>
    <dgm:cxn modelId="{C1CFCA94-A47D-440A-BCA8-72153C8363DD}" srcId="{3321C32D-F420-4F1F-BA2C-D0AC6EA4E57E}" destId="{8744FBAC-44CC-4EF7-B300-0CF7D74BFEF9}" srcOrd="0" destOrd="0" parTransId="{246B3FAE-104C-48AC-B89D-C0B39B186536}" sibTransId="{3A8C898F-6DD6-40B0-B13A-C5A37047FF59}"/>
    <dgm:cxn modelId="{A571F77A-E418-4FBE-8E26-AF03C9FA033E}" srcId="{3321C32D-F420-4F1F-BA2C-D0AC6EA4E57E}" destId="{17E835EF-4263-44C4-9654-D609EEBDB593}" srcOrd="2" destOrd="0" parTransId="{F27AC6F1-34B2-4D23-BEAE-900829ADF6C9}" sibTransId="{BE104A13-6339-4D45-A48F-36E31C67AABF}"/>
    <dgm:cxn modelId="{274ECD94-9A2B-487B-9AD5-4E3030AC498A}" type="presOf" srcId="{3321C32D-F420-4F1F-BA2C-D0AC6EA4E57E}" destId="{E6AD4A37-EE14-424C-9AF5-58129BCF690A}" srcOrd="0" destOrd="0" presId="urn:microsoft.com/office/officeart/2005/8/layout/vList2"/>
    <dgm:cxn modelId="{A8B22C96-FEB9-4B0D-883D-1B297D00028C}" srcId="{3321C32D-F420-4F1F-BA2C-D0AC6EA4E57E}" destId="{B5F03700-E0E2-431B-8594-B0DA21697B10}" srcOrd="1" destOrd="0" parTransId="{1BA699AF-751A-4B0E-B523-10BDF6DE6759}" sibTransId="{A0BA95BF-C9BF-407B-B7A0-98407173D006}"/>
    <dgm:cxn modelId="{A329181A-EB4D-4A25-9B74-6BA1280CB258}" type="presParOf" srcId="{E6AD4A37-EE14-424C-9AF5-58129BCF690A}" destId="{1943F5A6-9016-42A7-8AC9-9A6DCD10BC19}" srcOrd="0" destOrd="0" presId="urn:microsoft.com/office/officeart/2005/8/layout/vList2"/>
    <dgm:cxn modelId="{928D1F05-7B1B-4D07-97EA-5E979B194201}" type="presParOf" srcId="{E6AD4A37-EE14-424C-9AF5-58129BCF690A}" destId="{9A398BC7-267E-44FE-A415-A72BDB8043E8}" srcOrd="1" destOrd="0" presId="urn:microsoft.com/office/officeart/2005/8/layout/vList2"/>
    <dgm:cxn modelId="{D4D4C29E-5CA4-4F9F-B656-18573899156D}" type="presParOf" srcId="{E6AD4A37-EE14-424C-9AF5-58129BCF690A}" destId="{5B203BA4-9CF2-4DAD-89D8-09432AA17686}" srcOrd="2" destOrd="0" presId="urn:microsoft.com/office/officeart/2005/8/layout/vList2"/>
    <dgm:cxn modelId="{00826A63-5A03-4F24-9A85-98B5BEEEBFB5}" type="presParOf" srcId="{E6AD4A37-EE14-424C-9AF5-58129BCF690A}" destId="{847CF13A-88E7-4B73-B86B-2D87AA40DDF2}" srcOrd="3" destOrd="0" presId="urn:microsoft.com/office/officeart/2005/8/layout/vList2"/>
    <dgm:cxn modelId="{FB59EFE6-867C-42A6-A402-F075053FB36F}" type="presParOf" srcId="{E6AD4A37-EE14-424C-9AF5-58129BCF690A}" destId="{A522A7EB-7732-4EF0-B101-C5C6DBD34D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3F5A6-9016-42A7-8AC9-9A6DCD10BC19}">
      <dsp:nvSpPr>
        <dsp:cNvPr id="0" name=""/>
        <dsp:cNvSpPr/>
      </dsp:nvSpPr>
      <dsp:spPr>
        <a:xfrm>
          <a:off x="0" y="153864"/>
          <a:ext cx="3081866" cy="46331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600" kern="1200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각 </a:t>
          </a:r>
          <a:r>
            <a:rPr lang="ko-KR" sz="1600" kern="1200" dirty="0" err="1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금형코드</a:t>
          </a:r>
          <a:r>
            <a:rPr lang="ko-KR" sz="1600" kern="1200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 별로 데이터를 분리</a:t>
          </a:r>
          <a:endParaRPr lang="ko-KR" sz="1600" kern="1200" dirty="0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sp:txBody>
      <dsp:txXfrm>
        <a:off x="22617" y="176481"/>
        <a:ext cx="3036632" cy="418085"/>
      </dsp:txXfrm>
    </dsp:sp>
    <dsp:sp modelId="{5B203BA4-9CF2-4DAD-89D8-09432AA17686}">
      <dsp:nvSpPr>
        <dsp:cNvPr id="0" name=""/>
        <dsp:cNvSpPr/>
      </dsp:nvSpPr>
      <dsp:spPr>
        <a:xfrm>
          <a:off x="0" y="663264"/>
          <a:ext cx="3081866" cy="46331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금형코드</a:t>
          </a:r>
          <a:r>
            <a:rPr lang="ko-KR" altLang="en-US" sz="1600" kern="1200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 내에서 </a:t>
          </a:r>
          <a:r>
            <a:rPr lang="en-US" altLang="ko-KR" sz="1600" kern="1200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1</a:t>
          </a:r>
          <a:r>
            <a:rPr lang="ko-KR" altLang="en-US" sz="1600" kern="1200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을 기준으로 그룹화</a:t>
          </a:r>
          <a:endParaRPr lang="ko-KR" sz="1600" kern="1200" dirty="0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sp:txBody>
      <dsp:txXfrm>
        <a:off x="22617" y="685881"/>
        <a:ext cx="3036632" cy="418085"/>
      </dsp:txXfrm>
    </dsp:sp>
    <dsp:sp modelId="{A522A7EB-7732-4EF0-B101-C5C6DBD34D83}">
      <dsp:nvSpPr>
        <dsp:cNvPr id="0" name=""/>
        <dsp:cNvSpPr/>
      </dsp:nvSpPr>
      <dsp:spPr>
        <a:xfrm>
          <a:off x="0" y="1172664"/>
          <a:ext cx="3081866" cy="46331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rPr>
            <a:t>그룹 내에서 행의 연속성 파악</a:t>
          </a:r>
          <a:endParaRPr lang="ko-KR" sz="1600" kern="1200" dirty="0">
            <a:solidFill>
              <a:schemeClr val="tx1"/>
            </a:solidFill>
            <a:latin typeface="LG Smart UI Bold" panose="020B0800000101010101" pitchFamily="50" charset="-127"/>
            <a:ea typeface="LG Smart UI Bold" panose="020B0800000101010101" pitchFamily="50" charset="-127"/>
          </a:endParaRPr>
        </a:p>
      </dsp:txBody>
      <dsp:txXfrm>
        <a:off x="22617" y="1195281"/>
        <a:ext cx="3036632" cy="41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5199C-FBEC-4C1C-9AB9-5A25869DB8FE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74874-6AAC-4B8C-94F3-B74F826D5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0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금형 예열 및 테스트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새로운 금형을 사용하거나 유지보수 후 처음 주조할 때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금형이 올바르게 작동하는지 확인하기 위해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tryshot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수행합니다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단계에서 생산에 사용될 주물은 버려지거나 테스트 목적으로 사용됩니다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주조 조건 최적화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다이캐스팅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공정의 압력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온도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주입 속도 등의 변수를 조정하여 최적의 주조 조건을 설정합니다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과정에서 발생하는 주물은 역시 시험 목적으로 사용됩니다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결함 검사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주조물을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통해 금형의 결함이나 기타 주조 문제를 사전에 발견하고 수정할 수 있습니다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74874-6AAC-4B8C-94F3-B74F826D57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4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74874-6AAC-4B8C-94F3-B74F826D572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2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7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3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3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9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3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6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0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0B1D-65B6-4DAF-B3F5-447F1FA0B0E9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B283-AC6C-4C71-8BA0-7E23D3A97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Smart Factories are Changing the Manufacturing Industry – Official  POSCO Newsro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5" r="890" b="36500"/>
          <a:stretch/>
        </p:blipFill>
        <p:spPr bwMode="auto">
          <a:xfrm>
            <a:off x="0" y="2954956"/>
            <a:ext cx="12192000" cy="390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0413" y="1818978"/>
            <a:ext cx="112455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 smtClean="0">
                <a:solidFill>
                  <a:schemeClr val="bg1"/>
                </a:solidFill>
                <a:effectLst/>
                <a:latin typeface="LG Smart UI Bold" panose="020B0800000101010101" pitchFamily="50" charset="-127"/>
                <a:ea typeface="LG Smart UI Bold" panose="020B0800000101010101" pitchFamily="50" charset="-127"/>
              </a:rPr>
              <a:t>분석 주제 선정 보고서</a:t>
            </a:r>
            <a:endParaRPr lang="ko-KR" altLang="en-US" sz="60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1030" name="Picture 6" descr="https://www.lsholdings.com/assets/img/media/ci_img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53" y="234048"/>
            <a:ext cx="1023049" cy="45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80413" y="1300379"/>
            <a:ext cx="8454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다이캐스팅</a:t>
            </a:r>
            <a:r>
              <a:rPr lang="ko-KR" altLang="en-US" sz="36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공정 데이터</a:t>
            </a:r>
            <a:endParaRPr lang="ko-KR" altLang="en-US" sz="36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0413" y="349456"/>
            <a:ext cx="33060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FA002D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LS </a:t>
            </a:r>
            <a:r>
              <a:rPr lang="ko-KR" altLang="en-US" sz="1600" b="1" dirty="0" smtClean="0">
                <a:solidFill>
                  <a:srgbClr val="FA002D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빅데이터 스쿨 </a:t>
            </a:r>
            <a:r>
              <a:rPr lang="en-US" altLang="ko-KR" sz="1600" b="1" dirty="0" smtClean="0">
                <a:solidFill>
                  <a:srgbClr val="FA002D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600" b="1" dirty="0" smtClean="0">
                <a:solidFill>
                  <a:srgbClr val="FA002D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 프로젝트 </a:t>
            </a:r>
            <a:r>
              <a:rPr lang="en-US" altLang="ko-KR" sz="1600" b="1" dirty="0" smtClean="0">
                <a:solidFill>
                  <a:srgbClr val="FA002D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ko-KR" altLang="en-US" sz="1600" b="1" dirty="0" smtClean="0">
                <a:solidFill>
                  <a:srgbClr val="FA002D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</a:t>
            </a:r>
            <a:endParaRPr lang="ko-KR" altLang="en-US" sz="1600" b="1" dirty="0">
              <a:solidFill>
                <a:srgbClr val="FA002D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0413" y="653699"/>
            <a:ext cx="4530564" cy="30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</a:pP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 </a:t>
            </a:r>
            <a:r>
              <a:rPr lang="ko-KR" altLang="en-US" sz="1400" b="1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금해인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400" b="1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배영석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400" b="1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양찬규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이준우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정서연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400" b="1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한현수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68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32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변수 검토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16125" y="4201918"/>
            <a:ext cx="774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Mold_code</a:t>
            </a:r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를 기준으로 그룹화한 뒤 </a:t>
            </a:r>
            <a:r>
              <a:rPr lang="en-US" altLang="ko-KR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Count</a:t>
            </a:r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 확인</a:t>
            </a:r>
            <a:r>
              <a:rPr lang="en-US" altLang="ko-KR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/>
            </a:r>
            <a:br>
              <a:rPr lang="en-US" altLang="ko-KR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</a:b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➡ </a:t>
            </a:r>
            <a:r>
              <a:rPr lang="en-US" altLang="ko-KR" b="1" u="sng" dirty="0" smtClean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count</a:t>
            </a:r>
            <a:r>
              <a:rPr lang="ko-KR" altLang="en-US" b="1" u="sng" dirty="0" smtClean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연속적으로 나타나고</a:t>
            </a:r>
            <a:r>
              <a:rPr lang="en-US" altLang="ko-KR" b="1" u="sng" dirty="0" smtClean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count </a:t>
            </a:r>
            <a:r>
              <a:rPr lang="ko-KR" altLang="en-US" b="1" u="sng" dirty="0" smtClean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숫자가 작을 수록 연속적으로 불량 발생</a:t>
            </a:r>
            <a:endParaRPr lang="ko-KR" altLang="en-US" b="1" u="sng" dirty="0">
              <a:solidFill>
                <a:srgbClr val="FF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0" y="1415501"/>
            <a:ext cx="3300144" cy="43773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8627"/>
          <a:stretch/>
        </p:blipFill>
        <p:spPr>
          <a:xfrm>
            <a:off x="3691518" y="1516988"/>
            <a:ext cx="8373821" cy="23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변수 검토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3" y="1638198"/>
            <a:ext cx="5072030" cy="44576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29814" y="2127514"/>
            <a:ext cx="537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시간</a:t>
            </a:r>
            <a:r>
              <a:rPr lang="en-US" altLang="ko-KR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(time, date) </a:t>
            </a:r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변수와 </a:t>
            </a:r>
            <a:r>
              <a:rPr lang="en-US" altLang="ko-KR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count </a:t>
            </a:r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변수의 상관관계 확인</a:t>
            </a:r>
            <a:endParaRPr lang="ko-KR" altLang="en-US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9814" y="3093250"/>
            <a:ext cx="57593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데이터프레임상으로 시간이 연속적일 때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count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오름차순으로 상승하는 경향 확인 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시간이 연속적이지 않을 때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공정 단계에서 일시정지 등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issue)</a:t>
            </a:r>
            <a:b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count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초기화됨을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확인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상관관계를 확인해본 결과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count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초기화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issue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인해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유의미한 관계는 도출되지 않음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3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변수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검토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594" y="1039885"/>
            <a:ext cx="7006811" cy="37691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8907" y="4951994"/>
            <a:ext cx="537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시간</a:t>
            </a:r>
            <a:r>
              <a:rPr lang="en-US" altLang="ko-KR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(time, date) </a:t>
            </a:r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변수와 </a:t>
            </a:r>
            <a:r>
              <a:rPr lang="en-US" altLang="ko-KR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count </a:t>
            </a:r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변수의 </a:t>
            </a:r>
            <a:r>
              <a:rPr lang="ko-KR" altLang="en-US" dirty="0" err="1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선형성</a:t>
            </a:r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 확인</a:t>
            </a:r>
            <a:endParaRPr lang="ko-KR" altLang="en-US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827" y="5449501"/>
            <a:ext cx="905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Count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일자별로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평균을 내어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선형성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확인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정비례는 아니지만 일정 시점을 기준으로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초기화되며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시간과 함께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count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상승하는 것을 확인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➡ 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시간의 불연속성과 </a:t>
            </a:r>
            <a:r>
              <a:rPr lang="en-US" altLang="ko-KR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count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간의 관계</a:t>
            </a:r>
            <a:r>
              <a:rPr lang="en-US" altLang="ko-KR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b="1" u="sng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mold_code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 </a:t>
            </a:r>
            <a:r>
              <a:rPr lang="en-US" altLang="ko-KR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count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관계 확인 필요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4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변수 검토 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앞으로의 주제에서 사용할 변수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15602" y="3865775"/>
            <a:ext cx="29784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Mold_name</a:t>
            </a:r>
            <a:endParaRPr lang="en-US" altLang="ko-KR" sz="24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Emergency_stop</a:t>
            </a:r>
            <a:endParaRPr lang="en-US" altLang="ko-KR" sz="2400" dirty="0"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3786" y="1811998"/>
            <a:ext cx="9022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Passorfail</a:t>
            </a:r>
            <a:r>
              <a:rPr lang="en-US" altLang="ko-KR" sz="3200" dirty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ko-KR" altLang="en-US" sz="32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의 값이 </a:t>
            </a:r>
            <a:r>
              <a:rPr lang="en-US" altLang="ko-KR" sz="32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null </a:t>
            </a:r>
            <a:r>
              <a:rPr lang="ko-KR" altLang="en-US" sz="32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인 값 </a:t>
            </a:r>
            <a:r>
              <a:rPr lang="en-US" altLang="ko-KR" sz="32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(1</a:t>
            </a:r>
            <a:r>
              <a:rPr lang="ko-KR" altLang="en-US" sz="32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행</a:t>
            </a:r>
            <a:r>
              <a:rPr lang="en-US" altLang="ko-KR" sz="32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)</a:t>
            </a:r>
            <a:r>
              <a:rPr lang="ko-KR" altLang="en-US" sz="32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을 제거하고 </a:t>
            </a:r>
            <a:endParaRPr lang="en-US" altLang="ko-KR" sz="3200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/>
            <a:r>
              <a:rPr lang="ko-KR" altLang="en-US" sz="3200" dirty="0" err="1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고유값이</a:t>
            </a:r>
            <a:r>
              <a:rPr lang="ko-KR" altLang="en-US" sz="3200" dirty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개인 아래의 행 삭제 후</a:t>
            </a:r>
            <a:r>
              <a:rPr lang="ko-KR" altLang="en-US" sz="32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 데이터 분석 진행</a:t>
            </a:r>
          </a:p>
          <a:p>
            <a:pPr algn="ctr"/>
            <a:endParaRPr lang="ko-KR" altLang="en-US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열 삭제</a:t>
            </a:r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2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고윳값이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개로 똑같음 </a:t>
            </a:r>
            <a:r>
              <a:rPr lang="en-US" altLang="ko-KR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- </a:t>
            </a:r>
            <a:r>
              <a: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따라서 주어진 데이터 내에서 비교 불가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5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분석 방향성 검토 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금형 코드 내 불량률 계산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36" y="1025596"/>
            <a:ext cx="6835771" cy="3534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190" y="4676241"/>
            <a:ext cx="1500384" cy="20299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07" y="1025596"/>
            <a:ext cx="4635738" cy="5626389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642187" y="5085584"/>
            <a:ext cx="73829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59" y="142941"/>
            <a:ext cx="10761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분석 방향성 검토 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그룹화하기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endParaRPr lang="en-US" altLang="ko-KR" sz="32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7" y="1050749"/>
            <a:ext cx="5072755" cy="52649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608"/>
          <a:stretch/>
        </p:blipFill>
        <p:spPr>
          <a:xfrm>
            <a:off x="5686214" y="1220159"/>
            <a:ext cx="5538818" cy="5054721"/>
          </a:xfrm>
          <a:prstGeom prst="rect">
            <a:avLst/>
          </a:prstGeom>
        </p:spPr>
      </p:pic>
      <p:pic>
        <p:nvPicPr>
          <p:cNvPr id="10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1604611334"/>
              </p:ext>
            </p:extLst>
          </p:nvPr>
        </p:nvGraphicFramePr>
        <p:xfrm>
          <a:off x="8879841" y="1220158"/>
          <a:ext cx="3081866" cy="178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0935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분석 방향성 검토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358" y="1578544"/>
            <a:ext cx="7455283" cy="21146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328" y="4420895"/>
            <a:ext cx="7372729" cy="2114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733" y="1185333"/>
            <a:ext cx="1078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Mold_code</a:t>
            </a:r>
            <a:r>
              <a:rPr lang="en-US" altLang="ko-KR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별 요약 </a:t>
            </a:r>
            <a:r>
              <a:rPr lang="en-US" altLang="ko-KR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전체 그룹의 수</a:t>
            </a:r>
            <a:r>
              <a:rPr lang="en-US" altLang="ko-KR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연속적이지 않은 그룹의 수</a:t>
            </a:r>
            <a:r>
              <a:rPr lang="en-US" altLang="ko-KR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전체 행의 수</a:t>
            </a:r>
            <a:r>
              <a:rPr lang="en-US" altLang="ko-KR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연속적이지 않은 행의 수 </a:t>
            </a:r>
            <a:r>
              <a:rPr lang="en-US" altLang="ko-KR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비율</a:t>
            </a:r>
            <a:r>
              <a:rPr lang="en-US" altLang="ko-KR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733" y="3945467"/>
            <a:ext cx="1078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Mold_code</a:t>
            </a:r>
            <a:r>
              <a:rPr lang="en-US" altLang="ko-KR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별 불량률</a:t>
            </a:r>
            <a:r>
              <a:rPr lang="en-US" altLang="ko-KR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첫 연속적인 </a:t>
            </a:r>
            <a:r>
              <a:rPr lang="en-US" altLang="ko-KR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count</a:t>
            </a:r>
            <a:endParaRPr lang="ko-KR" altLang="en-US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0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분석 방향성 검토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5660" y="2160954"/>
            <a:ext cx="556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Hot chamber</a:t>
            </a:r>
            <a:endParaRPr lang="ko-KR" altLang="en-US" sz="2400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9" name="그림 8"/>
          <p:cNvPicPr/>
          <p:nvPr/>
        </p:nvPicPr>
        <p:blipFill rotWithShape="1">
          <a:blip r:embed="rId3"/>
          <a:srcRect l="259"/>
          <a:stretch/>
        </p:blipFill>
        <p:spPr>
          <a:xfrm>
            <a:off x="4904740" y="1250222"/>
            <a:ext cx="6691248" cy="2283131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594620" y="3861675"/>
            <a:ext cx="5806179" cy="2961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33620" y="4718809"/>
            <a:ext cx="556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Cold chamber</a:t>
            </a:r>
            <a:endParaRPr lang="ko-KR" altLang="en-US" sz="2400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594620" y="3644053"/>
            <a:ext cx="11062287" cy="26368"/>
          </a:xfrm>
          <a:prstGeom prst="line">
            <a:avLst/>
          </a:prstGeom>
          <a:ln w="3810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분석 방향성 검토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2540" y="1677855"/>
            <a:ext cx="912692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A002D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프로젝트 </a:t>
            </a:r>
            <a:r>
              <a:rPr lang="ko-KR" altLang="en-US" sz="24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주제</a:t>
            </a:r>
            <a:endParaRPr lang="en-US" altLang="ko-KR" sz="24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buClr>
                <a:srgbClr val="FA002D"/>
              </a:buClr>
            </a:pPr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다이캐스팅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공정 데이터를 기반으로 제품의 불량률을 야기하는 변수 선정 및 최적화 방안 도출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buClr>
                <a:srgbClr val="FA002D"/>
              </a:buClr>
            </a:pP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buClr>
                <a:srgbClr val="FA002D"/>
              </a:buClr>
            </a:pPr>
            <a:endParaRPr lang="ko-KR" altLang="en-US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Clr>
                <a:srgbClr val="FA002D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선정 </a:t>
            </a:r>
            <a:r>
              <a:rPr lang="ko-KR" altLang="en-US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배경</a:t>
            </a:r>
          </a:p>
          <a:p>
            <a:pPr>
              <a:buClr>
                <a:srgbClr val="FA002D"/>
              </a:buClr>
            </a:pP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주조 공정에서 발생하는 품질 불량 문제로 경제적 손해 발생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buClr>
                <a:srgbClr val="FA002D"/>
              </a:buClr>
            </a:pP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buClr>
                <a:srgbClr val="FA002D"/>
              </a:buClr>
            </a:pP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Clr>
                <a:srgbClr val="FA002D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기획의도</a:t>
            </a:r>
            <a:endParaRPr lang="ko-KR" altLang="en-US" sz="2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buClr>
                <a:srgbClr val="FA002D"/>
              </a:buClr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제조업 데이터 분석을 바탕으로 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주조 공정에서의 불량률을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개선하도록 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기획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buClr>
                <a:srgbClr val="FA002D"/>
              </a:buClr>
            </a:pPr>
            <a:endParaRPr lang="ko-KR" altLang="en-US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8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 설명선 11"/>
          <p:cNvSpPr/>
          <p:nvPr/>
        </p:nvSpPr>
        <p:spPr>
          <a:xfrm>
            <a:off x="1959840" y="1548205"/>
            <a:ext cx="7364062" cy="1361130"/>
          </a:xfrm>
          <a:prstGeom prst="wedgeRectCallout">
            <a:avLst>
              <a:gd name="adj1" fmla="val -50302"/>
              <a:gd name="adj2" fmla="val 8185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분석 방향성 검토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22392" y="1689794"/>
            <a:ext cx="7216435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A002D"/>
              </a:buClr>
            </a:pPr>
            <a:r>
              <a:rPr lang="ko-KR" altLang="en-US" sz="2000" b="1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현상황</a:t>
            </a:r>
            <a:r>
              <a:rPr lang="ko-KR" altLang="en-US" sz="20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200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buClr>
                <a:srgbClr val="FA002D"/>
              </a:buClr>
            </a:pPr>
            <a:endParaRPr lang="en-US" altLang="ko-KR" sz="1050" b="1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buClr>
                <a:srgbClr val="FA002D"/>
              </a:buClr>
            </a:pP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 </a:t>
            </a:r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2000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정도는 불량률이 높으니 </a:t>
            </a:r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근거 파악 없이</a:t>
            </a:r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재투입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해야해</a:t>
            </a:r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959841" y="4133282"/>
            <a:ext cx="7364062" cy="1543912"/>
            <a:chOff x="1257010" y="4049660"/>
            <a:chExt cx="7928871" cy="1543912"/>
          </a:xfrm>
        </p:grpSpPr>
        <p:sp>
          <p:nvSpPr>
            <p:cNvPr id="15" name="사각형 설명선 14"/>
            <p:cNvSpPr/>
            <p:nvPr/>
          </p:nvSpPr>
          <p:spPr>
            <a:xfrm>
              <a:off x="1257010" y="4049660"/>
              <a:ext cx="7928871" cy="1543912"/>
            </a:xfrm>
            <a:prstGeom prst="wedgeRectCallout">
              <a:avLst>
                <a:gd name="adj1" fmla="val 50026"/>
                <a:gd name="adj2" fmla="val -74115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23995" y="4174926"/>
              <a:ext cx="7423270" cy="1177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A002D"/>
                </a:buClr>
              </a:pPr>
              <a:r>
                <a:rPr lang="ko-KR" altLang="en-US" sz="2000" b="1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개선 후 상황</a:t>
              </a:r>
              <a:endPara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>
                <a:buClr>
                  <a:srgbClr val="FA002D"/>
                </a:buClr>
              </a:pPr>
              <a:endParaRPr lang="en-US" altLang="ko-KR" sz="1050" b="1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lvl="1">
                <a:buClr>
                  <a:srgbClr val="FA002D"/>
                </a:buClr>
              </a:pPr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불량률이 </a:t>
              </a:r>
              <a:r>
                <a:rPr lang="en-US" altLang="ko-KR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(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각종 변수</a:t>
              </a:r>
              <a:r>
                <a:rPr lang="en-US" altLang="ko-KR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)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가 </a:t>
              </a:r>
              <a:r>
                <a:rPr lang="en-US" altLang="ko-KR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(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특정 영역</a:t>
              </a:r>
              <a:r>
                <a:rPr lang="en-US" altLang="ko-KR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)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에서 가장 최소화 되니 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/>
              </a:r>
              <a:b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</a:br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그 </a:t>
              </a:r>
              <a:r>
                <a:rPr lang="en-US" altLang="ko-KR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(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특정 영역</a:t>
              </a:r>
              <a:r>
                <a:rPr lang="en-US" altLang="ko-KR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)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으로 빨리 공정 </a:t>
              </a:r>
              <a:r>
                <a:rPr lang="ko-KR" altLang="en-US" sz="20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셋업을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완료하여 </a:t>
              </a:r>
              <a:r>
                <a:rPr lang="ko-KR" altLang="en-US" sz="20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재투입율을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낮추자</a:t>
              </a:r>
              <a:r>
                <a:rPr lang="en-US" altLang="ko-KR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!</a:t>
              </a:r>
              <a:endPara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09649" y="990872"/>
            <a:ext cx="3343493" cy="36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원하는 결론의 방향</a:t>
            </a:r>
            <a:endParaRPr lang="ko-KR" altLang="en-US" b="1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693058" y="2907126"/>
            <a:ext cx="1291307" cy="1716941"/>
            <a:chOff x="9500570" y="3459786"/>
            <a:chExt cx="1291307" cy="171694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00570" y="3459786"/>
              <a:ext cx="1155542" cy="134699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9561233" y="4806779"/>
              <a:ext cx="1230644" cy="36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공정 베테랑</a:t>
              </a:r>
              <a:endParaRPr lang="ko-KR" altLang="en-US" b="1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35142" y="2161970"/>
            <a:ext cx="1291307" cy="1716941"/>
            <a:chOff x="9500570" y="3459786"/>
            <a:chExt cx="1291307" cy="171694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00570" y="3459786"/>
              <a:ext cx="1155542" cy="134699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561233" y="4806779"/>
              <a:ext cx="1230644" cy="36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공정 베테랑</a:t>
              </a:r>
              <a:endParaRPr lang="ko-KR" altLang="en-US" b="1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9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16" y="5886449"/>
            <a:ext cx="1536677" cy="68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004109" y="2051533"/>
            <a:ext cx="8187891" cy="4809085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6996" y="2015651"/>
            <a:ext cx="4447282" cy="69061"/>
          </a:xfrm>
          <a:prstGeom prst="rect">
            <a:avLst/>
          </a:prstGeom>
          <a:solidFill>
            <a:srgbClr val="FDCC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Advanced Manufacturing Technolog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" r="46767"/>
          <a:stretch/>
        </p:blipFill>
        <p:spPr bwMode="auto">
          <a:xfrm>
            <a:off x="0" y="0"/>
            <a:ext cx="579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71001" y="1387261"/>
            <a:ext cx="46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A1E5A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Table of Contents</a:t>
            </a:r>
            <a:endParaRPr lang="ko-KR" altLang="en-US" sz="3600" b="1" dirty="0">
              <a:solidFill>
                <a:srgbClr val="0A1E5A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1786" y="2549793"/>
            <a:ext cx="4629752" cy="3197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91" lvl="0" indent="-419100">
              <a:lnSpc>
                <a:spcPct val="150000"/>
              </a:lnSpc>
              <a:buClr>
                <a:srgbClr val="000000"/>
              </a:buClr>
              <a:buSzPts val="2600"/>
              <a:buFont typeface="Malgun Gothic"/>
              <a:buAutoNum type="arabicPeriod"/>
            </a:pPr>
            <a:r>
              <a:rPr lang="ko-KR" altLang="en-US" sz="2600" b="1" i="0" u="none" strike="noStrike" cap="none" dirty="0" smtClean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Malgun Gothic"/>
                <a:sym typeface="Malgun Gothic"/>
              </a:rPr>
              <a:t>프로젝트 개요</a:t>
            </a:r>
            <a:endParaRPr lang="en-US" altLang="ko-KR" sz="2600" b="1" i="0" u="none" strike="noStrike" cap="none" dirty="0" smtClean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Malgun Gothic"/>
              <a:sym typeface="Malgun Gothic"/>
            </a:endParaRPr>
          </a:p>
          <a:p>
            <a:pPr marL="571491" lvl="0" indent="-419100">
              <a:lnSpc>
                <a:spcPct val="150000"/>
              </a:lnSpc>
              <a:buClr>
                <a:srgbClr val="000000"/>
              </a:buClr>
              <a:buSzPts val="2600"/>
              <a:buFont typeface="Malgun Gothic"/>
              <a:buAutoNum type="arabicPeriod"/>
            </a:pPr>
            <a:endParaRPr lang="ko-KR" altLang="en-US" sz="1050" b="1" i="0" u="none" strike="noStrike" cap="none" dirty="0" smtClean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Malgun Gothic"/>
              <a:sym typeface="Malgun Gothic"/>
            </a:endParaRPr>
          </a:p>
          <a:p>
            <a:pPr marL="571491" lvl="0" indent="-419100">
              <a:lnSpc>
                <a:spcPct val="150000"/>
              </a:lnSpc>
              <a:buClr>
                <a:srgbClr val="000000"/>
              </a:buClr>
              <a:buSzPts val="2600"/>
              <a:buFont typeface="Malgun Gothic"/>
              <a:buAutoNum type="arabicPeriod"/>
            </a:pPr>
            <a:r>
              <a:rPr lang="ko-KR" altLang="en-US" sz="26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Malgun Gothic"/>
                <a:sym typeface="Malgun Gothic"/>
              </a:rPr>
              <a:t>데이터 분석 방향 선정</a:t>
            </a:r>
          </a:p>
          <a:p>
            <a:pPr marL="977900" lvl="1" indent="-457200">
              <a:lnSpc>
                <a:spcPct val="150000"/>
              </a:lnSpc>
              <a:buClr>
                <a:srgbClr val="000000"/>
              </a:buClr>
              <a:buSzPts val="2600"/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Malgun Gothic"/>
                <a:sym typeface="Malgun Gothic"/>
              </a:rPr>
              <a:t>기존 가이드북의 개선점 파악</a:t>
            </a:r>
          </a:p>
          <a:p>
            <a:pPr marL="977900" lvl="1" indent="-457200">
              <a:lnSpc>
                <a:spcPct val="150000"/>
              </a:lnSpc>
              <a:buClr>
                <a:srgbClr val="000000"/>
              </a:buClr>
              <a:buSzPts val="2600"/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Malgun Gothic"/>
                <a:sym typeface="Malgun Gothic"/>
              </a:rPr>
              <a:t>변수 검토</a:t>
            </a:r>
            <a:endParaRPr lang="en-US" altLang="ko-KR" sz="2000" b="1" dirty="0" smtClean="0">
              <a:latin typeface="LG Smart UI Regular" panose="020B0500000101010101" pitchFamily="50" charset="-127"/>
              <a:ea typeface="LG Smart UI Regular" panose="020B0500000101010101" pitchFamily="50" charset="-127"/>
              <a:cs typeface="Malgun Gothic"/>
              <a:sym typeface="Malgun Gothic"/>
            </a:endParaRPr>
          </a:p>
          <a:p>
            <a:pPr marL="977900" lvl="1" indent="-457200">
              <a:lnSpc>
                <a:spcPct val="150000"/>
              </a:lnSpc>
              <a:buClr>
                <a:srgbClr val="000000"/>
              </a:buClr>
              <a:buSzPts val="2600"/>
              <a:buFont typeface="Wingdings" panose="05000000000000000000" pitchFamily="2" charset="2"/>
              <a:buChar char="§"/>
            </a:pPr>
            <a:endParaRPr lang="ko-KR" altLang="en-US" sz="600" b="1" dirty="0" smtClean="0">
              <a:latin typeface="LG Smart UI Regular" panose="020B0500000101010101" pitchFamily="50" charset="-127"/>
              <a:ea typeface="LG Smart UI Regular" panose="020B0500000101010101" pitchFamily="50" charset="-127"/>
              <a:cs typeface="Malgun Gothic"/>
              <a:sym typeface="Malgun Gothic"/>
            </a:endParaRPr>
          </a:p>
          <a:p>
            <a:pPr marL="571491" lvl="0" indent="-419100">
              <a:lnSpc>
                <a:spcPct val="150000"/>
              </a:lnSpc>
              <a:buClr>
                <a:srgbClr val="000000"/>
              </a:buClr>
              <a:buSzPts val="2600"/>
              <a:buFont typeface="Malgun Gothic"/>
              <a:buAutoNum type="arabicPeriod"/>
            </a:pPr>
            <a:r>
              <a:rPr lang="ko-KR" altLang="en-US" sz="2600" b="1" i="0" u="none" strike="noStrike" cap="none" dirty="0" smtClean="0">
                <a:solidFill>
                  <a:srgbClr val="0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Malgun Gothic"/>
                <a:sym typeface="Malgun Gothic"/>
              </a:rPr>
              <a:t>분석 방향성 도출 </a:t>
            </a:r>
            <a:endParaRPr lang="ko-KR" altLang="en-US" sz="2600" b="1" i="0" u="none" strike="noStrike" cap="none" dirty="0">
              <a:solidFill>
                <a:srgbClr val="0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138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Smart Factories are Changing the Manufacturing Industry – Official  POSCO Newsro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 b="12563"/>
          <a:stretch/>
        </p:blipFill>
        <p:spPr bwMode="auto">
          <a:xfrm>
            <a:off x="0" y="0"/>
            <a:ext cx="12192000" cy="719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7190051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9737" y="2264569"/>
            <a:ext cx="8772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Thank</a:t>
            </a:r>
            <a:r>
              <a:rPr lang="ko-KR" altLang="en-US" sz="96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96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You</a:t>
            </a:r>
            <a:endParaRPr lang="ko-KR" altLang="en-US" sz="96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14713" y="3836194"/>
            <a:ext cx="5893593" cy="28575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31480" y="4055269"/>
            <a:ext cx="3729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</a:t>
            </a:r>
            <a:r>
              <a:rPr lang="en-US" altLang="ko-KR" sz="2800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6</a:t>
            </a:r>
            <a:r>
              <a:rPr lang="ko-KR" altLang="en-US" sz="2800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조</a:t>
            </a:r>
            <a:endParaRPr lang="ko-KR" altLang="en-US" sz="2800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93926" y="4555952"/>
            <a:ext cx="460414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6</a:t>
            </a:r>
            <a:r>
              <a:rPr lang="ko-KR" altLang="en-US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조 </a:t>
            </a:r>
            <a:r>
              <a:rPr lang="ko-KR" altLang="en-US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금해인</a:t>
            </a:r>
            <a:r>
              <a:rPr lang="en-US" altLang="ko-KR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배영석</a:t>
            </a:r>
            <a:r>
              <a:rPr lang="en-US" altLang="ko-KR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양찬규</a:t>
            </a:r>
            <a:r>
              <a:rPr lang="en-US" altLang="ko-KR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이준우</a:t>
            </a:r>
            <a:r>
              <a:rPr lang="en-US" altLang="ko-KR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정서연</a:t>
            </a:r>
            <a:r>
              <a:rPr lang="en-US" altLang="ko-KR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, </a:t>
            </a:r>
            <a:r>
              <a:rPr lang="ko-KR" altLang="en-US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  <a:cs typeface="Malgun Gothic"/>
                <a:sym typeface="Malgun Gothic"/>
              </a:rPr>
              <a:t>한현수</a:t>
            </a:r>
            <a:endParaRPr lang="ko-KR" altLang="en-US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87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개요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314806" y="1055324"/>
            <a:ext cx="556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수행 절차 및 경과</a:t>
            </a:r>
          </a:p>
        </p:txBody>
      </p:sp>
      <p:graphicFrame>
        <p:nvGraphicFramePr>
          <p:cNvPr id="16" name="Google Shape;79;p4"/>
          <p:cNvGraphicFramePr/>
          <p:nvPr>
            <p:extLst>
              <p:ext uri="{D42A27DB-BD31-4B8C-83A1-F6EECF244321}">
                <p14:modId xmlns:p14="http://schemas.microsoft.com/office/powerpoint/2010/main" val="69224374"/>
              </p:ext>
            </p:extLst>
          </p:nvPr>
        </p:nvGraphicFramePr>
        <p:xfrm>
          <a:off x="434446" y="1634490"/>
          <a:ext cx="11230332" cy="4309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5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00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1800" b="1" u="none" strike="noStrike" cap="none" dirty="0">
                        <a:solidFill>
                          <a:srgbClr val="00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1800" b="1" u="none" strike="noStrike" cap="none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활동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비고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요구사항 정의 및 </a:t>
                      </a:r>
                      <a:br>
                        <a:rPr lang="ko-KR" sz="1600" b="1" u="none" strike="noStrike" cap="none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sz="1600" b="1" u="none" strike="noStrike" cap="none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분석 기획</a:t>
                      </a:r>
                      <a:endParaRPr sz="1600" b="1" u="none" strike="noStrike" cap="none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6/3(</a:t>
                      </a:r>
                      <a:r>
                        <a:rPr lang="ko-KR" altLang="en-US" sz="1600" u="none" strike="noStrike" cap="none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1600" u="none" strike="noStrike" cap="none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sz="1600" u="none" strike="noStrike" cap="none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u="none" strike="noStrike" cap="none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600" u="none" strike="noStrike" cap="none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문제 </a:t>
                      </a:r>
                      <a:r>
                        <a:rPr lang="ko-KR" sz="1600" u="none" strike="noStrike" cap="none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정의, 비</a:t>
                      </a:r>
                      <a:r>
                        <a:rPr lang="ko-KR" sz="16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즈</a:t>
                      </a:r>
                      <a:r>
                        <a:rPr lang="ko-KR" sz="1600" u="none" strike="noStrike" cap="none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니스 관점 요구사항 정의 등등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데이터 전처리</a:t>
                      </a:r>
                      <a:endParaRPr sz="1600" b="1" u="none" strike="noStrike" cap="none"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6/3(</a:t>
                      </a:r>
                      <a:r>
                        <a:rPr lang="ko-KR" altLang="en-US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600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데이터를 </a:t>
                      </a:r>
                      <a:r>
                        <a:rPr lang="ko-KR" sz="16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분석하여 불필요한 데이터를 가공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탐색적 분석(EDA)</a:t>
                      </a:r>
                      <a:endParaRPr sz="1600" b="1" u="none" strike="noStrike" cap="none"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6/3(</a:t>
                      </a:r>
                      <a:r>
                        <a:rPr lang="ko-KR" altLang="en-US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월</a:t>
                      </a:r>
                      <a:r>
                        <a:rPr lang="en-US" altLang="ko-KR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)~6/4(</a:t>
                      </a:r>
                      <a:r>
                        <a:rPr lang="ko-KR" altLang="en-US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화</a:t>
                      </a:r>
                      <a:r>
                        <a:rPr lang="en-US" altLang="ko-KR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600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데이터 </a:t>
                      </a:r>
                      <a:r>
                        <a:rPr lang="ko-KR" sz="16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전처리 결과에 따른 분석 방향 제시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데이터 분석</a:t>
                      </a:r>
                      <a:r>
                        <a:rPr lang="ko-KR" altLang="en-US" sz="1600" b="1" u="none" strike="noStrike" cap="none" baseline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 진행</a:t>
                      </a:r>
                      <a:endParaRPr sz="1600" b="1" u="none" strike="noStrike" cap="none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600" i="0" u="none" strike="noStrike" cap="none" dirty="0" smtClean="0">
                          <a:solidFill>
                            <a:srgbClr val="00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6/4(</a:t>
                      </a:r>
                      <a:r>
                        <a:rPr lang="ko-KR" altLang="en-US" sz="1600" i="0" u="none" strike="noStrike" cap="none" dirty="0" smtClean="0">
                          <a:solidFill>
                            <a:srgbClr val="00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화</a:t>
                      </a:r>
                      <a:r>
                        <a:rPr lang="en-US" altLang="ko-KR" sz="1600" i="0" u="none" strike="noStrike" cap="none" dirty="0" smtClean="0">
                          <a:solidFill>
                            <a:srgbClr val="00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600" u="none" strike="noStrike" cap="none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진행하고자 하는 방향에 맞게 데이터</a:t>
                      </a:r>
                      <a:r>
                        <a:rPr lang="ko-KR" altLang="en-US" sz="1600" u="none" strike="noStrike" cap="none" baseline="0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 분석을 진행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u="none" strike="noStrike" cap="none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결론도출</a:t>
                      </a:r>
                      <a:endParaRPr sz="1600" b="1" u="none" strike="noStrike" cap="none"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6/5(</a:t>
                      </a:r>
                      <a:r>
                        <a:rPr lang="ko-KR" altLang="en-US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수</a:t>
                      </a:r>
                      <a:r>
                        <a:rPr lang="en-US" altLang="ko-KR" sz="1600" i="0" u="none" strike="noStrike" cap="none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sz="1600" i="0" u="none" strike="noStrike" cap="none" dirty="0">
                        <a:solidFill>
                          <a:srgbClr val="00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600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앞서 </a:t>
                      </a:r>
                      <a:r>
                        <a:rPr lang="ko-KR" sz="1600" dirty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진행한 과정을 바탕으로 </a:t>
                      </a:r>
                      <a:r>
                        <a:rPr lang="ko-KR" sz="1600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결론</a:t>
                      </a:r>
                      <a:r>
                        <a:rPr lang="en-US" altLang="ko-KR" sz="1600" baseline="0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dk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Malgun Gothic"/>
                          <a:sym typeface="Malgun Gothic"/>
                        </a:rPr>
                        <a:t>도출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71;p3"/>
          <p:cNvPicPr preferRelativeResize="0"/>
          <p:nvPr/>
        </p:nvPicPr>
        <p:blipFill rotWithShape="1">
          <a:blip r:embed="rId2">
            <a:alphaModFix/>
          </a:blip>
          <a:srcRect t="14877" b="65958"/>
          <a:stretch/>
        </p:blipFill>
        <p:spPr>
          <a:xfrm>
            <a:off x="1524855" y="3202180"/>
            <a:ext cx="9248385" cy="6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개요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161" y="1011593"/>
            <a:ext cx="556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환경 및 분석 프로젝트 구조</a:t>
            </a:r>
          </a:p>
        </p:txBody>
      </p:sp>
      <p:sp>
        <p:nvSpPr>
          <p:cNvPr id="13" name="양쪽 모서리가 둥근 사각형 12"/>
          <p:cNvSpPr/>
          <p:nvPr/>
        </p:nvSpPr>
        <p:spPr>
          <a:xfrm rot="10800000">
            <a:off x="574021" y="1569374"/>
            <a:ext cx="5269530" cy="1530514"/>
          </a:xfrm>
          <a:prstGeom prst="round2SameRect">
            <a:avLst>
              <a:gd name="adj1" fmla="val 1445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04800" sx="105000" sy="105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524855" y="1585772"/>
            <a:ext cx="3075001" cy="7231"/>
          </a:xfrm>
          <a:prstGeom prst="line">
            <a:avLst/>
          </a:prstGeom>
          <a:ln w="57150">
            <a:solidFill>
              <a:srgbClr val="0A1E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36407" y="1080240"/>
            <a:ext cx="556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LG Smart UI Bold" panose="020B0800000101010101" pitchFamily="50" charset="-127"/>
                <a:ea typeface="LG Smart UI Bold" panose="020B0800000101010101" pitchFamily="50" charset="-127"/>
              </a:rPr>
              <a:t>활용방안 및 기대효과</a:t>
            </a:r>
          </a:p>
        </p:txBody>
      </p:sp>
      <p:sp>
        <p:nvSpPr>
          <p:cNvPr id="23" name="양쪽 모서리가 둥근 사각형 22"/>
          <p:cNvSpPr/>
          <p:nvPr/>
        </p:nvSpPr>
        <p:spPr>
          <a:xfrm rot="10800000">
            <a:off x="6429264" y="1582039"/>
            <a:ext cx="5269530" cy="1519649"/>
          </a:xfrm>
          <a:prstGeom prst="round2SameRect">
            <a:avLst>
              <a:gd name="adj1" fmla="val 14452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304800" sx="105000" sy="105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7380098" y="1600233"/>
            <a:ext cx="3075001" cy="7231"/>
          </a:xfrm>
          <a:prstGeom prst="line">
            <a:avLst/>
          </a:prstGeom>
          <a:ln w="57150">
            <a:solidFill>
              <a:srgbClr val="0A1E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90748" y="1818604"/>
            <a:ext cx="4436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A002D"/>
              </a:buClr>
            </a:pPr>
            <a:r>
              <a:rPr lang="ko-KR" altLang="en-US" sz="20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 </a:t>
            </a: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버전 </a:t>
            </a:r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python </a:t>
            </a:r>
            <a:r>
              <a:rPr lang="en-US" altLang="ko-KR" sz="20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3.9.6</a:t>
            </a:r>
          </a:p>
          <a:p>
            <a:pPr>
              <a:buClr>
                <a:srgbClr val="FA002D"/>
              </a:buClr>
            </a:pP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Clr>
                <a:srgbClr val="FA002D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VS </a:t>
            </a:r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code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5991" y="1994457"/>
            <a:ext cx="443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A002D"/>
              </a:buClr>
            </a:pP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기존에 작성된 불량 판별 모델을 분석하고</a:t>
            </a:r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개선한 불량률 최소화를 위한 방안 모색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오른쪽 화살표 설명선 2"/>
          <p:cNvSpPr/>
          <p:nvPr/>
        </p:nvSpPr>
        <p:spPr>
          <a:xfrm>
            <a:off x="1134766" y="4052725"/>
            <a:ext cx="2478324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26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오른쪽 화살표 설명선 15"/>
          <p:cNvSpPr/>
          <p:nvPr/>
        </p:nvSpPr>
        <p:spPr>
          <a:xfrm>
            <a:off x="3737378" y="4052725"/>
            <a:ext cx="2478324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26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오른쪽 화살표 설명선 16"/>
          <p:cNvSpPr/>
          <p:nvPr/>
        </p:nvSpPr>
        <p:spPr>
          <a:xfrm>
            <a:off x="6340242" y="4052725"/>
            <a:ext cx="2478324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26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오른쪽 화살표 설명선 17"/>
          <p:cNvSpPr/>
          <p:nvPr/>
        </p:nvSpPr>
        <p:spPr>
          <a:xfrm rot="10800000">
            <a:off x="5993217" y="5375241"/>
            <a:ext cx="2478324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26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오른쪽 화살표 설명선 18"/>
          <p:cNvSpPr/>
          <p:nvPr/>
        </p:nvSpPr>
        <p:spPr>
          <a:xfrm rot="10800000">
            <a:off x="3400568" y="5375241"/>
            <a:ext cx="2478324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26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오른쪽 화살표 설명선 24"/>
          <p:cNvSpPr/>
          <p:nvPr/>
        </p:nvSpPr>
        <p:spPr>
          <a:xfrm rot="10800000">
            <a:off x="8613849" y="5375241"/>
            <a:ext cx="2478324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5026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아래쪽 화살표 설명선 4"/>
          <p:cNvSpPr/>
          <p:nvPr/>
        </p:nvSpPr>
        <p:spPr>
          <a:xfrm>
            <a:off x="8969870" y="4052725"/>
            <a:ext cx="2122302" cy="1272090"/>
          </a:xfrm>
          <a:prstGeom prst="downArrowCallout">
            <a:avLst>
              <a:gd name="adj1" fmla="val 18405"/>
              <a:gd name="adj2" fmla="val 19885"/>
              <a:gd name="adj3" fmla="val 16427"/>
              <a:gd name="adj4" fmla="val 70912"/>
            </a:avLst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>
            <a:off x="1134766" y="5373892"/>
            <a:ext cx="2123493" cy="915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399981" y="4328697"/>
            <a:ext cx="171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데이터 준비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057377" y="4328697"/>
            <a:ext cx="171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데이터 탐색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655104" y="4328697"/>
            <a:ext cx="171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데이터 정제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27591" y="4344513"/>
            <a:ext cx="2081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 smtClean="0"/>
              <a:t>가이드라인 분석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329267" y="5676021"/>
            <a:ext cx="181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8</a:t>
            </a:r>
            <a:r>
              <a:rPr lang="en-US" altLang="ko-KR" sz="1600" b="1" dirty="0" smtClean="0"/>
              <a:t>.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후행 연구 제안</a:t>
            </a:r>
            <a:endParaRPr lang="ko-KR" alt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057377" y="5563483"/>
            <a:ext cx="171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7. </a:t>
            </a:r>
            <a:r>
              <a:rPr lang="ko-KR" altLang="en-US" sz="1600" b="1" dirty="0" err="1" smtClean="0"/>
              <a:t>인사이트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및 결론 도출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87370" y="5546478"/>
            <a:ext cx="171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6. </a:t>
            </a:r>
            <a:r>
              <a:rPr lang="ko-KR" altLang="en-US" sz="1600" b="1" dirty="0"/>
              <a:t>개선 방안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및 </a:t>
            </a:r>
            <a:r>
              <a:rPr lang="ko-KR" altLang="en-US" sz="1600" b="1" dirty="0"/>
              <a:t>방향성 제시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79307" y="5563483"/>
            <a:ext cx="2112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5. </a:t>
            </a:r>
            <a:r>
              <a:rPr lang="ko-KR" altLang="en-US" sz="1500" b="1" dirty="0" smtClean="0"/>
              <a:t>기존 분석의 한계점    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    </a:t>
            </a:r>
            <a:r>
              <a:rPr lang="ko-KR" altLang="en-US" sz="1500" b="1" dirty="0" smtClean="0"/>
              <a:t>및 개선점 분석</a:t>
            </a:r>
            <a:endParaRPr lang="en-US" altLang="ko-KR" sz="1500" b="1" dirty="0" smtClean="0"/>
          </a:p>
        </p:txBody>
      </p:sp>
      <p:pic>
        <p:nvPicPr>
          <p:cNvPr id="34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723" y="6278441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2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주제 선정 이유 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82700" y="1852029"/>
            <a:ext cx="4731509" cy="886546"/>
          </a:xfrm>
          <a:prstGeom prst="rect">
            <a:avLst/>
          </a:prstGeom>
          <a:solidFill>
            <a:schemeClr val="bg2"/>
          </a:solidFill>
          <a:ln w="28575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5" name="Google Shape;95;p7"/>
          <p:cNvSpPr txBox="1"/>
          <p:nvPr/>
        </p:nvSpPr>
        <p:spPr>
          <a:xfrm>
            <a:off x="1268371" y="2116101"/>
            <a:ext cx="4560165" cy="4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36000" bIns="360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가이드 라인의 의도와 동일한 방법으로 분석을 시도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68635" y="1852029"/>
            <a:ext cx="4731509" cy="886546"/>
          </a:xfrm>
          <a:prstGeom prst="rect">
            <a:avLst/>
          </a:prstGeom>
          <a:solidFill>
            <a:schemeClr val="bg2"/>
          </a:solidFill>
          <a:ln w="28575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014585" y="2104690"/>
            <a:ext cx="553673" cy="381224"/>
          </a:xfrm>
          <a:prstGeom prst="rightArrow">
            <a:avLst/>
          </a:prstGeom>
          <a:solidFill>
            <a:srgbClr val="0A1E5A"/>
          </a:solidFill>
          <a:ln w="19050">
            <a:solidFill>
              <a:srgbClr val="FA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8" name="Google Shape;95;p7"/>
          <p:cNvSpPr txBox="1"/>
          <p:nvPr/>
        </p:nvSpPr>
        <p:spPr>
          <a:xfrm>
            <a:off x="6754306" y="2116101"/>
            <a:ext cx="4560165" cy="4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36000" bIns="360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해당 공정에 큰 영향을 미치는 변수 확인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2700" y="3304590"/>
            <a:ext cx="4731509" cy="886546"/>
          </a:xfrm>
          <a:prstGeom prst="rect">
            <a:avLst/>
          </a:prstGeom>
          <a:solidFill>
            <a:schemeClr val="bg2"/>
          </a:solidFill>
          <a:ln w="28575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68635" y="3304590"/>
            <a:ext cx="4731509" cy="886546"/>
          </a:xfrm>
          <a:prstGeom prst="rect">
            <a:avLst/>
          </a:prstGeom>
          <a:solidFill>
            <a:schemeClr val="bg2"/>
          </a:solidFill>
          <a:ln w="28575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528651" y="3557251"/>
            <a:ext cx="553673" cy="381224"/>
          </a:xfrm>
          <a:prstGeom prst="rightArrow">
            <a:avLst/>
          </a:prstGeom>
          <a:solidFill>
            <a:srgbClr val="0A1E5A"/>
          </a:solidFill>
          <a:ln w="19050">
            <a:solidFill>
              <a:srgbClr val="FA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3" name="Google Shape;95;p7"/>
          <p:cNvSpPr txBox="1"/>
          <p:nvPr/>
        </p:nvSpPr>
        <p:spPr>
          <a:xfrm>
            <a:off x="1238983" y="3395873"/>
            <a:ext cx="4560165" cy="73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36000" bIns="360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공정 연구 결과 두 가지 종류 발견</a:t>
            </a:r>
            <a:endParaRPr lang="en-US" altLang="ko-KR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(Hot chamber / Cold chamber)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6014585" y="3557251"/>
            <a:ext cx="553673" cy="381224"/>
          </a:xfrm>
          <a:prstGeom prst="rightArrow">
            <a:avLst/>
          </a:prstGeom>
          <a:solidFill>
            <a:srgbClr val="0A1E5A"/>
          </a:solidFill>
          <a:ln w="19050">
            <a:solidFill>
              <a:srgbClr val="FA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5" name="Google Shape;95;p7"/>
          <p:cNvSpPr txBox="1"/>
          <p:nvPr/>
        </p:nvSpPr>
        <p:spPr>
          <a:xfrm>
            <a:off x="6754306" y="3533373"/>
            <a:ext cx="4560165" cy="4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36000" bIns="360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본 데이터는 </a:t>
            </a:r>
            <a:r>
              <a:rPr lang="en-US" altLang="ko-KR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Hot Chamber </a:t>
            </a:r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공정으로 추정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2700" y="4757151"/>
            <a:ext cx="4731509" cy="886546"/>
          </a:xfrm>
          <a:prstGeom prst="rect">
            <a:avLst/>
          </a:prstGeom>
          <a:solidFill>
            <a:schemeClr val="bg2"/>
          </a:solidFill>
          <a:ln w="28575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68635" y="4757151"/>
            <a:ext cx="4731509" cy="886546"/>
          </a:xfrm>
          <a:prstGeom prst="rect">
            <a:avLst/>
          </a:prstGeom>
          <a:solidFill>
            <a:schemeClr val="bg2"/>
          </a:solidFill>
          <a:ln w="28575">
            <a:solidFill>
              <a:srgbClr val="0A1E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528651" y="5009812"/>
            <a:ext cx="553673" cy="381224"/>
          </a:xfrm>
          <a:prstGeom prst="rightArrow">
            <a:avLst/>
          </a:prstGeom>
          <a:solidFill>
            <a:srgbClr val="0A1E5A"/>
          </a:solidFill>
          <a:ln w="19050">
            <a:solidFill>
              <a:srgbClr val="FA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9" name="Google Shape;95;p7"/>
          <p:cNvSpPr txBox="1"/>
          <p:nvPr/>
        </p:nvSpPr>
        <p:spPr>
          <a:xfrm>
            <a:off x="1238983" y="4848434"/>
            <a:ext cx="4560165" cy="73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36000" bIns="360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추정에 의거하여 변수 분석 중 </a:t>
            </a:r>
            <a:endParaRPr lang="en-US" altLang="ko-KR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가이드 라인의 오류 발견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6014585" y="5009812"/>
            <a:ext cx="553673" cy="381224"/>
          </a:xfrm>
          <a:prstGeom prst="rightArrow">
            <a:avLst/>
          </a:prstGeom>
          <a:solidFill>
            <a:srgbClr val="0A1E5A"/>
          </a:solidFill>
          <a:ln w="19050">
            <a:solidFill>
              <a:srgbClr val="FA0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42" name="Google Shape;95;p7"/>
          <p:cNvSpPr txBox="1"/>
          <p:nvPr/>
        </p:nvSpPr>
        <p:spPr>
          <a:xfrm>
            <a:off x="6754306" y="5009812"/>
            <a:ext cx="4560165" cy="4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36000" bIns="360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분석에 </a:t>
            </a:r>
            <a:r>
              <a:rPr lang="ko-KR" altLang="en-US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필요한 변수 재구성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0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 </a:t>
            </a:r>
            <a:r>
              <a:rPr lang="ko-KR" altLang="en-US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가이드북 개선점 파악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" y="1363100"/>
            <a:ext cx="5946901" cy="41063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962" y="1648809"/>
            <a:ext cx="5747045" cy="2883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2561" y="4667514"/>
            <a:ext cx="450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Count </a:t>
            </a:r>
            <a:r>
              <a:rPr lang="ko-KR" altLang="en-US" dirty="0" smtClean="0"/>
              <a:t>≠ </a:t>
            </a:r>
            <a:r>
              <a:rPr lang="ko-KR" altLang="en-US" dirty="0" err="1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일자별</a:t>
            </a:r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 제품 생산 번호</a:t>
            </a:r>
            <a:endParaRPr lang="ko-KR" altLang="en-US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9814" y="5030423"/>
            <a:ext cx="5628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Mold_code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뽑아서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시간별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정렬을 했을 때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count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연속적으로 나타나지만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일자별로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reset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되는 숫자가 아님을 확인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➡ </a:t>
            </a:r>
            <a:r>
              <a:rPr lang="en-US" altLang="ko-KR" b="1" u="sng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mold_code</a:t>
            </a:r>
            <a:r>
              <a:rPr lang="en-US" altLang="ko-KR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별로 </a:t>
            </a:r>
            <a:r>
              <a:rPr lang="en-US" altLang="ko-KR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count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대해서 더 확인</a:t>
            </a:r>
            <a:endParaRPr lang="ko-KR" altLang="en-US" b="1" u="sng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7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60" y="1459659"/>
            <a:ext cx="5795131" cy="30529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가이드북 </a:t>
            </a:r>
            <a:r>
              <a:rPr lang="ko-KR" altLang="en-US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개선점 파악</a:t>
            </a:r>
          </a:p>
          <a:p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개요 및 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17865" b="7831"/>
          <a:stretch/>
        </p:blipFill>
        <p:spPr>
          <a:xfrm>
            <a:off x="5828485" y="1693333"/>
            <a:ext cx="6020109" cy="167978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84271" y="354489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Tryshot_signal</a:t>
            </a:r>
            <a:r>
              <a:rPr lang="en-US" altLang="ko-KR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: </a:t>
            </a:r>
            <a:r>
              <a:rPr lang="ko-KR" altLang="en-US" dirty="0" err="1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사탕신호</a:t>
            </a:r>
            <a:endParaRPr lang="en-US" altLang="ko-KR" dirty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주로 새로운 금형을 테스트하거나 주조 조건을 최적화하기 위해 초기 시도 주조를 할 때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다이캐스팅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공정에서 </a:t>
            </a:r>
            <a:r>
              <a:rPr lang="ko-KR" altLang="en-US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사탕신호는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이러한 초기 시도 주조가 시작되었음을 나타내는 신호로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이를 통해 작업자는 해당 </a:t>
            </a:r>
            <a:r>
              <a:rPr lang="ko-KR" altLang="en-US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주조물이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실제 생산용이 아닌 테스트용임을 인지하고 적절한 조치를 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취할 때 사용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➡ </a:t>
            </a:r>
            <a:r>
              <a:rPr lang="en-US" altLang="ko-KR" b="1" u="sng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tryshot_signal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대한 처리 필요 </a:t>
            </a:r>
            <a:r>
              <a:rPr lang="en-US" altLang="ko-KR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전후 파악</a:t>
            </a:r>
            <a:r>
              <a:rPr lang="en-US" altLang="ko-KR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행 제거 등</a:t>
            </a:r>
            <a:r>
              <a:rPr lang="en-US" altLang="ko-KR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b="1" u="sng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4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</a:t>
            </a:r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. </a:t>
            </a:r>
            <a:r>
              <a:rPr lang="ko-KR" altLang="en-US" sz="32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가이드북 개선점 파악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3054" y="5115364"/>
            <a:ext cx="4844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학습이 안 된다는 이유로 다른 </a:t>
            </a:r>
            <a:r>
              <a:rPr lang="ko-KR" altLang="en-US" dirty="0" err="1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전처리나</a:t>
            </a:r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ko-KR" altLang="en-US" dirty="0" err="1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인코딩</a:t>
            </a:r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 없이</a:t>
            </a:r>
            <a:endParaRPr lang="en-US" altLang="ko-KR" dirty="0" smtClean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dirty="0" smtClean="0">
                <a:latin typeface="LG Smart UI Bold" panose="020B0800000101010101" pitchFamily="50" charset="-127"/>
                <a:ea typeface="LG Smart UI Bold" panose="020B0800000101010101" pitchFamily="50" charset="-127"/>
              </a:rPr>
              <a:t>문자형 변수를 삭제함 </a:t>
            </a:r>
            <a:endParaRPr lang="en-US" altLang="ko-KR" dirty="0" smtClean="0"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➡ 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문자형 변수에 대해서 더 공부하고 이에 대해 어떤 처리 </a:t>
            </a:r>
            <a:r>
              <a:rPr lang="en-US" altLang="ko-KR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 </a:t>
            </a:r>
            <a:r>
              <a:rPr lang="ko-KR" altLang="en-US" b="1" u="sng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사용을 할지에 대한 논의 필요</a:t>
            </a:r>
            <a:endParaRPr lang="ko-KR" altLang="en-US" b="1" u="sng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861" y="1322285"/>
            <a:ext cx="3405278" cy="47735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806" y="932213"/>
            <a:ext cx="5863384" cy="39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89272"/>
          </a:xfrm>
          <a:prstGeom prst="rect">
            <a:avLst/>
          </a:prstGeom>
          <a:solidFill>
            <a:srgbClr val="0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5660" y="142941"/>
            <a:ext cx="8454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32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변수 검토</a:t>
            </a:r>
            <a:endParaRPr lang="ko-KR" altLang="en-US" sz="3200" b="1" dirty="0">
              <a:solidFill>
                <a:schemeClr val="bg1"/>
              </a:solidFill>
              <a:effectLst/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789272"/>
            <a:ext cx="12192000" cy="0"/>
          </a:xfrm>
          <a:prstGeom prst="line">
            <a:avLst/>
          </a:prstGeom>
          <a:ln w="57150">
            <a:solidFill>
              <a:srgbClr val="FA00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www.lsholdings.com/assets/img/media/ci_img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866" y="6095833"/>
            <a:ext cx="980141" cy="4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1" y="1129570"/>
            <a:ext cx="3528690" cy="3688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50" y="1129570"/>
            <a:ext cx="5204016" cy="20648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8943" y="5158069"/>
            <a:ext cx="47332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온도 변수 확인</a:t>
            </a:r>
            <a:endParaRPr lang="en-US" altLang="ko-KR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변수명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상금형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3, </a:t>
            </a:r>
            <a:r>
              <a:rPr lang="ko-KR" altLang="en-US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하금형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 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NULL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존재</a:t>
            </a:r>
            <a:endParaRPr lang="en-US" altLang="ko-KR" sz="16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상금형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NULL 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값일 때 </a:t>
            </a:r>
            <a:r>
              <a:rPr lang="en-US" altLang="ko-KR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passorfail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값은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확인</a:t>
            </a:r>
            <a:endParaRPr lang="en-US" altLang="ko-KR" sz="16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하금형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NULL </a:t>
            </a:r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값일 때 </a:t>
            </a:r>
            <a:r>
              <a:rPr lang="en-US" altLang="ko-KR" sz="16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passorfail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값은 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확인</a:t>
            </a:r>
            <a:endParaRPr lang="ko-KR" altLang="en-US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6111" y="3534675"/>
            <a:ext cx="60739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온도 파생 변수 </a:t>
            </a:r>
            <a:r>
              <a:rPr lang="ko-KR" altLang="en-US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제작</a:t>
            </a:r>
            <a:endParaRPr lang="en-US" altLang="ko-KR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NULL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많은 </a:t>
            </a:r>
            <a:r>
              <a:rPr lang="ko-KR" altLang="en-US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상금형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3, </a:t>
            </a:r>
            <a:r>
              <a:rPr lang="ko-KR" altLang="en-US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하금형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 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변수를 제외하고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같은 시간대에 다른 위치를 측정한 </a:t>
            </a:r>
            <a:r>
              <a:rPr lang="ko-KR" altLang="en-US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상금형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1, 2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ko-KR" altLang="en-US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하금형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1,2</a:t>
            </a:r>
            <a:r>
              <a:rPr lang="ko-KR" altLang="en-US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차이 확인 </a:t>
            </a:r>
            <a:endParaRPr lang="en-US" altLang="ko-KR" sz="16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976057" y="4518674"/>
            <a:ext cx="4515967" cy="2016880"/>
            <a:chOff x="5940679" y="2892381"/>
            <a:chExt cx="4515967" cy="2016880"/>
          </a:xfrm>
        </p:grpSpPr>
        <p:sp>
          <p:nvSpPr>
            <p:cNvPr id="13" name="직사각형 12"/>
            <p:cNvSpPr/>
            <p:nvPr/>
          </p:nvSpPr>
          <p:spPr>
            <a:xfrm>
              <a:off x="5940679" y="2892381"/>
              <a:ext cx="4515967" cy="201688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28927" y="3034634"/>
              <a:ext cx="4273778" cy="171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passorfail</a:t>
              </a:r>
              <a:r>
                <a:rPr lang="ko-KR" altLang="en-US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이 </a:t>
              </a:r>
              <a:r>
                <a:rPr lang="en-US" altLang="ko-KR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0</a:t>
              </a:r>
              <a:r>
                <a:rPr lang="ko-KR" altLang="en-US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일 </a:t>
              </a:r>
              <a:r>
                <a:rPr lang="ko-KR" altLang="en-US" sz="16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때</a:t>
              </a:r>
              <a:endParaRPr lang="en-US" altLang="ko-KR" sz="16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16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상금형</a:t>
              </a: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 – </a:t>
              </a:r>
              <a:r>
                <a:rPr lang="ko-KR" altLang="en-US" sz="16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상금형</a:t>
              </a: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  </a:t>
              </a:r>
              <a:r>
                <a:rPr lang="ko-KR" altLang="en-US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값의 범주 </a:t>
              </a: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= </a:t>
              </a:r>
              <a:r>
                <a:rPr lang="ko-KR" altLang="en-US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- 174 ~ 174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16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하금형</a:t>
              </a:r>
              <a:r>
                <a:rPr lang="en-US" altLang="ko-KR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 – </a:t>
              </a:r>
              <a:r>
                <a:rPr lang="ko-KR" altLang="en-US" sz="16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하금형</a:t>
              </a: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 </a:t>
              </a:r>
              <a:r>
                <a:rPr lang="ko-KR" altLang="en-US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값의 </a:t>
              </a:r>
              <a:r>
                <a:rPr lang="ko-KR" altLang="en-US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범주 </a:t>
              </a:r>
              <a:r>
                <a:rPr lang="en-US" altLang="ko-KR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= </a:t>
              </a:r>
              <a:r>
                <a:rPr lang="ko-KR" altLang="en-US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- 229 ~ 435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8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r>
                <a:rPr lang="en-US" altLang="ko-KR" sz="1600" dirty="0" err="1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passorfail</a:t>
              </a:r>
              <a:r>
                <a:rPr lang="ko-KR" altLang="en-US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이 </a:t>
              </a:r>
              <a:r>
                <a:rPr lang="en-US" altLang="ko-KR" sz="16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1</a:t>
              </a:r>
              <a:r>
                <a:rPr lang="ko-KR" altLang="en-US" sz="16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일 때</a:t>
              </a:r>
              <a:endPara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16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상금형</a:t>
              </a:r>
              <a:r>
                <a:rPr lang="en-US" altLang="ko-KR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 – </a:t>
              </a:r>
              <a:r>
                <a:rPr lang="ko-KR" altLang="en-US" sz="16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상금형</a:t>
              </a:r>
              <a:r>
                <a:rPr lang="en-US" altLang="ko-KR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 </a:t>
              </a: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값의 범주 </a:t>
              </a:r>
              <a:r>
                <a:rPr lang="en-US" altLang="ko-KR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= </a:t>
              </a:r>
              <a:r>
                <a:rPr lang="ko-KR" altLang="en-US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-1325 ~ 4052</a:t>
              </a:r>
              <a:endPara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16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하금형</a:t>
              </a:r>
              <a:r>
                <a:rPr lang="en-US" altLang="ko-KR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 – </a:t>
              </a:r>
              <a:r>
                <a:rPr lang="ko-KR" altLang="en-US" sz="16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하금형</a:t>
              </a:r>
              <a:r>
                <a:rPr lang="en-US" altLang="ko-KR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 </a:t>
              </a: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값의 범주 </a:t>
              </a:r>
              <a:r>
                <a:rPr lang="en-US" altLang="ko-KR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= </a:t>
              </a:r>
              <a:r>
                <a:rPr lang="ko-KR" altLang="en-US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16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- </a:t>
              </a:r>
              <a:r>
                <a:rPr lang="en-US" altLang="ko-KR" sz="16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213 ~ 1354</a:t>
              </a:r>
              <a:endPara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9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998</Words>
  <Application>Microsoft Office PowerPoint</Application>
  <PresentationFormat>와이드스크린</PresentationFormat>
  <Paragraphs>150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LG Smart UI Bold</vt:lpstr>
      <vt:lpstr>LG Smart UI Regular</vt:lpstr>
      <vt:lpstr>LG Smart UI SemiBold</vt:lpstr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86</cp:revision>
  <dcterms:created xsi:type="dcterms:W3CDTF">2024-05-16T10:22:52Z</dcterms:created>
  <dcterms:modified xsi:type="dcterms:W3CDTF">2024-06-04T02:08:28Z</dcterms:modified>
</cp:coreProperties>
</file>