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55823-74FD-4213-8194-3B38E422B472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BC0D0-35C1-400C-A190-49FE7925A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335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A957-58BA-44E4-9C88-1AF9369D7D73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92B-31CE-407B-95D0-8CA2CAB6A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49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A957-58BA-44E4-9C88-1AF9369D7D73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92B-31CE-407B-95D0-8CA2CAB6A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4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A957-58BA-44E4-9C88-1AF9369D7D73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92B-31CE-407B-95D0-8CA2CAB6A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19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A957-58BA-44E4-9C88-1AF9369D7D73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92B-31CE-407B-95D0-8CA2CAB6A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04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A957-58BA-44E4-9C88-1AF9369D7D73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92B-31CE-407B-95D0-8CA2CAB6A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41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A957-58BA-44E4-9C88-1AF9369D7D73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92B-31CE-407B-95D0-8CA2CAB6A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75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A957-58BA-44E4-9C88-1AF9369D7D73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92B-31CE-407B-95D0-8CA2CAB6A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42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A957-58BA-44E4-9C88-1AF9369D7D73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92B-31CE-407B-95D0-8CA2CAB6A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18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A957-58BA-44E4-9C88-1AF9369D7D73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92B-31CE-407B-95D0-8CA2CAB6A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32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A957-58BA-44E4-9C88-1AF9369D7D73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92B-31CE-407B-95D0-8CA2CAB6A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0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A957-58BA-44E4-9C88-1AF9369D7D73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92B-31CE-407B-95D0-8CA2CAB6A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94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0A957-58BA-44E4-9C88-1AF9369D7D73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F092B-31CE-407B-95D0-8CA2CAB6A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22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1EC361F-CFA2-4950-A525-DBF78A18D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6887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발생한  가상지진 개요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0D769A1-6124-455D-9ECC-1DA720616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9498" y="1129554"/>
            <a:ext cx="2835852" cy="4866434"/>
          </a:xfrm>
        </p:spPr>
        <p:txBody>
          <a:bodyPr>
            <a:normAutofit/>
          </a:bodyPr>
          <a:lstStyle/>
          <a:p>
            <a:r>
              <a:rPr lang="ko-KR" altLang="en-US" dirty="0"/>
              <a:t>진앙 </a:t>
            </a:r>
            <a:r>
              <a:rPr lang="en-US" altLang="ko-KR" dirty="0"/>
              <a:t>: </a:t>
            </a:r>
            <a:r>
              <a:rPr lang="ko-KR" altLang="en-US" dirty="0"/>
              <a:t>포항제철</a:t>
            </a:r>
            <a:endParaRPr lang="en-US" altLang="ko-KR" dirty="0"/>
          </a:p>
          <a:p>
            <a:pPr lvl="1"/>
            <a:r>
              <a:rPr lang="en-US" altLang="ko-KR" dirty="0"/>
              <a:t>N36.01</a:t>
            </a:r>
          </a:p>
          <a:p>
            <a:pPr lvl="1"/>
            <a:r>
              <a:rPr lang="en-US" altLang="ko-KR" dirty="0"/>
              <a:t>E129.39</a:t>
            </a:r>
          </a:p>
          <a:p>
            <a:r>
              <a:rPr lang="ko-KR" altLang="en-US" dirty="0"/>
              <a:t>심도 </a:t>
            </a:r>
            <a:r>
              <a:rPr lang="en-US" altLang="ko-KR" dirty="0"/>
              <a:t>: 10km</a:t>
            </a:r>
          </a:p>
          <a:p>
            <a:r>
              <a:rPr lang="ko-KR" altLang="en-US" dirty="0"/>
              <a:t>규모 </a:t>
            </a:r>
            <a:r>
              <a:rPr lang="en-US" altLang="ko-KR" dirty="0"/>
              <a:t>: 5.5</a:t>
            </a:r>
          </a:p>
          <a:p>
            <a:r>
              <a:rPr lang="ko-KR" altLang="en-US" dirty="0"/>
              <a:t>진앙을 중심으로  </a:t>
            </a:r>
            <a:r>
              <a:rPr lang="en-US" altLang="ko-KR" dirty="0"/>
              <a:t>Peak Ground Acceleration Map</a:t>
            </a:r>
            <a:r>
              <a:rPr lang="ko-KR" altLang="en-US" dirty="0"/>
              <a:t>을 생성하여 가상의 지진 영향을 모델링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14818C-EB6E-4EFC-B1AD-0311B74BA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9554"/>
            <a:ext cx="5222298" cy="48664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D32953-FE11-464E-A667-9AB66F7670FE}"/>
              </a:ext>
            </a:extLst>
          </p:cNvPr>
          <p:cNvSpPr txBox="1"/>
          <p:nvPr/>
        </p:nvSpPr>
        <p:spPr>
          <a:xfrm>
            <a:off x="457200" y="6096000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PGA </a:t>
            </a:r>
            <a:r>
              <a:rPr lang="ko-KR" altLang="en-US" dirty="0"/>
              <a:t>단위 </a:t>
            </a:r>
            <a:r>
              <a:rPr lang="en-US" altLang="ko-KR" dirty="0"/>
              <a:t>: %g(=0.01cm/s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44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ABE30-1A2C-4A59-9052-7FA3EB65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7843"/>
          </a:xfrm>
        </p:spPr>
        <p:txBody>
          <a:bodyPr>
            <a:normAutofit fontScale="90000"/>
          </a:bodyPr>
          <a:lstStyle/>
          <a:p>
            <a:r>
              <a:rPr lang="ko-KR" altLang="en-US" sz="4000"/>
              <a:t>가상의 관측대상 지점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0C459-3BDD-43D9-9319-FCF3BAC38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390CC1-FCB6-4EB5-8CB7-7D93A8E81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305"/>
          <a:stretch/>
        </p:blipFill>
        <p:spPr>
          <a:xfrm>
            <a:off x="400050" y="1257934"/>
            <a:ext cx="5052060" cy="5131436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5899C1B-5BBC-468F-87B7-5AB056B66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399056"/>
              </p:ext>
            </p:extLst>
          </p:nvPr>
        </p:nvGraphicFramePr>
        <p:xfrm>
          <a:off x="5680710" y="1257934"/>
          <a:ext cx="3277722" cy="237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478">
                  <a:extLst>
                    <a:ext uri="{9D8B030D-6E8A-4147-A177-3AD203B41FA5}">
                      <a16:colId xmlns:a16="http://schemas.microsoft.com/office/drawing/2014/main" val="557096104"/>
                    </a:ext>
                  </a:extLst>
                </a:gridCol>
                <a:gridCol w="2656244">
                  <a:extLst>
                    <a:ext uri="{9D8B030D-6E8A-4147-A177-3AD203B41FA5}">
                      <a16:colId xmlns:a16="http://schemas.microsoft.com/office/drawing/2014/main" val="4151375981"/>
                    </a:ext>
                  </a:extLst>
                </a:gridCol>
              </a:tblGrid>
              <a:tr h="402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부착센서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305868"/>
                  </a:ext>
                </a:extLst>
              </a:tr>
              <a:tr h="394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지진계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경사계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433641"/>
                  </a:ext>
                </a:extLst>
              </a:tr>
              <a:tr h="394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경사계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침하계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801179"/>
                  </a:ext>
                </a:extLst>
              </a:tr>
              <a:tr h="394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지진계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침하계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452137"/>
                  </a:ext>
                </a:extLst>
              </a:tr>
              <a:tr h="394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지진계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침하계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663267"/>
                  </a:ext>
                </a:extLst>
              </a:tr>
              <a:tr h="394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경사계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침하계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216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7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71404-072F-4BB7-A432-F9647E45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3827"/>
            <a:ext cx="7886700" cy="57467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지진 및 건물 거동 발생 시나리오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0D2023-3E13-42C4-9088-24AB16AC8AEF}"/>
              </a:ext>
            </a:extLst>
          </p:cNvPr>
          <p:cNvGrpSpPr/>
          <p:nvPr/>
        </p:nvGrpSpPr>
        <p:grpSpPr>
          <a:xfrm>
            <a:off x="573629" y="4041791"/>
            <a:ext cx="7941721" cy="2529559"/>
            <a:chOff x="763061" y="3267091"/>
            <a:chExt cx="7941721" cy="2529559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A6A565D1-223A-4350-8B28-742EE9579A41}"/>
                </a:ext>
              </a:extLst>
            </p:cNvPr>
            <p:cNvCxnSpPr/>
            <p:nvPr/>
          </p:nvCxnSpPr>
          <p:spPr>
            <a:xfrm>
              <a:off x="1235075" y="5105400"/>
              <a:ext cx="72009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847D419-ADB4-4D09-9565-5A088986685A}"/>
                </a:ext>
              </a:extLst>
            </p:cNvPr>
            <p:cNvCxnSpPr>
              <a:cxnSpLocks/>
            </p:cNvCxnSpPr>
            <p:nvPr/>
          </p:nvCxnSpPr>
          <p:spPr>
            <a:xfrm>
              <a:off x="1235075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83E8E37-EE94-4B3F-A84C-78F0598A3C92}"/>
                </a:ext>
              </a:extLst>
            </p:cNvPr>
            <p:cNvCxnSpPr>
              <a:cxnSpLocks/>
            </p:cNvCxnSpPr>
            <p:nvPr/>
          </p:nvCxnSpPr>
          <p:spPr>
            <a:xfrm>
              <a:off x="2401358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ACD51BA-D5DE-438E-A37E-35C2AE693C09}"/>
                </a:ext>
              </a:extLst>
            </p:cNvPr>
            <p:cNvCxnSpPr>
              <a:cxnSpLocks/>
            </p:cNvCxnSpPr>
            <p:nvPr/>
          </p:nvCxnSpPr>
          <p:spPr>
            <a:xfrm>
              <a:off x="3567641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25555B8-C9F8-4F9C-BAB9-6E6CF0AAC7E1}"/>
                </a:ext>
              </a:extLst>
            </p:cNvPr>
            <p:cNvCxnSpPr>
              <a:cxnSpLocks/>
            </p:cNvCxnSpPr>
            <p:nvPr/>
          </p:nvCxnSpPr>
          <p:spPr>
            <a:xfrm>
              <a:off x="4733924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F50B3E2-2AB2-4A71-A1F0-7377F5D06580}"/>
                </a:ext>
              </a:extLst>
            </p:cNvPr>
            <p:cNvCxnSpPr>
              <a:cxnSpLocks/>
            </p:cNvCxnSpPr>
            <p:nvPr/>
          </p:nvCxnSpPr>
          <p:spPr>
            <a:xfrm>
              <a:off x="5900207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AFFBAD9-71F7-4F13-805C-DBFC77C996AF}"/>
                </a:ext>
              </a:extLst>
            </p:cNvPr>
            <p:cNvCxnSpPr>
              <a:cxnSpLocks/>
            </p:cNvCxnSpPr>
            <p:nvPr/>
          </p:nvCxnSpPr>
          <p:spPr>
            <a:xfrm>
              <a:off x="7066490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AF7936F-D3EB-4391-8C02-5181460B465E}"/>
                </a:ext>
              </a:extLst>
            </p:cNvPr>
            <p:cNvCxnSpPr>
              <a:cxnSpLocks/>
            </p:cNvCxnSpPr>
            <p:nvPr/>
          </p:nvCxnSpPr>
          <p:spPr>
            <a:xfrm>
              <a:off x="8232775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61CEEA-C850-4991-AA75-F8A0D1739B71}"/>
                </a:ext>
              </a:extLst>
            </p:cNvPr>
            <p:cNvSpPr txBox="1"/>
            <p:nvPr/>
          </p:nvSpPr>
          <p:spPr>
            <a:xfrm>
              <a:off x="1633004" y="4265813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</a:t>
              </a:r>
              <a:r>
                <a:rPr lang="ko-KR" altLang="en-US" dirty="0"/>
                <a:t>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D803E5-1C8E-4903-8322-84E204BE04D5}"/>
                </a:ext>
              </a:extLst>
            </p:cNvPr>
            <p:cNvSpPr txBox="1"/>
            <p:nvPr/>
          </p:nvSpPr>
          <p:spPr>
            <a:xfrm>
              <a:off x="1918754" y="3943896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</a:t>
              </a:r>
              <a:r>
                <a:rPr lang="ko-KR" altLang="en-US" dirty="0"/>
                <a:t>파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090599-6A03-4E9E-B5F0-1670071711DE}"/>
                </a:ext>
              </a:extLst>
            </p:cNvPr>
            <p:cNvSpPr txBox="1"/>
            <p:nvPr/>
          </p:nvSpPr>
          <p:spPr>
            <a:xfrm>
              <a:off x="2204504" y="3267091"/>
              <a:ext cx="1011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WAVE</a:t>
              </a:r>
              <a:r>
                <a:rPr lang="ko-KR" altLang="en-US" dirty="0"/>
                <a:t>파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31E72D-7CAF-485A-96D7-776E9C58FBEA}"/>
                </a:ext>
              </a:extLst>
            </p:cNvPr>
            <p:cNvSpPr txBox="1"/>
            <p:nvPr/>
          </p:nvSpPr>
          <p:spPr>
            <a:xfrm>
              <a:off x="6797678" y="4313228"/>
              <a:ext cx="1151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차 여진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5640EC-C910-41A0-B3DF-287A6A716D15}"/>
                </a:ext>
              </a:extLst>
            </p:cNvPr>
            <p:cNvSpPr txBox="1"/>
            <p:nvPr/>
          </p:nvSpPr>
          <p:spPr>
            <a:xfrm>
              <a:off x="763061" y="5427318"/>
              <a:ext cx="944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13:01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185D41-B72C-4487-B206-156A29FC6FA6}"/>
                </a:ext>
              </a:extLst>
            </p:cNvPr>
            <p:cNvSpPr txBox="1"/>
            <p:nvPr/>
          </p:nvSpPr>
          <p:spPr>
            <a:xfrm>
              <a:off x="3095626" y="5378713"/>
              <a:ext cx="944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13:02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FCB9C0-A516-4928-BF09-EB905EB3D029}"/>
                </a:ext>
              </a:extLst>
            </p:cNvPr>
            <p:cNvSpPr txBox="1"/>
            <p:nvPr/>
          </p:nvSpPr>
          <p:spPr>
            <a:xfrm>
              <a:off x="5428190" y="5378713"/>
              <a:ext cx="944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13:03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B8BD98-421E-4036-B029-C248A25CA254}"/>
                </a:ext>
              </a:extLst>
            </p:cNvPr>
            <p:cNvSpPr txBox="1"/>
            <p:nvPr/>
          </p:nvSpPr>
          <p:spPr>
            <a:xfrm>
              <a:off x="7760754" y="5378713"/>
              <a:ext cx="944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13:04</a:t>
              </a:r>
              <a:endParaRPr lang="ko-KR" altLang="en-US" dirty="0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04D3FE4-51B0-4F37-B78E-A79E4B7F84E8}"/>
                </a:ext>
              </a:extLst>
            </p:cNvPr>
            <p:cNvSpPr/>
            <p:nvPr/>
          </p:nvSpPr>
          <p:spPr>
            <a:xfrm>
              <a:off x="1247775" y="3600452"/>
              <a:ext cx="6867525" cy="1534766"/>
            </a:xfrm>
            <a:custGeom>
              <a:avLst/>
              <a:gdLst>
                <a:gd name="connsiteX0" fmla="*/ 0 w 6867525"/>
                <a:gd name="connsiteY0" fmla="*/ 810453 h 848553"/>
                <a:gd name="connsiteX1" fmla="*/ 657225 w 6867525"/>
                <a:gd name="connsiteY1" fmla="*/ 781878 h 848553"/>
                <a:gd name="connsiteX2" fmla="*/ 952500 w 6867525"/>
                <a:gd name="connsiteY2" fmla="*/ 515178 h 848553"/>
                <a:gd name="connsiteX3" fmla="*/ 1019175 w 6867525"/>
                <a:gd name="connsiteY3" fmla="*/ 553278 h 848553"/>
                <a:gd name="connsiteX4" fmla="*/ 1114425 w 6867525"/>
                <a:gd name="connsiteY4" fmla="*/ 277053 h 848553"/>
                <a:gd name="connsiteX5" fmla="*/ 1200150 w 6867525"/>
                <a:gd name="connsiteY5" fmla="*/ 277053 h 848553"/>
                <a:gd name="connsiteX6" fmla="*/ 1257300 w 6867525"/>
                <a:gd name="connsiteY6" fmla="*/ 38928 h 848553"/>
                <a:gd name="connsiteX7" fmla="*/ 1504950 w 6867525"/>
                <a:gd name="connsiteY7" fmla="*/ 10353 h 848553"/>
                <a:gd name="connsiteX8" fmla="*/ 1581150 w 6867525"/>
                <a:gd name="connsiteY8" fmla="*/ 143703 h 848553"/>
                <a:gd name="connsiteX9" fmla="*/ 1666875 w 6867525"/>
                <a:gd name="connsiteY9" fmla="*/ 429453 h 848553"/>
                <a:gd name="connsiteX10" fmla="*/ 1876425 w 6867525"/>
                <a:gd name="connsiteY10" fmla="*/ 629478 h 848553"/>
                <a:gd name="connsiteX11" fmla="*/ 2305050 w 6867525"/>
                <a:gd name="connsiteY11" fmla="*/ 810453 h 848553"/>
                <a:gd name="connsiteX12" fmla="*/ 3314700 w 6867525"/>
                <a:gd name="connsiteY12" fmla="*/ 829503 h 848553"/>
                <a:gd name="connsiteX13" fmla="*/ 3838575 w 6867525"/>
                <a:gd name="connsiteY13" fmla="*/ 848553 h 848553"/>
                <a:gd name="connsiteX14" fmla="*/ 5629275 w 6867525"/>
                <a:gd name="connsiteY14" fmla="*/ 848553 h 848553"/>
                <a:gd name="connsiteX15" fmla="*/ 5953125 w 6867525"/>
                <a:gd name="connsiteY15" fmla="*/ 800928 h 848553"/>
                <a:gd name="connsiteX16" fmla="*/ 6029325 w 6867525"/>
                <a:gd name="connsiteY16" fmla="*/ 677103 h 848553"/>
                <a:gd name="connsiteX17" fmla="*/ 6115050 w 6867525"/>
                <a:gd name="connsiteY17" fmla="*/ 639003 h 848553"/>
                <a:gd name="connsiteX18" fmla="*/ 6191250 w 6867525"/>
                <a:gd name="connsiteY18" fmla="*/ 772353 h 848553"/>
                <a:gd name="connsiteX19" fmla="*/ 6343650 w 6867525"/>
                <a:gd name="connsiteY19" fmla="*/ 829503 h 848553"/>
                <a:gd name="connsiteX20" fmla="*/ 6543675 w 6867525"/>
                <a:gd name="connsiteY20" fmla="*/ 829503 h 848553"/>
                <a:gd name="connsiteX21" fmla="*/ 6867525 w 6867525"/>
                <a:gd name="connsiteY21" fmla="*/ 819978 h 848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867525" h="848553">
                  <a:moveTo>
                    <a:pt x="0" y="810453"/>
                  </a:moveTo>
                  <a:lnTo>
                    <a:pt x="657225" y="781878"/>
                  </a:lnTo>
                  <a:cubicBezTo>
                    <a:pt x="815975" y="732666"/>
                    <a:pt x="892175" y="553278"/>
                    <a:pt x="952500" y="515178"/>
                  </a:cubicBezTo>
                  <a:cubicBezTo>
                    <a:pt x="1012825" y="477078"/>
                    <a:pt x="992188" y="592965"/>
                    <a:pt x="1019175" y="553278"/>
                  </a:cubicBezTo>
                  <a:cubicBezTo>
                    <a:pt x="1046163" y="513590"/>
                    <a:pt x="1084263" y="323090"/>
                    <a:pt x="1114425" y="277053"/>
                  </a:cubicBezTo>
                  <a:cubicBezTo>
                    <a:pt x="1144587" y="231016"/>
                    <a:pt x="1176338" y="316740"/>
                    <a:pt x="1200150" y="277053"/>
                  </a:cubicBezTo>
                  <a:cubicBezTo>
                    <a:pt x="1223963" y="237365"/>
                    <a:pt x="1206500" y="83378"/>
                    <a:pt x="1257300" y="38928"/>
                  </a:cubicBezTo>
                  <a:cubicBezTo>
                    <a:pt x="1308100" y="-5522"/>
                    <a:pt x="1450975" y="-7109"/>
                    <a:pt x="1504950" y="10353"/>
                  </a:cubicBezTo>
                  <a:cubicBezTo>
                    <a:pt x="1558925" y="27815"/>
                    <a:pt x="1554163" y="73853"/>
                    <a:pt x="1581150" y="143703"/>
                  </a:cubicBezTo>
                  <a:cubicBezTo>
                    <a:pt x="1608138" y="213553"/>
                    <a:pt x="1617663" y="348491"/>
                    <a:pt x="1666875" y="429453"/>
                  </a:cubicBezTo>
                  <a:cubicBezTo>
                    <a:pt x="1716087" y="510415"/>
                    <a:pt x="1770063" y="565978"/>
                    <a:pt x="1876425" y="629478"/>
                  </a:cubicBezTo>
                  <a:cubicBezTo>
                    <a:pt x="1982787" y="692978"/>
                    <a:pt x="2065338" y="777115"/>
                    <a:pt x="2305050" y="810453"/>
                  </a:cubicBezTo>
                  <a:cubicBezTo>
                    <a:pt x="2544763" y="843791"/>
                    <a:pt x="3059113" y="823153"/>
                    <a:pt x="3314700" y="829503"/>
                  </a:cubicBezTo>
                  <a:cubicBezTo>
                    <a:pt x="3570287" y="835853"/>
                    <a:pt x="3838575" y="848553"/>
                    <a:pt x="3838575" y="848553"/>
                  </a:cubicBezTo>
                  <a:lnTo>
                    <a:pt x="5629275" y="848553"/>
                  </a:lnTo>
                  <a:cubicBezTo>
                    <a:pt x="5981700" y="840616"/>
                    <a:pt x="5886450" y="829503"/>
                    <a:pt x="5953125" y="800928"/>
                  </a:cubicBezTo>
                  <a:cubicBezTo>
                    <a:pt x="6019800" y="772353"/>
                    <a:pt x="6002338" y="704090"/>
                    <a:pt x="6029325" y="677103"/>
                  </a:cubicBezTo>
                  <a:cubicBezTo>
                    <a:pt x="6056312" y="650116"/>
                    <a:pt x="6088063" y="623128"/>
                    <a:pt x="6115050" y="639003"/>
                  </a:cubicBezTo>
                  <a:cubicBezTo>
                    <a:pt x="6142038" y="654878"/>
                    <a:pt x="6153150" y="740603"/>
                    <a:pt x="6191250" y="772353"/>
                  </a:cubicBezTo>
                  <a:cubicBezTo>
                    <a:pt x="6229350" y="804103"/>
                    <a:pt x="6284913" y="819978"/>
                    <a:pt x="6343650" y="829503"/>
                  </a:cubicBezTo>
                  <a:cubicBezTo>
                    <a:pt x="6402388" y="839028"/>
                    <a:pt x="6456363" y="831090"/>
                    <a:pt x="6543675" y="829503"/>
                  </a:cubicBezTo>
                  <a:cubicBezTo>
                    <a:pt x="6630987" y="827916"/>
                    <a:pt x="6749256" y="823947"/>
                    <a:pt x="6867525" y="819978"/>
                  </a:cubicBezTo>
                </a:path>
              </a:pathLst>
            </a:cu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9F7CEF6-3D19-44CC-96F8-F2D71FACE7A8}"/>
              </a:ext>
            </a:extLst>
          </p:cNvPr>
          <p:cNvSpPr txBox="1"/>
          <p:nvPr/>
        </p:nvSpPr>
        <p:spPr>
          <a:xfrm>
            <a:off x="101467" y="2735308"/>
            <a:ext cx="239192" cy="369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472FA25-096B-40B5-906D-3EE09F9DE508}"/>
              </a:ext>
            </a:extLst>
          </p:cNvPr>
          <p:cNvSpPr/>
          <p:nvPr/>
        </p:nvSpPr>
        <p:spPr>
          <a:xfrm>
            <a:off x="466053" y="2211532"/>
            <a:ext cx="755148" cy="298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지진계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1AEED08-1AB8-4E34-9BA1-93226F70297F}"/>
              </a:ext>
            </a:extLst>
          </p:cNvPr>
          <p:cNvSpPr/>
          <p:nvPr/>
        </p:nvSpPr>
        <p:spPr>
          <a:xfrm>
            <a:off x="466053" y="3357616"/>
            <a:ext cx="755148" cy="298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경사계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D487A3F3-FB81-4B68-B572-B234E5C00526}"/>
              </a:ext>
            </a:extLst>
          </p:cNvPr>
          <p:cNvCxnSpPr>
            <a:stCxn id="34" idx="3"/>
            <a:endCxn id="43" idx="1"/>
          </p:cNvCxnSpPr>
          <p:nvPr/>
        </p:nvCxnSpPr>
        <p:spPr>
          <a:xfrm flipV="1">
            <a:off x="340659" y="2360754"/>
            <a:ext cx="125394" cy="5592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C54A177A-3E7B-40AA-B077-9DC516B7BE11}"/>
              </a:ext>
            </a:extLst>
          </p:cNvPr>
          <p:cNvCxnSpPr>
            <a:cxnSpLocks/>
            <a:stCxn id="34" idx="3"/>
            <a:endCxn id="45" idx="1"/>
          </p:cNvCxnSpPr>
          <p:nvPr/>
        </p:nvCxnSpPr>
        <p:spPr>
          <a:xfrm>
            <a:off x="340659" y="2919972"/>
            <a:ext cx="125394" cy="5868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2E0EEC2-10DE-4F3F-BD37-C5052104C128}"/>
              </a:ext>
            </a:extLst>
          </p:cNvPr>
          <p:cNvCxnSpPr>
            <a:stCxn id="43" idx="3"/>
          </p:cNvCxnSpPr>
          <p:nvPr/>
        </p:nvCxnSpPr>
        <p:spPr>
          <a:xfrm>
            <a:off x="1221201" y="2360754"/>
            <a:ext cx="6822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6DE01D3-BF01-4264-8237-7B77E06E98B6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1221201" y="3506838"/>
            <a:ext cx="6822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폭발: 14pt 56">
            <a:extLst>
              <a:ext uri="{FF2B5EF4-FFF2-40B4-BE49-F238E27FC236}">
                <a16:creationId xmlns:a16="http://schemas.microsoft.com/office/drawing/2014/main" id="{28DB345D-E9D7-4465-A767-193A8B6EBE4A}"/>
              </a:ext>
            </a:extLst>
          </p:cNvPr>
          <p:cNvSpPr/>
          <p:nvPr/>
        </p:nvSpPr>
        <p:spPr>
          <a:xfrm>
            <a:off x="1443572" y="1945356"/>
            <a:ext cx="1583267" cy="789933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/>
              <a:t>본진 감지</a:t>
            </a:r>
          </a:p>
        </p:txBody>
      </p:sp>
      <p:sp>
        <p:nvSpPr>
          <p:cNvPr id="59" name="폭발: 14pt 58">
            <a:extLst>
              <a:ext uri="{FF2B5EF4-FFF2-40B4-BE49-F238E27FC236}">
                <a16:creationId xmlns:a16="http://schemas.microsoft.com/office/drawing/2014/main" id="{383020FD-8AEB-4E3E-BE42-F8E9F44AF3E0}"/>
              </a:ext>
            </a:extLst>
          </p:cNvPr>
          <p:cNvSpPr/>
          <p:nvPr/>
        </p:nvSpPr>
        <p:spPr>
          <a:xfrm>
            <a:off x="6339532" y="1951571"/>
            <a:ext cx="1583267" cy="789933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/>
              <a:t>여진 감지</a:t>
            </a:r>
          </a:p>
        </p:txBody>
      </p:sp>
      <p:sp>
        <p:nvSpPr>
          <p:cNvPr id="61" name="폭발: 14pt 60">
            <a:extLst>
              <a:ext uri="{FF2B5EF4-FFF2-40B4-BE49-F238E27FC236}">
                <a16:creationId xmlns:a16="http://schemas.microsoft.com/office/drawing/2014/main" id="{87DC02B0-19B6-4246-835B-C3343160B10F}"/>
              </a:ext>
            </a:extLst>
          </p:cNvPr>
          <p:cNvSpPr/>
          <p:nvPr/>
        </p:nvSpPr>
        <p:spPr>
          <a:xfrm>
            <a:off x="1517657" y="3104636"/>
            <a:ext cx="1583267" cy="789933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/>
              <a:t>순간 경사</a:t>
            </a:r>
            <a:endParaRPr lang="en-US" altLang="ko-KR" sz="1200" dirty="0"/>
          </a:p>
          <a:p>
            <a:pPr algn="ctr"/>
            <a:r>
              <a:rPr lang="ko-KR" altLang="en-US" sz="1200" dirty="0"/>
              <a:t>변화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ED121E0-C8AE-4C34-86B9-E9A7A3B73E9F}"/>
              </a:ext>
            </a:extLst>
          </p:cNvPr>
          <p:cNvSpPr/>
          <p:nvPr/>
        </p:nvSpPr>
        <p:spPr>
          <a:xfrm>
            <a:off x="3200401" y="3287279"/>
            <a:ext cx="4722398" cy="43307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/>
              <a:t>진행성 경사 변화</a:t>
            </a:r>
          </a:p>
        </p:txBody>
      </p:sp>
      <p:sp>
        <p:nvSpPr>
          <p:cNvPr id="64" name="폭발: 14pt 63">
            <a:extLst>
              <a:ext uri="{FF2B5EF4-FFF2-40B4-BE49-F238E27FC236}">
                <a16:creationId xmlns:a16="http://schemas.microsoft.com/office/drawing/2014/main" id="{AD0E20EF-E0BB-40C4-84D5-C1486A28DDAC}"/>
              </a:ext>
            </a:extLst>
          </p:cNvPr>
          <p:cNvSpPr/>
          <p:nvPr/>
        </p:nvSpPr>
        <p:spPr>
          <a:xfrm>
            <a:off x="3897507" y="1945355"/>
            <a:ext cx="1583267" cy="789933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/>
              <a:t>건물 이상 진동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DA65F7F-C8BE-4470-AABC-9A3E24A447DB}"/>
              </a:ext>
            </a:extLst>
          </p:cNvPr>
          <p:cNvCxnSpPr/>
          <p:nvPr/>
        </p:nvCxnSpPr>
        <p:spPr>
          <a:xfrm flipV="1">
            <a:off x="1058343" y="4191000"/>
            <a:ext cx="0" cy="1718918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377E07D-9A32-4EA4-B109-E6F939587B50}"/>
              </a:ext>
            </a:extLst>
          </p:cNvPr>
          <p:cNvCxnSpPr>
            <a:cxnSpLocks/>
          </p:cNvCxnSpPr>
          <p:nvPr/>
        </p:nvCxnSpPr>
        <p:spPr>
          <a:xfrm flipH="1">
            <a:off x="787400" y="4411123"/>
            <a:ext cx="2709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D6BFE88-CEBB-415B-8E04-FA9058076B50}"/>
              </a:ext>
            </a:extLst>
          </p:cNvPr>
          <p:cNvCxnSpPr>
            <a:cxnSpLocks/>
          </p:cNvCxnSpPr>
          <p:nvPr/>
        </p:nvCxnSpPr>
        <p:spPr>
          <a:xfrm flipH="1">
            <a:off x="787400" y="5138728"/>
            <a:ext cx="2709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85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71404-072F-4BB7-A432-F9647E45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3827"/>
            <a:ext cx="7886700" cy="57467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지진 및 건물 거동 발생 시나리오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0D2023-3E13-42C4-9088-24AB16AC8AEF}"/>
              </a:ext>
            </a:extLst>
          </p:cNvPr>
          <p:cNvGrpSpPr/>
          <p:nvPr/>
        </p:nvGrpSpPr>
        <p:grpSpPr>
          <a:xfrm>
            <a:off x="573629" y="4041791"/>
            <a:ext cx="7941721" cy="2529559"/>
            <a:chOff x="763061" y="3267091"/>
            <a:chExt cx="7941721" cy="2529559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A6A565D1-223A-4350-8B28-742EE9579A41}"/>
                </a:ext>
              </a:extLst>
            </p:cNvPr>
            <p:cNvCxnSpPr/>
            <p:nvPr/>
          </p:nvCxnSpPr>
          <p:spPr>
            <a:xfrm>
              <a:off x="1235075" y="5105400"/>
              <a:ext cx="72009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847D419-ADB4-4D09-9565-5A088986685A}"/>
                </a:ext>
              </a:extLst>
            </p:cNvPr>
            <p:cNvCxnSpPr>
              <a:cxnSpLocks/>
            </p:cNvCxnSpPr>
            <p:nvPr/>
          </p:nvCxnSpPr>
          <p:spPr>
            <a:xfrm>
              <a:off x="1235075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83E8E37-EE94-4B3F-A84C-78F0598A3C92}"/>
                </a:ext>
              </a:extLst>
            </p:cNvPr>
            <p:cNvCxnSpPr>
              <a:cxnSpLocks/>
            </p:cNvCxnSpPr>
            <p:nvPr/>
          </p:nvCxnSpPr>
          <p:spPr>
            <a:xfrm>
              <a:off x="2401358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ACD51BA-D5DE-438E-A37E-35C2AE693C09}"/>
                </a:ext>
              </a:extLst>
            </p:cNvPr>
            <p:cNvCxnSpPr>
              <a:cxnSpLocks/>
            </p:cNvCxnSpPr>
            <p:nvPr/>
          </p:nvCxnSpPr>
          <p:spPr>
            <a:xfrm>
              <a:off x="3567641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25555B8-C9F8-4F9C-BAB9-6E6CF0AAC7E1}"/>
                </a:ext>
              </a:extLst>
            </p:cNvPr>
            <p:cNvCxnSpPr>
              <a:cxnSpLocks/>
            </p:cNvCxnSpPr>
            <p:nvPr/>
          </p:nvCxnSpPr>
          <p:spPr>
            <a:xfrm>
              <a:off x="4733924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F50B3E2-2AB2-4A71-A1F0-7377F5D06580}"/>
                </a:ext>
              </a:extLst>
            </p:cNvPr>
            <p:cNvCxnSpPr>
              <a:cxnSpLocks/>
            </p:cNvCxnSpPr>
            <p:nvPr/>
          </p:nvCxnSpPr>
          <p:spPr>
            <a:xfrm>
              <a:off x="5900207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AFFBAD9-71F7-4F13-805C-DBFC77C996AF}"/>
                </a:ext>
              </a:extLst>
            </p:cNvPr>
            <p:cNvCxnSpPr>
              <a:cxnSpLocks/>
            </p:cNvCxnSpPr>
            <p:nvPr/>
          </p:nvCxnSpPr>
          <p:spPr>
            <a:xfrm>
              <a:off x="7066490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AF7936F-D3EB-4391-8C02-5181460B465E}"/>
                </a:ext>
              </a:extLst>
            </p:cNvPr>
            <p:cNvCxnSpPr>
              <a:cxnSpLocks/>
            </p:cNvCxnSpPr>
            <p:nvPr/>
          </p:nvCxnSpPr>
          <p:spPr>
            <a:xfrm>
              <a:off x="8232775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61CEEA-C850-4991-AA75-F8A0D1739B71}"/>
                </a:ext>
              </a:extLst>
            </p:cNvPr>
            <p:cNvSpPr txBox="1"/>
            <p:nvPr/>
          </p:nvSpPr>
          <p:spPr>
            <a:xfrm>
              <a:off x="1633004" y="4265813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</a:t>
              </a:r>
              <a:r>
                <a:rPr lang="ko-KR" altLang="en-US" dirty="0"/>
                <a:t>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D803E5-1C8E-4903-8322-84E204BE04D5}"/>
                </a:ext>
              </a:extLst>
            </p:cNvPr>
            <p:cNvSpPr txBox="1"/>
            <p:nvPr/>
          </p:nvSpPr>
          <p:spPr>
            <a:xfrm>
              <a:off x="1918754" y="3943896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</a:t>
              </a:r>
              <a:r>
                <a:rPr lang="ko-KR" altLang="en-US" dirty="0"/>
                <a:t>파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090599-6A03-4E9E-B5F0-1670071711DE}"/>
                </a:ext>
              </a:extLst>
            </p:cNvPr>
            <p:cNvSpPr txBox="1"/>
            <p:nvPr/>
          </p:nvSpPr>
          <p:spPr>
            <a:xfrm>
              <a:off x="2204504" y="3267091"/>
              <a:ext cx="1011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WAVE</a:t>
              </a:r>
              <a:r>
                <a:rPr lang="ko-KR" altLang="en-US" dirty="0"/>
                <a:t>파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31E72D-7CAF-485A-96D7-776E9C58FBEA}"/>
                </a:ext>
              </a:extLst>
            </p:cNvPr>
            <p:cNvSpPr txBox="1"/>
            <p:nvPr/>
          </p:nvSpPr>
          <p:spPr>
            <a:xfrm>
              <a:off x="6797678" y="4313228"/>
              <a:ext cx="1151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차 여진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5640EC-C910-41A0-B3DF-287A6A716D15}"/>
                </a:ext>
              </a:extLst>
            </p:cNvPr>
            <p:cNvSpPr txBox="1"/>
            <p:nvPr/>
          </p:nvSpPr>
          <p:spPr>
            <a:xfrm>
              <a:off x="763061" y="5427318"/>
              <a:ext cx="944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13:01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185D41-B72C-4487-B206-156A29FC6FA6}"/>
                </a:ext>
              </a:extLst>
            </p:cNvPr>
            <p:cNvSpPr txBox="1"/>
            <p:nvPr/>
          </p:nvSpPr>
          <p:spPr>
            <a:xfrm>
              <a:off x="3095626" y="5378713"/>
              <a:ext cx="944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13:02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FCB9C0-A516-4928-BF09-EB905EB3D029}"/>
                </a:ext>
              </a:extLst>
            </p:cNvPr>
            <p:cNvSpPr txBox="1"/>
            <p:nvPr/>
          </p:nvSpPr>
          <p:spPr>
            <a:xfrm>
              <a:off x="5428190" y="5378713"/>
              <a:ext cx="944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13:03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B8BD98-421E-4036-B029-C248A25CA254}"/>
                </a:ext>
              </a:extLst>
            </p:cNvPr>
            <p:cNvSpPr txBox="1"/>
            <p:nvPr/>
          </p:nvSpPr>
          <p:spPr>
            <a:xfrm>
              <a:off x="7760754" y="5378713"/>
              <a:ext cx="944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13:04</a:t>
              </a:r>
              <a:endParaRPr lang="ko-KR" altLang="en-US" dirty="0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04D3FE4-51B0-4F37-B78E-A79E4B7F84E8}"/>
                </a:ext>
              </a:extLst>
            </p:cNvPr>
            <p:cNvSpPr/>
            <p:nvPr/>
          </p:nvSpPr>
          <p:spPr>
            <a:xfrm>
              <a:off x="1247775" y="3600452"/>
              <a:ext cx="6867525" cy="1534766"/>
            </a:xfrm>
            <a:custGeom>
              <a:avLst/>
              <a:gdLst>
                <a:gd name="connsiteX0" fmla="*/ 0 w 6867525"/>
                <a:gd name="connsiteY0" fmla="*/ 810453 h 848553"/>
                <a:gd name="connsiteX1" fmla="*/ 657225 w 6867525"/>
                <a:gd name="connsiteY1" fmla="*/ 781878 h 848553"/>
                <a:gd name="connsiteX2" fmla="*/ 952500 w 6867525"/>
                <a:gd name="connsiteY2" fmla="*/ 515178 h 848553"/>
                <a:gd name="connsiteX3" fmla="*/ 1019175 w 6867525"/>
                <a:gd name="connsiteY3" fmla="*/ 553278 h 848553"/>
                <a:gd name="connsiteX4" fmla="*/ 1114425 w 6867525"/>
                <a:gd name="connsiteY4" fmla="*/ 277053 h 848553"/>
                <a:gd name="connsiteX5" fmla="*/ 1200150 w 6867525"/>
                <a:gd name="connsiteY5" fmla="*/ 277053 h 848553"/>
                <a:gd name="connsiteX6" fmla="*/ 1257300 w 6867525"/>
                <a:gd name="connsiteY6" fmla="*/ 38928 h 848553"/>
                <a:gd name="connsiteX7" fmla="*/ 1504950 w 6867525"/>
                <a:gd name="connsiteY7" fmla="*/ 10353 h 848553"/>
                <a:gd name="connsiteX8" fmla="*/ 1581150 w 6867525"/>
                <a:gd name="connsiteY8" fmla="*/ 143703 h 848553"/>
                <a:gd name="connsiteX9" fmla="*/ 1666875 w 6867525"/>
                <a:gd name="connsiteY9" fmla="*/ 429453 h 848553"/>
                <a:gd name="connsiteX10" fmla="*/ 1876425 w 6867525"/>
                <a:gd name="connsiteY10" fmla="*/ 629478 h 848553"/>
                <a:gd name="connsiteX11" fmla="*/ 2305050 w 6867525"/>
                <a:gd name="connsiteY11" fmla="*/ 810453 h 848553"/>
                <a:gd name="connsiteX12" fmla="*/ 3314700 w 6867525"/>
                <a:gd name="connsiteY12" fmla="*/ 829503 h 848553"/>
                <a:gd name="connsiteX13" fmla="*/ 3838575 w 6867525"/>
                <a:gd name="connsiteY13" fmla="*/ 848553 h 848553"/>
                <a:gd name="connsiteX14" fmla="*/ 5629275 w 6867525"/>
                <a:gd name="connsiteY14" fmla="*/ 848553 h 848553"/>
                <a:gd name="connsiteX15" fmla="*/ 5953125 w 6867525"/>
                <a:gd name="connsiteY15" fmla="*/ 800928 h 848553"/>
                <a:gd name="connsiteX16" fmla="*/ 6029325 w 6867525"/>
                <a:gd name="connsiteY16" fmla="*/ 677103 h 848553"/>
                <a:gd name="connsiteX17" fmla="*/ 6115050 w 6867525"/>
                <a:gd name="connsiteY17" fmla="*/ 639003 h 848553"/>
                <a:gd name="connsiteX18" fmla="*/ 6191250 w 6867525"/>
                <a:gd name="connsiteY18" fmla="*/ 772353 h 848553"/>
                <a:gd name="connsiteX19" fmla="*/ 6343650 w 6867525"/>
                <a:gd name="connsiteY19" fmla="*/ 829503 h 848553"/>
                <a:gd name="connsiteX20" fmla="*/ 6543675 w 6867525"/>
                <a:gd name="connsiteY20" fmla="*/ 829503 h 848553"/>
                <a:gd name="connsiteX21" fmla="*/ 6867525 w 6867525"/>
                <a:gd name="connsiteY21" fmla="*/ 819978 h 848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867525" h="848553">
                  <a:moveTo>
                    <a:pt x="0" y="810453"/>
                  </a:moveTo>
                  <a:lnTo>
                    <a:pt x="657225" y="781878"/>
                  </a:lnTo>
                  <a:cubicBezTo>
                    <a:pt x="815975" y="732666"/>
                    <a:pt x="892175" y="553278"/>
                    <a:pt x="952500" y="515178"/>
                  </a:cubicBezTo>
                  <a:cubicBezTo>
                    <a:pt x="1012825" y="477078"/>
                    <a:pt x="992188" y="592965"/>
                    <a:pt x="1019175" y="553278"/>
                  </a:cubicBezTo>
                  <a:cubicBezTo>
                    <a:pt x="1046163" y="513590"/>
                    <a:pt x="1084263" y="323090"/>
                    <a:pt x="1114425" y="277053"/>
                  </a:cubicBezTo>
                  <a:cubicBezTo>
                    <a:pt x="1144587" y="231016"/>
                    <a:pt x="1176338" y="316740"/>
                    <a:pt x="1200150" y="277053"/>
                  </a:cubicBezTo>
                  <a:cubicBezTo>
                    <a:pt x="1223963" y="237365"/>
                    <a:pt x="1206500" y="83378"/>
                    <a:pt x="1257300" y="38928"/>
                  </a:cubicBezTo>
                  <a:cubicBezTo>
                    <a:pt x="1308100" y="-5522"/>
                    <a:pt x="1450975" y="-7109"/>
                    <a:pt x="1504950" y="10353"/>
                  </a:cubicBezTo>
                  <a:cubicBezTo>
                    <a:pt x="1558925" y="27815"/>
                    <a:pt x="1554163" y="73853"/>
                    <a:pt x="1581150" y="143703"/>
                  </a:cubicBezTo>
                  <a:cubicBezTo>
                    <a:pt x="1608138" y="213553"/>
                    <a:pt x="1617663" y="348491"/>
                    <a:pt x="1666875" y="429453"/>
                  </a:cubicBezTo>
                  <a:cubicBezTo>
                    <a:pt x="1716087" y="510415"/>
                    <a:pt x="1770063" y="565978"/>
                    <a:pt x="1876425" y="629478"/>
                  </a:cubicBezTo>
                  <a:cubicBezTo>
                    <a:pt x="1982787" y="692978"/>
                    <a:pt x="2065338" y="777115"/>
                    <a:pt x="2305050" y="810453"/>
                  </a:cubicBezTo>
                  <a:cubicBezTo>
                    <a:pt x="2544763" y="843791"/>
                    <a:pt x="3059113" y="823153"/>
                    <a:pt x="3314700" y="829503"/>
                  </a:cubicBezTo>
                  <a:cubicBezTo>
                    <a:pt x="3570287" y="835853"/>
                    <a:pt x="3838575" y="848553"/>
                    <a:pt x="3838575" y="848553"/>
                  </a:cubicBezTo>
                  <a:lnTo>
                    <a:pt x="5629275" y="848553"/>
                  </a:lnTo>
                  <a:cubicBezTo>
                    <a:pt x="5981700" y="840616"/>
                    <a:pt x="5886450" y="829503"/>
                    <a:pt x="5953125" y="800928"/>
                  </a:cubicBezTo>
                  <a:cubicBezTo>
                    <a:pt x="6019800" y="772353"/>
                    <a:pt x="6002338" y="704090"/>
                    <a:pt x="6029325" y="677103"/>
                  </a:cubicBezTo>
                  <a:cubicBezTo>
                    <a:pt x="6056312" y="650116"/>
                    <a:pt x="6088063" y="623128"/>
                    <a:pt x="6115050" y="639003"/>
                  </a:cubicBezTo>
                  <a:cubicBezTo>
                    <a:pt x="6142038" y="654878"/>
                    <a:pt x="6153150" y="740603"/>
                    <a:pt x="6191250" y="772353"/>
                  </a:cubicBezTo>
                  <a:cubicBezTo>
                    <a:pt x="6229350" y="804103"/>
                    <a:pt x="6284913" y="819978"/>
                    <a:pt x="6343650" y="829503"/>
                  </a:cubicBezTo>
                  <a:cubicBezTo>
                    <a:pt x="6402388" y="839028"/>
                    <a:pt x="6456363" y="831090"/>
                    <a:pt x="6543675" y="829503"/>
                  </a:cubicBezTo>
                  <a:cubicBezTo>
                    <a:pt x="6630987" y="827916"/>
                    <a:pt x="6749256" y="823947"/>
                    <a:pt x="6867525" y="819978"/>
                  </a:cubicBezTo>
                </a:path>
              </a:pathLst>
            </a:cu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F02E176-307F-4B37-9049-526977533F11}"/>
              </a:ext>
            </a:extLst>
          </p:cNvPr>
          <p:cNvSpPr txBox="1"/>
          <p:nvPr/>
        </p:nvSpPr>
        <p:spPr>
          <a:xfrm>
            <a:off x="101467" y="2621008"/>
            <a:ext cx="239192" cy="369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F8DA83-899C-4FC4-9022-CD612F0B6BDE}"/>
              </a:ext>
            </a:extLst>
          </p:cNvPr>
          <p:cNvSpPr/>
          <p:nvPr/>
        </p:nvSpPr>
        <p:spPr>
          <a:xfrm>
            <a:off x="466053" y="2097232"/>
            <a:ext cx="755148" cy="298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침하계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43170E-2D56-42F3-B786-09A817DB70AD}"/>
              </a:ext>
            </a:extLst>
          </p:cNvPr>
          <p:cNvSpPr/>
          <p:nvPr/>
        </p:nvSpPr>
        <p:spPr>
          <a:xfrm>
            <a:off x="466053" y="3243316"/>
            <a:ext cx="755148" cy="298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경사계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5DB6A90-C047-4DDB-BA86-C550B3F4E1FE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340659" y="2246454"/>
            <a:ext cx="125394" cy="5592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4580A4D-4BBF-4989-B8DD-02226AE55235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340659" y="2805672"/>
            <a:ext cx="125394" cy="5868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AAD0E78-D8D3-4FCA-8B9E-76D33017BAE3}"/>
              </a:ext>
            </a:extLst>
          </p:cNvPr>
          <p:cNvCxnSpPr>
            <a:stCxn id="28" idx="3"/>
          </p:cNvCxnSpPr>
          <p:nvPr/>
        </p:nvCxnSpPr>
        <p:spPr>
          <a:xfrm>
            <a:off x="1221201" y="2246454"/>
            <a:ext cx="6822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AEC2FDD-A92C-4766-87DF-0A0F371249D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221201" y="3392538"/>
            <a:ext cx="6822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폭발: 14pt 42">
            <a:extLst>
              <a:ext uri="{FF2B5EF4-FFF2-40B4-BE49-F238E27FC236}">
                <a16:creationId xmlns:a16="http://schemas.microsoft.com/office/drawing/2014/main" id="{6CF3D191-800B-410A-B847-036FFA0BF7E9}"/>
              </a:ext>
            </a:extLst>
          </p:cNvPr>
          <p:cNvSpPr/>
          <p:nvPr/>
        </p:nvSpPr>
        <p:spPr>
          <a:xfrm>
            <a:off x="1443572" y="1831056"/>
            <a:ext cx="1583267" cy="789933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/>
              <a:t>순간 침하</a:t>
            </a:r>
          </a:p>
        </p:txBody>
      </p:sp>
      <p:sp>
        <p:nvSpPr>
          <p:cNvPr id="45" name="폭발: 14pt 44">
            <a:extLst>
              <a:ext uri="{FF2B5EF4-FFF2-40B4-BE49-F238E27FC236}">
                <a16:creationId xmlns:a16="http://schemas.microsoft.com/office/drawing/2014/main" id="{ADE8E94A-48DE-49C8-88B6-4AB710E48E39}"/>
              </a:ext>
            </a:extLst>
          </p:cNvPr>
          <p:cNvSpPr/>
          <p:nvPr/>
        </p:nvSpPr>
        <p:spPr>
          <a:xfrm>
            <a:off x="1517657" y="2990336"/>
            <a:ext cx="1583267" cy="789933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/>
              <a:t>순간 경사</a:t>
            </a:r>
            <a:endParaRPr lang="en-US" altLang="ko-KR" sz="1200" dirty="0"/>
          </a:p>
          <a:p>
            <a:pPr algn="ctr"/>
            <a:r>
              <a:rPr lang="ko-KR" altLang="en-US" sz="1200" dirty="0"/>
              <a:t>변화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C1F655A-2D51-4AE2-87EA-8983DCAF8929}"/>
              </a:ext>
            </a:extLst>
          </p:cNvPr>
          <p:cNvSpPr/>
          <p:nvPr/>
        </p:nvSpPr>
        <p:spPr>
          <a:xfrm>
            <a:off x="3200401" y="3172979"/>
            <a:ext cx="4722398" cy="43307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/>
              <a:t>진행성 경사 변화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4EAC2D-EB72-4AAE-92AB-728DB66BACBD}"/>
              </a:ext>
            </a:extLst>
          </p:cNvPr>
          <p:cNvSpPr/>
          <p:nvPr/>
        </p:nvSpPr>
        <p:spPr>
          <a:xfrm>
            <a:off x="3173892" y="2014440"/>
            <a:ext cx="4722398" cy="43307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/>
              <a:t>진행성 침하 변화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3DA8A53-40A2-4E89-B231-95BCCD7D2D59}"/>
              </a:ext>
            </a:extLst>
          </p:cNvPr>
          <p:cNvCxnSpPr/>
          <p:nvPr/>
        </p:nvCxnSpPr>
        <p:spPr>
          <a:xfrm flipV="1">
            <a:off x="1058343" y="4191000"/>
            <a:ext cx="0" cy="1718918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A069D98-8C67-4453-97A9-3AC785B24D7B}"/>
              </a:ext>
            </a:extLst>
          </p:cNvPr>
          <p:cNvCxnSpPr>
            <a:cxnSpLocks/>
          </p:cNvCxnSpPr>
          <p:nvPr/>
        </p:nvCxnSpPr>
        <p:spPr>
          <a:xfrm flipH="1">
            <a:off x="787400" y="4411123"/>
            <a:ext cx="2709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8CAF188-0C96-4F87-9DD6-090DBE6F4FCA}"/>
              </a:ext>
            </a:extLst>
          </p:cNvPr>
          <p:cNvCxnSpPr>
            <a:cxnSpLocks/>
          </p:cNvCxnSpPr>
          <p:nvPr/>
        </p:nvCxnSpPr>
        <p:spPr>
          <a:xfrm flipH="1">
            <a:off x="787400" y="5138728"/>
            <a:ext cx="2709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85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71404-072F-4BB7-A432-F9647E45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3827"/>
            <a:ext cx="7886700" cy="57467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지진 및 건물 거동 발생 시나리오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0D2023-3E13-42C4-9088-24AB16AC8AEF}"/>
              </a:ext>
            </a:extLst>
          </p:cNvPr>
          <p:cNvGrpSpPr/>
          <p:nvPr/>
        </p:nvGrpSpPr>
        <p:grpSpPr>
          <a:xfrm>
            <a:off x="573629" y="4041791"/>
            <a:ext cx="7941721" cy="2529559"/>
            <a:chOff x="763061" y="3267091"/>
            <a:chExt cx="7941721" cy="2529559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A6A565D1-223A-4350-8B28-742EE9579A41}"/>
                </a:ext>
              </a:extLst>
            </p:cNvPr>
            <p:cNvCxnSpPr/>
            <p:nvPr/>
          </p:nvCxnSpPr>
          <p:spPr>
            <a:xfrm>
              <a:off x="1235075" y="5105400"/>
              <a:ext cx="72009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847D419-ADB4-4D09-9565-5A088986685A}"/>
                </a:ext>
              </a:extLst>
            </p:cNvPr>
            <p:cNvCxnSpPr>
              <a:cxnSpLocks/>
            </p:cNvCxnSpPr>
            <p:nvPr/>
          </p:nvCxnSpPr>
          <p:spPr>
            <a:xfrm>
              <a:off x="1235075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83E8E37-EE94-4B3F-A84C-78F0598A3C92}"/>
                </a:ext>
              </a:extLst>
            </p:cNvPr>
            <p:cNvCxnSpPr>
              <a:cxnSpLocks/>
            </p:cNvCxnSpPr>
            <p:nvPr/>
          </p:nvCxnSpPr>
          <p:spPr>
            <a:xfrm>
              <a:off x="2401358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ACD51BA-D5DE-438E-A37E-35C2AE693C09}"/>
                </a:ext>
              </a:extLst>
            </p:cNvPr>
            <p:cNvCxnSpPr>
              <a:cxnSpLocks/>
            </p:cNvCxnSpPr>
            <p:nvPr/>
          </p:nvCxnSpPr>
          <p:spPr>
            <a:xfrm>
              <a:off x="3567641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25555B8-C9F8-4F9C-BAB9-6E6CF0AAC7E1}"/>
                </a:ext>
              </a:extLst>
            </p:cNvPr>
            <p:cNvCxnSpPr>
              <a:cxnSpLocks/>
            </p:cNvCxnSpPr>
            <p:nvPr/>
          </p:nvCxnSpPr>
          <p:spPr>
            <a:xfrm>
              <a:off x="4733924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F50B3E2-2AB2-4A71-A1F0-7377F5D06580}"/>
                </a:ext>
              </a:extLst>
            </p:cNvPr>
            <p:cNvCxnSpPr>
              <a:cxnSpLocks/>
            </p:cNvCxnSpPr>
            <p:nvPr/>
          </p:nvCxnSpPr>
          <p:spPr>
            <a:xfrm>
              <a:off x="5900207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AFFBAD9-71F7-4F13-805C-DBFC77C996AF}"/>
                </a:ext>
              </a:extLst>
            </p:cNvPr>
            <p:cNvCxnSpPr>
              <a:cxnSpLocks/>
            </p:cNvCxnSpPr>
            <p:nvPr/>
          </p:nvCxnSpPr>
          <p:spPr>
            <a:xfrm>
              <a:off x="7066490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AF7936F-D3EB-4391-8C02-5181460B465E}"/>
                </a:ext>
              </a:extLst>
            </p:cNvPr>
            <p:cNvCxnSpPr>
              <a:cxnSpLocks/>
            </p:cNvCxnSpPr>
            <p:nvPr/>
          </p:nvCxnSpPr>
          <p:spPr>
            <a:xfrm>
              <a:off x="8232775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61CEEA-C850-4991-AA75-F8A0D1739B71}"/>
                </a:ext>
              </a:extLst>
            </p:cNvPr>
            <p:cNvSpPr txBox="1"/>
            <p:nvPr/>
          </p:nvSpPr>
          <p:spPr>
            <a:xfrm>
              <a:off x="1633004" y="4265813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</a:t>
              </a:r>
              <a:r>
                <a:rPr lang="ko-KR" altLang="en-US" dirty="0"/>
                <a:t>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D803E5-1C8E-4903-8322-84E204BE04D5}"/>
                </a:ext>
              </a:extLst>
            </p:cNvPr>
            <p:cNvSpPr txBox="1"/>
            <p:nvPr/>
          </p:nvSpPr>
          <p:spPr>
            <a:xfrm>
              <a:off x="1918754" y="3943896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</a:t>
              </a:r>
              <a:r>
                <a:rPr lang="ko-KR" altLang="en-US" dirty="0"/>
                <a:t>파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090599-6A03-4E9E-B5F0-1670071711DE}"/>
                </a:ext>
              </a:extLst>
            </p:cNvPr>
            <p:cNvSpPr txBox="1"/>
            <p:nvPr/>
          </p:nvSpPr>
          <p:spPr>
            <a:xfrm>
              <a:off x="2204504" y="3267091"/>
              <a:ext cx="1011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WAVE</a:t>
              </a:r>
              <a:r>
                <a:rPr lang="ko-KR" altLang="en-US" dirty="0"/>
                <a:t>파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31E72D-7CAF-485A-96D7-776E9C58FBEA}"/>
                </a:ext>
              </a:extLst>
            </p:cNvPr>
            <p:cNvSpPr txBox="1"/>
            <p:nvPr/>
          </p:nvSpPr>
          <p:spPr>
            <a:xfrm>
              <a:off x="6797678" y="4313228"/>
              <a:ext cx="1151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차 여진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5640EC-C910-41A0-B3DF-287A6A716D15}"/>
                </a:ext>
              </a:extLst>
            </p:cNvPr>
            <p:cNvSpPr txBox="1"/>
            <p:nvPr/>
          </p:nvSpPr>
          <p:spPr>
            <a:xfrm>
              <a:off x="763061" y="5427318"/>
              <a:ext cx="944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13:01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185D41-B72C-4487-B206-156A29FC6FA6}"/>
                </a:ext>
              </a:extLst>
            </p:cNvPr>
            <p:cNvSpPr txBox="1"/>
            <p:nvPr/>
          </p:nvSpPr>
          <p:spPr>
            <a:xfrm>
              <a:off x="3095626" y="5378713"/>
              <a:ext cx="944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13:02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FCB9C0-A516-4928-BF09-EB905EB3D029}"/>
                </a:ext>
              </a:extLst>
            </p:cNvPr>
            <p:cNvSpPr txBox="1"/>
            <p:nvPr/>
          </p:nvSpPr>
          <p:spPr>
            <a:xfrm>
              <a:off x="5428190" y="5378713"/>
              <a:ext cx="944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13:03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B8BD98-421E-4036-B029-C248A25CA254}"/>
                </a:ext>
              </a:extLst>
            </p:cNvPr>
            <p:cNvSpPr txBox="1"/>
            <p:nvPr/>
          </p:nvSpPr>
          <p:spPr>
            <a:xfrm>
              <a:off x="7760754" y="5378713"/>
              <a:ext cx="944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13:04</a:t>
              </a:r>
              <a:endParaRPr lang="ko-KR" altLang="en-US" dirty="0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04D3FE4-51B0-4F37-B78E-A79E4B7F84E8}"/>
                </a:ext>
              </a:extLst>
            </p:cNvPr>
            <p:cNvSpPr/>
            <p:nvPr/>
          </p:nvSpPr>
          <p:spPr>
            <a:xfrm>
              <a:off x="1247775" y="3600452"/>
              <a:ext cx="6867525" cy="1534766"/>
            </a:xfrm>
            <a:custGeom>
              <a:avLst/>
              <a:gdLst>
                <a:gd name="connsiteX0" fmla="*/ 0 w 6867525"/>
                <a:gd name="connsiteY0" fmla="*/ 810453 h 848553"/>
                <a:gd name="connsiteX1" fmla="*/ 657225 w 6867525"/>
                <a:gd name="connsiteY1" fmla="*/ 781878 h 848553"/>
                <a:gd name="connsiteX2" fmla="*/ 952500 w 6867525"/>
                <a:gd name="connsiteY2" fmla="*/ 515178 h 848553"/>
                <a:gd name="connsiteX3" fmla="*/ 1019175 w 6867525"/>
                <a:gd name="connsiteY3" fmla="*/ 553278 h 848553"/>
                <a:gd name="connsiteX4" fmla="*/ 1114425 w 6867525"/>
                <a:gd name="connsiteY4" fmla="*/ 277053 h 848553"/>
                <a:gd name="connsiteX5" fmla="*/ 1200150 w 6867525"/>
                <a:gd name="connsiteY5" fmla="*/ 277053 h 848553"/>
                <a:gd name="connsiteX6" fmla="*/ 1257300 w 6867525"/>
                <a:gd name="connsiteY6" fmla="*/ 38928 h 848553"/>
                <a:gd name="connsiteX7" fmla="*/ 1504950 w 6867525"/>
                <a:gd name="connsiteY7" fmla="*/ 10353 h 848553"/>
                <a:gd name="connsiteX8" fmla="*/ 1581150 w 6867525"/>
                <a:gd name="connsiteY8" fmla="*/ 143703 h 848553"/>
                <a:gd name="connsiteX9" fmla="*/ 1666875 w 6867525"/>
                <a:gd name="connsiteY9" fmla="*/ 429453 h 848553"/>
                <a:gd name="connsiteX10" fmla="*/ 1876425 w 6867525"/>
                <a:gd name="connsiteY10" fmla="*/ 629478 h 848553"/>
                <a:gd name="connsiteX11" fmla="*/ 2305050 w 6867525"/>
                <a:gd name="connsiteY11" fmla="*/ 810453 h 848553"/>
                <a:gd name="connsiteX12" fmla="*/ 3314700 w 6867525"/>
                <a:gd name="connsiteY12" fmla="*/ 829503 h 848553"/>
                <a:gd name="connsiteX13" fmla="*/ 3838575 w 6867525"/>
                <a:gd name="connsiteY13" fmla="*/ 848553 h 848553"/>
                <a:gd name="connsiteX14" fmla="*/ 5629275 w 6867525"/>
                <a:gd name="connsiteY14" fmla="*/ 848553 h 848553"/>
                <a:gd name="connsiteX15" fmla="*/ 5953125 w 6867525"/>
                <a:gd name="connsiteY15" fmla="*/ 800928 h 848553"/>
                <a:gd name="connsiteX16" fmla="*/ 6029325 w 6867525"/>
                <a:gd name="connsiteY16" fmla="*/ 677103 h 848553"/>
                <a:gd name="connsiteX17" fmla="*/ 6115050 w 6867525"/>
                <a:gd name="connsiteY17" fmla="*/ 639003 h 848553"/>
                <a:gd name="connsiteX18" fmla="*/ 6191250 w 6867525"/>
                <a:gd name="connsiteY18" fmla="*/ 772353 h 848553"/>
                <a:gd name="connsiteX19" fmla="*/ 6343650 w 6867525"/>
                <a:gd name="connsiteY19" fmla="*/ 829503 h 848553"/>
                <a:gd name="connsiteX20" fmla="*/ 6543675 w 6867525"/>
                <a:gd name="connsiteY20" fmla="*/ 829503 h 848553"/>
                <a:gd name="connsiteX21" fmla="*/ 6867525 w 6867525"/>
                <a:gd name="connsiteY21" fmla="*/ 819978 h 848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867525" h="848553">
                  <a:moveTo>
                    <a:pt x="0" y="810453"/>
                  </a:moveTo>
                  <a:lnTo>
                    <a:pt x="657225" y="781878"/>
                  </a:lnTo>
                  <a:cubicBezTo>
                    <a:pt x="815975" y="732666"/>
                    <a:pt x="892175" y="553278"/>
                    <a:pt x="952500" y="515178"/>
                  </a:cubicBezTo>
                  <a:cubicBezTo>
                    <a:pt x="1012825" y="477078"/>
                    <a:pt x="992188" y="592965"/>
                    <a:pt x="1019175" y="553278"/>
                  </a:cubicBezTo>
                  <a:cubicBezTo>
                    <a:pt x="1046163" y="513590"/>
                    <a:pt x="1084263" y="323090"/>
                    <a:pt x="1114425" y="277053"/>
                  </a:cubicBezTo>
                  <a:cubicBezTo>
                    <a:pt x="1144587" y="231016"/>
                    <a:pt x="1176338" y="316740"/>
                    <a:pt x="1200150" y="277053"/>
                  </a:cubicBezTo>
                  <a:cubicBezTo>
                    <a:pt x="1223963" y="237365"/>
                    <a:pt x="1206500" y="83378"/>
                    <a:pt x="1257300" y="38928"/>
                  </a:cubicBezTo>
                  <a:cubicBezTo>
                    <a:pt x="1308100" y="-5522"/>
                    <a:pt x="1450975" y="-7109"/>
                    <a:pt x="1504950" y="10353"/>
                  </a:cubicBezTo>
                  <a:cubicBezTo>
                    <a:pt x="1558925" y="27815"/>
                    <a:pt x="1554163" y="73853"/>
                    <a:pt x="1581150" y="143703"/>
                  </a:cubicBezTo>
                  <a:cubicBezTo>
                    <a:pt x="1608138" y="213553"/>
                    <a:pt x="1617663" y="348491"/>
                    <a:pt x="1666875" y="429453"/>
                  </a:cubicBezTo>
                  <a:cubicBezTo>
                    <a:pt x="1716087" y="510415"/>
                    <a:pt x="1770063" y="565978"/>
                    <a:pt x="1876425" y="629478"/>
                  </a:cubicBezTo>
                  <a:cubicBezTo>
                    <a:pt x="1982787" y="692978"/>
                    <a:pt x="2065338" y="777115"/>
                    <a:pt x="2305050" y="810453"/>
                  </a:cubicBezTo>
                  <a:cubicBezTo>
                    <a:pt x="2544763" y="843791"/>
                    <a:pt x="3059113" y="823153"/>
                    <a:pt x="3314700" y="829503"/>
                  </a:cubicBezTo>
                  <a:cubicBezTo>
                    <a:pt x="3570287" y="835853"/>
                    <a:pt x="3838575" y="848553"/>
                    <a:pt x="3838575" y="848553"/>
                  </a:cubicBezTo>
                  <a:lnTo>
                    <a:pt x="5629275" y="848553"/>
                  </a:lnTo>
                  <a:cubicBezTo>
                    <a:pt x="5981700" y="840616"/>
                    <a:pt x="5886450" y="829503"/>
                    <a:pt x="5953125" y="800928"/>
                  </a:cubicBezTo>
                  <a:cubicBezTo>
                    <a:pt x="6019800" y="772353"/>
                    <a:pt x="6002338" y="704090"/>
                    <a:pt x="6029325" y="677103"/>
                  </a:cubicBezTo>
                  <a:cubicBezTo>
                    <a:pt x="6056312" y="650116"/>
                    <a:pt x="6088063" y="623128"/>
                    <a:pt x="6115050" y="639003"/>
                  </a:cubicBezTo>
                  <a:cubicBezTo>
                    <a:pt x="6142038" y="654878"/>
                    <a:pt x="6153150" y="740603"/>
                    <a:pt x="6191250" y="772353"/>
                  </a:cubicBezTo>
                  <a:cubicBezTo>
                    <a:pt x="6229350" y="804103"/>
                    <a:pt x="6284913" y="819978"/>
                    <a:pt x="6343650" y="829503"/>
                  </a:cubicBezTo>
                  <a:cubicBezTo>
                    <a:pt x="6402388" y="839028"/>
                    <a:pt x="6456363" y="831090"/>
                    <a:pt x="6543675" y="829503"/>
                  </a:cubicBezTo>
                  <a:cubicBezTo>
                    <a:pt x="6630987" y="827916"/>
                    <a:pt x="6749256" y="823947"/>
                    <a:pt x="6867525" y="819978"/>
                  </a:cubicBezTo>
                </a:path>
              </a:pathLst>
            </a:cu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AFE98E3-BB2E-4110-A709-58BB6D29EB0A}"/>
              </a:ext>
            </a:extLst>
          </p:cNvPr>
          <p:cNvSpPr txBox="1"/>
          <p:nvPr/>
        </p:nvSpPr>
        <p:spPr>
          <a:xfrm>
            <a:off x="101467" y="2621008"/>
            <a:ext cx="239192" cy="369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7332E0-EC50-49F8-9178-4F5AA5A1B8CD}"/>
              </a:ext>
            </a:extLst>
          </p:cNvPr>
          <p:cNvSpPr/>
          <p:nvPr/>
        </p:nvSpPr>
        <p:spPr>
          <a:xfrm>
            <a:off x="466053" y="2097232"/>
            <a:ext cx="755148" cy="298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지진계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FEE2B45-D518-4103-AC44-A9B33060F1AA}"/>
              </a:ext>
            </a:extLst>
          </p:cNvPr>
          <p:cNvSpPr/>
          <p:nvPr/>
        </p:nvSpPr>
        <p:spPr>
          <a:xfrm>
            <a:off x="466053" y="3243316"/>
            <a:ext cx="755148" cy="298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침하계</a:t>
            </a:r>
            <a:endParaRPr lang="ko-KR" altLang="en-US" sz="1400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403AC9E7-6407-49E8-BD53-A285062E90CF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340659" y="2246454"/>
            <a:ext cx="125394" cy="5592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F8635D3C-9289-45AA-95F2-2FE1D886BB39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340659" y="2805672"/>
            <a:ext cx="125394" cy="5868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80D7586-98EF-45F4-89C8-D7629FDF2F4A}"/>
              </a:ext>
            </a:extLst>
          </p:cNvPr>
          <p:cNvCxnSpPr>
            <a:stCxn id="28" idx="3"/>
          </p:cNvCxnSpPr>
          <p:nvPr/>
        </p:nvCxnSpPr>
        <p:spPr>
          <a:xfrm>
            <a:off x="1221201" y="2246454"/>
            <a:ext cx="6822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5DD0F26-85D5-42C0-9D51-EBF3D1B708F3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221201" y="3392538"/>
            <a:ext cx="6822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12FAAE2-A728-4EB2-B8B7-A4F331D32C91}"/>
              </a:ext>
            </a:extLst>
          </p:cNvPr>
          <p:cNvSpPr/>
          <p:nvPr/>
        </p:nvSpPr>
        <p:spPr>
          <a:xfrm>
            <a:off x="7048499" y="3172979"/>
            <a:ext cx="994844" cy="43307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/>
              <a:t>진행성 침하 변화</a:t>
            </a:r>
          </a:p>
        </p:txBody>
      </p:sp>
      <p:sp>
        <p:nvSpPr>
          <p:cNvPr id="3" name="폭발: 14pt 2">
            <a:extLst>
              <a:ext uri="{FF2B5EF4-FFF2-40B4-BE49-F238E27FC236}">
                <a16:creationId xmlns:a16="http://schemas.microsoft.com/office/drawing/2014/main" id="{DB0C97B1-26E8-4B97-BB21-FD5D0CD6A94D}"/>
              </a:ext>
            </a:extLst>
          </p:cNvPr>
          <p:cNvSpPr/>
          <p:nvPr/>
        </p:nvSpPr>
        <p:spPr>
          <a:xfrm>
            <a:off x="1443572" y="1792956"/>
            <a:ext cx="1583267" cy="789933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/>
              <a:t>본진 감지</a:t>
            </a:r>
          </a:p>
        </p:txBody>
      </p:sp>
      <p:sp>
        <p:nvSpPr>
          <p:cNvPr id="4" name="폭발: 14pt 3">
            <a:extLst>
              <a:ext uri="{FF2B5EF4-FFF2-40B4-BE49-F238E27FC236}">
                <a16:creationId xmlns:a16="http://schemas.microsoft.com/office/drawing/2014/main" id="{4419B025-9B68-4CE9-9CA5-E5CB33CF4C5F}"/>
              </a:ext>
            </a:extLst>
          </p:cNvPr>
          <p:cNvSpPr/>
          <p:nvPr/>
        </p:nvSpPr>
        <p:spPr>
          <a:xfrm>
            <a:off x="6339532" y="1799171"/>
            <a:ext cx="1583267" cy="789933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/>
              <a:t>여진 감지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A49A06F-DAB1-4367-9F0C-BBACB89D56E5}"/>
              </a:ext>
            </a:extLst>
          </p:cNvPr>
          <p:cNvCxnSpPr/>
          <p:nvPr/>
        </p:nvCxnSpPr>
        <p:spPr>
          <a:xfrm flipV="1">
            <a:off x="1058343" y="4191000"/>
            <a:ext cx="0" cy="1718918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A310D12-F4AB-439E-AB77-F7F26EAD29C9}"/>
              </a:ext>
            </a:extLst>
          </p:cNvPr>
          <p:cNvCxnSpPr>
            <a:cxnSpLocks/>
          </p:cNvCxnSpPr>
          <p:nvPr/>
        </p:nvCxnSpPr>
        <p:spPr>
          <a:xfrm flipH="1">
            <a:off x="787400" y="4411123"/>
            <a:ext cx="2709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8FB50A0-0D2D-4702-812E-98129CF1D490}"/>
              </a:ext>
            </a:extLst>
          </p:cNvPr>
          <p:cNvCxnSpPr>
            <a:cxnSpLocks/>
          </p:cNvCxnSpPr>
          <p:nvPr/>
        </p:nvCxnSpPr>
        <p:spPr>
          <a:xfrm flipH="1">
            <a:off x="787400" y="5138728"/>
            <a:ext cx="2709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38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71404-072F-4BB7-A432-F9647E45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3827"/>
            <a:ext cx="7886700" cy="57467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지진 및 건물 거동 발생 시나리오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0D2023-3E13-42C4-9088-24AB16AC8AEF}"/>
              </a:ext>
            </a:extLst>
          </p:cNvPr>
          <p:cNvGrpSpPr/>
          <p:nvPr/>
        </p:nvGrpSpPr>
        <p:grpSpPr>
          <a:xfrm>
            <a:off x="573629" y="4041791"/>
            <a:ext cx="7941721" cy="2529559"/>
            <a:chOff x="763061" y="3267091"/>
            <a:chExt cx="7941721" cy="2529559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A6A565D1-223A-4350-8B28-742EE9579A41}"/>
                </a:ext>
              </a:extLst>
            </p:cNvPr>
            <p:cNvCxnSpPr/>
            <p:nvPr/>
          </p:nvCxnSpPr>
          <p:spPr>
            <a:xfrm>
              <a:off x="1235075" y="5105400"/>
              <a:ext cx="72009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847D419-ADB4-4D09-9565-5A088986685A}"/>
                </a:ext>
              </a:extLst>
            </p:cNvPr>
            <p:cNvCxnSpPr>
              <a:cxnSpLocks/>
            </p:cNvCxnSpPr>
            <p:nvPr/>
          </p:nvCxnSpPr>
          <p:spPr>
            <a:xfrm>
              <a:off x="1235075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83E8E37-EE94-4B3F-A84C-78F0598A3C92}"/>
                </a:ext>
              </a:extLst>
            </p:cNvPr>
            <p:cNvCxnSpPr>
              <a:cxnSpLocks/>
            </p:cNvCxnSpPr>
            <p:nvPr/>
          </p:nvCxnSpPr>
          <p:spPr>
            <a:xfrm>
              <a:off x="2401358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ACD51BA-D5DE-438E-A37E-35C2AE693C09}"/>
                </a:ext>
              </a:extLst>
            </p:cNvPr>
            <p:cNvCxnSpPr>
              <a:cxnSpLocks/>
            </p:cNvCxnSpPr>
            <p:nvPr/>
          </p:nvCxnSpPr>
          <p:spPr>
            <a:xfrm>
              <a:off x="3567641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25555B8-C9F8-4F9C-BAB9-6E6CF0AAC7E1}"/>
                </a:ext>
              </a:extLst>
            </p:cNvPr>
            <p:cNvCxnSpPr>
              <a:cxnSpLocks/>
            </p:cNvCxnSpPr>
            <p:nvPr/>
          </p:nvCxnSpPr>
          <p:spPr>
            <a:xfrm>
              <a:off x="4733924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F50B3E2-2AB2-4A71-A1F0-7377F5D06580}"/>
                </a:ext>
              </a:extLst>
            </p:cNvPr>
            <p:cNvCxnSpPr>
              <a:cxnSpLocks/>
            </p:cNvCxnSpPr>
            <p:nvPr/>
          </p:nvCxnSpPr>
          <p:spPr>
            <a:xfrm>
              <a:off x="5900207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AFFBAD9-71F7-4F13-805C-DBFC77C996AF}"/>
                </a:ext>
              </a:extLst>
            </p:cNvPr>
            <p:cNvCxnSpPr>
              <a:cxnSpLocks/>
            </p:cNvCxnSpPr>
            <p:nvPr/>
          </p:nvCxnSpPr>
          <p:spPr>
            <a:xfrm>
              <a:off x="7066490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AF7936F-D3EB-4391-8C02-5181460B465E}"/>
                </a:ext>
              </a:extLst>
            </p:cNvPr>
            <p:cNvCxnSpPr>
              <a:cxnSpLocks/>
            </p:cNvCxnSpPr>
            <p:nvPr/>
          </p:nvCxnSpPr>
          <p:spPr>
            <a:xfrm>
              <a:off x="8232775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61CEEA-C850-4991-AA75-F8A0D1739B71}"/>
                </a:ext>
              </a:extLst>
            </p:cNvPr>
            <p:cNvSpPr txBox="1"/>
            <p:nvPr/>
          </p:nvSpPr>
          <p:spPr>
            <a:xfrm>
              <a:off x="1633004" y="4265813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</a:t>
              </a:r>
              <a:r>
                <a:rPr lang="ko-KR" altLang="en-US" dirty="0"/>
                <a:t>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D803E5-1C8E-4903-8322-84E204BE04D5}"/>
                </a:ext>
              </a:extLst>
            </p:cNvPr>
            <p:cNvSpPr txBox="1"/>
            <p:nvPr/>
          </p:nvSpPr>
          <p:spPr>
            <a:xfrm>
              <a:off x="1918754" y="3943896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</a:t>
              </a:r>
              <a:r>
                <a:rPr lang="ko-KR" altLang="en-US" dirty="0"/>
                <a:t>파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090599-6A03-4E9E-B5F0-1670071711DE}"/>
                </a:ext>
              </a:extLst>
            </p:cNvPr>
            <p:cNvSpPr txBox="1"/>
            <p:nvPr/>
          </p:nvSpPr>
          <p:spPr>
            <a:xfrm>
              <a:off x="2204504" y="3267091"/>
              <a:ext cx="1011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WAVE</a:t>
              </a:r>
              <a:r>
                <a:rPr lang="ko-KR" altLang="en-US" dirty="0"/>
                <a:t>파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31E72D-7CAF-485A-96D7-776E9C58FBEA}"/>
                </a:ext>
              </a:extLst>
            </p:cNvPr>
            <p:cNvSpPr txBox="1"/>
            <p:nvPr/>
          </p:nvSpPr>
          <p:spPr>
            <a:xfrm>
              <a:off x="6797678" y="4313228"/>
              <a:ext cx="1151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차 여진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5640EC-C910-41A0-B3DF-287A6A716D15}"/>
                </a:ext>
              </a:extLst>
            </p:cNvPr>
            <p:cNvSpPr txBox="1"/>
            <p:nvPr/>
          </p:nvSpPr>
          <p:spPr>
            <a:xfrm>
              <a:off x="763061" y="5427318"/>
              <a:ext cx="944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13:01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185D41-B72C-4487-B206-156A29FC6FA6}"/>
                </a:ext>
              </a:extLst>
            </p:cNvPr>
            <p:cNvSpPr txBox="1"/>
            <p:nvPr/>
          </p:nvSpPr>
          <p:spPr>
            <a:xfrm>
              <a:off x="3095626" y="5378713"/>
              <a:ext cx="944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13:02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FCB9C0-A516-4928-BF09-EB905EB3D029}"/>
                </a:ext>
              </a:extLst>
            </p:cNvPr>
            <p:cNvSpPr txBox="1"/>
            <p:nvPr/>
          </p:nvSpPr>
          <p:spPr>
            <a:xfrm>
              <a:off x="5428190" y="5378713"/>
              <a:ext cx="944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13:03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B8BD98-421E-4036-B029-C248A25CA254}"/>
                </a:ext>
              </a:extLst>
            </p:cNvPr>
            <p:cNvSpPr txBox="1"/>
            <p:nvPr/>
          </p:nvSpPr>
          <p:spPr>
            <a:xfrm>
              <a:off x="7760754" y="5378713"/>
              <a:ext cx="944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13:04</a:t>
              </a:r>
              <a:endParaRPr lang="ko-KR" altLang="en-US" dirty="0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04D3FE4-51B0-4F37-B78E-A79E4B7F84E8}"/>
                </a:ext>
              </a:extLst>
            </p:cNvPr>
            <p:cNvSpPr/>
            <p:nvPr/>
          </p:nvSpPr>
          <p:spPr>
            <a:xfrm>
              <a:off x="1247775" y="3600452"/>
              <a:ext cx="6867525" cy="1534766"/>
            </a:xfrm>
            <a:custGeom>
              <a:avLst/>
              <a:gdLst>
                <a:gd name="connsiteX0" fmla="*/ 0 w 6867525"/>
                <a:gd name="connsiteY0" fmla="*/ 810453 h 848553"/>
                <a:gd name="connsiteX1" fmla="*/ 657225 w 6867525"/>
                <a:gd name="connsiteY1" fmla="*/ 781878 h 848553"/>
                <a:gd name="connsiteX2" fmla="*/ 952500 w 6867525"/>
                <a:gd name="connsiteY2" fmla="*/ 515178 h 848553"/>
                <a:gd name="connsiteX3" fmla="*/ 1019175 w 6867525"/>
                <a:gd name="connsiteY3" fmla="*/ 553278 h 848553"/>
                <a:gd name="connsiteX4" fmla="*/ 1114425 w 6867525"/>
                <a:gd name="connsiteY4" fmla="*/ 277053 h 848553"/>
                <a:gd name="connsiteX5" fmla="*/ 1200150 w 6867525"/>
                <a:gd name="connsiteY5" fmla="*/ 277053 h 848553"/>
                <a:gd name="connsiteX6" fmla="*/ 1257300 w 6867525"/>
                <a:gd name="connsiteY6" fmla="*/ 38928 h 848553"/>
                <a:gd name="connsiteX7" fmla="*/ 1504950 w 6867525"/>
                <a:gd name="connsiteY7" fmla="*/ 10353 h 848553"/>
                <a:gd name="connsiteX8" fmla="*/ 1581150 w 6867525"/>
                <a:gd name="connsiteY8" fmla="*/ 143703 h 848553"/>
                <a:gd name="connsiteX9" fmla="*/ 1666875 w 6867525"/>
                <a:gd name="connsiteY9" fmla="*/ 429453 h 848553"/>
                <a:gd name="connsiteX10" fmla="*/ 1876425 w 6867525"/>
                <a:gd name="connsiteY10" fmla="*/ 629478 h 848553"/>
                <a:gd name="connsiteX11" fmla="*/ 2305050 w 6867525"/>
                <a:gd name="connsiteY11" fmla="*/ 810453 h 848553"/>
                <a:gd name="connsiteX12" fmla="*/ 3314700 w 6867525"/>
                <a:gd name="connsiteY12" fmla="*/ 829503 h 848553"/>
                <a:gd name="connsiteX13" fmla="*/ 3838575 w 6867525"/>
                <a:gd name="connsiteY13" fmla="*/ 848553 h 848553"/>
                <a:gd name="connsiteX14" fmla="*/ 5629275 w 6867525"/>
                <a:gd name="connsiteY14" fmla="*/ 848553 h 848553"/>
                <a:gd name="connsiteX15" fmla="*/ 5953125 w 6867525"/>
                <a:gd name="connsiteY15" fmla="*/ 800928 h 848553"/>
                <a:gd name="connsiteX16" fmla="*/ 6029325 w 6867525"/>
                <a:gd name="connsiteY16" fmla="*/ 677103 h 848553"/>
                <a:gd name="connsiteX17" fmla="*/ 6115050 w 6867525"/>
                <a:gd name="connsiteY17" fmla="*/ 639003 h 848553"/>
                <a:gd name="connsiteX18" fmla="*/ 6191250 w 6867525"/>
                <a:gd name="connsiteY18" fmla="*/ 772353 h 848553"/>
                <a:gd name="connsiteX19" fmla="*/ 6343650 w 6867525"/>
                <a:gd name="connsiteY19" fmla="*/ 829503 h 848553"/>
                <a:gd name="connsiteX20" fmla="*/ 6543675 w 6867525"/>
                <a:gd name="connsiteY20" fmla="*/ 829503 h 848553"/>
                <a:gd name="connsiteX21" fmla="*/ 6867525 w 6867525"/>
                <a:gd name="connsiteY21" fmla="*/ 819978 h 848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867525" h="848553">
                  <a:moveTo>
                    <a:pt x="0" y="810453"/>
                  </a:moveTo>
                  <a:lnTo>
                    <a:pt x="657225" y="781878"/>
                  </a:lnTo>
                  <a:cubicBezTo>
                    <a:pt x="815975" y="732666"/>
                    <a:pt x="892175" y="553278"/>
                    <a:pt x="952500" y="515178"/>
                  </a:cubicBezTo>
                  <a:cubicBezTo>
                    <a:pt x="1012825" y="477078"/>
                    <a:pt x="992188" y="592965"/>
                    <a:pt x="1019175" y="553278"/>
                  </a:cubicBezTo>
                  <a:cubicBezTo>
                    <a:pt x="1046163" y="513590"/>
                    <a:pt x="1084263" y="323090"/>
                    <a:pt x="1114425" y="277053"/>
                  </a:cubicBezTo>
                  <a:cubicBezTo>
                    <a:pt x="1144587" y="231016"/>
                    <a:pt x="1176338" y="316740"/>
                    <a:pt x="1200150" y="277053"/>
                  </a:cubicBezTo>
                  <a:cubicBezTo>
                    <a:pt x="1223963" y="237365"/>
                    <a:pt x="1206500" y="83378"/>
                    <a:pt x="1257300" y="38928"/>
                  </a:cubicBezTo>
                  <a:cubicBezTo>
                    <a:pt x="1308100" y="-5522"/>
                    <a:pt x="1450975" y="-7109"/>
                    <a:pt x="1504950" y="10353"/>
                  </a:cubicBezTo>
                  <a:cubicBezTo>
                    <a:pt x="1558925" y="27815"/>
                    <a:pt x="1554163" y="73853"/>
                    <a:pt x="1581150" y="143703"/>
                  </a:cubicBezTo>
                  <a:cubicBezTo>
                    <a:pt x="1608138" y="213553"/>
                    <a:pt x="1617663" y="348491"/>
                    <a:pt x="1666875" y="429453"/>
                  </a:cubicBezTo>
                  <a:cubicBezTo>
                    <a:pt x="1716087" y="510415"/>
                    <a:pt x="1770063" y="565978"/>
                    <a:pt x="1876425" y="629478"/>
                  </a:cubicBezTo>
                  <a:cubicBezTo>
                    <a:pt x="1982787" y="692978"/>
                    <a:pt x="2065338" y="777115"/>
                    <a:pt x="2305050" y="810453"/>
                  </a:cubicBezTo>
                  <a:cubicBezTo>
                    <a:pt x="2544763" y="843791"/>
                    <a:pt x="3059113" y="823153"/>
                    <a:pt x="3314700" y="829503"/>
                  </a:cubicBezTo>
                  <a:cubicBezTo>
                    <a:pt x="3570287" y="835853"/>
                    <a:pt x="3838575" y="848553"/>
                    <a:pt x="3838575" y="848553"/>
                  </a:cubicBezTo>
                  <a:lnTo>
                    <a:pt x="5629275" y="848553"/>
                  </a:lnTo>
                  <a:cubicBezTo>
                    <a:pt x="5981700" y="840616"/>
                    <a:pt x="5886450" y="829503"/>
                    <a:pt x="5953125" y="800928"/>
                  </a:cubicBezTo>
                  <a:cubicBezTo>
                    <a:pt x="6019800" y="772353"/>
                    <a:pt x="6002338" y="704090"/>
                    <a:pt x="6029325" y="677103"/>
                  </a:cubicBezTo>
                  <a:cubicBezTo>
                    <a:pt x="6056312" y="650116"/>
                    <a:pt x="6088063" y="623128"/>
                    <a:pt x="6115050" y="639003"/>
                  </a:cubicBezTo>
                  <a:cubicBezTo>
                    <a:pt x="6142038" y="654878"/>
                    <a:pt x="6153150" y="740603"/>
                    <a:pt x="6191250" y="772353"/>
                  </a:cubicBezTo>
                  <a:cubicBezTo>
                    <a:pt x="6229350" y="804103"/>
                    <a:pt x="6284913" y="819978"/>
                    <a:pt x="6343650" y="829503"/>
                  </a:cubicBezTo>
                  <a:cubicBezTo>
                    <a:pt x="6402388" y="839028"/>
                    <a:pt x="6456363" y="831090"/>
                    <a:pt x="6543675" y="829503"/>
                  </a:cubicBezTo>
                  <a:cubicBezTo>
                    <a:pt x="6630987" y="827916"/>
                    <a:pt x="6749256" y="823947"/>
                    <a:pt x="6867525" y="819978"/>
                  </a:cubicBezTo>
                </a:path>
              </a:pathLst>
            </a:cu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D49772A-0110-48AA-8C65-6E170F980EE8}"/>
              </a:ext>
            </a:extLst>
          </p:cNvPr>
          <p:cNvSpPr txBox="1"/>
          <p:nvPr/>
        </p:nvSpPr>
        <p:spPr>
          <a:xfrm>
            <a:off x="101467" y="2621008"/>
            <a:ext cx="239192" cy="369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BB7D94-EC3C-440C-B018-00546308CC70}"/>
              </a:ext>
            </a:extLst>
          </p:cNvPr>
          <p:cNvSpPr/>
          <p:nvPr/>
        </p:nvSpPr>
        <p:spPr>
          <a:xfrm>
            <a:off x="466053" y="2097232"/>
            <a:ext cx="755148" cy="298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지진계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72AA6D-8167-4457-956E-67ABFB082C71}"/>
              </a:ext>
            </a:extLst>
          </p:cNvPr>
          <p:cNvSpPr/>
          <p:nvPr/>
        </p:nvSpPr>
        <p:spPr>
          <a:xfrm>
            <a:off x="466053" y="3243316"/>
            <a:ext cx="755148" cy="298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침하계</a:t>
            </a:r>
            <a:endParaRPr lang="ko-KR" altLang="en-US" sz="1400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D7A7CF8-2AE0-4702-840D-47C40C9D8DE6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340659" y="2246454"/>
            <a:ext cx="125394" cy="5592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9B96C14-DFB0-4AA7-885F-E297B854DE08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340659" y="2805672"/>
            <a:ext cx="125394" cy="5868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9CFF631-FC31-4750-95E7-52E80B47D156}"/>
              </a:ext>
            </a:extLst>
          </p:cNvPr>
          <p:cNvCxnSpPr>
            <a:stCxn id="28" idx="3"/>
          </p:cNvCxnSpPr>
          <p:nvPr/>
        </p:nvCxnSpPr>
        <p:spPr>
          <a:xfrm>
            <a:off x="1221201" y="2246454"/>
            <a:ext cx="6822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E2A0040-3749-44F0-988C-27285F78071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221201" y="3392538"/>
            <a:ext cx="6822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27D3DB5-4D18-4FAA-B8C1-5995A92F44BA}"/>
              </a:ext>
            </a:extLst>
          </p:cNvPr>
          <p:cNvSpPr/>
          <p:nvPr/>
        </p:nvSpPr>
        <p:spPr>
          <a:xfrm>
            <a:off x="4965700" y="3172979"/>
            <a:ext cx="3077643" cy="43307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/>
              <a:t>진행성 침하 변화</a:t>
            </a:r>
          </a:p>
        </p:txBody>
      </p:sp>
      <p:sp>
        <p:nvSpPr>
          <p:cNvPr id="44" name="폭발: 14pt 43">
            <a:extLst>
              <a:ext uri="{FF2B5EF4-FFF2-40B4-BE49-F238E27FC236}">
                <a16:creationId xmlns:a16="http://schemas.microsoft.com/office/drawing/2014/main" id="{71A521EA-8093-45A2-A28D-F2DB28792B15}"/>
              </a:ext>
            </a:extLst>
          </p:cNvPr>
          <p:cNvSpPr/>
          <p:nvPr/>
        </p:nvSpPr>
        <p:spPr>
          <a:xfrm>
            <a:off x="1443572" y="1792956"/>
            <a:ext cx="1583267" cy="789933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/>
              <a:t>본진 감지</a:t>
            </a:r>
          </a:p>
        </p:txBody>
      </p:sp>
      <p:sp>
        <p:nvSpPr>
          <p:cNvPr id="45" name="폭발: 14pt 44">
            <a:extLst>
              <a:ext uri="{FF2B5EF4-FFF2-40B4-BE49-F238E27FC236}">
                <a16:creationId xmlns:a16="http://schemas.microsoft.com/office/drawing/2014/main" id="{09178F95-55EA-484F-AEE1-9EC267311774}"/>
              </a:ext>
            </a:extLst>
          </p:cNvPr>
          <p:cNvSpPr/>
          <p:nvPr/>
        </p:nvSpPr>
        <p:spPr>
          <a:xfrm>
            <a:off x="6339532" y="1799171"/>
            <a:ext cx="1583267" cy="789933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/>
              <a:t>여진 감지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8E22AAA-4535-41EB-B63A-E458C95E8945}"/>
              </a:ext>
            </a:extLst>
          </p:cNvPr>
          <p:cNvCxnSpPr/>
          <p:nvPr/>
        </p:nvCxnSpPr>
        <p:spPr>
          <a:xfrm flipV="1">
            <a:off x="1058343" y="4191000"/>
            <a:ext cx="0" cy="1718918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71C1722-014A-43AA-BBCB-F4CD3801501B}"/>
              </a:ext>
            </a:extLst>
          </p:cNvPr>
          <p:cNvCxnSpPr>
            <a:cxnSpLocks/>
          </p:cNvCxnSpPr>
          <p:nvPr/>
        </p:nvCxnSpPr>
        <p:spPr>
          <a:xfrm flipH="1">
            <a:off x="787400" y="4411123"/>
            <a:ext cx="2709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1005EEE-FA4E-4052-B0BA-0AF4B3F0A035}"/>
              </a:ext>
            </a:extLst>
          </p:cNvPr>
          <p:cNvCxnSpPr>
            <a:cxnSpLocks/>
          </p:cNvCxnSpPr>
          <p:nvPr/>
        </p:nvCxnSpPr>
        <p:spPr>
          <a:xfrm flipH="1">
            <a:off x="787400" y="5138728"/>
            <a:ext cx="2709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14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71404-072F-4BB7-A432-F9647E45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3827"/>
            <a:ext cx="7886700" cy="57467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지진 및 건물 거동 발생 시나리오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0D2023-3E13-42C4-9088-24AB16AC8AEF}"/>
              </a:ext>
            </a:extLst>
          </p:cNvPr>
          <p:cNvGrpSpPr/>
          <p:nvPr/>
        </p:nvGrpSpPr>
        <p:grpSpPr>
          <a:xfrm>
            <a:off x="573629" y="4041791"/>
            <a:ext cx="7941721" cy="2529559"/>
            <a:chOff x="763061" y="3267091"/>
            <a:chExt cx="7941721" cy="2529559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A6A565D1-223A-4350-8B28-742EE9579A41}"/>
                </a:ext>
              </a:extLst>
            </p:cNvPr>
            <p:cNvCxnSpPr/>
            <p:nvPr/>
          </p:nvCxnSpPr>
          <p:spPr>
            <a:xfrm>
              <a:off x="1235075" y="5105400"/>
              <a:ext cx="72009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847D419-ADB4-4D09-9565-5A088986685A}"/>
                </a:ext>
              </a:extLst>
            </p:cNvPr>
            <p:cNvCxnSpPr>
              <a:cxnSpLocks/>
            </p:cNvCxnSpPr>
            <p:nvPr/>
          </p:nvCxnSpPr>
          <p:spPr>
            <a:xfrm>
              <a:off x="1235075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83E8E37-EE94-4B3F-A84C-78F0598A3C92}"/>
                </a:ext>
              </a:extLst>
            </p:cNvPr>
            <p:cNvCxnSpPr>
              <a:cxnSpLocks/>
            </p:cNvCxnSpPr>
            <p:nvPr/>
          </p:nvCxnSpPr>
          <p:spPr>
            <a:xfrm>
              <a:off x="2401358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ACD51BA-D5DE-438E-A37E-35C2AE693C09}"/>
                </a:ext>
              </a:extLst>
            </p:cNvPr>
            <p:cNvCxnSpPr>
              <a:cxnSpLocks/>
            </p:cNvCxnSpPr>
            <p:nvPr/>
          </p:nvCxnSpPr>
          <p:spPr>
            <a:xfrm>
              <a:off x="3567641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25555B8-C9F8-4F9C-BAB9-6E6CF0AAC7E1}"/>
                </a:ext>
              </a:extLst>
            </p:cNvPr>
            <p:cNvCxnSpPr>
              <a:cxnSpLocks/>
            </p:cNvCxnSpPr>
            <p:nvPr/>
          </p:nvCxnSpPr>
          <p:spPr>
            <a:xfrm>
              <a:off x="4733924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F50B3E2-2AB2-4A71-A1F0-7377F5D06580}"/>
                </a:ext>
              </a:extLst>
            </p:cNvPr>
            <p:cNvCxnSpPr>
              <a:cxnSpLocks/>
            </p:cNvCxnSpPr>
            <p:nvPr/>
          </p:nvCxnSpPr>
          <p:spPr>
            <a:xfrm>
              <a:off x="5900207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AFFBAD9-71F7-4F13-805C-DBFC77C996AF}"/>
                </a:ext>
              </a:extLst>
            </p:cNvPr>
            <p:cNvCxnSpPr>
              <a:cxnSpLocks/>
            </p:cNvCxnSpPr>
            <p:nvPr/>
          </p:nvCxnSpPr>
          <p:spPr>
            <a:xfrm>
              <a:off x="7066490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AF7936F-D3EB-4391-8C02-5181460B465E}"/>
                </a:ext>
              </a:extLst>
            </p:cNvPr>
            <p:cNvCxnSpPr>
              <a:cxnSpLocks/>
            </p:cNvCxnSpPr>
            <p:nvPr/>
          </p:nvCxnSpPr>
          <p:spPr>
            <a:xfrm>
              <a:off x="8232775" y="5105400"/>
              <a:ext cx="0" cy="292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61CEEA-C850-4991-AA75-F8A0D1739B71}"/>
                </a:ext>
              </a:extLst>
            </p:cNvPr>
            <p:cNvSpPr txBox="1"/>
            <p:nvPr/>
          </p:nvSpPr>
          <p:spPr>
            <a:xfrm>
              <a:off x="1633004" y="4265813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</a:t>
              </a:r>
              <a:r>
                <a:rPr lang="ko-KR" altLang="en-US" dirty="0"/>
                <a:t>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D803E5-1C8E-4903-8322-84E204BE04D5}"/>
                </a:ext>
              </a:extLst>
            </p:cNvPr>
            <p:cNvSpPr txBox="1"/>
            <p:nvPr/>
          </p:nvSpPr>
          <p:spPr>
            <a:xfrm>
              <a:off x="1918754" y="3943896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</a:t>
              </a:r>
              <a:r>
                <a:rPr lang="ko-KR" altLang="en-US" dirty="0"/>
                <a:t>파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090599-6A03-4E9E-B5F0-1670071711DE}"/>
                </a:ext>
              </a:extLst>
            </p:cNvPr>
            <p:cNvSpPr txBox="1"/>
            <p:nvPr/>
          </p:nvSpPr>
          <p:spPr>
            <a:xfrm>
              <a:off x="2204504" y="3267091"/>
              <a:ext cx="1011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WAVE</a:t>
              </a:r>
              <a:r>
                <a:rPr lang="ko-KR" altLang="en-US" dirty="0"/>
                <a:t>파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31E72D-7CAF-485A-96D7-776E9C58FBEA}"/>
                </a:ext>
              </a:extLst>
            </p:cNvPr>
            <p:cNvSpPr txBox="1"/>
            <p:nvPr/>
          </p:nvSpPr>
          <p:spPr>
            <a:xfrm>
              <a:off x="6797678" y="4313228"/>
              <a:ext cx="1151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차 여진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5640EC-C910-41A0-B3DF-287A6A716D15}"/>
                </a:ext>
              </a:extLst>
            </p:cNvPr>
            <p:cNvSpPr txBox="1"/>
            <p:nvPr/>
          </p:nvSpPr>
          <p:spPr>
            <a:xfrm>
              <a:off x="763061" y="5427318"/>
              <a:ext cx="944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13:01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185D41-B72C-4487-B206-156A29FC6FA6}"/>
                </a:ext>
              </a:extLst>
            </p:cNvPr>
            <p:cNvSpPr txBox="1"/>
            <p:nvPr/>
          </p:nvSpPr>
          <p:spPr>
            <a:xfrm>
              <a:off x="3095626" y="5378713"/>
              <a:ext cx="944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13:02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FCB9C0-A516-4928-BF09-EB905EB3D029}"/>
                </a:ext>
              </a:extLst>
            </p:cNvPr>
            <p:cNvSpPr txBox="1"/>
            <p:nvPr/>
          </p:nvSpPr>
          <p:spPr>
            <a:xfrm>
              <a:off x="5428190" y="5378713"/>
              <a:ext cx="944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13:03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B8BD98-421E-4036-B029-C248A25CA254}"/>
                </a:ext>
              </a:extLst>
            </p:cNvPr>
            <p:cNvSpPr txBox="1"/>
            <p:nvPr/>
          </p:nvSpPr>
          <p:spPr>
            <a:xfrm>
              <a:off x="7760754" y="5378713"/>
              <a:ext cx="944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13:04</a:t>
              </a:r>
              <a:endParaRPr lang="ko-KR" altLang="en-US" dirty="0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04D3FE4-51B0-4F37-B78E-A79E4B7F84E8}"/>
                </a:ext>
              </a:extLst>
            </p:cNvPr>
            <p:cNvSpPr/>
            <p:nvPr/>
          </p:nvSpPr>
          <p:spPr>
            <a:xfrm>
              <a:off x="1247775" y="3600452"/>
              <a:ext cx="6867525" cy="1534766"/>
            </a:xfrm>
            <a:custGeom>
              <a:avLst/>
              <a:gdLst>
                <a:gd name="connsiteX0" fmla="*/ 0 w 6867525"/>
                <a:gd name="connsiteY0" fmla="*/ 810453 h 848553"/>
                <a:gd name="connsiteX1" fmla="*/ 657225 w 6867525"/>
                <a:gd name="connsiteY1" fmla="*/ 781878 h 848553"/>
                <a:gd name="connsiteX2" fmla="*/ 952500 w 6867525"/>
                <a:gd name="connsiteY2" fmla="*/ 515178 h 848553"/>
                <a:gd name="connsiteX3" fmla="*/ 1019175 w 6867525"/>
                <a:gd name="connsiteY3" fmla="*/ 553278 h 848553"/>
                <a:gd name="connsiteX4" fmla="*/ 1114425 w 6867525"/>
                <a:gd name="connsiteY4" fmla="*/ 277053 h 848553"/>
                <a:gd name="connsiteX5" fmla="*/ 1200150 w 6867525"/>
                <a:gd name="connsiteY5" fmla="*/ 277053 h 848553"/>
                <a:gd name="connsiteX6" fmla="*/ 1257300 w 6867525"/>
                <a:gd name="connsiteY6" fmla="*/ 38928 h 848553"/>
                <a:gd name="connsiteX7" fmla="*/ 1504950 w 6867525"/>
                <a:gd name="connsiteY7" fmla="*/ 10353 h 848553"/>
                <a:gd name="connsiteX8" fmla="*/ 1581150 w 6867525"/>
                <a:gd name="connsiteY8" fmla="*/ 143703 h 848553"/>
                <a:gd name="connsiteX9" fmla="*/ 1666875 w 6867525"/>
                <a:gd name="connsiteY9" fmla="*/ 429453 h 848553"/>
                <a:gd name="connsiteX10" fmla="*/ 1876425 w 6867525"/>
                <a:gd name="connsiteY10" fmla="*/ 629478 h 848553"/>
                <a:gd name="connsiteX11" fmla="*/ 2305050 w 6867525"/>
                <a:gd name="connsiteY11" fmla="*/ 810453 h 848553"/>
                <a:gd name="connsiteX12" fmla="*/ 3314700 w 6867525"/>
                <a:gd name="connsiteY12" fmla="*/ 829503 h 848553"/>
                <a:gd name="connsiteX13" fmla="*/ 3838575 w 6867525"/>
                <a:gd name="connsiteY13" fmla="*/ 848553 h 848553"/>
                <a:gd name="connsiteX14" fmla="*/ 5629275 w 6867525"/>
                <a:gd name="connsiteY14" fmla="*/ 848553 h 848553"/>
                <a:gd name="connsiteX15" fmla="*/ 5953125 w 6867525"/>
                <a:gd name="connsiteY15" fmla="*/ 800928 h 848553"/>
                <a:gd name="connsiteX16" fmla="*/ 6029325 w 6867525"/>
                <a:gd name="connsiteY16" fmla="*/ 677103 h 848553"/>
                <a:gd name="connsiteX17" fmla="*/ 6115050 w 6867525"/>
                <a:gd name="connsiteY17" fmla="*/ 639003 h 848553"/>
                <a:gd name="connsiteX18" fmla="*/ 6191250 w 6867525"/>
                <a:gd name="connsiteY18" fmla="*/ 772353 h 848553"/>
                <a:gd name="connsiteX19" fmla="*/ 6343650 w 6867525"/>
                <a:gd name="connsiteY19" fmla="*/ 829503 h 848553"/>
                <a:gd name="connsiteX20" fmla="*/ 6543675 w 6867525"/>
                <a:gd name="connsiteY20" fmla="*/ 829503 h 848553"/>
                <a:gd name="connsiteX21" fmla="*/ 6867525 w 6867525"/>
                <a:gd name="connsiteY21" fmla="*/ 819978 h 848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867525" h="848553">
                  <a:moveTo>
                    <a:pt x="0" y="810453"/>
                  </a:moveTo>
                  <a:lnTo>
                    <a:pt x="657225" y="781878"/>
                  </a:lnTo>
                  <a:cubicBezTo>
                    <a:pt x="815975" y="732666"/>
                    <a:pt x="892175" y="553278"/>
                    <a:pt x="952500" y="515178"/>
                  </a:cubicBezTo>
                  <a:cubicBezTo>
                    <a:pt x="1012825" y="477078"/>
                    <a:pt x="992188" y="592965"/>
                    <a:pt x="1019175" y="553278"/>
                  </a:cubicBezTo>
                  <a:cubicBezTo>
                    <a:pt x="1046163" y="513590"/>
                    <a:pt x="1084263" y="323090"/>
                    <a:pt x="1114425" y="277053"/>
                  </a:cubicBezTo>
                  <a:cubicBezTo>
                    <a:pt x="1144587" y="231016"/>
                    <a:pt x="1176338" y="316740"/>
                    <a:pt x="1200150" y="277053"/>
                  </a:cubicBezTo>
                  <a:cubicBezTo>
                    <a:pt x="1223963" y="237365"/>
                    <a:pt x="1206500" y="83378"/>
                    <a:pt x="1257300" y="38928"/>
                  </a:cubicBezTo>
                  <a:cubicBezTo>
                    <a:pt x="1308100" y="-5522"/>
                    <a:pt x="1450975" y="-7109"/>
                    <a:pt x="1504950" y="10353"/>
                  </a:cubicBezTo>
                  <a:cubicBezTo>
                    <a:pt x="1558925" y="27815"/>
                    <a:pt x="1554163" y="73853"/>
                    <a:pt x="1581150" y="143703"/>
                  </a:cubicBezTo>
                  <a:cubicBezTo>
                    <a:pt x="1608138" y="213553"/>
                    <a:pt x="1617663" y="348491"/>
                    <a:pt x="1666875" y="429453"/>
                  </a:cubicBezTo>
                  <a:cubicBezTo>
                    <a:pt x="1716087" y="510415"/>
                    <a:pt x="1770063" y="565978"/>
                    <a:pt x="1876425" y="629478"/>
                  </a:cubicBezTo>
                  <a:cubicBezTo>
                    <a:pt x="1982787" y="692978"/>
                    <a:pt x="2065338" y="777115"/>
                    <a:pt x="2305050" y="810453"/>
                  </a:cubicBezTo>
                  <a:cubicBezTo>
                    <a:pt x="2544763" y="843791"/>
                    <a:pt x="3059113" y="823153"/>
                    <a:pt x="3314700" y="829503"/>
                  </a:cubicBezTo>
                  <a:cubicBezTo>
                    <a:pt x="3570287" y="835853"/>
                    <a:pt x="3838575" y="848553"/>
                    <a:pt x="3838575" y="848553"/>
                  </a:cubicBezTo>
                  <a:lnTo>
                    <a:pt x="5629275" y="848553"/>
                  </a:lnTo>
                  <a:cubicBezTo>
                    <a:pt x="5981700" y="840616"/>
                    <a:pt x="5886450" y="829503"/>
                    <a:pt x="5953125" y="800928"/>
                  </a:cubicBezTo>
                  <a:cubicBezTo>
                    <a:pt x="6019800" y="772353"/>
                    <a:pt x="6002338" y="704090"/>
                    <a:pt x="6029325" y="677103"/>
                  </a:cubicBezTo>
                  <a:cubicBezTo>
                    <a:pt x="6056312" y="650116"/>
                    <a:pt x="6088063" y="623128"/>
                    <a:pt x="6115050" y="639003"/>
                  </a:cubicBezTo>
                  <a:cubicBezTo>
                    <a:pt x="6142038" y="654878"/>
                    <a:pt x="6153150" y="740603"/>
                    <a:pt x="6191250" y="772353"/>
                  </a:cubicBezTo>
                  <a:cubicBezTo>
                    <a:pt x="6229350" y="804103"/>
                    <a:pt x="6284913" y="819978"/>
                    <a:pt x="6343650" y="829503"/>
                  </a:cubicBezTo>
                  <a:cubicBezTo>
                    <a:pt x="6402388" y="839028"/>
                    <a:pt x="6456363" y="831090"/>
                    <a:pt x="6543675" y="829503"/>
                  </a:cubicBezTo>
                  <a:cubicBezTo>
                    <a:pt x="6630987" y="827916"/>
                    <a:pt x="6749256" y="823947"/>
                    <a:pt x="6867525" y="819978"/>
                  </a:cubicBezTo>
                </a:path>
              </a:pathLst>
            </a:cu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DEDCD15-78E9-4B23-98CB-B46BF4BB5052}"/>
              </a:ext>
            </a:extLst>
          </p:cNvPr>
          <p:cNvSpPr txBox="1"/>
          <p:nvPr/>
        </p:nvSpPr>
        <p:spPr>
          <a:xfrm>
            <a:off x="101467" y="2621008"/>
            <a:ext cx="239192" cy="369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5DCAAB-4C92-4906-AF96-2AD070428D99}"/>
              </a:ext>
            </a:extLst>
          </p:cNvPr>
          <p:cNvSpPr/>
          <p:nvPr/>
        </p:nvSpPr>
        <p:spPr>
          <a:xfrm>
            <a:off x="466053" y="2097232"/>
            <a:ext cx="755148" cy="298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침하계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EC32609-C548-4D1C-AC83-61640AAF91E8}"/>
              </a:ext>
            </a:extLst>
          </p:cNvPr>
          <p:cNvSpPr/>
          <p:nvPr/>
        </p:nvSpPr>
        <p:spPr>
          <a:xfrm>
            <a:off x="466053" y="3243316"/>
            <a:ext cx="755148" cy="298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경사계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258CB6D-573C-44C7-8296-068D4513DA28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340659" y="2246454"/>
            <a:ext cx="125394" cy="5592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07477F4-2892-47B1-8CA0-AF0F7BB0192E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340659" y="2805672"/>
            <a:ext cx="125394" cy="5868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CD27B54-D3F8-468A-B2F1-6C1832F0D9AE}"/>
              </a:ext>
            </a:extLst>
          </p:cNvPr>
          <p:cNvCxnSpPr>
            <a:stCxn id="28" idx="3"/>
          </p:cNvCxnSpPr>
          <p:nvPr/>
        </p:nvCxnSpPr>
        <p:spPr>
          <a:xfrm>
            <a:off x="1221201" y="2246454"/>
            <a:ext cx="6822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3C954C3-41B8-470F-B324-55883F5D095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221201" y="3392538"/>
            <a:ext cx="6822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82C6E7-68DF-4A7D-8D47-156291E55D6F}"/>
              </a:ext>
            </a:extLst>
          </p:cNvPr>
          <p:cNvSpPr/>
          <p:nvPr/>
        </p:nvSpPr>
        <p:spPr>
          <a:xfrm>
            <a:off x="7109012" y="3172979"/>
            <a:ext cx="934331" cy="43307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/>
              <a:t>순간 경사 변화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9EF0735-1EB4-4647-AAE0-9AD8AA8BC09F}"/>
              </a:ext>
            </a:extLst>
          </p:cNvPr>
          <p:cNvCxnSpPr/>
          <p:nvPr/>
        </p:nvCxnSpPr>
        <p:spPr>
          <a:xfrm flipV="1">
            <a:off x="1058343" y="4191000"/>
            <a:ext cx="0" cy="1718918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63EE457-924D-43AD-AF6F-A11A5A307043}"/>
              </a:ext>
            </a:extLst>
          </p:cNvPr>
          <p:cNvCxnSpPr>
            <a:cxnSpLocks/>
          </p:cNvCxnSpPr>
          <p:nvPr/>
        </p:nvCxnSpPr>
        <p:spPr>
          <a:xfrm flipH="1">
            <a:off x="787400" y="4411123"/>
            <a:ext cx="2709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9F17C48-B679-475D-A74C-C75C5032BE8E}"/>
              </a:ext>
            </a:extLst>
          </p:cNvPr>
          <p:cNvCxnSpPr>
            <a:cxnSpLocks/>
          </p:cNvCxnSpPr>
          <p:nvPr/>
        </p:nvCxnSpPr>
        <p:spPr>
          <a:xfrm flipH="1">
            <a:off x="787400" y="5138728"/>
            <a:ext cx="2709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BC8180-38B7-4F6D-B892-895D170882FA}"/>
              </a:ext>
            </a:extLst>
          </p:cNvPr>
          <p:cNvSpPr/>
          <p:nvPr/>
        </p:nvSpPr>
        <p:spPr>
          <a:xfrm>
            <a:off x="7104156" y="1973829"/>
            <a:ext cx="934331" cy="43307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/>
              <a:t>순간 침하 변화</a:t>
            </a:r>
          </a:p>
        </p:txBody>
      </p:sp>
    </p:spTree>
    <p:extLst>
      <p:ext uri="{BB962C8B-B14F-4D97-AF65-F5344CB8AC3E}">
        <p14:creationId xmlns:p14="http://schemas.microsoft.com/office/powerpoint/2010/main" val="212012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</TotalTime>
  <Words>216</Words>
  <Application>Microsoft Office PowerPoint</Application>
  <PresentationFormat>화면 슬라이드 쇼(4:3)</PresentationFormat>
  <Paragraphs>101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발생한  가상지진 개요</vt:lpstr>
      <vt:lpstr>가상의 관측대상 지점</vt:lpstr>
      <vt:lpstr>지진 및 건물 거동 발생 시나리오</vt:lpstr>
      <vt:lpstr>지진 및 건물 거동 발생 시나리오</vt:lpstr>
      <vt:lpstr>지진 및 건물 거동 발생 시나리오</vt:lpstr>
      <vt:lpstr>지진 및 건물 거동 발생 시나리오</vt:lpstr>
      <vt:lpstr>지진 및 건물 거동 발생 시나리오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발생한  가상지진 개요</dc:title>
  <dc:creator>황 진상</dc:creator>
  <cp:lastModifiedBy>황 진상</cp:lastModifiedBy>
  <cp:revision>21</cp:revision>
  <dcterms:created xsi:type="dcterms:W3CDTF">2020-09-29T04:25:39Z</dcterms:created>
  <dcterms:modified xsi:type="dcterms:W3CDTF">2020-09-30T04:34:54Z</dcterms:modified>
</cp:coreProperties>
</file>