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2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9BF0"/>
    <a:srgbClr val="757575"/>
    <a:srgbClr val="1D9B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76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206" y="43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C504E-6D9C-EA3E-ED02-7E881556E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A03B15-86E5-8944-AEFB-48EE8049F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6EDF6-05DD-32DB-8726-6DC43CC9D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D01DE-522C-426B-89E7-00E0408C2CFD}" type="datetimeFigureOut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6B839-5B34-0ABD-77F5-A1CDE3A3F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5A5D8-CEAB-9CD0-A2D0-4913B6771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2365-5A7F-41FF-8FC8-F890FBDCBE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0560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C08064-20E7-CBDD-C9AF-FD1FEFF77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D01DE-522C-426B-89E7-00E0408C2CFD}" type="datetimeFigureOut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30E7A2-F732-DFF4-575A-9FE90A315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F4774-E533-CF1E-4CDD-C0C0FC289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2365-5A7F-41FF-8FC8-F890FBDCBE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8601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95197A-9B73-8727-74AB-99F5558C5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B563B-2469-93AD-1C52-23AADA6D7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689A3-74ED-C03D-EACD-5C07F70441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D01DE-522C-426B-89E7-00E0408C2CFD}" type="datetimeFigureOut">
              <a:rPr kumimoji="1" lang="ja-JP" altLang="en-US" smtClean="0"/>
              <a:t>2023/6/30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69D2A-D3BE-C0F1-0F0A-5268D415E0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A2E46-C4BE-C77E-3826-401B596B1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D2365-5A7F-41FF-8FC8-F890FBDCBE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25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svg"/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A315F-DD3F-E635-D009-CC5FFB876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4815" y="1557724"/>
            <a:ext cx="9751387" cy="4247317"/>
          </a:xfrm>
        </p:spPr>
        <p:txBody>
          <a:bodyPr wrap="none">
            <a:spAutoFit/>
          </a:bodyPr>
          <a:lstStyle/>
          <a:p>
            <a:r>
              <a:rPr kumimoji="1" lang="en-US" altLang="ja-JP" sz="30000" dirty="0">
                <a:solidFill>
                  <a:srgbClr val="1D9BF0"/>
                </a:solidFill>
                <a:latin typeface="Bauhaus 93" panose="04030905020B02020C02" pitchFamily="82" charset="0"/>
              </a:rPr>
              <a:t>D   VE</a:t>
            </a:r>
            <a:endParaRPr kumimoji="1" lang="ja-JP" altLang="en-US" sz="30000" dirty="0">
              <a:solidFill>
                <a:srgbClr val="1D9BF0"/>
              </a:solidFill>
              <a:latin typeface="Bauhaus 93" panose="04030905020B02020C02" pitchFamily="82" charset="0"/>
            </a:endParaRPr>
          </a:p>
        </p:txBody>
      </p:sp>
      <p:pic>
        <p:nvPicPr>
          <p:cNvPr id="6" name="Graphic 5" descr="Badge Heart with solid fill">
            <a:extLst>
              <a:ext uri="{FF2B5EF4-FFF2-40B4-BE49-F238E27FC236}">
                <a16:creationId xmlns:a16="http://schemas.microsoft.com/office/drawing/2014/main" id="{404D5C12-27DF-2C0D-CF40-D817CEB26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83420" y="1929708"/>
            <a:ext cx="3241264" cy="324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48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90606A6E-9220-0F8F-F58A-02D15BD80E4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F68EDD3-EDD2-159E-38E9-F448B1B77BE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1D9B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70509C3-1835-905E-487D-F7A163188290}"/>
                </a:ext>
              </a:extLst>
            </p:cNvPr>
            <p:cNvGrpSpPr/>
            <p:nvPr/>
          </p:nvGrpSpPr>
          <p:grpSpPr>
            <a:xfrm>
              <a:off x="8937012" y="3662314"/>
              <a:ext cx="441572" cy="325902"/>
              <a:chOff x="8443274" y="3649247"/>
              <a:chExt cx="441572" cy="32590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4" name="Parallelogram 33">
                <a:extLst>
                  <a:ext uri="{FF2B5EF4-FFF2-40B4-BE49-F238E27FC236}">
                    <a16:creationId xmlns:a16="http://schemas.microsoft.com/office/drawing/2014/main" id="{B336B469-96D3-4515-1564-BE4D4DE6D6EC}"/>
                  </a:ext>
                </a:extLst>
              </p:cNvPr>
              <p:cNvSpPr/>
              <p:nvPr/>
            </p:nvSpPr>
            <p:spPr>
              <a:xfrm>
                <a:off x="8443274" y="3896887"/>
                <a:ext cx="441572" cy="78262"/>
              </a:xfrm>
              <a:prstGeom prst="parallelogram">
                <a:avLst>
                  <a:gd name="adj" fmla="val 97027"/>
                </a:avLst>
              </a:prstGeom>
              <a:solidFill>
                <a:srgbClr val="F09B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Parallelogram 34">
                <a:extLst>
                  <a:ext uri="{FF2B5EF4-FFF2-40B4-BE49-F238E27FC236}">
                    <a16:creationId xmlns:a16="http://schemas.microsoft.com/office/drawing/2014/main" id="{E938E55D-81F1-9826-BF16-E433E3F162F8}"/>
                  </a:ext>
                </a:extLst>
              </p:cNvPr>
              <p:cNvSpPr/>
              <p:nvPr/>
            </p:nvSpPr>
            <p:spPr>
              <a:xfrm>
                <a:off x="8443274" y="3649247"/>
                <a:ext cx="441572" cy="78262"/>
              </a:xfrm>
              <a:prstGeom prst="parallelogram">
                <a:avLst>
                  <a:gd name="adj" fmla="val 97027"/>
                </a:avLst>
              </a:prstGeom>
              <a:solidFill>
                <a:srgbClr val="F09B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Parallelogram 35">
                <a:extLst>
                  <a:ext uri="{FF2B5EF4-FFF2-40B4-BE49-F238E27FC236}">
                    <a16:creationId xmlns:a16="http://schemas.microsoft.com/office/drawing/2014/main" id="{9F6E2A73-4FEE-ABCC-4899-69526ED3862F}"/>
                  </a:ext>
                </a:extLst>
              </p:cNvPr>
              <p:cNvSpPr/>
              <p:nvPr/>
            </p:nvSpPr>
            <p:spPr>
              <a:xfrm flipH="1">
                <a:off x="8443274" y="3770504"/>
                <a:ext cx="441572" cy="78262"/>
              </a:xfrm>
              <a:prstGeom prst="parallelogram">
                <a:avLst>
                  <a:gd name="adj" fmla="val 97027"/>
                </a:avLst>
              </a:prstGeom>
              <a:solidFill>
                <a:srgbClr val="F09B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F2274F7-2B63-E455-78FB-D34FF3FB3098}"/>
                </a:ext>
              </a:extLst>
            </p:cNvPr>
            <p:cNvGrpSpPr/>
            <p:nvPr/>
          </p:nvGrpSpPr>
          <p:grpSpPr>
            <a:xfrm>
              <a:off x="8937012" y="4457384"/>
              <a:ext cx="441572" cy="325902"/>
              <a:chOff x="5067332" y="1712448"/>
              <a:chExt cx="441572" cy="32590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1" name="Parallelogram 30">
                <a:extLst>
                  <a:ext uri="{FF2B5EF4-FFF2-40B4-BE49-F238E27FC236}">
                    <a16:creationId xmlns:a16="http://schemas.microsoft.com/office/drawing/2014/main" id="{6233708A-060C-A352-4AEF-A90770E0F8E5}"/>
                  </a:ext>
                </a:extLst>
              </p:cNvPr>
              <p:cNvSpPr/>
              <p:nvPr/>
            </p:nvSpPr>
            <p:spPr>
              <a:xfrm>
                <a:off x="5067332" y="1960088"/>
                <a:ext cx="441572" cy="78262"/>
              </a:xfrm>
              <a:prstGeom prst="parallelogram">
                <a:avLst>
                  <a:gd name="adj" fmla="val 97027"/>
                </a:avLst>
              </a:prstGeom>
              <a:solidFill>
                <a:srgbClr val="F09B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Parallelogram 31">
                <a:extLst>
                  <a:ext uri="{FF2B5EF4-FFF2-40B4-BE49-F238E27FC236}">
                    <a16:creationId xmlns:a16="http://schemas.microsoft.com/office/drawing/2014/main" id="{CD6FBF59-FB9F-A817-6713-8D1E108DC8F9}"/>
                  </a:ext>
                </a:extLst>
              </p:cNvPr>
              <p:cNvSpPr/>
              <p:nvPr/>
            </p:nvSpPr>
            <p:spPr>
              <a:xfrm>
                <a:off x="5067332" y="1712448"/>
                <a:ext cx="441572" cy="78262"/>
              </a:xfrm>
              <a:prstGeom prst="parallelogram">
                <a:avLst>
                  <a:gd name="adj" fmla="val 97027"/>
                </a:avLst>
              </a:prstGeom>
              <a:solidFill>
                <a:srgbClr val="F09B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Parallelogram 32">
                <a:extLst>
                  <a:ext uri="{FF2B5EF4-FFF2-40B4-BE49-F238E27FC236}">
                    <a16:creationId xmlns:a16="http://schemas.microsoft.com/office/drawing/2014/main" id="{62D61619-5F97-D17C-2D8A-45939B0386E9}"/>
                  </a:ext>
                </a:extLst>
              </p:cNvPr>
              <p:cNvSpPr/>
              <p:nvPr/>
            </p:nvSpPr>
            <p:spPr>
              <a:xfrm flipH="1">
                <a:off x="5067332" y="1833705"/>
                <a:ext cx="441572" cy="78262"/>
              </a:xfrm>
              <a:prstGeom prst="parallelogram">
                <a:avLst>
                  <a:gd name="adj" fmla="val 97027"/>
                </a:avLst>
              </a:prstGeom>
              <a:solidFill>
                <a:srgbClr val="F09B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C821F7F-0528-7BD8-77C9-D67B5F21B4F3}"/>
                </a:ext>
              </a:extLst>
            </p:cNvPr>
            <p:cNvGrpSpPr/>
            <p:nvPr/>
          </p:nvGrpSpPr>
          <p:grpSpPr>
            <a:xfrm>
              <a:off x="8937012" y="5275239"/>
              <a:ext cx="441572" cy="325902"/>
              <a:chOff x="5067332" y="1712448"/>
              <a:chExt cx="441572" cy="32590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" name="Parallelogram 16">
                <a:extLst>
                  <a:ext uri="{FF2B5EF4-FFF2-40B4-BE49-F238E27FC236}">
                    <a16:creationId xmlns:a16="http://schemas.microsoft.com/office/drawing/2014/main" id="{B745BFA2-4F5A-926D-6F92-98BDF86A8B22}"/>
                  </a:ext>
                </a:extLst>
              </p:cNvPr>
              <p:cNvSpPr/>
              <p:nvPr/>
            </p:nvSpPr>
            <p:spPr>
              <a:xfrm>
                <a:off x="5067332" y="1960088"/>
                <a:ext cx="441572" cy="78262"/>
              </a:xfrm>
              <a:prstGeom prst="parallelogram">
                <a:avLst>
                  <a:gd name="adj" fmla="val 97027"/>
                </a:avLst>
              </a:prstGeom>
              <a:solidFill>
                <a:srgbClr val="F09B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Parallelogram 25">
                <a:extLst>
                  <a:ext uri="{FF2B5EF4-FFF2-40B4-BE49-F238E27FC236}">
                    <a16:creationId xmlns:a16="http://schemas.microsoft.com/office/drawing/2014/main" id="{778FFCE7-4557-B4E5-27C6-42CD070E1638}"/>
                  </a:ext>
                </a:extLst>
              </p:cNvPr>
              <p:cNvSpPr/>
              <p:nvPr/>
            </p:nvSpPr>
            <p:spPr>
              <a:xfrm>
                <a:off x="5067332" y="1712448"/>
                <a:ext cx="441572" cy="78262"/>
              </a:xfrm>
              <a:prstGeom prst="parallelogram">
                <a:avLst>
                  <a:gd name="adj" fmla="val 97027"/>
                </a:avLst>
              </a:prstGeom>
              <a:solidFill>
                <a:srgbClr val="F09B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Parallelogram 29">
                <a:extLst>
                  <a:ext uri="{FF2B5EF4-FFF2-40B4-BE49-F238E27FC236}">
                    <a16:creationId xmlns:a16="http://schemas.microsoft.com/office/drawing/2014/main" id="{B09A79A8-0C8A-E34F-7FC5-325DF30B7317}"/>
                  </a:ext>
                </a:extLst>
              </p:cNvPr>
              <p:cNvSpPr/>
              <p:nvPr/>
            </p:nvSpPr>
            <p:spPr>
              <a:xfrm flipH="1">
                <a:off x="5067332" y="1833705"/>
                <a:ext cx="441572" cy="78262"/>
              </a:xfrm>
              <a:prstGeom prst="parallelogram">
                <a:avLst>
                  <a:gd name="adj" fmla="val 97027"/>
                </a:avLst>
              </a:prstGeom>
              <a:solidFill>
                <a:srgbClr val="F09B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756785C-40CD-ECC1-A3B7-D3F12EBFC8FD}"/>
                </a:ext>
              </a:extLst>
            </p:cNvPr>
            <p:cNvSpPr/>
            <p:nvPr/>
          </p:nvSpPr>
          <p:spPr>
            <a:xfrm>
              <a:off x="517790" y="745779"/>
              <a:ext cx="3135795" cy="7078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1D9BF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r>
                <a:rPr kumimoji="1" lang="en-US" altLang="ja-JP" sz="4000" dirty="0">
                  <a:solidFill>
                    <a:srgbClr val="757575"/>
                  </a:solidFill>
                  <a:latin typeface="Abadi" panose="020B0604020104020204" pitchFamily="34" charset="0"/>
                </a:rPr>
                <a:t>Country ABC</a:t>
              </a:r>
              <a:endParaRPr kumimoji="1" lang="ja-JP" altLang="en-US" sz="4000" dirty="0">
                <a:solidFill>
                  <a:srgbClr val="757575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FAA4ED3-AF98-08E8-E041-8D09BB31A0CE}"/>
                </a:ext>
              </a:extLst>
            </p:cNvPr>
            <p:cNvSpPr/>
            <p:nvPr/>
          </p:nvSpPr>
          <p:spPr>
            <a:xfrm>
              <a:off x="517790" y="4240695"/>
              <a:ext cx="5173211" cy="13234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1D9BF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r>
                <a:rPr kumimoji="1" lang="en-US" altLang="ja-JP" sz="4000" dirty="0">
                  <a:solidFill>
                    <a:srgbClr val="757575"/>
                  </a:solidFill>
                  <a:latin typeface="Abadi" panose="020B0604020104020204" pitchFamily="34" charset="0"/>
                </a:rPr>
                <a:t>Project</a:t>
              </a:r>
              <a:r>
                <a:rPr lang="en-US" altLang="ja-JP" sz="4000" dirty="0">
                  <a:solidFill>
                    <a:srgbClr val="757575"/>
                  </a:solidFill>
                  <a:latin typeface="Abadi" panose="020B0604020104020204" pitchFamily="34" charset="0"/>
                </a:rPr>
                <a:t>:</a:t>
              </a:r>
            </a:p>
            <a:p>
              <a:r>
                <a:rPr kumimoji="1" lang="en-US" altLang="ja-JP" sz="4000" dirty="0">
                  <a:solidFill>
                    <a:srgbClr val="757575"/>
                  </a:solidFill>
                  <a:latin typeface="Abadi" panose="020B0604020104020204" pitchFamily="34" charset="0"/>
                </a:rPr>
                <a:t>Defend Country ABC</a:t>
              </a:r>
              <a:endParaRPr kumimoji="1" lang="ja-JP" altLang="en-US" sz="4000" dirty="0">
                <a:solidFill>
                  <a:srgbClr val="757575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EC25DA9-A6B1-C162-F752-C5186A07E2BC}"/>
                </a:ext>
              </a:extLst>
            </p:cNvPr>
            <p:cNvSpPr/>
            <p:nvPr/>
          </p:nvSpPr>
          <p:spPr>
            <a:xfrm>
              <a:off x="8542629" y="733933"/>
              <a:ext cx="3135795" cy="7078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1D9BF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r>
                <a:rPr kumimoji="1" lang="en-US" altLang="ja-JP" sz="4000" dirty="0">
                  <a:solidFill>
                    <a:srgbClr val="757575"/>
                  </a:solidFill>
                  <a:latin typeface="Abadi" panose="020B0604020104020204" pitchFamily="34" charset="0"/>
                </a:rPr>
                <a:t>Country XYZ</a:t>
              </a:r>
              <a:endParaRPr kumimoji="1" lang="ja-JP" altLang="en-US" sz="4000" dirty="0">
                <a:solidFill>
                  <a:srgbClr val="757575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241E52-0430-57CA-26B4-8D608C778A70}"/>
                </a:ext>
              </a:extLst>
            </p:cNvPr>
            <p:cNvSpPr/>
            <p:nvPr/>
          </p:nvSpPr>
          <p:spPr>
            <a:xfrm>
              <a:off x="517790" y="2500799"/>
              <a:ext cx="5173211" cy="7078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1D9BF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kumimoji="1" lang="en-US" altLang="ja-JP" sz="4000" dirty="0">
                  <a:solidFill>
                    <a:srgbClr val="757575"/>
                  </a:solidFill>
                  <a:latin typeface="Abadi" panose="020B0604020104020204" pitchFamily="34" charset="0"/>
                </a:rPr>
                <a:t>NPO/</a:t>
              </a:r>
              <a:r>
                <a:rPr lang="en-US" altLang="ja-JP" sz="4000" dirty="0">
                  <a:solidFill>
                    <a:srgbClr val="757575"/>
                  </a:solidFill>
                  <a:latin typeface="Abadi" panose="020B0604020104020204" pitchFamily="34" charset="0"/>
                </a:rPr>
                <a:t>NGO/Government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587A21-D888-9FD5-1CF2-2782C6B52681}"/>
                </a:ext>
              </a:extLst>
            </p:cNvPr>
            <p:cNvSpPr/>
            <p:nvPr/>
          </p:nvSpPr>
          <p:spPr>
            <a:xfrm>
              <a:off x="9465959" y="3695974"/>
              <a:ext cx="2212465" cy="7078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1D9BF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r>
                <a:rPr kumimoji="1" lang="en-US" altLang="ja-JP" sz="4000" dirty="0">
                  <a:solidFill>
                    <a:srgbClr val="757575"/>
                  </a:solidFill>
                  <a:latin typeface="Abadi" panose="020B0604020104020204" pitchFamily="34" charset="0"/>
                </a:rPr>
                <a:t>Backer 1</a:t>
              </a:r>
              <a:endParaRPr kumimoji="1" lang="ja-JP" altLang="en-US" sz="4000" dirty="0">
                <a:solidFill>
                  <a:srgbClr val="757575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A0EF367-9F94-EB21-940F-301FF4FDAE7F}"/>
                </a:ext>
              </a:extLst>
            </p:cNvPr>
            <p:cNvSpPr/>
            <p:nvPr/>
          </p:nvSpPr>
          <p:spPr>
            <a:xfrm>
              <a:off x="9465959" y="4587550"/>
              <a:ext cx="2212465" cy="7078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1D9BF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r>
                <a:rPr kumimoji="1" lang="en-US" altLang="ja-JP" sz="4000" dirty="0">
                  <a:solidFill>
                    <a:srgbClr val="757575"/>
                  </a:solidFill>
                  <a:latin typeface="Abadi" panose="020B0604020104020204" pitchFamily="34" charset="0"/>
                </a:rPr>
                <a:t>Backer 2</a:t>
              </a:r>
              <a:endParaRPr kumimoji="1" lang="ja-JP" altLang="en-US" sz="4000" dirty="0">
                <a:solidFill>
                  <a:srgbClr val="757575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C7E2B36-8E3B-5B80-73CF-8C305E830563}"/>
                </a:ext>
              </a:extLst>
            </p:cNvPr>
            <p:cNvSpPr/>
            <p:nvPr/>
          </p:nvSpPr>
          <p:spPr>
            <a:xfrm>
              <a:off x="9465959" y="5479125"/>
              <a:ext cx="2212465" cy="7078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1D9BF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r>
                <a:rPr kumimoji="1" lang="en-US" altLang="ja-JP" sz="4000" dirty="0">
                  <a:solidFill>
                    <a:srgbClr val="757575"/>
                  </a:solidFill>
                  <a:latin typeface="Abadi" panose="020B0604020104020204" pitchFamily="34" charset="0"/>
                </a:rPr>
                <a:t>Backer 3</a:t>
              </a:r>
              <a:endParaRPr kumimoji="1" lang="ja-JP" altLang="en-US" sz="4000" dirty="0">
                <a:solidFill>
                  <a:srgbClr val="757575"/>
                </a:solidFill>
                <a:latin typeface="Abadi" panose="020B0604020104020204" pitchFamily="34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6AA82F3-BCD4-1B4A-7DA4-6852281DCA1F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5514011" y="4049917"/>
              <a:ext cx="3951948" cy="0"/>
            </a:xfrm>
            <a:prstGeom prst="straightConnector1">
              <a:avLst/>
            </a:prstGeom>
            <a:ln w="38100">
              <a:solidFill>
                <a:srgbClr val="F09BF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D39921A-6D75-829F-4EA5-FD9D1AFA1154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 flipV="1">
              <a:off x="5514011" y="4240695"/>
              <a:ext cx="3951948" cy="700798"/>
            </a:xfrm>
            <a:prstGeom prst="straightConnector1">
              <a:avLst/>
            </a:prstGeom>
            <a:ln w="38100">
              <a:solidFill>
                <a:srgbClr val="F09BF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71B25AE-DD50-45C7-A7A9-A672835C1FA8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 flipV="1">
              <a:off x="5537200" y="4457700"/>
              <a:ext cx="3928759" cy="1375368"/>
            </a:xfrm>
            <a:prstGeom prst="straightConnector1">
              <a:avLst/>
            </a:prstGeom>
            <a:ln w="38100">
              <a:solidFill>
                <a:srgbClr val="F09BF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Graphic 46" descr="Heart with solid fill">
              <a:extLst>
                <a:ext uri="{FF2B5EF4-FFF2-40B4-BE49-F238E27FC236}">
                  <a16:creationId xmlns:a16="http://schemas.microsoft.com/office/drawing/2014/main" id="{090BCEC4-41CF-4AFA-090A-0C8FAFC21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40907" y="630676"/>
              <a:ext cx="914400" cy="914400"/>
            </a:xfrm>
            <a:prstGeom prst="rect">
              <a:avLst/>
            </a:prstGeom>
          </p:spPr>
        </p:pic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7DC37A0-E3BE-3C01-6480-9601754209FC}"/>
                </a:ext>
              </a:extLst>
            </p:cNvPr>
            <p:cNvCxnSpPr>
              <a:cxnSpLocks/>
              <a:stCxn id="9" idx="2"/>
              <a:endCxn id="5" idx="0"/>
            </p:cNvCxnSpPr>
            <p:nvPr/>
          </p:nvCxnSpPr>
          <p:spPr>
            <a:xfrm>
              <a:off x="3104396" y="3208685"/>
              <a:ext cx="0" cy="1032010"/>
            </a:xfrm>
            <a:prstGeom prst="straightConnector1">
              <a:avLst/>
            </a:prstGeom>
            <a:ln w="38100">
              <a:solidFill>
                <a:srgbClr val="1D9BF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BEF61221-B548-5507-E1CD-405194AF51BC}"/>
                </a:ext>
              </a:extLst>
            </p:cNvPr>
            <p:cNvCxnSpPr>
              <a:cxnSpLocks/>
              <a:stCxn id="8" idx="1"/>
              <a:endCxn id="47" idx="3"/>
            </p:cNvCxnSpPr>
            <p:nvPr/>
          </p:nvCxnSpPr>
          <p:spPr>
            <a:xfrm flipH="1">
              <a:off x="6555307" y="1087876"/>
              <a:ext cx="1987322" cy="0"/>
            </a:xfrm>
            <a:prstGeom prst="straightConnector1">
              <a:avLst/>
            </a:prstGeom>
            <a:ln w="38100">
              <a:solidFill>
                <a:srgbClr val="1D9BF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DF35020-EFFE-BA04-2326-C8A6EBB10CA9}"/>
                </a:ext>
              </a:extLst>
            </p:cNvPr>
            <p:cNvSpPr txBox="1"/>
            <p:nvPr/>
          </p:nvSpPr>
          <p:spPr>
            <a:xfrm>
              <a:off x="6096000" y="2290132"/>
              <a:ext cx="5578208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2400" dirty="0">
                  <a:solidFill>
                    <a:srgbClr val="757575"/>
                  </a:solidFill>
                  <a:latin typeface="Abadi" panose="020B0604020104020204" pitchFamily="34" charset="0"/>
                </a:rPr>
                <a:t>NPO/NGP/Government</a:t>
              </a:r>
              <a:r>
                <a:rPr lang="ja-JP" altLang="en-US" sz="2400" dirty="0">
                  <a:solidFill>
                    <a:srgbClr val="757575"/>
                  </a:solidFill>
                  <a:latin typeface="Abadi" panose="020B0604020104020204" pitchFamily="34" charset="0"/>
                </a:rPr>
                <a:t> </a:t>
              </a:r>
              <a:r>
                <a:rPr lang="en-US" altLang="ja-JP" sz="2400" dirty="0">
                  <a:solidFill>
                    <a:srgbClr val="757575"/>
                  </a:solidFill>
                  <a:latin typeface="Abadi" panose="020B0604020104020204" pitchFamily="34" charset="0"/>
                </a:rPr>
                <a:t>created project to defend Country ABC from the attack from Country XYZ</a:t>
              </a:r>
              <a:endParaRPr lang="ja-JP" altLang="en-US" sz="2400" dirty="0">
                <a:solidFill>
                  <a:srgbClr val="757575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944B440-982D-FB36-6D84-E9A70CEDB947}"/>
                </a:ext>
              </a:extLst>
            </p:cNvPr>
            <p:cNvSpPr txBox="1"/>
            <p:nvPr/>
          </p:nvSpPr>
          <p:spPr>
            <a:xfrm>
              <a:off x="6096000" y="1582761"/>
              <a:ext cx="546007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2400" dirty="0">
                  <a:solidFill>
                    <a:srgbClr val="757575"/>
                  </a:solidFill>
                  <a:latin typeface="Abadi" panose="020B0604020104020204" pitchFamily="34" charset="0"/>
                </a:rPr>
                <a:t>Suspicious “incident” activities</a:t>
              </a:r>
              <a:endParaRPr lang="ja-JP" altLang="en-US" sz="2400" dirty="0">
                <a:solidFill>
                  <a:srgbClr val="757575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BE261E5-FAB2-BD99-3A85-1277764B3B04}"/>
                </a:ext>
              </a:extLst>
            </p:cNvPr>
            <p:cNvSpPr txBox="1"/>
            <p:nvPr/>
          </p:nvSpPr>
          <p:spPr>
            <a:xfrm>
              <a:off x="572148" y="3309192"/>
              <a:ext cx="2220480" cy="8309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ja-JP" sz="2400" dirty="0">
                  <a:solidFill>
                    <a:srgbClr val="757575"/>
                  </a:solidFill>
                  <a:latin typeface="Abadi" panose="020B0604020104020204" pitchFamily="34" charset="0"/>
                </a:rPr>
                <a:t>Create and</a:t>
              </a:r>
              <a:br>
                <a:rPr lang="en-US" altLang="ja-JP" sz="2400" dirty="0">
                  <a:solidFill>
                    <a:srgbClr val="757575"/>
                  </a:solidFill>
                  <a:latin typeface="Abadi" panose="020B0604020104020204" pitchFamily="34" charset="0"/>
                </a:rPr>
              </a:br>
              <a:r>
                <a:rPr lang="en-US" altLang="ja-JP" sz="2400" dirty="0">
                  <a:solidFill>
                    <a:srgbClr val="757575"/>
                  </a:solidFill>
                  <a:latin typeface="Abadi" panose="020B0604020104020204" pitchFamily="34" charset="0"/>
                </a:rPr>
                <a:t>manage Project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435ED2C-7759-EA2D-2B68-8EA0C9B7332D}"/>
                </a:ext>
              </a:extLst>
            </p:cNvPr>
            <p:cNvGrpSpPr/>
            <p:nvPr/>
          </p:nvGrpSpPr>
          <p:grpSpPr>
            <a:xfrm>
              <a:off x="4619686" y="3718255"/>
              <a:ext cx="1071315" cy="1071315"/>
              <a:chOff x="4619686" y="4277055"/>
              <a:chExt cx="1071315" cy="107131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0357B57-BA03-10BE-367D-8510B9AC0A51}"/>
                  </a:ext>
                </a:extLst>
              </p:cNvPr>
              <p:cNvSpPr/>
              <p:nvPr/>
            </p:nvSpPr>
            <p:spPr>
              <a:xfrm>
                <a:off x="4782967" y="4414930"/>
                <a:ext cx="731044" cy="7119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22" name="Graphic 21" descr="Safe with solid fill">
                <a:extLst>
                  <a:ext uri="{FF2B5EF4-FFF2-40B4-BE49-F238E27FC236}">
                    <a16:creationId xmlns:a16="http://schemas.microsoft.com/office/drawing/2014/main" id="{2BA67465-F5D1-47D4-D10B-CDBE111EFB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619686" y="4277055"/>
                <a:ext cx="1071315" cy="107131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3F364BA-6071-A92F-5D50-99780FBEE368}"/>
                </a:ext>
              </a:extLst>
            </p:cNvPr>
            <p:cNvSpPr txBox="1"/>
            <p:nvPr/>
          </p:nvSpPr>
          <p:spPr>
            <a:xfrm>
              <a:off x="517790" y="5642441"/>
              <a:ext cx="788514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2400" dirty="0">
                  <a:solidFill>
                    <a:srgbClr val="757575"/>
                  </a:solidFill>
                  <a:latin typeface="Abadi" panose="020B0604020104020204" pitchFamily="34" charset="0"/>
                </a:rPr>
                <a:t>Advance donations are pooled in the project</a:t>
              </a:r>
              <a:br>
                <a:rPr lang="en-US" altLang="ja-JP" sz="2400" dirty="0">
                  <a:solidFill>
                    <a:srgbClr val="757575"/>
                  </a:solidFill>
                  <a:latin typeface="Abadi" panose="020B0604020104020204" pitchFamily="34" charset="0"/>
                </a:rPr>
              </a:br>
              <a:r>
                <a:rPr lang="en-US" altLang="ja-JP" sz="2400" dirty="0">
                  <a:solidFill>
                    <a:srgbClr val="757575"/>
                  </a:solidFill>
                  <a:latin typeface="Abadi" panose="020B0604020104020204" pitchFamily="34" charset="0"/>
                </a:rPr>
                <a:t>(can be pulled back before the actual incident)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8993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F1AE8AD3-B2FA-689B-6BAD-A2D7179BAAC2}"/>
              </a:ext>
            </a:extLst>
          </p:cNvPr>
          <p:cNvGrpSpPr/>
          <p:nvPr/>
        </p:nvGrpSpPr>
        <p:grpSpPr>
          <a:xfrm>
            <a:off x="0" y="-36512"/>
            <a:ext cx="12192000" cy="6858000"/>
            <a:chOff x="0" y="-36512"/>
            <a:chExt cx="12192000" cy="685800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4D394E6-53DA-48CD-B891-1EBF0BC34D24}"/>
                </a:ext>
              </a:extLst>
            </p:cNvPr>
            <p:cNvSpPr/>
            <p:nvPr/>
          </p:nvSpPr>
          <p:spPr>
            <a:xfrm>
              <a:off x="0" y="-36512"/>
              <a:ext cx="12192000" cy="6858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1D9B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CFC0AC1-5E07-5687-5DF1-D3252B76A190}"/>
                </a:ext>
              </a:extLst>
            </p:cNvPr>
            <p:cNvGrpSpPr/>
            <p:nvPr/>
          </p:nvGrpSpPr>
          <p:grpSpPr>
            <a:xfrm>
              <a:off x="4602324" y="1712448"/>
              <a:ext cx="906580" cy="687807"/>
              <a:chOff x="4602324" y="1712448"/>
              <a:chExt cx="906580" cy="687807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03183D09-BBE3-9FD3-767A-3DCCADA4C84F}"/>
                  </a:ext>
                </a:extLst>
              </p:cNvPr>
              <p:cNvGrpSpPr/>
              <p:nvPr/>
            </p:nvGrpSpPr>
            <p:grpSpPr>
              <a:xfrm>
                <a:off x="5067332" y="1712448"/>
                <a:ext cx="441572" cy="325902"/>
                <a:chOff x="5067332" y="1712448"/>
                <a:chExt cx="441572" cy="325902"/>
              </a:xfrm>
            </p:grpSpPr>
            <p:sp>
              <p:nvSpPr>
                <p:cNvPr id="4" name="Parallelogram 3">
                  <a:extLst>
                    <a:ext uri="{FF2B5EF4-FFF2-40B4-BE49-F238E27FC236}">
                      <a16:creationId xmlns:a16="http://schemas.microsoft.com/office/drawing/2014/main" id="{5279FCA0-202A-18EA-9609-1F49DD43273E}"/>
                    </a:ext>
                  </a:extLst>
                </p:cNvPr>
                <p:cNvSpPr/>
                <p:nvPr/>
              </p:nvSpPr>
              <p:spPr>
                <a:xfrm>
                  <a:off x="5067332" y="1960088"/>
                  <a:ext cx="441572" cy="78262"/>
                </a:xfrm>
                <a:prstGeom prst="parallelogram">
                  <a:avLst>
                    <a:gd name="adj" fmla="val 97027"/>
                  </a:avLst>
                </a:prstGeom>
                <a:solidFill>
                  <a:srgbClr val="F09B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" name="Parallelogram 5">
                  <a:extLst>
                    <a:ext uri="{FF2B5EF4-FFF2-40B4-BE49-F238E27FC236}">
                      <a16:creationId xmlns:a16="http://schemas.microsoft.com/office/drawing/2014/main" id="{1D5A6F9A-BDE6-9F36-F285-5693ABAE80DE}"/>
                    </a:ext>
                  </a:extLst>
                </p:cNvPr>
                <p:cNvSpPr/>
                <p:nvPr/>
              </p:nvSpPr>
              <p:spPr>
                <a:xfrm>
                  <a:off x="5067332" y="1712448"/>
                  <a:ext cx="441572" cy="78262"/>
                </a:xfrm>
                <a:prstGeom prst="parallelogram">
                  <a:avLst>
                    <a:gd name="adj" fmla="val 97027"/>
                  </a:avLst>
                </a:prstGeom>
                <a:solidFill>
                  <a:srgbClr val="F09B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" name="Parallelogram 12">
                  <a:extLst>
                    <a:ext uri="{FF2B5EF4-FFF2-40B4-BE49-F238E27FC236}">
                      <a16:creationId xmlns:a16="http://schemas.microsoft.com/office/drawing/2014/main" id="{460612CC-9BC5-1112-DE4C-77973EBF3D22}"/>
                    </a:ext>
                  </a:extLst>
                </p:cNvPr>
                <p:cNvSpPr/>
                <p:nvPr/>
              </p:nvSpPr>
              <p:spPr>
                <a:xfrm flipH="1">
                  <a:off x="5067332" y="1833705"/>
                  <a:ext cx="441572" cy="78262"/>
                </a:xfrm>
                <a:prstGeom prst="parallelogram">
                  <a:avLst>
                    <a:gd name="adj" fmla="val 97027"/>
                  </a:avLst>
                </a:prstGeom>
                <a:solidFill>
                  <a:srgbClr val="F09B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5F79BC1-7D47-3F1D-8FCC-BF5F35614895}"/>
                  </a:ext>
                </a:extLst>
              </p:cNvPr>
              <p:cNvGrpSpPr/>
              <p:nvPr/>
            </p:nvGrpSpPr>
            <p:grpSpPr>
              <a:xfrm>
                <a:off x="4602324" y="1712448"/>
                <a:ext cx="441572" cy="325902"/>
                <a:chOff x="5067332" y="1712448"/>
                <a:chExt cx="441572" cy="325902"/>
              </a:xfrm>
            </p:grpSpPr>
            <p:sp>
              <p:nvSpPr>
                <p:cNvPr id="18" name="Parallelogram 17">
                  <a:extLst>
                    <a:ext uri="{FF2B5EF4-FFF2-40B4-BE49-F238E27FC236}">
                      <a16:creationId xmlns:a16="http://schemas.microsoft.com/office/drawing/2014/main" id="{06211D9A-AC0F-5304-6F4A-184D7157A164}"/>
                    </a:ext>
                  </a:extLst>
                </p:cNvPr>
                <p:cNvSpPr/>
                <p:nvPr/>
              </p:nvSpPr>
              <p:spPr>
                <a:xfrm>
                  <a:off x="5067332" y="1960088"/>
                  <a:ext cx="441572" cy="78262"/>
                </a:xfrm>
                <a:prstGeom prst="parallelogram">
                  <a:avLst>
                    <a:gd name="adj" fmla="val 97027"/>
                  </a:avLst>
                </a:prstGeom>
                <a:solidFill>
                  <a:srgbClr val="F09B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" name="Parallelogram 22">
                  <a:extLst>
                    <a:ext uri="{FF2B5EF4-FFF2-40B4-BE49-F238E27FC236}">
                      <a16:creationId xmlns:a16="http://schemas.microsoft.com/office/drawing/2014/main" id="{2349FAA4-3AD3-73A6-4EBD-009B0F51DC95}"/>
                    </a:ext>
                  </a:extLst>
                </p:cNvPr>
                <p:cNvSpPr/>
                <p:nvPr/>
              </p:nvSpPr>
              <p:spPr>
                <a:xfrm>
                  <a:off x="5067332" y="1712448"/>
                  <a:ext cx="441572" cy="78262"/>
                </a:xfrm>
                <a:prstGeom prst="parallelogram">
                  <a:avLst>
                    <a:gd name="adj" fmla="val 97027"/>
                  </a:avLst>
                </a:prstGeom>
                <a:solidFill>
                  <a:srgbClr val="F09B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4" name="Parallelogram 23">
                  <a:extLst>
                    <a:ext uri="{FF2B5EF4-FFF2-40B4-BE49-F238E27FC236}">
                      <a16:creationId xmlns:a16="http://schemas.microsoft.com/office/drawing/2014/main" id="{7B06A9BF-C690-71C9-43C2-7515623CC8EB}"/>
                    </a:ext>
                  </a:extLst>
                </p:cNvPr>
                <p:cNvSpPr/>
                <p:nvPr/>
              </p:nvSpPr>
              <p:spPr>
                <a:xfrm flipH="1">
                  <a:off x="5067332" y="1833705"/>
                  <a:ext cx="441572" cy="78262"/>
                </a:xfrm>
                <a:prstGeom prst="parallelogram">
                  <a:avLst>
                    <a:gd name="adj" fmla="val 97027"/>
                  </a:avLst>
                </a:prstGeom>
                <a:solidFill>
                  <a:srgbClr val="F09B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A499F2AE-2CC8-C5FE-EC64-28AB7DF9C33E}"/>
                  </a:ext>
                </a:extLst>
              </p:cNvPr>
              <p:cNvGrpSpPr/>
              <p:nvPr/>
            </p:nvGrpSpPr>
            <p:grpSpPr>
              <a:xfrm>
                <a:off x="4829250" y="2074353"/>
                <a:ext cx="441572" cy="325902"/>
                <a:chOff x="5067332" y="1712448"/>
                <a:chExt cx="441572" cy="325902"/>
              </a:xfrm>
            </p:grpSpPr>
            <p:sp>
              <p:nvSpPr>
                <p:cNvPr id="26" name="Parallelogram 25">
                  <a:extLst>
                    <a:ext uri="{FF2B5EF4-FFF2-40B4-BE49-F238E27FC236}">
                      <a16:creationId xmlns:a16="http://schemas.microsoft.com/office/drawing/2014/main" id="{6ABEA42A-8B43-EA12-026A-F0B5AED0A152}"/>
                    </a:ext>
                  </a:extLst>
                </p:cNvPr>
                <p:cNvSpPr/>
                <p:nvPr/>
              </p:nvSpPr>
              <p:spPr>
                <a:xfrm>
                  <a:off x="5067332" y="1960088"/>
                  <a:ext cx="441572" cy="78262"/>
                </a:xfrm>
                <a:prstGeom prst="parallelogram">
                  <a:avLst>
                    <a:gd name="adj" fmla="val 97027"/>
                  </a:avLst>
                </a:prstGeom>
                <a:solidFill>
                  <a:srgbClr val="F09B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7" name="Parallelogram 26">
                  <a:extLst>
                    <a:ext uri="{FF2B5EF4-FFF2-40B4-BE49-F238E27FC236}">
                      <a16:creationId xmlns:a16="http://schemas.microsoft.com/office/drawing/2014/main" id="{F6FBA792-89D7-62F4-223A-899B2B61915B}"/>
                    </a:ext>
                  </a:extLst>
                </p:cNvPr>
                <p:cNvSpPr/>
                <p:nvPr/>
              </p:nvSpPr>
              <p:spPr>
                <a:xfrm>
                  <a:off x="5067332" y="1712448"/>
                  <a:ext cx="441572" cy="78262"/>
                </a:xfrm>
                <a:prstGeom prst="parallelogram">
                  <a:avLst>
                    <a:gd name="adj" fmla="val 97027"/>
                  </a:avLst>
                </a:prstGeom>
                <a:solidFill>
                  <a:srgbClr val="F09B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8" name="Parallelogram 27">
                  <a:extLst>
                    <a:ext uri="{FF2B5EF4-FFF2-40B4-BE49-F238E27FC236}">
                      <a16:creationId xmlns:a16="http://schemas.microsoft.com/office/drawing/2014/main" id="{EC9F1124-D172-9D2A-EA8B-818FCDAC8B84}"/>
                    </a:ext>
                  </a:extLst>
                </p:cNvPr>
                <p:cNvSpPr/>
                <p:nvPr/>
              </p:nvSpPr>
              <p:spPr>
                <a:xfrm flipH="1">
                  <a:off x="5067332" y="1833705"/>
                  <a:ext cx="441572" cy="78262"/>
                </a:xfrm>
                <a:prstGeom prst="parallelogram">
                  <a:avLst>
                    <a:gd name="adj" fmla="val 97027"/>
                  </a:avLst>
                </a:prstGeom>
                <a:solidFill>
                  <a:srgbClr val="F09B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FAA4ED3-AF98-08E8-E041-8D09BB31A0CE}"/>
                </a:ext>
              </a:extLst>
            </p:cNvPr>
            <p:cNvSpPr/>
            <p:nvPr/>
          </p:nvSpPr>
          <p:spPr>
            <a:xfrm>
              <a:off x="517790" y="4252328"/>
              <a:ext cx="5173211" cy="13234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1D9BF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r>
                <a:rPr kumimoji="1" lang="en-US" altLang="ja-JP" sz="4000" dirty="0">
                  <a:solidFill>
                    <a:srgbClr val="757575"/>
                  </a:solidFill>
                  <a:latin typeface="Abadi" panose="020B0604020104020204" pitchFamily="34" charset="0"/>
                </a:rPr>
                <a:t>Project</a:t>
              </a:r>
              <a:r>
                <a:rPr lang="en-US" altLang="ja-JP" sz="4000" dirty="0">
                  <a:solidFill>
                    <a:srgbClr val="757575"/>
                  </a:solidFill>
                  <a:latin typeface="Abadi" panose="020B0604020104020204" pitchFamily="34" charset="0"/>
                </a:rPr>
                <a:t>:</a:t>
              </a:r>
            </a:p>
            <a:p>
              <a:r>
                <a:rPr kumimoji="1" lang="en-US" altLang="ja-JP" sz="4000" dirty="0">
                  <a:solidFill>
                    <a:srgbClr val="757575"/>
                  </a:solidFill>
                  <a:latin typeface="Abadi" panose="020B0604020104020204" pitchFamily="34" charset="0"/>
                </a:rPr>
                <a:t>Defend Country ABC</a:t>
              </a:r>
              <a:endParaRPr kumimoji="1" lang="ja-JP" altLang="en-US" sz="4000" dirty="0">
                <a:solidFill>
                  <a:srgbClr val="757575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6116B9-10D2-0B22-C30B-DF7604E9938C}"/>
                </a:ext>
              </a:extLst>
            </p:cNvPr>
            <p:cNvSpPr/>
            <p:nvPr/>
          </p:nvSpPr>
          <p:spPr>
            <a:xfrm>
              <a:off x="517790" y="757412"/>
              <a:ext cx="3135795" cy="7078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1D9BF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r>
                <a:rPr kumimoji="1" lang="en-US" altLang="ja-JP" sz="4000" dirty="0">
                  <a:solidFill>
                    <a:srgbClr val="757575"/>
                  </a:solidFill>
                  <a:latin typeface="Abadi" panose="020B0604020104020204" pitchFamily="34" charset="0"/>
                </a:rPr>
                <a:t>Country ABC</a:t>
              </a:r>
              <a:endParaRPr kumimoji="1" lang="ja-JP" altLang="en-US" sz="4000" dirty="0">
                <a:solidFill>
                  <a:srgbClr val="757575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EC25DA9-A6B1-C162-F752-C5186A07E2BC}"/>
                </a:ext>
              </a:extLst>
            </p:cNvPr>
            <p:cNvSpPr/>
            <p:nvPr/>
          </p:nvSpPr>
          <p:spPr>
            <a:xfrm>
              <a:off x="8542629" y="757412"/>
              <a:ext cx="3135795" cy="7078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1D9BF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r>
                <a:rPr kumimoji="1" lang="en-US" altLang="ja-JP" sz="4000" dirty="0">
                  <a:solidFill>
                    <a:srgbClr val="757575"/>
                  </a:solidFill>
                  <a:latin typeface="Abadi" panose="020B0604020104020204" pitchFamily="34" charset="0"/>
                </a:rPr>
                <a:t>Country XYZ</a:t>
              </a:r>
              <a:endParaRPr kumimoji="1" lang="ja-JP" altLang="en-US" sz="4000" dirty="0">
                <a:solidFill>
                  <a:srgbClr val="757575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241E52-0430-57CA-26B4-8D608C778A70}"/>
                </a:ext>
              </a:extLst>
            </p:cNvPr>
            <p:cNvSpPr/>
            <p:nvPr/>
          </p:nvSpPr>
          <p:spPr>
            <a:xfrm>
              <a:off x="517790" y="2512432"/>
              <a:ext cx="5173211" cy="7078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1D9BF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kumimoji="1" lang="en-US" altLang="ja-JP" sz="4000" dirty="0">
                  <a:solidFill>
                    <a:srgbClr val="757575"/>
                  </a:solidFill>
                  <a:latin typeface="Abadi" panose="020B0604020104020204" pitchFamily="34" charset="0"/>
                </a:rPr>
                <a:t>NPO/</a:t>
              </a:r>
              <a:r>
                <a:rPr lang="en-US" altLang="ja-JP" sz="4000" dirty="0">
                  <a:solidFill>
                    <a:srgbClr val="757575"/>
                  </a:solidFill>
                  <a:latin typeface="Abadi" panose="020B0604020104020204" pitchFamily="34" charset="0"/>
                </a:rPr>
                <a:t>NGO/Government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587A21-D888-9FD5-1CF2-2782C6B52681}"/>
                </a:ext>
              </a:extLst>
            </p:cNvPr>
            <p:cNvSpPr/>
            <p:nvPr/>
          </p:nvSpPr>
          <p:spPr>
            <a:xfrm>
              <a:off x="9465959" y="3707607"/>
              <a:ext cx="2212465" cy="7078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1D9BF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r>
                <a:rPr kumimoji="1" lang="en-US" altLang="ja-JP" sz="4000" dirty="0">
                  <a:solidFill>
                    <a:srgbClr val="757575"/>
                  </a:solidFill>
                  <a:latin typeface="Abadi" panose="020B0604020104020204" pitchFamily="34" charset="0"/>
                </a:rPr>
                <a:t>Backer 1</a:t>
              </a:r>
              <a:endParaRPr kumimoji="1" lang="ja-JP" altLang="en-US" sz="4000" dirty="0">
                <a:solidFill>
                  <a:srgbClr val="757575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A0EF367-9F94-EB21-940F-301FF4FDAE7F}"/>
                </a:ext>
              </a:extLst>
            </p:cNvPr>
            <p:cNvSpPr/>
            <p:nvPr/>
          </p:nvSpPr>
          <p:spPr>
            <a:xfrm>
              <a:off x="9465959" y="4599183"/>
              <a:ext cx="2212465" cy="7078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1D9BF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r>
                <a:rPr kumimoji="1" lang="en-US" altLang="ja-JP" sz="4000" dirty="0">
                  <a:solidFill>
                    <a:srgbClr val="757575"/>
                  </a:solidFill>
                  <a:latin typeface="Abadi" panose="020B0604020104020204" pitchFamily="34" charset="0"/>
                </a:rPr>
                <a:t>Backer 2</a:t>
              </a:r>
              <a:endParaRPr kumimoji="1" lang="ja-JP" altLang="en-US" sz="4000" dirty="0">
                <a:solidFill>
                  <a:srgbClr val="757575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C7E2B36-8E3B-5B80-73CF-8C305E830563}"/>
                </a:ext>
              </a:extLst>
            </p:cNvPr>
            <p:cNvSpPr/>
            <p:nvPr/>
          </p:nvSpPr>
          <p:spPr>
            <a:xfrm>
              <a:off x="9465959" y="5490758"/>
              <a:ext cx="2212465" cy="7078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1D9BF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r>
                <a:rPr kumimoji="1" lang="en-US" altLang="ja-JP" sz="4000" dirty="0">
                  <a:solidFill>
                    <a:srgbClr val="757575"/>
                  </a:solidFill>
                  <a:latin typeface="Abadi" panose="020B0604020104020204" pitchFamily="34" charset="0"/>
                </a:rPr>
                <a:t>Backer 3</a:t>
              </a:r>
              <a:endParaRPr kumimoji="1" lang="ja-JP" altLang="en-US" sz="4000" dirty="0">
                <a:solidFill>
                  <a:srgbClr val="757575"/>
                </a:solidFill>
                <a:latin typeface="Abadi" panose="020B0604020104020204" pitchFamily="34" charset="0"/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7DC37A0-E3BE-3C01-6480-9601754209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04396" y="3220318"/>
              <a:ext cx="0" cy="1032010"/>
            </a:xfrm>
            <a:prstGeom prst="straightConnector1">
              <a:avLst/>
            </a:prstGeom>
            <a:ln w="38100">
              <a:solidFill>
                <a:srgbClr val="1D9BF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BEF61221-B548-5507-E1CD-405194AF51BC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3653585" y="1111355"/>
              <a:ext cx="4889044" cy="0"/>
            </a:xfrm>
            <a:prstGeom prst="straightConnector1">
              <a:avLst/>
            </a:prstGeom>
            <a:ln w="38100">
              <a:solidFill>
                <a:srgbClr val="1D9BF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DF35020-EFFE-BA04-2326-C8A6EBB10CA9}"/>
                </a:ext>
              </a:extLst>
            </p:cNvPr>
            <p:cNvSpPr txBox="1"/>
            <p:nvPr/>
          </p:nvSpPr>
          <p:spPr>
            <a:xfrm>
              <a:off x="6613792" y="2217874"/>
              <a:ext cx="5578208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2400" dirty="0">
                  <a:solidFill>
                    <a:srgbClr val="757575"/>
                  </a:solidFill>
                  <a:latin typeface="Abadi" panose="020B0604020104020204" pitchFamily="34" charset="0"/>
                </a:rPr>
                <a:t>If the pooled amount is visible to Country XYZ and enough huge, it can be expected to suppress the incident happen.</a:t>
              </a:r>
              <a:endParaRPr lang="ja-JP" altLang="en-US" sz="2400" dirty="0">
                <a:solidFill>
                  <a:srgbClr val="757575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A567D29-2A16-EC9B-136F-B9869FFE2027}"/>
                </a:ext>
              </a:extLst>
            </p:cNvPr>
            <p:cNvSpPr/>
            <p:nvPr/>
          </p:nvSpPr>
          <p:spPr>
            <a:xfrm>
              <a:off x="4695826" y="3829979"/>
              <a:ext cx="731044" cy="7119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5" name="Connector: Curved 34">
              <a:extLst>
                <a:ext uri="{FF2B5EF4-FFF2-40B4-BE49-F238E27FC236}">
                  <a16:creationId xmlns:a16="http://schemas.microsoft.com/office/drawing/2014/main" id="{CEC5993C-60BC-BCB8-D3D7-81561B53E20E}"/>
                </a:ext>
              </a:extLst>
            </p:cNvPr>
            <p:cNvCxnSpPr>
              <a:cxnSpLocks/>
              <a:stCxn id="56" idx="3"/>
              <a:endCxn id="58" idx="3"/>
            </p:cNvCxnSpPr>
            <p:nvPr/>
          </p:nvCxnSpPr>
          <p:spPr>
            <a:xfrm flipV="1">
              <a:off x="5228052" y="2123514"/>
              <a:ext cx="198818" cy="1926403"/>
            </a:xfrm>
            <a:prstGeom prst="curvedConnector3">
              <a:avLst>
                <a:gd name="adj1" fmla="val 638397"/>
              </a:avLst>
            </a:prstGeom>
            <a:ln w="38100">
              <a:solidFill>
                <a:srgbClr val="1D9BF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9571D26-FFE9-D95F-4047-AF0AC54E28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04396" y="1480422"/>
              <a:ext cx="0" cy="1032010"/>
            </a:xfrm>
            <a:prstGeom prst="straightConnector1">
              <a:avLst/>
            </a:prstGeom>
            <a:ln w="38100">
              <a:solidFill>
                <a:srgbClr val="1D9BF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44CE296-8ED7-E940-26E3-75A94EBD4E75}"/>
                </a:ext>
              </a:extLst>
            </p:cNvPr>
            <p:cNvSpPr txBox="1"/>
            <p:nvPr/>
          </p:nvSpPr>
          <p:spPr>
            <a:xfrm>
              <a:off x="6096000" y="1594394"/>
              <a:ext cx="546007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2400" dirty="0">
                  <a:solidFill>
                    <a:srgbClr val="757575"/>
                  </a:solidFill>
                  <a:latin typeface="Abadi" panose="020B0604020104020204" pitchFamily="34" charset="0"/>
                </a:rPr>
                <a:t>Once “incident” actually happen</a:t>
              </a:r>
              <a:endParaRPr lang="ja-JP" altLang="en-US" sz="2400" dirty="0">
                <a:solidFill>
                  <a:srgbClr val="757575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896BD46-C81F-FE98-3B4A-056985624FFF}"/>
                </a:ext>
              </a:extLst>
            </p:cNvPr>
            <p:cNvSpPr/>
            <p:nvPr/>
          </p:nvSpPr>
          <p:spPr>
            <a:xfrm>
              <a:off x="4963204" y="3917493"/>
              <a:ext cx="264848" cy="2648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DFAD12F-8FAF-CB11-8015-0C79462D536E}"/>
                </a:ext>
              </a:extLst>
            </p:cNvPr>
            <p:cNvSpPr/>
            <p:nvPr/>
          </p:nvSpPr>
          <p:spPr>
            <a:xfrm>
              <a:off x="5162022" y="1991090"/>
              <a:ext cx="264848" cy="2648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C206F3F-EBDE-6C0A-9D18-B6FFBAA1D5CF}"/>
                </a:ext>
              </a:extLst>
            </p:cNvPr>
            <p:cNvSpPr txBox="1"/>
            <p:nvPr/>
          </p:nvSpPr>
          <p:spPr>
            <a:xfrm>
              <a:off x="517790" y="5642441"/>
              <a:ext cx="788514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2400" dirty="0">
                  <a:solidFill>
                    <a:srgbClr val="757575"/>
                  </a:solidFill>
                  <a:latin typeface="Abadi" panose="020B0604020104020204" pitchFamily="34" charset="0"/>
                </a:rPr>
                <a:t>As like the opened vault, the NPO/NGO/Government can withdraw the pooled Solana to support the Country ABC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B0597A4-9B31-04E7-AEF1-6C78F5060446}"/>
                </a:ext>
              </a:extLst>
            </p:cNvPr>
            <p:cNvSpPr/>
            <p:nvPr/>
          </p:nvSpPr>
          <p:spPr>
            <a:xfrm>
              <a:off x="5847736" y="757412"/>
              <a:ext cx="631625" cy="6151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" name="Graphic 1" descr="Badge Heart with solid fill">
              <a:extLst>
                <a:ext uri="{FF2B5EF4-FFF2-40B4-BE49-F238E27FC236}">
                  <a16:creationId xmlns:a16="http://schemas.microsoft.com/office/drawing/2014/main" id="{7F452974-C9B6-5E24-6665-BA9A66743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7896" y="374214"/>
              <a:ext cx="1327970" cy="132797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52DD156-BAD2-1A67-6955-65A27679FD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4011" y="4049917"/>
              <a:ext cx="3951948" cy="0"/>
            </a:xfrm>
            <a:prstGeom prst="straightConnector1">
              <a:avLst/>
            </a:prstGeom>
            <a:ln w="38100">
              <a:solidFill>
                <a:srgbClr val="1D9BF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EADA5C4-BFF1-102B-AD54-07AC14BFDD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14011" y="4240695"/>
              <a:ext cx="3951948" cy="700798"/>
            </a:xfrm>
            <a:prstGeom prst="straightConnector1">
              <a:avLst/>
            </a:prstGeom>
            <a:ln w="38100">
              <a:solidFill>
                <a:srgbClr val="1D9BF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B008238-9D15-7A9F-31B2-4EB6F6BE14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37200" y="4457700"/>
              <a:ext cx="3928759" cy="1375368"/>
            </a:xfrm>
            <a:prstGeom prst="straightConnector1">
              <a:avLst/>
            </a:prstGeom>
            <a:ln w="38100">
              <a:solidFill>
                <a:srgbClr val="1D9BF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Graphic 20" descr="Safe with solid fill">
            <a:extLst>
              <a:ext uri="{FF2B5EF4-FFF2-40B4-BE49-F238E27FC236}">
                <a16:creationId xmlns:a16="http://schemas.microsoft.com/office/drawing/2014/main" id="{26F684F3-1A5B-75B5-73F0-4C10F3BC6F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19686" y="3718255"/>
            <a:ext cx="1071315" cy="10713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65D64238-23CC-0685-55C0-CF10105B54AA}"/>
              </a:ext>
            </a:extLst>
          </p:cNvPr>
          <p:cNvSpPr/>
          <p:nvPr/>
        </p:nvSpPr>
        <p:spPr>
          <a:xfrm>
            <a:off x="4842510" y="3907550"/>
            <a:ext cx="624840" cy="6263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Graphic 18" descr="Safe with solid fill">
            <a:extLst>
              <a:ext uri="{FF2B5EF4-FFF2-40B4-BE49-F238E27FC236}">
                <a16:creationId xmlns:a16="http://schemas.microsoft.com/office/drawing/2014/main" id="{B70656D3-A9B2-B5FE-FF6A-2E4A21D648F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2636" t="19075" r="22951" b="25336"/>
          <a:stretch/>
        </p:blipFill>
        <p:spPr>
          <a:xfrm>
            <a:off x="4504383" y="3604087"/>
            <a:ext cx="582931" cy="5955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1892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2523963-2891-D71D-9FDC-CA666DA364B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3D9CFED-A15D-2C78-D9FE-6DC793AE412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1D9B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756785C-40CD-ECC1-A3B7-D3F12EBFC8FD}"/>
                </a:ext>
              </a:extLst>
            </p:cNvPr>
            <p:cNvSpPr/>
            <p:nvPr/>
          </p:nvSpPr>
          <p:spPr>
            <a:xfrm>
              <a:off x="517790" y="745779"/>
              <a:ext cx="3135795" cy="7078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1D9BF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r>
                <a:rPr kumimoji="1" lang="en-US" altLang="ja-JP" sz="4000" dirty="0">
                  <a:solidFill>
                    <a:srgbClr val="757575"/>
                  </a:solidFill>
                  <a:latin typeface="Abadi" panose="020B0604020104020204" pitchFamily="34" charset="0"/>
                </a:rPr>
                <a:t>Country ABC</a:t>
              </a:r>
              <a:endParaRPr kumimoji="1" lang="ja-JP" altLang="en-US" sz="4000" dirty="0">
                <a:solidFill>
                  <a:srgbClr val="757575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FAA4ED3-AF98-08E8-E041-8D09BB31A0CE}"/>
                </a:ext>
              </a:extLst>
            </p:cNvPr>
            <p:cNvSpPr/>
            <p:nvPr/>
          </p:nvSpPr>
          <p:spPr>
            <a:xfrm>
              <a:off x="517790" y="4240695"/>
              <a:ext cx="5173211" cy="13234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1D9BF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r>
                <a:rPr kumimoji="1" lang="en-US" altLang="ja-JP" sz="4000" dirty="0">
                  <a:solidFill>
                    <a:srgbClr val="757575"/>
                  </a:solidFill>
                  <a:latin typeface="Abadi" panose="020B0604020104020204" pitchFamily="34" charset="0"/>
                </a:rPr>
                <a:t>Project</a:t>
              </a:r>
              <a:r>
                <a:rPr lang="en-US" altLang="ja-JP" sz="4000" dirty="0">
                  <a:solidFill>
                    <a:srgbClr val="757575"/>
                  </a:solidFill>
                  <a:latin typeface="Abadi" panose="020B0604020104020204" pitchFamily="34" charset="0"/>
                </a:rPr>
                <a:t>:</a:t>
              </a:r>
            </a:p>
            <a:p>
              <a:r>
                <a:rPr kumimoji="1" lang="en-US" altLang="ja-JP" sz="4000" dirty="0">
                  <a:solidFill>
                    <a:srgbClr val="757575"/>
                  </a:solidFill>
                  <a:latin typeface="Abadi" panose="020B0604020104020204" pitchFamily="34" charset="0"/>
                </a:rPr>
                <a:t>Defend Country ABC</a:t>
              </a:r>
              <a:endParaRPr kumimoji="1" lang="ja-JP" altLang="en-US" sz="4000" dirty="0">
                <a:solidFill>
                  <a:srgbClr val="757575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EC25DA9-A6B1-C162-F752-C5186A07E2BC}"/>
                </a:ext>
              </a:extLst>
            </p:cNvPr>
            <p:cNvSpPr/>
            <p:nvPr/>
          </p:nvSpPr>
          <p:spPr>
            <a:xfrm>
              <a:off x="8542629" y="733933"/>
              <a:ext cx="3135795" cy="7078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1D9BF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r>
                <a:rPr kumimoji="1" lang="en-US" altLang="ja-JP" sz="4000" dirty="0">
                  <a:solidFill>
                    <a:srgbClr val="757575"/>
                  </a:solidFill>
                  <a:latin typeface="Abadi" panose="020B0604020104020204" pitchFamily="34" charset="0"/>
                </a:rPr>
                <a:t>Country XYZ</a:t>
              </a:r>
              <a:endParaRPr kumimoji="1" lang="ja-JP" altLang="en-US" sz="4000" dirty="0">
                <a:solidFill>
                  <a:srgbClr val="757575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241E52-0430-57CA-26B4-8D608C778A70}"/>
                </a:ext>
              </a:extLst>
            </p:cNvPr>
            <p:cNvSpPr/>
            <p:nvPr/>
          </p:nvSpPr>
          <p:spPr>
            <a:xfrm>
              <a:off x="517790" y="2500799"/>
              <a:ext cx="5173211" cy="7078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1D9BF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kumimoji="1" lang="en-US" altLang="ja-JP" sz="4000" dirty="0">
                  <a:solidFill>
                    <a:srgbClr val="757575"/>
                  </a:solidFill>
                  <a:latin typeface="Abadi" panose="020B0604020104020204" pitchFamily="34" charset="0"/>
                </a:rPr>
                <a:t>NPO/</a:t>
              </a:r>
              <a:r>
                <a:rPr lang="en-US" altLang="ja-JP" sz="4000" dirty="0">
                  <a:solidFill>
                    <a:srgbClr val="757575"/>
                  </a:solidFill>
                  <a:latin typeface="Abadi" panose="020B0604020104020204" pitchFamily="34" charset="0"/>
                </a:rPr>
                <a:t>NGO/Government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587A21-D888-9FD5-1CF2-2782C6B52681}"/>
                </a:ext>
              </a:extLst>
            </p:cNvPr>
            <p:cNvSpPr/>
            <p:nvPr/>
          </p:nvSpPr>
          <p:spPr>
            <a:xfrm>
              <a:off x="9465959" y="3695974"/>
              <a:ext cx="2212465" cy="7078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1D9BF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r>
                <a:rPr kumimoji="1" lang="en-US" altLang="ja-JP" sz="4000" dirty="0">
                  <a:solidFill>
                    <a:srgbClr val="757575"/>
                  </a:solidFill>
                  <a:latin typeface="Abadi" panose="020B0604020104020204" pitchFamily="34" charset="0"/>
                </a:rPr>
                <a:t>Backer 1</a:t>
              </a:r>
              <a:endParaRPr kumimoji="1" lang="ja-JP" altLang="en-US" sz="4000" dirty="0">
                <a:solidFill>
                  <a:srgbClr val="757575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A0EF367-9F94-EB21-940F-301FF4FDAE7F}"/>
                </a:ext>
              </a:extLst>
            </p:cNvPr>
            <p:cNvSpPr/>
            <p:nvPr/>
          </p:nvSpPr>
          <p:spPr>
            <a:xfrm>
              <a:off x="9465959" y="4587550"/>
              <a:ext cx="2212465" cy="7078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1D9BF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r>
                <a:rPr kumimoji="1" lang="en-US" altLang="ja-JP" sz="4000" dirty="0">
                  <a:solidFill>
                    <a:srgbClr val="757575"/>
                  </a:solidFill>
                  <a:latin typeface="Abadi" panose="020B0604020104020204" pitchFamily="34" charset="0"/>
                </a:rPr>
                <a:t>Backer 2</a:t>
              </a:r>
              <a:endParaRPr kumimoji="1" lang="ja-JP" altLang="en-US" sz="4000" dirty="0">
                <a:solidFill>
                  <a:srgbClr val="757575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C7E2B36-8E3B-5B80-73CF-8C305E830563}"/>
                </a:ext>
              </a:extLst>
            </p:cNvPr>
            <p:cNvSpPr/>
            <p:nvPr/>
          </p:nvSpPr>
          <p:spPr>
            <a:xfrm>
              <a:off x="9465959" y="5479125"/>
              <a:ext cx="2212465" cy="7078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1D9BF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r>
                <a:rPr kumimoji="1" lang="en-US" altLang="ja-JP" sz="4000" dirty="0">
                  <a:solidFill>
                    <a:srgbClr val="757575"/>
                  </a:solidFill>
                  <a:latin typeface="Abadi" panose="020B0604020104020204" pitchFamily="34" charset="0"/>
                </a:rPr>
                <a:t>Backer 3</a:t>
              </a:r>
              <a:endParaRPr kumimoji="1" lang="ja-JP" altLang="en-US" sz="4000" dirty="0">
                <a:solidFill>
                  <a:srgbClr val="757575"/>
                </a:solidFill>
                <a:latin typeface="Abadi" panose="020B0604020104020204" pitchFamily="34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6AA82F3-BCD4-1B4A-7DA4-6852281DCA1F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5514011" y="4049917"/>
              <a:ext cx="3951948" cy="0"/>
            </a:xfrm>
            <a:prstGeom prst="straightConnector1">
              <a:avLst/>
            </a:prstGeom>
            <a:ln w="38100">
              <a:solidFill>
                <a:srgbClr val="1D9BF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D39921A-6D75-829F-4EA5-FD9D1AFA1154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 flipV="1">
              <a:off x="5514011" y="4240695"/>
              <a:ext cx="3951948" cy="700798"/>
            </a:xfrm>
            <a:prstGeom prst="straightConnector1">
              <a:avLst/>
            </a:prstGeom>
            <a:ln w="38100">
              <a:solidFill>
                <a:srgbClr val="1D9BF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71B25AE-DD50-45C7-A7A9-A672835C1FA8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 flipV="1">
              <a:off x="5537200" y="4457700"/>
              <a:ext cx="3928759" cy="1375368"/>
            </a:xfrm>
            <a:prstGeom prst="straightConnector1">
              <a:avLst/>
            </a:prstGeom>
            <a:ln w="38100">
              <a:solidFill>
                <a:srgbClr val="1D9BF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Graphic 46" descr="Heart with solid fill">
              <a:extLst>
                <a:ext uri="{FF2B5EF4-FFF2-40B4-BE49-F238E27FC236}">
                  <a16:creationId xmlns:a16="http://schemas.microsoft.com/office/drawing/2014/main" id="{090BCEC4-41CF-4AFA-090A-0C8FAFC21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40907" y="630676"/>
              <a:ext cx="914400" cy="914400"/>
            </a:xfrm>
            <a:prstGeom prst="rect">
              <a:avLst/>
            </a:prstGeom>
          </p:spPr>
        </p:pic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7DC37A0-E3BE-3C01-6480-9601754209FC}"/>
                </a:ext>
              </a:extLst>
            </p:cNvPr>
            <p:cNvCxnSpPr>
              <a:cxnSpLocks/>
              <a:stCxn id="9" idx="2"/>
              <a:endCxn id="5" idx="0"/>
            </p:cNvCxnSpPr>
            <p:nvPr/>
          </p:nvCxnSpPr>
          <p:spPr>
            <a:xfrm>
              <a:off x="3104396" y="3208685"/>
              <a:ext cx="0" cy="1032010"/>
            </a:xfrm>
            <a:prstGeom prst="straightConnector1">
              <a:avLst/>
            </a:prstGeom>
            <a:ln w="38100">
              <a:solidFill>
                <a:srgbClr val="1D9BF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BEF61221-B548-5507-E1CD-405194AF51BC}"/>
                </a:ext>
              </a:extLst>
            </p:cNvPr>
            <p:cNvCxnSpPr>
              <a:cxnSpLocks/>
              <a:stCxn id="8" idx="1"/>
              <a:endCxn id="47" idx="3"/>
            </p:cNvCxnSpPr>
            <p:nvPr/>
          </p:nvCxnSpPr>
          <p:spPr>
            <a:xfrm flipH="1">
              <a:off x="6555307" y="1087876"/>
              <a:ext cx="1987322" cy="0"/>
            </a:xfrm>
            <a:prstGeom prst="straightConnector1">
              <a:avLst/>
            </a:prstGeom>
            <a:ln w="38100">
              <a:solidFill>
                <a:srgbClr val="1D9BF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435ED2C-7759-EA2D-2B68-8EA0C9B7332D}"/>
                </a:ext>
              </a:extLst>
            </p:cNvPr>
            <p:cNvGrpSpPr/>
            <p:nvPr/>
          </p:nvGrpSpPr>
          <p:grpSpPr>
            <a:xfrm>
              <a:off x="4619686" y="3718255"/>
              <a:ext cx="1071315" cy="1071315"/>
              <a:chOff x="4619686" y="4277055"/>
              <a:chExt cx="1071315" cy="107131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0357B57-BA03-10BE-367D-8510B9AC0A51}"/>
                  </a:ext>
                </a:extLst>
              </p:cNvPr>
              <p:cNvSpPr/>
              <p:nvPr/>
            </p:nvSpPr>
            <p:spPr>
              <a:xfrm>
                <a:off x="4782967" y="4414930"/>
                <a:ext cx="731044" cy="7119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22" name="Graphic 21" descr="Safe with solid fill">
                <a:extLst>
                  <a:ext uri="{FF2B5EF4-FFF2-40B4-BE49-F238E27FC236}">
                    <a16:creationId xmlns:a16="http://schemas.microsoft.com/office/drawing/2014/main" id="{2BA67465-F5D1-47D4-D10B-CDBE111EFB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619686" y="4277055"/>
                <a:ext cx="1071315" cy="107131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6B65A55-43AB-9217-8478-2EFE60450037}"/>
                </a:ext>
              </a:extLst>
            </p:cNvPr>
            <p:cNvSpPr txBox="1"/>
            <p:nvPr/>
          </p:nvSpPr>
          <p:spPr>
            <a:xfrm>
              <a:off x="8277607" y="1784066"/>
              <a:ext cx="3798279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2400" dirty="0">
                  <a:solidFill>
                    <a:srgbClr val="757575"/>
                  </a:solidFill>
                  <a:latin typeface="Abadi" panose="020B0604020104020204" pitchFamily="34" charset="0"/>
                </a:rPr>
                <a:t>The blockchain is immutable and cannot be altered or deleted by anyone, even Country XYZ.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8776677-559F-4142-5D2E-1BE858D86F73}"/>
                </a:ext>
              </a:extLst>
            </p:cNvPr>
            <p:cNvSpPr txBox="1"/>
            <p:nvPr/>
          </p:nvSpPr>
          <p:spPr>
            <a:xfrm>
              <a:off x="517790" y="5642441"/>
              <a:ext cx="825760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2400" dirty="0">
                  <a:solidFill>
                    <a:srgbClr val="757575"/>
                  </a:solidFill>
                  <a:latin typeface="Abadi" panose="020B0604020104020204" pitchFamily="34" charset="0"/>
                </a:rPr>
                <a:t>All projects are managed on the Solana blockchain, which is decentralized, scalable, fast, and energy-efficient blockchain.</a:t>
              </a:r>
              <a:endParaRPr lang="ja-JP" altLang="en-US" sz="2400" dirty="0">
                <a:solidFill>
                  <a:srgbClr val="757575"/>
                </a:solidFill>
                <a:latin typeface="Abadi" panose="020B0604020104020204" pitchFamily="34" charset="0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EA63F63-3FFB-952C-622E-CE62C7148F0C}"/>
                </a:ext>
              </a:extLst>
            </p:cNvPr>
            <p:cNvGrpSpPr/>
            <p:nvPr/>
          </p:nvGrpSpPr>
          <p:grpSpPr>
            <a:xfrm>
              <a:off x="6469517" y="3459490"/>
              <a:ext cx="2365899" cy="2365899"/>
              <a:chOff x="6469517" y="3459490"/>
              <a:chExt cx="2365899" cy="2365899"/>
            </a:xfrm>
          </p:grpSpPr>
          <p:pic>
            <p:nvPicPr>
              <p:cNvPr id="13" name="Graphic 12" descr="Blockchain with solid fill">
                <a:extLst>
                  <a:ext uri="{FF2B5EF4-FFF2-40B4-BE49-F238E27FC236}">
                    <a16:creationId xmlns:a16="http://schemas.microsoft.com/office/drawing/2014/main" id="{7EC00B3B-C534-3676-E13E-2DFC7F99C1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469517" y="3459490"/>
                <a:ext cx="2365899" cy="2365899"/>
              </a:xfrm>
              <a:prstGeom prst="rect">
                <a:avLst/>
              </a:prstGeom>
            </p:spPr>
          </p:pic>
          <p:pic>
            <p:nvPicPr>
              <p:cNvPr id="30" name="Graphic 29" descr="Blockchain with solid fill">
                <a:extLst>
                  <a:ext uri="{FF2B5EF4-FFF2-40B4-BE49-F238E27FC236}">
                    <a16:creationId xmlns:a16="http://schemas.microsoft.com/office/drawing/2014/main" id="{FC84E24C-CCCE-B5A6-FB02-5E0219932E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622778" y="3612751"/>
                <a:ext cx="2059377" cy="205937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32" name="Arrow: Down 31">
              <a:extLst>
                <a:ext uri="{FF2B5EF4-FFF2-40B4-BE49-F238E27FC236}">
                  <a16:creationId xmlns:a16="http://schemas.microsoft.com/office/drawing/2014/main" id="{084D1E08-CFD3-DA9A-5C83-90D4AB2C7684}"/>
                </a:ext>
              </a:extLst>
            </p:cNvPr>
            <p:cNvSpPr/>
            <p:nvPr/>
          </p:nvSpPr>
          <p:spPr>
            <a:xfrm>
              <a:off x="7292485" y="1658508"/>
              <a:ext cx="719962" cy="1037057"/>
            </a:xfrm>
            <a:prstGeom prst="downArrow">
              <a:avLst/>
            </a:prstGeom>
            <a:solidFill>
              <a:schemeClr val="bg1"/>
            </a:solidFill>
            <a:ln w="38100">
              <a:solidFill>
                <a:srgbClr val="1D9BF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endParaRPr lang="ja-JP" altLang="en-US" sz="4000">
                <a:solidFill>
                  <a:schemeClr val="tx1"/>
                </a:solidFill>
                <a:latin typeface="Abadi" panose="020B0604020104020204" pitchFamily="34" charset="0"/>
              </a:endParaRPr>
            </a:p>
          </p:txBody>
        </p:sp>
        <p:pic>
          <p:nvPicPr>
            <p:cNvPr id="34" name="Graphic 33" descr="Stop with solid fill">
              <a:extLst>
                <a:ext uri="{FF2B5EF4-FFF2-40B4-BE49-F238E27FC236}">
                  <a16:creationId xmlns:a16="http://schemas.microsoft.com/office/drawing/2014/main" id="{75033736-8F0F-40DA-7814-70E0EB7A51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139348" y="2695566"/>
              <a:ext cx="1026237" cy="10262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" name="Parallelogram 6">
            <a:extLst>
              <a:ext uri="{FF2B5EF4-FFF2-40B4-BE49-F238E27FC236}">
                <a16:creationId xmlns:a16="http://schemas.microsoft.com/office/drawing/2014/main" id="{16EB096F-51AE-D0C2-262D-F39589207EF8}"/>
              </a:ext>
            </a:extLst>
          </p:cNvPr>
          <p:cNvSpPr/>
          <p:nvPr/>
        </p:nvSpPr>
        <p:spPr>
          <a:xfrm>
            <a:off x="8937012" y="3909954"/>
            <a:ext cx="441572" cy="78262"/>
          </a:xfrm>
          <a:prstGeom prst="parallelogram">
            <a:avLst>
              <a:gd name="adj" fmla="val 97027"/>
            </a:avLst>
          </a:prstGeom>
          <a:solidFill>
            <a:srgbClr val="1D9B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1B62E7F7-80D7-864C-B24B-08AC230446C5}"/>
              </a:ext>
            </a:extLst>
          </p:cNvPr>
          <p:cNvSpPr/>
          <p:nvPr/>
        </p:nvSpPr>
        <p:spPr>
          <a:xfrm>
            <a:off x="8937012" y="3662314"/>
            <a:ext cx="441572" cy="78262"/>
          </a:xfrm>
          <a:prstGeom prst="parallelogram">
            <a:avLst>
              <a:gd name="adj" fmla="val 97027"/>
            </a:avLst>
          </a:prstGeom>
          <a:solidFill>
            <a:srgbClr val="1D9B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72E59A1B-9008-1FE3-2ACA-D76BDAD4414E}"/>
              </a:ext>
            </a:extLst>
          </p:cNvPr>
          <p:cNvSpPr/>
          <p:nvPr/>
        </p:nvSpPr>
        <p:spPr>
          <a:xfrm flipH="1">
            <a:off x="8937012" y="3783571"/>
            <a:ext cx="441572" cy="78262"/>
          </a:xfrm>
          <a:prstGeom prst="parallelogram">
            <a:avLst>
              <a:gd name="adj" fmla="val 97027"/>
            </a:avLst>
          </a:prstGeom>
          <a:solidFill>
            <a:srgbClr val="1D9B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04174267-A0EC-2A5F-29BF-C9F1CCBF4386}"/>
              </a:ext>
            </a:extLst>
          </p:cNvPr>
          <p:cNvSpPr/>
          <p:nvPr/>
        </p:nvSpPr>
        <p:spPr>
          <a:xfrm>
            <a:off x="8937012" y="4705024"/>
            <a:ext cx="441572" cy="78262"/>
          </a:xfrm>
          <a:prstGeom prst="parallelogram">
            <a:avLst>
              <a:gd name="adj" fmla="val 97027"/>
            </a:avLst>
          </a:prstGeom>
          <a:solidFill>
            <a:srgbClr val="1D9B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Parallelogram 28">
            <a:extLst>
              <a:ext uri="{FF2B5EF4-FFF2-40B4-BE49-F238E27FC236}">
                <a16:creationId xmlns:a16="http://schemas.microsoft.com/office/drawing/2014/main" id="{1DEF2E0B-E1B0-FD0C-81A7-C080F5515B67}"/>
              </a:ext>
            </a:extLst>
          </p:cNvPr>
          <p:cNvSpPr/>
          <p:nvPr/>
        </p:nvSpPr>
        <p:spPr>
          <a:xfrm>
            <a:off x="8937012" y="4457384"/>
            <a:ext cx="441572" cy="78262"/>
          </a:xfrm>
          <a:prstGeom prst="parallelogram">
            <a:avLst>
              <a:gd name="adj" fmla="val 97027"/>
            </a:avLst>
          </a:prstGeom>
          <a:solidFill>
            <a:srgbClr val="1D9B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841BF0E8-0D24-24D1-A789-8C2C49F4B9DF}"/>
              </a:ext>
            </a:extLst>
          </p:cNvPr>
          <p:cNvSpPr/>
          <p:nvPr/>
        </p:nvSpPr>
        <p:spPr>
          <a:xfrm flipH="1">
            <a:off x="8937012" y="4578641"/>
            <a:ext cx="441572" cy="78262"/>
          </a:xfrm>
          <a:prstGeom prst="parallelogram">
            <a:avLst>
              <a:gd name="adj" fmla="val 97027"/>
            </a:avLst>
          </a:prstGeom>
          <a:solidFill>
            <a:srgbClr val="1D9B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Parallelogram 34">
            <a:extLst>
              <a:ext uri="{FF2B5EF4-FFF2-40B4-BE49-F238E27FC236}">
                <a16:creationId xmlns:a16="http://schemas.microsoft.com/office/drawing/2014/main" id="{DC56EFC0-7493-F140-674C-2C28FCFEBA93}"/>
              </a:ext>
            </a:extLst>
          </p:cNvPr>
          <p:cNvSpPr/>
          <p:nvPr/>
        </p:nvSpPr>
        <p:spPr>
          <a:xfrm>
            <a:off x="8937012" y="5522879"/>
            <a:ext cx="441572" cy="78262"/>
          </a:xfrm>
          <a:prstGeom prst="parallelogram">
            <a:avLst>
              <a:gd name="adj" fmla="val 97027"/>
            </a:avLst>
          </a:prstGeom>
          <a:solidFill>
            <a:srgbClr val="1D9B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5F7A2079-5387-236A-7DB1-495650BF6049}"/>
              </a:ext>
            </a:extLst>
          </p:cNvPr>
          <p:cNvSpPr/>
          <p:nvPr/>
        </p:nvSpPr>
        <p:spPr>
          <a:xfrm>
            <a:off x="8937012" y="5275239"/>
            <a:ext cx="441572" cy="78262"/>
          </a:xfrm>
          <a:prstGeom prst="parallelogram">
            <a:avLst>
              <a:gd name="adj" fmla="val 97027"/>
            </a:avLst>
          </a:prstGeom>
          <a:solidFill>
            <a:srgbClr val="1D9B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F000C7FF-72CC-4728-E3E4-1A91DF1CEBD6}"/>
              </a:ext>
            </a:extLst>
          </p:cNvPr>
          <p:cNvSpPr/>
          <p:nvPr/>
        </p:nvSpPr>
        <p:spPr>
          <a:xfrm flipH="1">
            <a:off x="8937012" y="5396496"/>
            <a:ext cx="441572" cy="78262"/>
          </a:xfrm>
          <a:prstGeom prst="parallelogram">
            <a:avLst>
              <a:gd name="adj" fmla="val 97027"/>
            </a:avLst>
          </a:prstGeom>
          <a:solidFill>
            <a:srgbClr val="1D9B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5160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3BF8C8E1-057D-4B8F-9B77-567C3D5605AB}"/>
              </a:ext>
            </a:extLst>
          </p:cNvPr>
          <p:cNvGrpSpPr/>
          <p:nvPr/>
        </p:nvGrpSpPr>
        <p:grpSpPr>
          <a:xfrm>
            <a:off x="0" y="0"/>
            <a:ext cx="12317810" cy="6858000"/>
            <a:chOff x="0" y="0"/>
            <a:chExt cx="12317810" cy="685800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4D394E6-53DA-48CD-B891-1EBF0BC34D2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1D9B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FAA4ED3-AF98-08E8-E041-8D09BB31A0CE}"/>
                </a:ext>
              </a:extLst>
            </p:cNvPr>
            <p:cNvSpPr/>
            <p:nvPr/>
          </p:nvSpPr>
          <p:spPr>
            <a:xfrm>
              <a:off x="517790" y="4252328"/>
              <a:ext cx="5173211" cy="13234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1D9BF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r>
                <a:rPr kumimoji="1" lang="en-US" altLang="ja-JP" sz="4000" dirty="0">
                  <a:solidFill>
                    <a:srgbClr val="757575"/>
                  </a:solidFill>
                  <a:latin typeface="Abadi" panose="020B0604020104020204" pitchFamily="34" charset="0"/>
                </a:rPr>
                <a:t>Project</a:t>
              </a:r>
              <a:r>
                <a:rPr lang="en-US" altLang="ja-JP" sz="4000" dirty="0">
                  <a:solidFill>
                    <a:srgbClr val="757575"/>
                  </a:solidFill>
                  <a:latin typeface="Abadi" panose="020B0604020104020204" pitchFamily="34" charset="0"/>
                </a:rPr>
                <a:t>:</a:t>
              </a:r>
            </a:p>
            <a:p>
              <a:r>
                <a:rPr kumimoji="1" lang="en-US" altLang="ja-JP" sz="4000" dirty="0">
                  <a:solidFill>
                    <a:srgbClr val="757575"/>
                  </a:solidFill>
                  <a:latin typeface="Abadi" panose="020B0604020104020204" pitchFamily="34" charset="0"/>
                </a:rPr>
                <a:t>Defend Country ABC</a:t>
              </a:r>
              <a:endParaRPr kumimoji="1" lang="ja-JP" altLang="en-US" sz="4000" dirty="0">
                <a:solidFill>
                  <a:srgbClr val="757575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6116B9-10D2-0B22-C30B-DF7604E9938C}"/>
                </a:ext>
              </a:extLst>
            </p:cNvPr>
            <p:cNvSpPr/>
            <p:nvPr/>
          </p:nvSpPr>
          <p:spPr>
            <a:xfrm>
              <a:off x="517790" y="757412"/>
              <a:ext cx="3135795" cy="7078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1D9BF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r>
                <a:rPr kumimoji="1" lang="en-US" altLang="ja-JP" sz="4000" dirty="0">
                  <a:solidFill>
                    <a:srgbClr val="757575"/>
                  </a:solidFill>
                  <a:latin typeface="Abadi" panose="020B0604020104020204" pitchFamily="34" charset="0"/>
                </a:rPr>
                <a:t>Country ABC</a:t>
              </a:r>
              <a:endParaRPr kumimoji="1" lang="ja-JP" altLang="en-US" sz="4000" dirty="0">
                <a:solidFill>
                  <a:srgbClr val="757575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EC25DA9-A6B1-C162-F752-C5186A07E2BC}"/>
                </a:ext>
              </a:extLst>
            </p:cNvPr>
            <p:cNvSpPr/>
            <p:nvPr/>
          </p:nvSpPr>
          <p:spPr>
            <a:xfrm>
              <a:off x="8542629" y="757412"/>
              <a:ext cx="3135795" cy="7078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1D9BF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r>
                <a:rPr kumimoji="1" lang="en-US" altLang="ja-JP" sz="4000" dirty="0">
                  <a:solidFill>
                    <a:srgbClr val="757575"/>
                  </a:solidFill>
                  <a:latin typeface="Abadi" panose="020B0604020104020204" pitchFamily="34" charset="0"/>
                </a:rPr>
                <a:t>Country XYZ</a:t>
              </a:r>
              <a:endParaRPr kumimoji="1" lang="ja-JP" altLang="en-US" sz="4000" dirty="0">
                <a:solidFill>
                  <a:srgbClr val="757575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241E52-0430-57CA-26B4-8D608C778A70}"/>
                </a:ext>
              </a:extLst>
            </p:cNvPr>
            <p:cNvSpPr/>
            <p:nvPr/>
          </p:nvSpPr>
          <p:spPr>
            <a:xfrm>
              <a:off x="517790" y="2512432"/>
              <a:ext cx="5173211" cy="7078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1D9BF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kumimoji="1" lang="en-US" altLang="ja-JP" sz="4000" dirty="0">
                  <a:solidFill>
                    <a:srgbClr val="757575"/>
                  </a:solidFill>
                  <a:latin typeface="Abadi" panose="020B0604020104020204" pitchFamily="34" charset="0"/>
                </a:rPr>
                <a:t>NPO/</a:t>
              </a:r>
              <a:r>
                <a:rPr lang="en-US" altLang="ja-JP" sz="4000" dirty="0">
                  <a:solidFill>
                    <a:srgbClr val="757575"/>
                  </a:solidFill>
                  <a:latin typeface="Abadi" panose="020B0604020104020204" pitchFamily="34" charset="0"/>
                </a:rPr>
                <a:t>NGO/Government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587A21-D888-9FD5-1CF2-2782C6B52681}"/>
                </a:ext>
              </a:extLst>
            </p:cNvPr>
            <p:cNvSpPr/>
            <p:nvPr/>
          </p:nvSpPr>
          <p:spPr>
            <a:xfrm>
              <a:off x="9465959" y="3707607"/>
              <a:ext cx="2212465" cy="7078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r>
                <a:rPr kumimoji="1" lang="en-US" altLang="ja-JP" sz="4000" dirty="0">
                  <a:solidFill>
                    <a:schemeClr val="tx1"/>
                  </a:solidFill>
                  <a:latin typeface="Abadi" panose="020B0604020104020204" pitchFamily="34" charset="0"/>
                </a:rPr>
                <a:t>Backer 1</a:t>
              </a:r>
              <a:endParaRPr kumimoji="1" lang="ja-JP" altLang="en-US" sz="4000" dirty="0">
                <a:solidFill>
                  <a:schemeClr val="tx1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A0EF367-9F94-EB21-940F-301FF4FDAE7F}"/>
                </a:ext>
              </a:extLst>
            </p:cNvPr>
            <p:cNvSpPr/>
            <p:nvPr/>
          </p:nvSpPr>
          <p:spPr>
            <a:xfrm>
              <a:off x="9465959" y="4599183"/>
              <a:ext cx="2212465" cy="7078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r>
                <a:rPr kumimoji="1" lang="en-US" altLang="ja-JP" sz="4000" dirty="0">
                  <a:solidFill>
                    <a:schemeClr val="tx1"/>
                  </a:solidFill>
                  <a:latin typeface="Abadi" panose="020B0604020104020204" pitchFamily="34" charset="0"/>
                </a:rPr>
                <a:t>Backer 2</a:t>
              </a:r>
              <a:endParaRPr kumimoji="1" lang="ja-JP" altLang="en-US" sz="4000" dirty="0">
                <a:solidFill>
                  <a:schemeClr val="tx1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C7E2B36-8E3B-5B80-73CF-8C305E830563}"/>
                </a:ext>
              </a:extLst>
            </p:cNvPr>
            <p:cNvSpPr/>
            <p:nvPr/>
          </p:nvSpPr>
          <p:spPr>
            <a:xfrm>
              <a:off x="9465959" y="5490758"/>
              <a:ext cx="2212465" cy="7078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r>
                <a:rPr kumimoji="1" lang="en-US" altLang="ja-JP" sz="4000" dirty="0">
                  <a:solidFill>
                    <a:schemeClr val="tx1"/>
                  </a:solidFill>
                  <a:latin typeface="Abadi" panose="020B0604020104020204" pitchFamily="34" charset="0"/>
                </a:rPr>
                <a:t>Backer 3</a:t>
              </a:r>
              <a:endParaRPr kumimoji="1" lang="ja-JP" altLang="en-US" sz="4000" dirty="0">
                <a:solidFill>
                  <a:schemeClr val="tx1"/>
                </a:solidFill>
                <a:latin typeface="Abadi" panose="020B0604020104020204" pitchFamily="34" charset="0"/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7DC37A0-E3BE-3C01-6480-9601754209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04396" y="3220318"/>
              <a:ext cx="0" cy="1032010"/>
            </a:xfrm>
            <a:prstGeom prst="straightConnector1">
              <a:avLst/>
            </a:prstGeom>
            <a:ln w="38100">
              <a:solidFill>
                <a:srgbClr val="1D9BF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BEF61221-B548-5507-E1CD-405194AF51BC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3653585" y="1111355"/>
              <a:ext cx="4889044" cy="0"/>
            </a:xfrm>
            <a:prstGeom prst="straightConnector1">
              <a:avLst/>
            </a:prstGeom>
            <a:ln w="38100">
              <a:solidFill>
                <a:srgbClr val="1D9BF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A567D29-2A16-EC9B-136F-B9869FFE2027}"/>
                </a:ext>
              </a:extLst>
            </p:cNvPr>
            <p:cNvSpPr/>
            <p:nvPr/>
          </p:nvSpPr>
          <p:spPr>
            <a:xfrm>
              <a:off x="4695826" y="3829979"/>
              <a:ext cx="731044" cy="7119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5" name="Connector: Curved 34">
              <a:extLst>
                <a:ext uri="{FF2B5EF4-FFF2-40B4-BE49-F238E27FC236}">
                  <a16:creationId xmlns:a16="http://schemas.microsoft.com/office/drawing/2014/main" id="{CEC5993C-60BC-BCB8-D3D7-81561B53E20E}"/>
                </a:ext>
              </a:extLst>
            </p:cNvPr>
            <p:cNvCxnSpPr>
              <a:cxnSpLocks/>
              <a:stCxn id="56" idx="3"/>
              <a:endCxn id="58" idx="3"/>
            </p:cNvCxnSpPr>
            <p:nvPr/>
          </p:nvCxnSpPr>
          <p:spPr>
            <a:xfrm flipV="1">
              <a:off x="5228052" y="2123514"/>
              <a:ext cx="198818" cy="1926403"/>
            </a:xfrm>
            <a:prstGeom prst="curvedConnector3">
              <a:avLst>
                <a:gd name="adj1" fmla="val 638397"/>
              </a:avLst>
            </a:prstGeom>
            <a:ln w="38100">
              <a:solidFill>
                <a:srgbClr val="1D9BF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9571D26-FFE9-D95F-4047-AF0AC54E28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04396" y="1480422"/>
              <a:ext cx="0" cy="1032010"/>
            </a:xfrm>
            <a:prstGeom prst="straightConnector1">
              <a:avLst/>
            </a:prstGeom>
            <a:ln w="38100">
              <a:solidFill>
                <a:srgbClr val="1D9BF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896BD46-C81F-FE98-3B4A-056985624FFF}"/>
                </a:ext>
              </a:extLst>
            </p:cNvPr>
            <p:cNvSpPr/>
            <p:nvPr/>
          </p:nvSpPr>
          <p:spPr>
            <a:xfrm>
              <a:off x="4963204" y="3917493"/>
              <a:ext cx="264848" cy="2648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DFAD12F-8FAF-CB11-8015-0C79462D536E}"/>
                </a:ext>
              </a:extLst>
            </p:cNvPr>
            <p:cNvSpPr/>
            <p:nvPr/>
          </p:nvSpPr>
          <p:spPr>
            <a:xfrm>
              <a:off x="5162022" y="1991090"/>
              <a:ext cx="264848" cy="2648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C206F3F-EBDE-6C0A-9D18-B6FFBAA1D5CF}"/>
                </a:ext>
              </a:extLst>
            </p:cNvPr>
            <p:cNvSpPr txBox="1"/>
            <p:nvPr/>
          </p:nvSpPr>
          <p:spPr>
            <a:xfrm>
              <a:off x="517790" y="5642441"/>
              <a:ext cx="788514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2400" dirty="0">
                  <a:solidFill>
                    <a:srgbClr val="757575"/>
                  </a:solidFill>
                  <a:latin typeface="Abadi" panose="020B0604020104020204" pitchFamily="34" charset="0"/>
                </a:rPr>
                <a:t>As like the opened vault, the NPO/NGO/Government can withdraw the pooled Solana to support the Country ABC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B0597A4-9B31-04E7-AEF1-6C78F5060446}"/>
                </a:ext>
              </a:extLst>
            </p:cNvPr>
            <p:cNvSpPr/>
            <p:nvPr/>
          </p:nvSpPr>
          <p:spPr>
            <a:xfrm>
              <a:off x="5847736" y="757412"/>
              <a:ext cx="631625" cy="6151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" name="Graphic 1" descr="Badge Heart with solid fill">
              <a:extLst>
                <a:ext uri="{FF2B5EF4-FFF2-40B4-BE49-F238E27FC236}">
                  <a16:creationId xmlns:a16="http://schemas.microsoft.com/office/drawing/2014/main" id="{7F452974-C9B6-5E24-6665-BA9A66743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7896" y="374214"/>
              <a:ext cx="1327970" cy="132797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52DD156-BAD2-1A67-6955-65A27679FD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4011" y="4049917"/>
              <a:ext cx="3951948" cy="0"/>
            </a:xfrm>
            <a:prstGeom prst="straightConnector1">
              <a:avLst/>
            </a:prstGeom>
            <a:ln w="38100">
              <a:solidFill>
                <a:srgbClr val="1D9BF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EADA5C4-BFF1-102B-AD54-07AC14BFDD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14011" y="4240695"/>
              <a:ext cx="3951948" cy="700798"/>
            </a:xfrm>
            <a:prstGeom prst="straightConnector1">
              <a:avLst/>
            </a:prstGeom>
            <a:ln w="38100">
              <a:solidFill>
                <a:srgbClr val="1D9BF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B008238-9D15-7A9F-31B2-4EB6F6BE14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37200" y="4457700"/>
              <a:ext cx="3928759" cy="1375368"/>
            </a:xfrm>
            <a:prstGeom prst="straightConnector1">
              <a:avLst/>
            </a:prstGeom>
            <a:ln w="38100">
              <a:solidFill>
                <a:srgbClr val="1D9BF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B3010296-194D-D565-45CA-A18CE767EB7D}"/>
                </a:ext>
              </a:extLst>
            </p:cNvPr>
            <p:cNvGrpSpPr/>
            <p:nvPr/>
          </p:nvGrpSpPr>
          <p:grpSpPr>
            <a:xfrm>
              <a:off x="7198638" y="3241964"/>
              <a:ext cx="4829628" cy="3405580"/>
              <a:chOff x="3964509" y="2712271"/>
              <a:chExt cx="4829628" cy="3405580"/>
            </a:xfrm>
          </p:grpSpPr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480A60BF-CB2F-CFD8-092C-0F6C587C20BE}"/>
                  </a:ext>
                </a:extLst>
              </p:cNvPr>
              <p:cNvSpPr/>
              <p:nvPr/>
            </p:nvSpPr>
            <p:spPr>
              <a:xfrm>
                <a:off x="3964509" y="2712271"/>
                <a:ext cx="4804894" cy="3405580"/>
              </a:xfrm>
              <a:prstGeom prst="wedgeRoundRectCallout">
                <a:avLst>
                  <a:gd name="adj1" fmla="val 34458"/>
                  <a:gd name="adj2" fmla="val 4848"/>
                  <a:gd name="adj3" fmla="val 16667"/>
                </a:avLst>
              </a:prstGeom>
              <a:solidFill>
                <a:schemeClr val="bg1"/>
              </a:solidFill>
              <a:ln w="38100">
                <a:solidFill>
                  <a:srgbClr val="1D9BF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endParaRPr lang="ja-JP" altLang="en-US" sz="400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3382CAB-6F69-352B-F451-E426141AAFF1}"/>
                  </a:ext>
                </a:extLst>
              </p:cNvPr>
              <p:cNvGrpSpPr/>
              <p:nvPr/>
            </p:nvGrpSpPr>
            <p:grpSpPr>
              <a:xfrm>
                <a:off x="4094502" y="2786245"/>
                <a:ext cx="4529097" cy="3326977"/>
                <a:chOff x="6905860" y="1883127"/>
                <a:chExt cx="4529097" cy="3326977"/>
              </a:xfrm>
            </p:grpSpPr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23CEEBE-8874-0F8A-819B-AD63F73A5CD4}"/>
                    </a:ext>
                  </a:extLst>
                </p:cNvPr>
                <p:cNvSpPr txBox="1"/>
                <p:nvPr/>
              </p:nvSpPr>
              <p:spPr>
                <a:xfrm>
                  <a:off x="6905860" y="1883127"/>
                  <a:ext cx="1345240" cy="46166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r>
                    <a:rPr lang="en-US" altLang="ja-JP" sz="2400" b="1" dirty="0">
                      <a:solidFill>
                        <a:srgbClr val="757575"/>
                      </a:solidFill>
                      <a:latin typeface="Abadi" panose="020B0604020104020204" pitchFamily="34" charset="0"/>
                    </a:rPr>
                    <a:t>Backer 1</a:t>
                  </a:r>
                  <a:endParaRPr lang="ja-JP" altLang="en-US" sz="2400" b="1" dirty="0">
                    <a:solidFill>
                      <a:srgbClr val="757575"/>
                    </a:solidFill>
                  </a:endParaRPr>
                </a:p>
              </p:txBody>
            </p:sp>
            <p:pic>
              <p:nvPicPr>
                <p:cNvPr id="18" name="Graphic 17" descr="Envelope with solid fill">
                  <a:extLst>
                    <a:ext uri="{FF2B5EF4-FFF2-40B4-BE49-F238E27FC236}">
                      <a16:creationId xmlns:a16="http://schemas.microsoft.com/office/drawing/2014/main" id="{2E58F3B3-1087-78AC-6875-3301F703B9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21280" y="2197826"/>
                  <a:ext cx="914400" cy="9144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E06392B-3821-CE3B-67F8-111D5AEB1E59}"/>
                    </a:ext>
                  </a:extLst>
                </p:cNvPr>
                <p:cNvSpPr txBox="1"/>
                <p:nvPr/>
              </p:nvSpPr>
              <p:spPr>
                <a:xfrm>
                  <a:off x="6977995" y="2965261"/>
                  <a:ext cx="1200970" cy="830997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ja-JP" sz="2400" u="sng" dirty="0">
                      <a:solidFill>
                        <a:srgbClr val="757575"/>
                      </a:solidFill>
                      <a:latin typeface="Abadi" panose="020B0604020104020204" pitchFamily="34" charset="0"/>
                    </a:rPr>
                    <a:t>Happen</a:t>
                  </a:r>
                </a:p>
                <a:p>
                  <a:pPr algn="ctr"/>
                  <a:r>
                    <a:rPr lang="en-US" altLang="ja-JP" sz="2400" dirty="0">
                      <a:solidFill>
                        <a:srgbClr val="757575"/>
                      </a:solidFill>
                      <a:latin typeface="Abadi" panose="020B0604020104020204" pitchFamily="34" charset="0"/>
                    </a:rPr>
                    <a:t>1 SOL</a:t>
                  </a:r>
                  <a:endParaRPr lang="ja-JP" altLang="en-US" sz="2400" dirty="0">
                    <a:solidFill>
                      <a:srgbClr val="757575"/>
                    </a:solidFill>
                  </a:endParaRP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8CF2BF0-B336-B2A7-1169-6CC64C867143}"/>
                    </a:ext>
                  </a:extLst>
                </p:cNvPr>
                <p:cNvSpPr txBox="1"/>
                <p:nvPr/>
              </p:nvSpPr>
              <p:spPr>
                <a:xfrm>
                  <a:off x="7684345" y="4379107"/>
                  <a:ext cx="1255473" cy="830997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ja-JP" sz="2400" u="sng" dirty="0">
                      <a:solidFill>
                        <a:srgbClr val="757575"/>
                      </a:solidFill>
                      <a:latin typeface="Abadi" panose="020B0604020104020204" pitchFamily="34" charset="0"/>
                    </a:rPr>
                    <a:t>Happen</a:t>
                  </a:r>
                </a:p>
                <a:p>
                  <a:pPr algn="ctr"/>
                  <a:r>
                    <a:rPr lang="en-US" altLang="ja-JP" sz="2400" dirty="0">
                      <a:solidFill>
                        <a:srgbClr val="757575"/>
                      </a:solidFill>
                      <a:latin typeface="Abadi" panose="020B0604020104020204" pitchFamily="34" charset="0"/>
                    </a:rPr>
                    <a:t>1.5 SOL</a:t>
                  </a:r>
                  <a:endParaRPr lang="ja-JP" altLang="en-US" sz="2400" dirty="0">
                    <a:solidFill>
                      <a:srgbClr val="757575"/>
                    </a:solidFill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EF4C8D2D-3E4B-6C7D-CD6D-65F7464E61D1}"/>
                    </a:ext>
                  </a:extLst>
                </p:cNvPr>
                <p:cNvSpPr txBox="1"/>
                <p:nvPr/>
              </p:nvSpPr>
              <p:spPr>
                <a:xfrm>
                  <a:off x="9669730" y="4379107"/>
                  <a:ext cx="1765227" cy="830997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ja-JP" sz="2400" u="sng" dirty="0">
                      <a:solidFill>
                        <a:srgbClr val="757575"/>
                      </a:solidFill>
                      <a:latin typeface="Abadi" panose="020B0604020104020204" pitchFamily="34" charset="0"/>
                    </a:rPr>
                    <a:t>Not happen</a:t>
                  </a:r>
                </a:p>
                <a:p>
                  <a:pPr algn="ctr"/>
                  <a:r>
                    <a:rPr lang="en-US" altLang="ja-JP" sz="2400" dirty="0">
                      <a:solidFill>
                        <a:srgbClr val="757575"/>
                      </a:solidFill>
                      <a:latin typeface="Abadi" panose="020B0604020104020204" pitchFamily="34" charset="0"/>
                    </a:rPr>
                    <a:t>1.2 SOL</a:t>
                  </a:r>
                  <a:endParaRPr lang="ja-JP" altLang="en-US" sz="2400" dirty="0">
                    <a:solidFill>
                      <a:srgbClr val="757575"/>
                    </a:solidFill>
                  </a:endParaRPr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B98DF727-1987-95F7-6434-70B3603A9C9D}"/>
                  </a:ext>
                </a:extLst>
              </p:cNvPr>
              <p:cNvGrpSpPr/>
              <p:nvPr/>
            </p:nvGrpSpPr>
            <p:grpSpPr>
              <a:xfrm>
                <a:off x="5561706" y="2786245"/>
                <a:ext cx="1345240" cy="1913131"/>
                <a:chOff x="8328718" y="1883127"/>
                <a:chExt cx="1345240" cy="1913131"/>
              </a:xfrm>
            </p:grpSpPr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1D0157E-99AD-7133-9ABB-90D4F011312D}"/>
                    </a:ext>
                  </a:extLst>
                </p:cNvPr>
                <p:cNvSpPr txBox="1"/>
                <p:nvPr/>
              </p:nvSpPr>
              <p:spPr>
                <a:xfrm>
                  <a:off x="8328718" y="1883127"/>
                  <a:ext cx="1345240" cy="46166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r>
                    <a:rPr lang="en-US" altLang="ja-JP" sz="2400" b="1" dirty="0">
                      <a:solidFill>
                        <a:srgbClr val="757575"/>
                      </a:solidFill>
                      <a:latin typeface="Abadi" panose="020B0604020104020204" pitchFamily="34" charset="0"/>
                    </a:rPr>
                    <a:t>Backer 2</a:t>
                  </a:r>
                  <a:endParaRPr lang="ja-JP" altLang="en-US" sz="2400" b="1" dirty="0">
                    <a:solidFill>
                      <a:srgbClr val="757575"/>
                    </a:solidFill>
                  </a:endParaRPr>
                </a:p>
              </p:txBody>
            </p:sp>
            <p:pic>
              <p:nvPicPr>
                <p:cNvPr id="26" name="Graphic 25" descr="Envelope with solid fill">
                  <a:extLst>
                    <a:ext uri="{FF2B5EF4-FFF2-40B4-BE49-F238E27FC236}">
                      <a16:creationId xmlns:a16="http://schemas.microsoft.com/office/drawing/2014/main" id="{11B7E504-9E86-4EB8-B0EC-C3FB360569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4138" y="2197826"/>
                  <a:ext cx="914400" cy="9144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BBE0AD0-D656-3CCD-23FB-0A6AAFE5389E}"/>
                    </a:ext>
                  </a:extLst>
                </p:cNvPr>
                <p:cNvSpPr txBox="1"/>
                <p:nvPr/>
              </p:nvSpPr>
              <p:spPr>
                <a:xfrm>
                  <a:off x="8373604" y="2965261"/>
                  <a:ext cx="1255472" cy="830997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ja-JP" sz="2400" u="sng" dirty="0">
                      <a:solidFill>
                        <a:srgbClr val="757575"/>
                      </a:solidFill>
                      <a:latin typeface="Abadi" panose="020B0604020104020204" pitchFamily="34" charset="0"/>
                    </a:rPr>
                    <a:t>Happen</a:t>
                  </a:r>
                </a:p>
                <a:p>
                  <a:pPr algn="ctr"/>
                  <a:r>
                    <a:rPr lang="en-US" altLang="ja-JP" sz="2400" dirty="0">
                      <a:solidFill>
                        <a:srgbClr val="757575"/>
                      </a:solidFill>
                      <a:latin typeface="Abadi" panose="020B0604020104020204" pitchFamily="34" charset="0"/>
                    </a:rPr>
                    <a:t>0.5 SOL</a:t>
                  </a:r>
                  <a:endParaRPr lang="ja-JP" altLang="en-US" sz="2400" dirty="0">
                    <a:solidFill>
                      <a:srgbClr val="757575"/>
                    </a:solidFill>
                  </a:endParaRPr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70A12343-431E-A40C-6097-8102CAF920E8}"/>
                  </a:ext>
                </a:extLst>
              </p:cNvPr>
              <p:cNvGrpSpPr/>
              <p:nvPr/>
            </p:nvGrpSpPr>
            <p:grpSpPr>
              <a:xfrm>
                <a:off x="7028909" y="2786245"/>
                <a:ext cx="1765228" cy="1913131"/>
                <a:chOff x="9840267" y="1883127"/>
                <a:chExt cx="1765228" cy="1913131"/>
              </a:xfrm>
            </p:grpSpPr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F01581A-2B02-15EC-6168-BD71EA79ACF1}"/>
                    </a:ext>
                  </a:extLst>
                </p:cNvPr>
                <p:cNvSpPr txBox="1"/>
                <p:nvPr/>
              </p:nvSpPr>
              <p:spPr>
                <a:xfrm>
                  <a:off x="10050259" y="1883127"/>
                  <a:ext cx="1345240" cy="46166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r>
                    <a:rPr lang="en-US" altLang="ja-JP" sz="2400" b="1" dirty="0">
                      <a:solidFill>
                        <a:srgbClr val="757575"/>
                      </a:solidFill>
                      <a:latin typeface="Abadi" panose="020B0604020104020204" pitchFamily="34" charset="0"/>
                    </a:rPr>
                    <a:t>Backer 3</a:t>
                  </a:r>
                  <a:endParaRPr lang="ja-JP" altLang="en-US" sz="2400" b="1" dirty="0">
                    <a:solidFill>
                      <a:srgbClr val="757575"/>
                    </a:solidFill>
                  </a:endParaRPr>
                </a:p>
              </p:txBody>
            </p:sp>
            <p:pic>
              <p:nvPicPr>
                <p:cNvPr id="30" name="Graphic 29" descr="Envelope with solid fill">
                  <a:extLst>
                    <a:ext uri="{FF2B5EF4-FFF2-40B4-BE49-F238E27FC236}">
                      <a16:creationId xmlns:a16="http://schemas.microsoft.com/office/drawing/2014/main" id="{B0D0221A-5650-29D2-A6FD-86BE42DDF1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65679" y="2197826"/>
                  <a:ext cx="914400" cy="9144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C5B83B55-1603-411D-0A88-2F00EB0470A9}"/>
                    </a:ext>
                  </a:extLst>
                </p:cNvPr>
                <p:cNvSpPr txBox="1"/>
                <p:nvPr/>
              </p:nvSpPr>
              <p:spPr>
                <a:xfrm>
                  <a:off x="9840267" y="2965261"/>
                  <a:ext cx="1765228" cy="830997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ja-JP" sz="2400" u="sng" dirty="0">
                      <a:solidFill>
                        <a:srgbClr val="757575"/>
                      </a:solidFill>
                      <a:latin typeface="Abadi" panose="020B0604020104020204" pitchFamily="34" charset="0"/>
                    </a:rPr>
                    <a:t>Not happen</a:t>
                  </a:r>
                </a:p>
                <a:p>
                  <a:pPr algn="ctr"/>
                  <a:r>
                    <a:rPr lang="en-US" altLang="ja-JP" sz="2400" dirty="0">
                      <a:solidFill>
                        <a:srgbClr val="757575"/>
                      </a:solidFill>
                      <a:latin typeface="Abadi" panose="020B0604020104020204" pitchFamily="34" charset="0"/>
                    </a:rPr>
                    <a:t>1.2 SOL</a:t>
                  </a:r>
                  <a:endParaRPr lang="ja-JP" altLang="en-US" sz="2400" dirty="0">
                    <a:solidFill>
                      <a:srgbClr val="757575"/>
                    </a:solidFill>
                  </a:endParaRPr>
                </a:p>
              </p:txBody>
            </p:sp>
          </p:grpSp>
          <p:cxnSp>
            <p:nvCxnSpPr>
              <p:cNvPr id="41" name="Connector: Elbow 40">
                <a:extLst>
                  <a:ext uri="{FF2B5EF4-FFF2-40B4-BE49-F238E27FC236}">
                    <a16:creationId xmlns:a16="http://schemas.microsoft.com/office/drawing/2014/main" id="{2748B5DD-B1FF-58AD-22FF-D602891EC1ED}"/>
                  </a:ext>
                </a:extLst>
              </p:cNvPr>
              <p:cNvCxnSpPr>
                <a:cxnSpLocks/>
                <a:stCxn id="23" idx="2"/>
                <a:endCxn id="27" idx="2"/>
              </p:cNvCxnSpPr>
              <p:nvPr/>
            </p:nvCxnSpPr>
            <p:spPr>
              <a:xfrm rot="16200000" flipH="1">
                <a:off x="5500725" y="3965773"/>
                <a:ext cx="12700" cy="1467206"/>
              </a:xfrm>
              <a:prstGeom prst="bentConnector3">
                <a:avLst>
                  <a:gd name="adj1" fmla="val 1800000"/>
                </a:avLst>
              </a:prstGeom>
              <a:solidFill>
                <a:srgbClr val="1D9BF0"/>
              </a:solidFill>
              <a:ln w="38100">
                <a:solidFill>
                  <a:srgbClr val="1D9BF0"/>
                </a:solidFill>
                <a:headEnd type="oval"/>
                <a:tailEnd type="oval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0D206630-FD30-5E6E-3891-7BF39127CD96}"/>
                  </a:ext>
                </a:extLst>
              </p:cNvPr>
              <p:cNvCxnSpPr/>
              <p:nvPr/>
            </p:nvCxnSpPr>
            <p:spPr>
              <a:xfrm>
                <a:off x="5500724" y="4946894"/>
                <a:ext cx="0" cy="440084"/>
              </a:xfrm>
              <a:prstGeom prst="line">
                <a:avLst/>
              </a:prstGeom>
              <a:solidFill>
                <a:srgbClr val="1D9BF0"/>
              </a:solidFill>
              <a:ln w="38100">
                <a:solidFill>
                  <a:srgbClr val="1D9BF0"/>
                </a:solidFill>
                <a:headEnd type="oval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A8C1B8D7-0BF4-190D-7BC6-FD399B39F18B}"/>
                  </a:ext>
                </a:extLst>
              </p:cNvPr>
              <p:cNvCxnSpPr>
                <a:cxnSpLocks/>
                <a:stCxn id="34" idx="2"/>
              </p:cNvCxnSpPr>
              <p:nvPr/>
            </p:nvCxnSpPr>
            <p:spPr>
              <a:xfrm>
                <a:off x="7911523" y="4699376"/>
                <a:ext cx="0" cy="687602"/>
              </a:xfrm>
              <a:prstGeom prst="line">
                <a:avLst/>
              </a:prstGeom>
              <a:solidFill>
                <a:srgbClr val="1D9BF0"/>
              </a:solidFill>
              <a:ln w="38100">
                <a:solidFill>
                  <a:srgbClr val="1D9BF0"/>
                </a:solidFill>
                <a:headEnd type="oval"/>
                <a:tailEnd type="arrow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E594D7C-B379-241A-C7E3-2893BA26B524}"/>
                </a:ext>
              </a:extLst>
            </p:cNvPr>
            <p:cNvSpPr txBox="1"/>
            <p:nvPr/>
          </p:nvSpPr>
          <p:spPr>
            <a:xfrm>
              <a:off x="6733811" y="1568801"/>
              <a:ext cx="5583999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2400" dirty="0">
                  <a:solidFill>
                    <a:srgbClr val="757575"/>
                  </a:solidFill>
                  <a:latin typeface="Abadi" panose="020B0604020104020204" pitchFamily="34" charset="0"/>
                </a:rPr>
                <a:t>The decision if the “incident happened” will be decided by the DAO basis on the weighted average of the backers’ votes and their donations.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154FA36-4E7B-72AD-85AA-11B070EA3542}"/>
                </a:ext>
              </a:extLst>
            </p:cNvPr>
            <p:cNvSpPr/>
            <p:nvPr/>
          </p:nvSpPr>
          <p:spPr>
            <a:xfrm>
              <a:off x="7843228" y="5776686"/>
              <a:ext cx="1808771" cy="972457"/>
            </a:xfrm>
            <a:prstGeom prst="ellipse">
              <a:avLst/>
            </a:prstGeom>
            <a:noFill/>
            <a:ln w="76200">
              <a:solidFill>
                <a:srgbClr val="F09BF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05F510DF-FAB8-7005-6EAD-F3CCDA966C5D}"/>
                </a:ext>
              </a:extLst>
            </p:cNvPr>
            <p:cNvGrpSpPr/>
            <p:nvPr/>
          </p:nvGrpSpPr>
          <p:grpSpPr>
            <a:xfrm rot="376611">
              <a:off x="5285198" y="4760399"/>
              <a:ext cx="2939895" cy="780420"/>
              <a:chOff x="5122484" y="4925475"/>
              <a:chExt cx="2939895" cy="780420"/>
            </a:xfrm>
          </p:grpSpPr>
          <p:sp>
            <p:nvSpPr>
              <p:cNvPr id="62" name="Arrow: Down 61">
                <a:extLst>
                  <a:ext uri="{FF2B5EF4-FFF2-40B4-BE49-F238E27FC236}">
                    <a16:creationId xmlns:a16="http://schemas.microsoft.com/office/drawing/2014/main" id="{06DCA82A-350B-4FA3-6F72-02D95D4FDCED}"/>
                  </a:ext>
                </a:extLst>
              </p:cNvPr>
              <p:cNvSpPr/>
              <p:nvPr/>
            </p:nvSpPr>
            <p:spPr>
              <a:xfrm rot="17997790" flipV="1">
                <a:off x="6202222" y="3845737"/>
                <a:ext cx="780420" cy="2939895"/>
              </a:xfrm>
              <a:prstGeom prst="downArrow">
                <a:avLst/>
              </a:prstGeom>
              <a:solidFill>
                <a:schemeClr val="bg1"/>
              </a:solidFill>
              <a:ln w="38100">
                <a:solidFill>
                  <a:srgbClr val="F09BF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endParaRPr lang="ja-JP" altLang="en-US" sz="4000" dirty="0">
                  <a:solidFill>
                    <a:srgbClr val="F09BF0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DB61359-E001-7CD4-B9D8-CDCE037B0F70}"/>
                  </a:ext>
                </a:extLst>
              </p:cNvPr>
              <p:cNvSpPr txBox="1"/>
              <p:nvPr/>
            </p:nvSpPr>
            <p:spPr>
              <a:xfrm rot="1779378">
                <a:off x="5597542" y="5118066"/>
                <a:ext cx="2159566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altLang="ja-JP" sz="2400" b="1" dirty="0">
                    <a:solidFill>
                      <a:srgbClr val="F09BF0"/>
                    </a:solidFill>
                    <a:latin typeface="Abadi" panose="020B0604020104020204" pitchFamily="34" charset="0"/>
                  </a:rPr>
                  <a:t>Open the vault!</a:t>
                </a:r>
                <a:endParaRPr lang="ja-JP" altLang="en-US" sz="2400" b="1" dirty="0">
                  <a:solidFill>
                    <a:srgbClr val="F09BF0"/>
                  </a:solidFill>
                  <a:latin typeface="Abadi" panose="020B0604020104020204" pitchFamily="34" charset="0"/>
                </a:endParaRPr>
              </a:p>
            </p:txBody>
          </p:sp>
        </p:grpSp>
      </p:grpSp>
      <p:pic>
        <p:nvPicPr>
          <p:cNvPr id="3" name="Graphic 2" descr="Safe with solid fill">
            <a:extLst>
              <a:ext uri="{FF2B5EF4-FFF2-40B4-BE49-F238E27FC236}">
                <a16:creationId xmlns:a16="http://schemas.microsoft.com/office/drawing/2014/main" id="{2F405420-ADED-2D78-F296-8AB19C23DD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19686" y="3718255"/>
            <a:ext cx="1071315" cy="10713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C239ED8-0695-725B-2C4E-15ED599400B0}"/>
              </a:ext>
            </a:extLst>
          </p:cNvPr>
          <p:cNvSpPr/>
          <p:nvPr/>
        </p:nvSpPr>
        <p:spPr>
          <a:xfrm>
            <a:off x="4842510" y="3907550"/>
            <a:ext cx="624840" cy="6263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Graphic 13" descr="Safe with solid fill">
            <a:extLst>
              <a:ext uri="{FF2B5EF4-FFF2-40B4-BE49-F238E27FC236}">
                <a16:creationId xmlns:a16="http://schemas.microsoft.com/office/drawing/2014/main" id="{19FD4B73-EB1D-5C26-7A74-C9C85A288EB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2636" t="19075" r="22951" b="25336"/>
          <a:stretch/>
        </p:blipFill>
        <p:spPr>
          <a:xfrm>
            <a:off x="4504383" y="3604087"/>
            <a:ext cx="582931" cy="5955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0" name="Parallelogram 49">
            <a:extLst>
              <a:ext uri="{FF2B5EF4-FFF2-40B4-BE49-F238E27FC236}">
                <a16:creationId xmlns:a16="http://schemas.microsoft.com/office/drawing/2014/main" id="{17C56AC4-8C96-DD21-9D0A-AE96783000DC}"/>
              </a:ext>
            </a:extLst>
          </p:cNvPr>
          <p:cNvSpPr/>
          <p:nvPr/>
        </p:nvSpPr>
        <p:spPr>
          <a:xfrm>
            <a:off x="4594639" y="1963013"/>
            <a:ext cx="441572" cy="78262"/>
          </a:xfrm>
          <a:prstGeom prst="parallelogram">
            <a:avLst>
              <a:gd name="adj" fmla="val 97027"/>
            </a:avLst>
          </a:prstGeom>
          <a:solidFill>
            <a:srgbClr val="F09B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Parallelogram 54">
            <a:extLst>
              <a:ext uri="{FF2B5EF4-FFF2-40B4-BE49-F238E27FC236}">
                <a16:creationId xmlns:a16="http://schemas.microsoft.com/office/drawing/2014/main" id="{7D89FD02-ED31-9D7C-C094-922F35ABF7B6}"/>
              </a:ext>
            </a:extLst>
          </p:cNvPr>
          <p:cNvSpPr/>
          <p:nvPr/>
        </p:nvSpPr>
        <p:spPr>
          <a:xfrm>
            <a:off x="4594639" y="1715373"/>
            <a:ext cx="441572" cy="78262"/>
          </a:xfrm>
          <a:prstGeom prst="parallelogram">
            <a:avLst>
              <a:gd name="adj" fmla="val 97027"/>
            </a:avLst>
          </a:prstGeom>
          <a:solidFill>
            <a:srgbClr val="F09B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Parallelogram 56">
            <a:extLst>
              <a:ext uri="{FF2B5EF4-FFF2-40B4-BE49-F238E27FC236}">
                <a16:creationId xmlns:a16="http://schemas.microsoft.com/office/drawing/2014/main" id="{1C86DA02-01D0-E5A8-806A-1DAA933C64CC}"/>
              </a:ext>
            </a:extLst>
          </p:cNvPr>
          <p:cNvSpPr/>
          <p:nvPr/>
        </p:nvSpPr>
        <p:spPr>
          <a:xfrm flipH="1">
            <a:off x="4594639" y="1836630"/>
            <a:ext cx="441572" cy="78262"/>
          </a:xfrm>
          <a:prstGeom prst="parallelogram">
            <a:avLst>
              <a:gd name="adj" fmla="val 97027"/>
            </a:avLst>
          </a:prstGeom>
          <a:solidFill>
            <a:srgbClr val="F09B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Parallelogram 58">
            <a:extLst>
              <a:ext uri="{FF2B5EF4-FFF2-40B4-BE49-F238E27FC236}">
                <a16:creationId xmlns:a16="http://schemas.microsoft.com/office/drawing/2014/main" id="{57B6E767-DB48-3DEF-0E5A-60002291675B}"/>
              </a:ext>
            </a:extLst>
          </p:cNvPr>
          <p:cNvSpPr/>
          <p:nvPr/>
        </p:nvSpPr>
        <p:spPr>
          <a:xfrm>
            <a:off x="5054453" y="1963013"/>
            <a:ext cx="441572" cy="78262"/>
          </a:xfrm>
          <a:prstGeom prst="parallelogram">
            <a:avLst>
              <a:gd name="adj" fmla="val 97027"/>
            </a:avLst>
          </a:prstGeom>
          <a:solidFill>
            <a:srgbClr val="F09B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Parallelogram 63">
            <a:extLst>
              <a:ext uri="{FF2B5EF4-FFF2-40B4-BE49-F238E27FC236}">
                <a16:creationId xmlns:a16="http://schemas.microsoft.com/office/drawing/2014/main" id="{C405C62D-1A6F-B8A2-D39F-2ED4E593EEA0}"/>
              </a:ext>
            </a:extLst>
          </p:cNvPr>
          <p:cNvSpPr/>
          <p:nvPr/>
        </p:nvSpPr>
        <p:spPr>
          <a:xfrm>
            <a:off x="5054453" y="1715373"/>
            <a:ext cx="441572" cy="78262"/>
          </a:xfrm>
          <a:prstGeom prst="parallelogram">
            <a:avLst>
              <a:gd name="adj" fmla="val 97027"/>
            </a:avLst>
          </a:prstGeom>
          <a:solidFill>
            <a:srgbClr val="F09B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Parallelogram 64">
            <a:extLst>
              <a:ext uri="{FF2B5EF4-FFF2-40B4-BE49-F238E27FC236}">
                <a16:creationId xmlns:a16="http://schemas.microsoft.com/office/drawing/2014/main" id="{2785008A-A05F-DE1E-1576-19148E6C86AF}"/>
              </a:ext>
            </a:extLst>
          </p:cNvPr>
          <p:cNvSpPr/>
          <p:nvPr/>
        </p:nvSpPr>
        <p:spPr>
          <a:xfrm flipH="1">
            <a:off x="5054453" y="1836630"/>
            <a:ext cx="441572" cy="78262"/>
          </a:xfrm>
          <a:prstGeom prst="parallelogram">
            <a:avLst>
              <a:gd name="adj" fmla="val 97027"/>
            </a:avLst>
          </a:prstGeom>
          <a:solidFill>
            <a:srgbClr val="F09B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Parallelogram 67">
            <a:extLst>
              <a:ext uri="{FF2B5EF4-FFF2-40B4-BE49-F238E27FC236}">
                <a16:creationId xmlns:a16="http://schemas.microsoft.com/office/drawing/2014/main" id="{9A4CF619-BB51-8219-8FA5-667A76338846}"/>
              </a:ext>
            </a:extLst>
          </p:cNvPr>
          <p:cNvSpPr/>
          <p:nvPr/>
        </p:nvSpPr>
        <p:spPr>
          <a:xfrm>
            <a:off x="4828338" y="2331914"/>
            <a:ext cx="441572" cy="78262"/>
          </a:xfrm>
          <a:prstGeom prst="parallelogram">
            <a:avLst>
              <a:gd name="adj" fmla="val 97027"/>
            </a:avLst>
          </a:prstGeom>
          <a:solidFill>
            <a:srgbClr val="F09B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Parallelogram 72">
            <a:extLst>
              <a:ext uri="{FF2B5EF4-FFF2-40B4-BE49-F238E27FC236}">
                <a16:creationId xmlns:a16="http://schemas.microsoft.com/office/drawing/2014/main" id="{97EDFF19-BC4F-B10E-4C8E-2250DF099C97}"/>
              </a:ext>
            </a:extLst>
          </p:cNvPr>
          <p:cNvSpPr/>
          <p:nvPr/>
        </p:nvSpPr>
        <p:spPr>
          <a:xfrm>
            <a:off x="4828338" y="2084274"/>
            <a:ext cx="441572" cy="78262"/>
          </a:xfrm>
          <a:prstGeom prst="parallelogram">
            <a:avLst>
              <a:gd name="adj" fmla="val 97027"/>
            </a:avLst>
          </a:prstGeom>
          <a:solidFill>
            <a:srgbClr val="F09B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Parallelogram 73">
            <a:extLst>
              <a:ext uri="{FF2B5EF4-FFF2-40B4-BE49-F238E27FC236}">
                <a16:creationId xmlns:a16="http://schemas.microsoft.com/office/drawing/2014/main" id="{6F306DF7-DBC0-7D9A-CFD5-679A7015B2D6}"/>
              </a:ext>
            </a:extLst>
          </p:cNvPr>
          <p:cNvSpPr/>
          <p:nvPr/>
        </p:nvSpPr>
        <p:spPr>
          <a:xfrm flipH="1">
            <a:off x="4828338" y="2205531"/>
            <a:ext cx="441572" cy="78262"/>
          </a:xfrm>
          <a:prstGeom prst="parallelogram">
            <a:avLst>
              <a:gd name="adj" fmla="val 97027"/>
            </a:avLst>
          </a:prstGeom>
          <a:solidFill>
            <a:srgbClr val="F09B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7784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</Words>
  <Application>Microsoft Office PowerPoint</Application>
  <PresentationFormat>Widescreen</PresentationFormat>
  <Paragraphs>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游ゴシック</vt:lpstr>
      <vt:lpstr>游ゴシック Light</vt:lpstr>
      <vt:lpstr>Abadi</vt:lpstr>
      <vt:lpstr>Arial</vt:lpstr>
      <vt:lpstr>Bauhaus 93</vt:lpstr>
      <vt:lpstr>Office Theme</vt:lpstr>
      <vt:lpstr>D   VE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DOVE</dc:title>
  <dc:creator>Ohsugi Naoki</dc:creator>
  <cp:lastModifiedBy>Ohsugi Naoki</cp:lastModifiedBy>
  <cp:revision>52</cp:revision>
  <dcterms:created xsi:type="dcterms:W3CDTF">2023-04-06T17:20:50Z</dcterms:created>
  <dcterms:modified xsi:type="dcterms:W3CDTF">2023-06-30T09:20:53Z</dcterms:modified>
</cp:coreProperties>
</file>