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330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504E-6D9C-EA3E-ED02-7E881556E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03B15-86E5-8944-AEFB-48EE8049F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EDF6-05DD-32DB-8726-6DC43CC9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01DE-522C-426B-89E7-00E0408C2CFD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6B839-5B34-0ABD-77F5-A1CDE3A3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5A5D8-CEAB-9CD0-A2D0-4913B677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2365-5A7F-41FF-8FC8-F890FBDCB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56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08064-20E7-CBDD-C9AF-FD1FEFF7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01DE-522C-426B-89E7-00E0408C2CFD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0E7A2-F732-DFF4-575A-9FE90A31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F4774-E533-CF1E-4CDD-C0C0FC28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2365-5A7F-41FF-8FC8-F890FBDCB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601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5197A-9B73-8727-74AB-99F5558C5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B563B-2469-93AD-1C52-23AADA6D7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689A3-74ED-C03D-EACD-5C07F7044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D01DE-522C-426B-89E7-00E0408C2CFD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69D2A-D3BE-C0F1-0F0A-5268D415E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A2E46-C4BE-C77E-3826-401B596B1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D2365-5A7F-41FF-8FC8-F890FBDCB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315F-DD3F-E635-D009-CC5FFB876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815" y="1557724"/>
            <a:ext cx="9751387" cy="4247317"/>
          </a:xfrm>
        </p:spPr>
        <p:txBody>
          <a:bodyPr wrap="none">
            <a:spAutoFit/>
          </a:bodyPr>
          <a:lstStyle/>
          <a:p>
            <a:r>
              <a:rPr kumimoji="1" lang="en-US" altLang="ja-JP" sz="30000" dirty="0">
                <a:latin typeface="Bauhaus 93" panose="04030905020B02020C02" pitchFamily="82" charset="0"/>
              </a:rPr>
              <a:t>D   VE</a:t>
            </a:r>
            <a:endParaRPr kumimoji="1" lang="ja-JP" altLang="en-US" sz="30000" dirty="0">
              <a:latin typeface="Bauhaus 93" panose="04030905020B02020C02" pitchFamily="82" charset="0"/>
            </a:endParaRPr>
          </a:p>
        </p:txBody>
      </p:sp>
      <p:pic>
        <p:nvPicPr>
          <p:cNvPr id="6" name="Graphic 5" descr="Badge Heart with solid fill">
            <a:extLst>
              <a:ext uri="{FF2B5EF4-FFF2-40B4-BE49-F238E27FC236}">
                <a16:creationId xmlns:a16="http://schemas.microsoft.com/office/drawing/2014/main" id="{404D5C12-27DF-2C0D-CF40-D817CEB26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3420" y="1929708"/>
            <a:ext cx="3241264" cy="324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1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3B7067A-279C-B49A-B6BE-950E88DC090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F68EDD3-EDD2-159E-38E9-F448B1B77BE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56785C-40CD-ECC1-A3B7-D3F12EBFC8FD}"/>
                </a:ext>
              </a:extLst>
            </p:cNvPr>
            <p:cNvSpPr/>
            <p:nvPr/>
          </p:nvSpPr>
          <p:spPr>
            <a:xfrm>
              <a:off x="517790" y="745779"/>
              <a:ext cx="313579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Country ABC</a:t>
              </a:r>
              <a:endParaRPr kumimoji="1" lang="ja-JP" altLang="en-US" sz="40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AA4ED3-AF98-08E8-E041-8D09BB31A0CE}"/>
                </a:ext>
              </a:extLst>
            </p:cNvPr>
            <p:cNvSpPr/>
            <p:nvPr/>
          </p:nvSpPr>
          <p:spPr>
            <a:xfrm>
              <a:off x="517790" y="4240695"/>
              <a:ext cx="5173211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Project</a:t>
              </a:r>
              <a:r>
                <a:rPr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:</a:t>
              </a:r>
            </a:p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Defend Country ABC</a:t>
              </a:r>
              <a:endParaRPr kumimoji="1" lang="ja-JP" altLang="en-US" sz="40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C25DA9-A6B1-C162-F752-C5186A07E2BC}"/>
                </a:ext>
              </a:extLst>
            </p:cNvPr>
            <p:cNvSpPr/>
            <p:nvPr/>
          </p:nvSpPr>
          <p:spPr>
            <a:xfrm>
              <a:off x="8542629" y="733933"/>
              <a:ext cx="313579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Country XYZ</a:t>
              </a:r>
              <a:endParaRPr kumimoji="1" lang="ja-JP" altLang="en-US" sz="40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241E52-0430-57CA-26B4-8D608C778A70}"/>
                </a:ext>
              </a:extLst>
            </p:cNvPr>
            <p:cNvSpPr/>
            <p:nvPr/>
          </p:nvSpPr>
          <p:spPr>
            <a:xfrm>
              <a:off x="517790" y="2500799"/>
              <a:ext cx="5173211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NPO/</a:t>
              </a:r>
              <a:r>
                <a:rPr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NGO/Government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587A21-D888-9FD5-1CF2-2782C6B52681}"/>
                </a:ext>
              </a:extLst>
            </p:cNvPr>
            <p:cNvSpPr/>
            <p:nvPr/>
          </p:nvSpPr>
          <p:spPr>
            <a:xfrm>
              <a:off x="9465959" y="3695974"/>
              <a:ext cx="221246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Backer 1</a:t>
              </a:r>
              <a:endParaRPr kumimoji="1" lang="ja-JP" altLang="en-US" sz="40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0EF367-9F94-EB21-940F-301FF4FDAE7F}"/>
                </a:ext>
              </a:extLst>
            </p:cNvPr>
            <p:cNvSpPr/>
            <p:nvPr/>
          </p:nvSpPr>
          <p:spPr>
            <a:xfrm>
              <a:off x="9465959" y="4587550"/>
              <a:ext cx="221246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Backer 2</a:t>
              </a:r>
              <a:endParaRPr kumimoji="1" lang="ja-JP" altLang="en-US" sz="40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7E2B36-8E3B-5B80-73CF-8C305E830563}"/>
                </a:ext>
              </a:extLst>
            </p:cNvPr>
            <p:cNvSpPr/>
            <p:nvPr/>
          </p:nvSpPr>
          <p:spPr>
            <a:xfrm>
              <a:off x="9465959" y="5479125"/>
              <a:ext cx="221246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Backer 3</a:t>
              </a:r>
              <a:endParaRPr kumimoji="1" lang="ja-JP" altLang="en-US" sz="40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6AA82F3-BCD4-1B4A-7DA4-6852281DCA1F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5514011" y="4049917"/>
              <a:ext cx="39519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D39921A-6D75-829F-4EA5-FD9D1AFA1154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5514011" y="4240695"/>
              <a:ext cx="3951948" cy="7007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71B25AE-DD50-45C7-A7A9-A672835C1FA8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5537200" y="4457700"/>
              <a:ext cx="3928759" cy="13753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512EB70-72B6-4CC6-4F51-11292C59B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03783" y="5211614"/>
              <a:ext cx="595589" cy="4642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60C675D-69A7-6469-AA6D-BA5059C8C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03783" y="3543797"/>
              <a:ext cx="595589" cy="4642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07BCF29-3F59-721A-CDFB-948E1C934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03783" y="4395227"/>
              <a:ext cx="595589" cy="4642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7" name="Graphic 46" descr="Heart with solid fill">
              <a:extLst>
                <a:ext uri="{FF2B5EF4-FFF2-40B4-BE49-F238E27FC236}">
                  <a16:creationId xmlns:a16="http://schemas.microsoft.com/office/drawing/2014/main" id="{090BCEC4-41CF-4AFA-090A-0C8FAFC21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40907" y="630676"/>
              <a:ext cx="914400" cy="914400"/>
            </a:xfrm>
            <a:prstGeom prst="rect">
              <a:avLst/>
            </a:prstGeom>
          </p:spPr>
        </p:pic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7DC37A0-E3BE-3C01-6480-9601754209FC}"/>
                </a:ext>
              </a:extLst>
            </p:cNvPr>
            <p:cNvCxnSpPr>
              <a:cxnSpLocks/>
              <a:stCxn id="9" idx="2"/>
              <a:endCxn id="5" idx="0"/>
            </p:cNvCxnSpPr>
            <p:nvPr/>
          </p:nvCxnSpPr>
          <p:spPr>
            <a:xfrm>
              <a:off x="3104396" y="3208685"/>
              <a:ext cx="0" cy="10320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EF61221-B548-5507-E1CD-405194AF51BC}"/>
                </a:ext>
              </a:extLst>
            </p:cNvPr>
            <p:cNvCxnSpPr>
              <a:cxnSpLocks/>
              <a:stCxn id="8" idx="1"/>
              <a:endCxn id="47" idx="3"/>
            </p:cNvCxnSpPr>
            <p:nvPr/>
          </p:nvCxnSpPr>
          <p:spPr>
            <a:xfrm flipH="1">
              <a:off x="6555307" y="1087876"/>
              <a:ext cx="19873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F35020-EFFE-BA04-2326-C8A6EBB10CA9}"/>
                </a:ext>
              </a:extLst>
            </p:cNvPr>
            <p:cNvSpPr txBox="1"/>
            <p:nvPr/>
          </p:nvSpPr>
          <p:spPr>
            <a:xfrm>
              <a:off x="6096000" y="2290132"/>
              <a:ext cx="557820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NPO/NGP/Government</a:t>
              </a:r>
              <a:r>
                <a:rPr lang="ja-JP" altLang="en-US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 </a:t>
              </a:r>
              <a:r>
                <a:rPr lang="en-US" altLang="ja-JP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created project to defend Country ABC from the attack from Country XYZ</a:t>
              </a:r>
              <a:endParaRPr lang="ja-JP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944B440-982D-FB36-6D84-E9A70CEDB947}"/>
                </a:ext>
              </a:extLst>
            </p:cNvPr>
            <p:cNvSpPr txBox="1"/>
            <p:nvPr/>
          </p:nvSpPr>
          <p:spPr>
            <a:xfrm>
              <a:off x="6096000" y="1582761"/>
              <a:ext cx="546007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Suspicious “incident” activities</a:t>
              </a:r>
              <a:endParaRPr lang="ja-JP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595EE5-E050-1B6B-C17A-78F054B9D9C3}"/>
                </a:ext>
              </a:extLst>
            </p:cNvPr>
            <p:cNvSpPr txBox="1"/>
            <p:nvPr/>
          </p:nvSpPr>
          <p:spPr>
            <a:xfrm>
              <a:off x="2726041" y="5530445"/>
              <a:ext cx="636560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Advance donations are pooled in the project (can be pulled back before the actual incident)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E261E5-FAB2-BD99-3A85-1277764B3B04}"/>
                </a:ext>
              </a:extLst>
            </p:cNvPr>
            <p:cNvSpPr txBox="1"/>
            <p:nvPr/>
          </p:nvSpPr>
          <p:spPr>
            <a:xfrm>
              <a:off x="572148" y="3309192"/>
              <a:ext cx="2220480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ja-JP" sz="2400" dirty="0">
                  <a:latin typeface="Abadi" panose="020B0604020104020204" pitchFamily="34" charset="0"/>
                </a:rPr>
                <a:t>Create and</a:t>
              </a:r>
              <a:br>
                <a:rPr lang="en-US" altLang="ja-JP" sz="2400" dirty="0">
                  <a:latin typeface="Abadi" panose="020B0604020104020204" pitchFamily="34" charset="0"/>
                </a:rPr>
              </a:br>
              <a:r>
                <a:rPr lang="en-US" altLang="ja-JP" sz="2400" dirty="0">
                  <a:latin typeface="Abadi" panose="020B0604020104020204" pitchFamily="34" charset="0"/>
                </a:rPr>
                <a:t>manage Project</a:t>
              </a:r>
              <a:endParaRPr lang="en-US" altLang="ja-JP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435ED2C-7759-EA2D-2B68-8EA0C9B7332D}"/>
                </a:ext>
              </a:extLst>
            </p:cNvPr>
            <p:cNvGrpSpPr/>
            <p:nvPr/>
          </p:nvGrpSpPr>
          <p:grpSpPr>
            <a:xfrm>
              <a:off x="4619686" y="3718255"/>
              <a:ext cx="1071315" cy="1071315"/>
              <a:chOff x="4619686" y="4277055"/>
              <a:chExt cx="1071315" cy="107131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0357B57-BA03-10BE-367D-8510B9AC0A51}"/>
                  </a:ext>
                </a:extLst>
              </p:cNvPr>
              <p:cNvSpPr/>
              <p:nvPr/>
            </p:nvSpPr>
            <p:spPr>
              <a:xfrm>
                <a:off x="4782967" y="4414930"/>
                <a:ext cx="731044" cy="7119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2" name="Graphic 21" descr="Safe with solid fill">
                <a:extLst>
                  <a:ext uri="{FF2B5EF4-FFF2-40B4-BE49-F238E27FC236}">
                    <a16:creationId xmlns:a16="http://schemas.microsoft.com/office/drawing/2014/main" id="{2BA67465-F5D1-47D4-D10B-CDBE111EFB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619686" y="4277055"/>
                <a:ext cx="1071315" cy="107131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94899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F2D402DB-9829-98B8-A687-082C9BECE5E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4D394E6-53DA-48CD-B891-1EBF0BC34D2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DEDFD9D-8F50-ED47-3AD1-0EDD208805B9}"/>
                </a:ext>
              </a:extLst>
            </p:cNvPr>
            <p:cNvGrpSpPr/>
            <p:nvPr/>
          </p:nvGrpSpPr>
          <p:grpSpPr>
            <a:xfrm>
              <a:off x="517790" y="374214"/>
              <a:ext cx="11674210" cy="5998861"/>
              <a:chOff x="517790" y="260981"/>
              <a:chExt cx="11674210" cy="599886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FAA4ED3-AF98-08E8-E041-8D09BB31A0CE}"/>
                  </a:ext>
                </a:extLst>
              </p:cNvPr>
              <p:cNvSpPr/>
              <p:nvPr/>
            </p:nvSpPr>
            <p:spPr>
              <a:xfrm>
                <a:off x="517790" y="4139095"/>
                <a:ext cx="5173211" cy="13234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r>
                  <a:rPr kumimoji="1" lang="en-US" altLang="ja-JP" sz="40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Project</a:t>
                </a:r>
                <a:r>
                  <a:rPr lang="en-US" altLang="ja-JP" sz="40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:</a:t>
                </a:r>
              </a:p>
              <a:p>
                <a:r>
                  <a:rPr kumimoji="1" lang="en-US" altLang="ja-JP" sz="40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Defend Country ABC</a:t>
                </a:r>
                <a:endParaRPr kumimoji="1" lang="ja-JP" altLang="en-US" sz="40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26116B9-10D2-0B22-C30B-DF7604E9938C}"/>
                  </a:ext>
                </a:extLst>
              </p:cNvPr>
              <p:cNvSpPr/>
              <p:nvPr/>
            </p:nvSpPr>
            <p:spPr>
              <a:xfrm>
                <a:off x="517790" y="644179"/>
                <a:ext cx="3135795" cy="707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r>
                  <a:rPr kumimoji="1" lang="en-US" altLang="ja-JP" sz="40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Country ABC</a:t>
                </a:r>
                <a:endParaRPr kumimoji="1" lang="ja-JP" altLang="en-US" sz="40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EC25DA9-A6B1-C162-F752-C5186A07E2BC}"/>
                  </a:ext>
                </a:extLst>
              </p:cNvPr>
              <p:cNvSpPr/>
              <p:nvPr/>
            </p:nvSpPr>
            <p:spPr>
              <a:xfrm>
                <a:off x="8542629" y="644179"/>
                <a:ext cx="3135795" cy="707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r>
                  <a:rPr kumimoji="1" lang="en-US" altLang="ja-JP" sz="40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Country XYZ</a:t>
                </a:r>
                <a:endParaRPr kumimoji="1" lang="ja-JP" altLang="en-US" sz="40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241E52-0430-57CA-26B4-8D608C778A70}"/>
                  </a:ext>
                </a:extLst>
              </p:cNvPr>
              <p:cNvSpPr/>
              <p:nvPr/>
            </p:nvSpPr>
            <p:spPr>
              <a:xfrm>
                <a:off x="517790" y="2399199"/>
                <a:ext cx="5173211" cy="707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kumimoji="1" lang="en-US" altLang="ja-JP" sz="40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NPO/</a:t>
                </a:r>
                <a:r>
                  <a:rPr lang="en-US" altLang="ja-JP" sz="40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NGO/Government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587A21-D888-9FD5-1CF2-2782C6B52681}"/>
                  </a:ext>
                </a:extLst>
              </p:cNvPr>
              <p:cNvSpPr/>
              <p:nvPr/>
            </p:nvSpPr>
            <p:spPr>
              <a:xfrm>
                <a:off x="9465959" y="3594374"/>
                <a:ext cx="2212465" cy="707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r>
                  <a:rPr kumimoji="1" lang="en-US" altLang="ja-JP" sz="40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Backer 1</a:t>
                </a:r>
                <a:endParaRPr kumimoji="1" lang="ja-JP" altLang="en-US" sz="40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A0EF367-9F94-EB21-940F-301FF4FDAE7F}"/>
                  </a:ext>
                </a:extLst>
              </p:cNvPr>
              <p:cNvSpPr/>
              <p:nvPr/>
            </p:nvSpPr>
            <p:spPr>
              <a:xfrm>
                <a:off x="9465959" y="4485950"/>
                <a:ext cx="2212465" cy="707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r>
                  <a:rPr kumimoji="1" lang="en-US" altLang="ja-JP" sz="40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Backer 2</a:t>
                </a:r>
                <a:endParaRPr kumimoji="1" lang="ja-JP" altLang="en-US" sz="40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C7E2B36-8E3B-5B80-73CF-8C305E830563}"/>
                  </a:ext>
                </a:extLst>
              </p:cNvPr>
              <p:cNvSpPr/>
              <p:nvPr/>
            </p:nvSpPr>
            <p:spPr>
              <a:xfrm>
                <a:off x="9465959" y="5377525"/>
                <a:ext cx="2212465" cy="707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r>
                  <a:rPr kumimoji="1" lang="en-US" altLang="ja-JP" sz="40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Backer 3</a:t>
                </a:r>
                <a:endParaRPr kumimoji="1" lang="ja-JP" altLang="en-US" sz="40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6AA82F3-BCD4-1B4A-7DA4-6852281DCA1F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5691001" y="3948317"/>
                <a:ext cx="3774958" cy="4946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D39921A-6D75-829F-4EA5-FD9D1AFA1154}"/>
                  </a:ext>
                </a:extLst>
              </p:cNvPr>
              <p:cNvCxnSpPr>
                <a:cxnSpLocks/>
                <a:stCxn id="11" idx="1"/>
                <a:endCxn id="5" idx="3"/>
              </p:cNvCxnSpPr>
              <p:nvPr/>
            </p:nvCxnSpPr>
            <p:spPr>
              <a:xfrm flipH="1" flipV="1">
                <a:off x="5691001" y="4800815"/>
                <a:ext cx="3774958" cy="390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971B25AE-DD50-45C7-A7A9-A672835C1FA8}"/>
                  </a:ext>
                </a:extLst>
              </p:cNvPr>
              <p:cNvCxnSpPr>
                <a:cxnSpLocks/>
                <a:stCxn id="12" idx="1"/>
              </p:cNvCxnSpPr>
              <p:nvPr/>
            </p:nvCxnSpPr>
            <p:spPr>
              <a:xfrm flipH="1" flipV="1">
                <a:off x="5691001" y="5193836"/>
                <a:ext cx="3774958" cy="5376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27DC37A0-E3BE-3C01-6480-9601754209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4396" y="3107085"/>
                <a:ext cx="0" cy="10320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BEF61221-B548-5507-E1CD-405194AF51BC}"/>
                  </a:ext>
                </a:extLst>
              </p:cNvPr>
              <p:cNvCxnSpPr>
                <a:cxnSpLocks/>
                <a:stCxn id="8" idx="1"/>
              </p:cNvCxnSpPr>
              <p:nvPr/>
            </p:nvCxnSpPr>
            <p:spPr>
              <a:xfrm flipH="1">
                <a:off x="3653585" y="998122"/>
                <a:ext cx="488904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F35020-EFFE-BA04-2326-C8A6EBB10CA9}"/>
                  </a:ext>
                </a:extLst>
              </p:cNvPr>
              <p:cNvSpPr txBox="1"/>
              <p:nvPr/>
            </p:nvSpPr>
            <p:spPr>
              <a:xfrm>
                <a:off x="6613792" y="2104641"/>
                <a:ext cx="5578208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If the pooled amount is visible to Country XYZ and enough huge, it can be expected to suppress the incident happen.</a:t>
                </a:r>
                <a:endParaRPr lang="ja-JP" altLang="en-US" sz="2400" dirty="0">
                  <a:latin typeface="Abadi" panose="020B0604020104020204" pitchFamily="34" charset="0"/>
                </a:endParaRP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2A536AF4-F667-F712-A9C9-7476662CF5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63886" y="1311042"/>
                <a:ext cx="595589" cy="4642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B94C63D-5E0F-B50E-FDE4-000975FC4D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35727" y="1311042"/>
                <a:ext cx="595589" cy="4642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7BDFE8D-8850-703E-3D90-75315424B7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04639" y="1832384"/>
                <a:ext cx="595589" cy="4642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CE9E6D8-CEA7-E84B-AE05-2538C4DC2159}"/>
                  </a:ext>
                </a:extLst>
              </p:cNvPr>
              <p:cNvGrpSpPr/>
              <p:nvPr/>
            </p:nvGrpSpPr>
            <p:grpSpPr>
              <a:xfrm>
                <a:off x="4420203" y="3674301"/>
                <a:ext cx="1080521" cy="876422"/>
                <a:chOff x="4420203" y="4334701"/>
                <a:chExt cx="1080521" cy="876422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A567D29-2A16-EC9B-136F-B9869FFE2027}"/>
                    </a:ext>
                  </a:extLst>
                </p:cNvPr>
                <p:cNvSpPr/>
                <p:nvPr/>
              </p:nvSpPr>
              <p:spPr>
                <a:xfrm>
                  <a:off x="4695826" y="4377146"/>
                  <a:ext cx="731044" cy="711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0BDC6565-6B96-FADE-E0ED-EB2387CB25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24302" y="4334701"/>
                  <a:ext cx="876422" cy="876422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85276DD5-FDD8-5611-9287-5E07714087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20203" y="4456851"/>
                  <a:ext cx="543001" cy="552527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cxnSp>
            <p:nvCxnSpPr>
              <p:cNvPr id="35" name="Connector: Curved 34">
                <a:extLst>
                  <a:ext uri="{FF2B5EF4-FFF2-40B4-BE49-F238E27FC236}">
                    <a16:creationId xmlns:a16="http://schemas.microsoft.com/office/drawing/2014/main" id="{CEC5993C-60BC-BCB8-D3D7-81561B53E20E}"/>
                  </a:ext>
                </a:extLst>
              </p:cNvPr>
              <p:cNvCxnSpPr>
                <a:cxnSpLocks/>
                <a:stCxn id="56" idx="3"/>
                <a:endCxn id="58" idx="3"/>
              </p:cNvCxnSpPr>
              <p:nvPr/>
            </p:nvCxnSpPr>
            <p:spPr>
              <a:xfrm flipV="1">
                <a:off x="5228052" y="2010281"/>
                <a:ext cx="619684" cy="2070460"/>
              </a:xfrm>
              <a:prstGeom prst="curvedConnector3">
                <a:avLst>
                  <a:gd name="adj1" fmla="val 218867"/>
                </a:avLst>
              </a:prstGeom>
              <a:ln w="38100"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9571D26-FFE9-D95F-4047-AF0AC54E28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4396" y="1367189"/>
                <a:ext cx="0" cy="10320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4CE296-8ED7-E940-26E3-75A94EBD4E75}"/>
                  </a:ext>
                </a:extLst>
              </p:cNvPr>
              <p:cNvSpPr txBox="1"/>
              <p:nvPr/>
            </p:nvSpPr>
            <p:spPr>
              <a:xfrm>
                <a:off x="6096000" y="1481161"/>
                <a:ext cx="54600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Once “incident” actually happen</a:t>
                </a:r>
                <a:endParaRPr lang="ja-JP" altLang="en-US" sz="2400" dirty="0">
                  <a:latin typeface="Abadi" panose="020B0604020104020204" pitchFamily="34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896BD46-C81F-FE98-3B4A-056985624FFF}"/>
                  </a:ext>
                </a:extLst>
              </p:cNvPr>
              <p:cNvSpPr/>
              <p:nvPr/>
            </p:nvSpPr>
            <p:spPr>
              <a:xfrm>
                <a:off x="4963204" y="3948317"/>
                <a:ext cx="264848" cy="2648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DFAD12F-8FAF-CB11-8015-0C79462D536E}"/>
                  </a:ext>
                </a:extLst>
              </p:cNvPr>
              <p:cNvSpPr/>
              <p:nvPr/>
            </p:nvSpPr>
            <p:spPr>
              <a:xfrm>
                <a:off x="5582888" y="1877857"/>
                <a:ext cx="264848" cy="2648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C206F3F-EBDE-6C0A-9D18-B6FFBAA1D5CF}"/>
                  </a:ext>
                </a:extLst>
              </p:cNvPr>
              <p:cNvSpPr txBox="1"/>
              <p:nvPr/>
            </p:nvSpPr>
            <p:spPr>
              <a:xfrm>
                <a:off x="1206503" y="5428845"/>
                <a:ext cx="788514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>
                    <a:latin typeface="Abadi" panose="020B0604020104020204" pitchFamily="34" charset="0"/>
                  </a:rPr>
                  <a:t>As like the opened vault, 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the NPO/NGO/Government can withdraw the pooled Solana to support the Country ABC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B0597A4-9B31-04E7-AEF1-6C78F5060446}"/>
                  </a:ext>
                </a:extLst>
              </p:cNvPr>
              <p:cNvSpPr/>
              <p:nvPr/>
            </p:nvSpPr>
            <p:spPr>
              <a:xfrm>
                <a:off x="5847736" y="644179"/>
                <a:ext cx="631625" cy="6151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" name="Graphic 1" descr="Badge Heart with solid fill">
                <a:extLst>
                  <a:ext uri="{FF2B5EF4-FFF2-40B4-BE49-F238E27FC236}">
                    <a16:creationId xmlns:a16="http://schemas.microsoft.com/office/drawing/2014/main" id="{7F452974-C9B6-5E24-6665-BA9A66743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447896" y="260981"/>
                <a:ext cx="1327970" cy="132797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56189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Abadi</vt:lpstr>
      <vt:lpstr>Arial</vt:lpstr>
      <vt:lpstr>Bauhaus 93</vt:lpstr>
      <vt:lpstr>Office Theme</vt:lpstr>
      <vt:lpstr>D   VE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DOVE</dc:title>
  <dc:creator>Ohsugi Naoki</dc:creator>
  <cp:lastModifiedBy>Ohsugi Naoki</cp:lastModifiedBy>
  <cp:revision>24</cp:revision>
  <dcterms:created xsi:type="dcterms:W3CDTF">2023-04-06T17:20:50Z</dcterms:created>
  <dcterms:modified xsi:type="dcterms:W3CDTF">2023-04-10T23:06:15Z</dcterms:modified>
</cp:coreProperties>
</file>