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90" y="4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504E-6D9C-EA3E-ED02-7E881556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03B15-86E5-8944-AEFB-48EE804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DF6-05DD-32DB-8726-6DC43CC9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01DE-522C-426B-89E7-00E0408C2CFD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B839-5B34-0ABD-77F5-A1CDE3A3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A5D8-CEAB-9CD0-A2D0-4913B677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5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08064-20E7-CBDD-C9AF-FD1FEFF7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01DE-522C-426B-89E7-00E0408C2CFD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0E7A2-F732-DFF4-575A-9FE90A31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4774-E533-CF1E-4CDD-C0C0FC28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01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197A-9B73-8727-74AB-99F5558C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563B-2469-93AD-1C52-23AADA6D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89A3-74ED-C03D-EACD-5C07F704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01DE-522C-426B-89E7-00E0408C2CFD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9D2A-D3BE-C0F1-0F0A-5268D415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2E46-C4BE-C77E-3826-401B596B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315F-DD3F-E635-D009-CC5FFB87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15" y="1557724"/>
            <a:ext cx="9751387" cy="4247317"/>
          </a:xfrm>
        </p:spPr>
        <p:txBody>
          <a:bodyPr wrap="none">
            <a:spAutoFit/>
          </a:bodyPr>
          <a:lstStyle/>
          <a:p>
            <a:r>
              <a:rPr kumimoji="1" lang="en-US" altLang="ja-JP" sz="30000" dirty="0">
                <a:latin typeface="Bauhaus 93" panose="04030905020B02020C02" pitchFamily="82" charset="0"/>
              </a:rPr>
              <a:t>D   VE</a:t>
            </a:r>
            <a:endParaRPr kumimoji="1" lang="ja-JP" altLang="en-US" sz="30000" dirty="0">
              <a:latin typeface="Bauhaus 93" panose="04030905020B02020C02" pitchFamily="82" charset="0"/>
            </a:endParaRPr>
          </a:p>
        </p:txBody>
      </p:sp>
      <p:pic>
        <p:nvPicPr>
          <p:cNvPr id="6" name="Graphic 5" descr="Badge Heart with solid fill">
            <a:extLst>
              <a:ext uri="{FF2B5EF4-FFF2-40B4-BE49-F238E27FC236}">
                <a16:creationId xmlns:a16="http://schemas.microsoft.com/office/drawing/2014/main" id="{404D5C12-27DF-2C0D-CF40-D817CEB2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3420" y="1929708"/>
            <a:ext cx="3241264" cy="32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6A6E-9220-0F8F-F58A-02D15BD80E4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68EDD3-EDD2-159E-38E9-F448B1B77B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70509C3-1835-905E-487D-F7A163188290}"/>
                </a:ext>
              </a:extLst>
            </p:cNvPr>
            <p:cNvGrpSpPr/>
            <p:nvPr/>
          </p:nvGrpSpPr>
          <p:grpSpPr>
            <a:xfrm>
              <a:off x="8937012" y="3662314"/>
              <a:ext cx="441572" cy="325902"/>
              <a:chOff x="8443274" y="3649247"/>
              <a:chExt cx="441572" cy="32590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B336B469-96D3-4515-1564-BE4D4DE6D6EC}"/>
                  </a:ext>
                </a:extLst>
              </p:cNvPr>
              <p:cNvSpPr/>
              <p:nvPr/>
            </p:nvSpPr>
            <p:spPr>
              <a:xfrm>
                <a:off x="8443274" y="3896887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E938E55D-81F1-9826-BF16-E433E3F162F8}"/>
                  </a:ext>
                </a:extLst>
              </p:cNvPr>
              <p:cNvSpPr/>
              <p:nvPr/>
            </p:nvSpPr>
            <p:spPr>
              <a:xfrm>
                <a:off x="8443274" y="3649247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9F6E2A73-4FEE-ABCC-4899-69526ED3862F}"/>
                  </a:ext>
                </a:extLst>
              </p:cNvPr>
              <p:cNvSpPr/>
              <p:nvPr/>
            </p:nvSpPr>
            <p:spPr>
              <a:xfrm flipH="1">
                <a:off x="8443274" y="3770504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2274F7-2B63-E455-78FB-D34FF3FB3098}"/>
                </a:ext>
              </a:extLst>
            </p:cNvPr>
            <p:cNvGrpSpPr/>
            <p:nvPr/>
          </p:nvGrpSpPr>
          <p:grpSpPr>
            <a:xfrm>
              <a:off x="8937012" y="4457384"/>
              <a:ext cx="441572" cy="325902"/>
              <a:chOff x="5067332" y="1712448"/>
              <a:chExt cx="441572" cy="32590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6233708A-060C-A352-4AEF-A90770E0F8E5}"/>
                  </a:ext>
                </a:extLst>
              </p:cNvPr>
              <p:cNvSpPr/>
              <p:nvPr/>
            </p:nvSpPr>
            <p:spPr>
              <a:xfrm>
                <a:off x="5067332" y="1960088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CD6FBF59-FB9F-A817-6713-8D1E108DC8F9}"/>
                  </a:ext>
                </a:extLst>
              </p:cNvPr>
              <p:cNvSpPr/>
              <p:nvPr/>
            </p:nvSpPr>
            <p:spPr>
              <a:xfrm>
                <a:off x="5067332" y="1712448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62D61619-5F97-D17C-2D8A-45939B0386E9}"/>
                  </a:ext>
                </a:extLst>
              </p:cNvPr>
              <p:cNvSpPr/>
              <p:nvPr/>
            </p:nvSpPr>
            <p:spPr>
              <a:xfrm flipH="1">
                <a:off x="5067332" y="1833705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21F7F-0528-7BD8-77C9-D67B5F21B4F3}"/>
                </a:ext>
              </a:extLst>
            </p:cNvPr>
            <p:cNvGrpSpPr/>
            <p:nvPr/>
          </p:nvGrpSpPr>
          <p:grpSpPr>
            <a:xfrm>
              <a:off x="8937012" y="5275239"/>
              <a:ext cx="441572" cy="325902"/>
              <a:chOff x="5067332" y="1712448"/>
              <a:chExt cx="441572" cy="32590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B745BFA2-4F5A-926D-6F92-98BDF86A8B22}"/>
                  </a:ext>
                </a:extLst>
              </p:cNvPr>
              <p:cNvSpPr/>
              <p:nvPr/>
            </p:nvSpPr>
            <p:spPr>
              <a:xfrm>
                <a:off x="5067332" y="1960088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778FFCE7-4557-B4E5-27C6-42CD070E1638}"/>
                  </a:ext>
                </a:extLst>
              </p:cNvPr>
              <p:cNvSpPr/>
              <p:nvPr/>
            </p:nvSpPr>
            <p:spPr>
              <a:xfrm>
                <a:off x="5067332" y="1712448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B09A79A8-0C8A-E34F-7FC5-325DF30B7317}"/>
                  </a:ext>
                </a:extLst>
              </p:cNvPr>
              <p:cNvSpPr/>
              <p:nvPr/>
            </p:nvSpPr>
            <p:spPr>
              <a:xfrm flipH="1">
                <a:off x="5067332" y="1833705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56785C-40CD-ECC1-A3B7-D3F12EBFC8FD}"/>
                </a:ext>
              </a:extLst>
            </p:cNvPr>
            <p:cNvSpPr/>
            <p:nvPr/>
          </p:nvSpPr>
          <p:spPr>
            <a:xfrm>
              <a:off x="517790" y="745779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40695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33933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00799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695974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87550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79125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AA82F3-BCD4-1B4A-7DA4-6852281DCA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39921A-6D75-829F-4EA5-FD9D1AFA1154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1B25AE-DD50-45C7-A7A9-A672835C1FA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Heart with solid fill">
              <a:extLst>
                <a:ext uri="{FF2B5EF4-FFF2-40B4-BE49-F238E27FC236}">
                  <a16:creationId xmlns:a16="http://schemas.microsoft.com/office/drawing/2014/main" id="{090BCEC4-41CF-4AFA-090A-0C8FAFC2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0907" y="630676"/>
              <a:ext cx="914400" cy="914400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3104396" y="3208685"/>
              <a:ext cx="0" cy="10320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  <a:endCxn id="47" idx="3"/>
            </p:cNvCxnSpPr>
            <p:nvPr/>
          </p:nvCxnSpPr>
          <p:spPr>
            <a:xfrm flipH="1">
              <a:off x="6555307" y="1087876"/>
              <a:ext cx="19873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F35020-EFFE-BA04-2326-C8A6EBB10CA9}"/>
                </a:ext>
              </a:extLst>
            </p:cNvPr>
            <p:cNvSpPr txBox="1"/>
            <p:nvPr/>
          </p:nvSpPr>
          <p:spPr>
            <a:xfrm>
              <a:off x="6096000" y="2290132"/>
              <a:ext cx="557820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NPO/NGP/Government</a:t>
              </a:r>
              <a:r>
                <a:rPr lang="ja-JP" altLang="en-US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created project to defend Country ABC from the attack from Country XYZ</a:t>
              </a:r>
              <a:endParaRPr lang="ja-JP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44B440-982D-FB36-6D84-E9A70CEDB947}"/>
                </a:ext>
              </a:extLst>
            </p:cNvPr>
            <p:cNvSpPr txBox="1"/>
            <p:nvPr/>
          </p:nvSpPr>
          <p:spPr>
            <a:xfrm>
              <a:off x="6096000" y="1582761"/>
              <a:ext cx="5460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Suspicious “incident” activities</a:t>
              </a:r>
              <a:endParaRPr lang="ja-JP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E261E5-FAB2-BD99-3A85-1277764B3B04}"/>
                </a:ext>
              </a:extLst>
            </p:cNvPr>
            <p:cNvSpPr txBox="1"/>
            <p:nvPr/>
          </p:nvSpPr>
          <p:spPr>
            <a:xfrm>
              <a:off x="572148" y="3309192"/>
              <a:ext cx="222048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2400" dirty="0">
                  <a:latin typeface="Abadi" panose="020B0604020104020204" pitchFamily="34" charset="0"/>
                </a:rPr>
                <a:t>Create and</a:t>
              </a:r>
              <a:br>
                <a:rPr lang="en-US" altLang="ja-JP" sz="2400" dirty="0">
                  <a:latin typeface="Abadi" panose="020B0604020104020204" pitchFamily="34" charset="0"/>
                </a:rPr>
              </a:br>
              <a:r>
                <a:rPr lang="en-US" altLang="ja-JP" sz="2400" dirty="0">
                  <a:latin typeface="Abadi" panose="020B0604020104020204" pitchFamily="34" charset="0"/>
                </a:rPr>
                <a:t>manage Project</a:t>
              </a:r>
              <a:endParaRPr lang="en-US" altLang="ja-JP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35ED2C-7759-EA2D-2B68-8EA0C9B7332D}"/>
                </a:ext>
              </a:extLst>
            </p:cNvPr>
            <p:cNvGrpSpPr/>
            <p:nvPr/>
          </p:nvGrpSpPr>
          <p:grpSpPr>
            <a:xfrm>
              <a:off x="4619686" y="3718255"/>
              <a:ext cx="1071315" cy="1071315"/>
              <a:chOff x="4619686" y="4277055"/>
              <a:chExt cx="1071315" cy="10713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357B57-BA03-10BE-367D-8510B9AC0A51}"/>
                  </a:ext>
                </a:extLst>
              </p:cNvPr>
              <p:cNvSpPr/>
              <p:nvPr/>
            </p:nvSpPr>
            <p:spPr>
              <a:xfrm>
                <a:off x="4782967" y="4414930"/>
                <a:ext cx="731044" cy="711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2" name="Graphic 21" descr="Safe with solid fill">
                <a:extLst>
                  <a:ext uri="{FF2B5EF4-FFF2-40B4-BE49-F238E27FC236}">
                    <a16:creationId xmlns:a16="http://schemas.microsoft.com/office/drawing/2014/main" id="{2BA67465-F5D1-47D4-D10B-CDBE111EF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19686" y="4277055"/>
                <a:ext cx="1071315" cy="10713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364BA-6071-A92F-5D50-99780FBEE368}"/>
                </a:ext>
              </a:extLst>
            </p:cNvPr>
            <p:cNvSpPr txBox="1"/>
            <p:nvPr/>
          </p:nvSpPr>
          <p:spPr>
            <a:xfrm>
              <a:off x="517790" y="5642441"/>
              <a:ext cx="78851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Advance donations are pooled in the project</a:t>
              </a:r>
              <a:b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</a:br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(can be pulled back before the actual incident)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99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1AE8AD3-B2FA-689B-6BAD-A2D7179BAAC2}"/>
              </a:ext>
            </a:extLst>
          </p:cNvPr>
          <p:cNvGrpSpPr/>
          <p:nvPr/>
        </p:nvGrpSpPr>
        <p:grpSpPr>
          <a:xfrm>
            <a:off x="0" y="-36512"/>
            <a:ext cx="12192000" cy="6858000"/>
            <a:chOff x="0" y="-36512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D394E6-53DA-48CD-B891-1EBF0BC34D24}"/>
                </a:ext>
              </a:extLst>
            </p:cNvPr>
            <p:cNvSpPr/>
            <p:nvPr/>
          </p:nvSpPr>
          <p:spPr>
            <a:xfrm>
              <a:off x="0" y="-36512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FC0AC1-5E07-5687-5DF1-D3252B76A190}"/>
                </a:ext>
              </a:extLst>
            </p:cNvPr>
            <p:cNvGrpSpPr/>
            <p:nvPr/>
          </p:nvGrpSpPr>
          <p:grpSpPr>
            <a:xfrm>
              <a:off x="4602324" y="1712448"/>
              <a:ext cx="906580" cy="687807"/>
              <a:chOff x="4602324" y="1712448"/>
              <a:chExt cx="906580" cy="68780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3183D09-BBE3-9FD3-767A-3DCCADA4C84F}"/>
                  </a:ext>
                </a:extLst>
              </p:cNvPr>
              <p:cNvGrpSpPr/>
              <p:nvPr/>
            </p:nvGrpSpPr>
            <p:grpSpPr>
              <a:xfrm>
                <a:off x="5067332" y="1712448"/>
                <a:ext cx="441572" cy="325902"/>
                <a:chOff x="5067332" y="1712448"/>
                <a:chExt cx="441572" cy="325902"/>
              </a:xfrm>
            </p:grpSpPr>
            <p:sp>
              <p:nvSpPr>
                <p:cNvPr id="4" name="Parallelogram 3">
                  <a:extLst>
                    <a:ext uri="{FF2B5EF4-FFF2-40B4-BE49-F238E27FC236}">
                      <a16:creationId xmlns:a16="http://schemas.microsoft.com/office/drawing/2014/main" id="{5279FCA0-202A-18EA-9609-1F49DD43273E}"/>
                    </a:ext>
                  </a:extLst>
                </p:cNvPr>
                <p:cNvSpPr/>
                <p:nvPr/>
              </p:nvSpPr>
              <p:spPr>
                <a:xfrm>
                  <a:off x="5067332" y="196008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1D5A6F9A-BDE6-9F36-F285-5693ABAE80DE}"/>
                    </a:ext>
                  </a:extLst>
                </p:cNvPr>
                <p:cNvSpPr/>
                <p:nvPr/>
              </p:nvSpPr>
              <p:spPr>
                <a:xfrm>
                  <a:off x="5067332" y="171244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Parallelogram 12">
                  <a:extLst>
                    <a:ext uri="{FF2B5EF4-FFF2-40B4-BE49-F238E27FC236}">
                      <a16:creationId xmlns:a16="http://schemas.microsoft.com/office/drawing/2014/main" id="{460612CC-9BC5-1112-DE4C-77973EBF3D22}"/>
                    </a:ext>
                  </a:extLst>
                </p:cNvPr>
                <p:cNvSpPr/>
                <p:nvPr/>
              </p:nvSpPr>
              <p:spPr>
                <a:xfrm flipH="1">
                  <a:off x="5067332" y="1833705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F79BC1-7D47-3F1D-8FCC-BF5F35614895}"/>
                  </a:ext>
                </a:extLst>
              </p:cNvPr>
              <p:cNvGrpSpPr/>
              <p:nvPr/>
            </p:nvGrpSpPr>
            <p:grpSpPr>
              <a:xfrm>
                <a:off x="4602324" y="1712448"/>
                <a:ext cx="441572" cy="325902"/>
                <a:chOff x="5067332" y="1712448"/>
                <a:chExt cx="441572" cy="325902"/>
              </a:xfrm>
            </p:grpSpPr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06211D9A-AC0F-5304-6F4A-184D7157A164}"/>
                    </a:ext>
                  </a:extLst>
                </p:cNvPr>
                <p:cNvSpPr/>
                <p:nvPr/>
              </p:nvSpPr>
              <p:spPr>
                <a:xfrm>
                  <a:off x="5067332" y="196008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Parallelogram 22">
                  <a:extLst>
                    <a:ext uri="{FF2B5EF4-FFF2-40B4-BE49-F238E27FC236}">
                      <a16:creationId xmlns:a16="http://schemas.microsoft.com/office/drawing/2014/main" id="{2349FAA4-3AD3-73A6-4EBD-009B0F51DC95}"/>
                    </a:ext>
                  </a:extLst>
                </p:cNvPr>
                <p:cNvSpPr/>
                <p:nvPr/>
              </p:nvSpPr>
              <p:spPr>
                <a:xfrm>
                  <a:off x="5067332" y="171244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Parallelogram 23">
                  <a:extLst>
                    <a:ext uri="{FF2B5EF4-FFF2-40B4-BE49-F238E27FC236}">
                      <a16:creationId xmlns:a16="http://schemas.microsoft.com/office/drawing/2014/main" id="{7B06A9BF-C690-71C9-43C2-7515623CC8EB}"/>
                    </a:ext>
                  </a:extLst>
                </p:cNvPr>
                <p:cNvSpPr/>
                <p:nvPr/>
              </p:nvSpPr>
              <p:spPr>
                <a:xfrm flipH="1">
                  <a:off x="5067332" y="1833705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499F2AE-2CC8-C5FE-EC64-28AB7DF9C33E}"/>
                  </a:ext>
                </a:extLst>
              </p:cNvPr>
              <p:cNvGrpSpPr/>
              <p:nvPr/>
            </p:nvGrpSpPr>
            <p:grpSpPr>
              <a:xfrm>
                <a:off x="4829250" y="2074353"/>
                <a:ext cx="441572" cy="325902"/>
                <a:chOff x="5067332" y="1712448"/>
                <a:chExt cx="441572" cy="325902"/>
              </a:xfrm>
            </p:grpSpPr>
            <p:sp>
              <p:nvSpPr>
                <p:cNvPr id="26" name="Parallelogram 25">
                  <a:extLst>
                    <a:ext uri="{FF2B5EF4-FFF2-40B4-BE49-F238E27FC236}">
                      <a16:creationId xmlns:a16="http://schemas.microsoft.com/office/drawing/2014/main" id="{6ABEA42A-8B43-EA12-026A-F0B5AED0A152}"/>
                    </a:ext>
                  </a:extLst>
                </p:cNvPr>
                <p:cNvSpPr/>
                <p:nvPr/>
              </p:nvSpPr>
              <p:spPr>
                <a:xfrm>
                  <a:off x="5067332" y="196008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Parallelogram 26">
                  <a:extLst>
                    <a:ext uri="{FF2B5EF4-FFF2-40B4-BE49-F238E27FC236}">
                      <a16:creationId xmlns:a16="http://schemas.microsoft.com/office/drawing/2014/main" id="{F6FBA792-89D7-62F4-223A-899B2B61915B}"/>
                    </a:ext>
                  </a:extLst>
                </p:cNvPr>
                <p:cNvSpPr/>
                <p:nvPr/>
              </p:nvSpPr>
              <p:spPr>
                <a:xfrm>
                  <a:off x="5067332" y="171244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Parallelogram 27">
                  <a:extLst>
                    <a:ext uri="{FF2B5EF4-FFF2-40B4-BE49-F238E27FC236}">
                      <a16:creationId xmlns:a16="http://schemas.microsoft.com/office/drawing/2014/main" id="{EC9F1124-D172-9D2A-EA8B-818FCDAC8B84}"/>
                    </a:ext>
                  </a:extLst>
                </p:cNvPr>
                <p:cNvSpPr/>
                <p:nvPr/>
              </p:nvSpPr>
              <p:spPr>
                <a:xfrm flipH="1">
                  <a:off x="5067332" y="1833705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52328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6116B9-10D2-0B22-C30B-DF7604E9938C}"/>
                </a:ext>
              </a:extLst>
            </p:cNvPr>
            <p:cNvSpPr/>
            <p:nvPr/>
          </p:nvSpPr>
          <p:spPr>
            <a:xfrm>
              <a:off x="517790" y="757412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57412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12432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707607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99183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90758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396" y="3220318"/>
              <a:ext cx="0" cy="10320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3653585" y="1111355"/>
              <a:ext cx="48890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F35020-EFFE-BA04-2326-C8A6EBB10CA9}"/>
                </a:ext>
              </a:extLst>
            </p:cNvPr>
            <p:cNvSpPr txBox="1"/>
            <p:nvPr/>
          </p:nvSpPr>
          <p:spPr>
            <a:xfrm>
              <a:off x="6613792" y="2217874"/>
              <a:ext cx="557820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If the pooled amount is visible to Country XYZ and enough huge, it can be expected to suppress the incident happen.</a:t>
              </a:r>
              <a:endParaRPr lang="ja-JP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567D29-2A16-EC9B-136F-B9869FFE2027}"/>
                </a:ext>
              </a:extLst>
            </p:cNvPr>
            <p:cNvSpPr/>
            <p:nvPr/>
          </p:nvSpPr>
          <p:spPr>
            <a:xfrm>
              <a:off x="4695826" y="3829979"/>
              <a:ext cx="731044" cy="71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DC6565-6B96-FADE-E0ED-EB2387CB2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302" y="3787534"/>
              <a:ext cx="876422" cy="8764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5276DD5-FDD8-5611-9287-5E0771408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203" y="3909684"/>
              <a:ext cx="543001" cy="55252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EC5993C-60BC-BCB8-D3D7-81561B53E20E}"/>
                </a:ext>
              </a:extLst>
            </p:cNvPr>
            <p:cNvCxnSpPr>
              <a:cxnSpLocks/>
              <a:stCxn id="56" idx="3"/>
              <a:endCxn id="58" idx="3"/>
            </p:cNvCxnSpPr>
            <p:nvPr/>
          </p:nvCxnSpPr>
          <p:spPr>
            <a:xfrm flipV="1">
              <a:off x="5228052" y="2123514"/>
              <a:ext cx="198818" cy="1926403"/>
            </a:xfrm>
            <a:prstGeom prst="curvedConnector3">
              <a:avLst>
                <a:gd name="adj1" fmla="val 638397"/>
              </a:avLst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9571D26-FFE9-D95F-4047-AF0AC54E2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396" y="1480422"/>
              <a:ext cx="0" cy="10320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44CE296-8ED7-E940-26E3-75A94EBD4E75}"/>
                </a:ext>
              </a:extLst>
            </p:cNvPr>
            <p:cNvSpPr txBox="1"/>
            <p:nvPr/>
          </p:nvSpPr>
          <p:spPr>
            <a:xfrm>
              <a:off x="6096000" y="1594394"/>
              <a:ext cx="5460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Once “incident” actually happen</a:t>
              </a:r>
              <a:endParaRPr lang="ja-JP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96BD46-C81F-FE98-3B4A-056985624FFF}"/>
                </a:ext>
              </a:extLst>
            </p:cNvPr>
            <p:cNvSpPr/>
            <p:nvPr/>
          </p:nvSpPr>
          <p:spPr>
            <a:xfrm>
              <a:off x="4963204" y="3917493"/>
              <a:ext cx="264848" cy="26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DFAD12F-8FAF-CB11-8015-0C79462D536E}"/>
                </a:ext>
              </a:extLst>
            </p:cNvPr>
            <p:cNvSpPr/>
            <p:nvPr/>
          </p:nvSpPr>
          <p:spPr>
            <a:xfrm>
              <a:off x="5162022" y="1991090"/>
              <a:ext cx="264848" cy="26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C206F3F-EBDE-6C0A-9D18-B6FFBAA1D5CF}"/>
                </a:ext>
              </a:extLst>
            </p:cNvPr>
            <p:cNvSpPr txBox="1"/>
            <p:nvPr/>
          </p:nvSpPr>
          <p:spPr>
            <a:xfrm>
              <a:off x="517790" y="5642441"/>
              <a:ext cx="78851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latin typeface="Abadi" panose="020B0604020104020204" pitchFamily="34" charset="0"/>
                </a:rPr>
                <a:t>As like the opened vault, </a:t>
              </a:r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the NPO/NGO/Government can withdraw the pooled Solana to support the Country ABC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B0597A4-9B31-04E7-AEF1-6C78F5060446}"/>
                </a:ext>
              </a:extLst>
            </p:cNvPr>
            <p:cNvSpPr/>
            <p:nvPr/>
          </p:nvSpPr>
          <p:spPr>
            <a:xfrm>
              <a:off x="5847736" y="757412"/>
              <a:ext cx="631625" cy="61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Graphic 1" descr="Badge Heart with solid fill">
              <a:extLst>
                <a:ext uri="{FF2B5EF4-FFF2-40B4-BE49-F238E27FC236}">
                  <a16:creationId xmlns:a16="http://schemas.microsoft.com/office/drawing/2014/main" id="{7F452974-C9B6-5E24-6665-BA9A6674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47896" y="374214"/>
              <a:ext cx="1327970" cy="13279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2DD156-BAD2-1A67-6955-65A27679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ADA5C4-BFF1-102B-AD54-07AC14BFD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008238-9D15-7A9F-31B2-4EB6F6BE14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18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523963-2891-D71D-9FDC-CA666DA364B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D9CFED-A15D-2C78-D9FE-6DC793AE412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56785C-40CD-ECC1-A3B7-D3F12EBFC8FD}"/>
                </a:ext>
              </a:extLst>
            </p:cNvPr>
            <p:cNvSpPr/>
            <p:nvPr/>
          </p:nvSpPr>
          <p:spPr>
            <a:xfrm>
              <a:off x="517790" y="745779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40695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33933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00799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695974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87550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79125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AA82F3-BCD4-1B4A-7DA4-6852281DCA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39921A-6D75-829F-4EA5-FD9D1AFA1154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1B25AE-DD50-45C7-A7A9-A672835C1FA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Heart with solid fill">
              <a:extLst>
                <a:ext uri="{FF2B5EF4-FFF2-40B4-BE49-F238E27FC236}">
                  <a16:creationId xmlns:a16="http://schemas.microsoft.com/office/drawing/2014/main" id="{090BCEC4-41CF-4AFA-090A-0C8FAFC2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0907" y="630676"/>
              <a:ext cx="914400" cy="914400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3104396" y="3208685"/>
              <a:ext cx="0" cy="10320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  <a:endCxn id="47" idx="3"/>
            </p:cNvCxnSpPr>
            <p:nvPr/>
          </p:nvCxnSpPr>
          <p:spPr>
            <a:xfrm flipH="1">
              <a:off x="6555307" y="1087876"/>
              <a:ext cx="19873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35ED2C-7759-EA2D-2B68-8EA0C9B7332D}"/>
                </a:ext>
              </a:extLst>
            </p:cNvPr>
            <p:cNvGrpSpPr/>
            <p:nvPr/>
          </p:nvGrpSpPr>
          <p:grpSpPr>
            <a:xfrm>
              <a:off x="4619686" y="3718255"/>
              <a:ext cx="1071315" cy="1071315"/>
              <a:chOff x="4619686" y="4277055"/>
              <a:chExt cx="1071315" cy="10713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357B57-BA03-10BE-367D-8510B9AC0A51}"/>
                  </a:ext>
                </a:extLst>
              </p:cNvPr>
              <p:cNvSpPr/>
              <p:nvPr/>
            </p:nvSpPr>
            <p:spPr>
              <a:xfrm>
                <a:off x="4782967" y="4414930"/>
                <a:ext cx="731044" cy="711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2" name="Graphic 21" descr="Safe with solid fill">
                <a:extLst>
                  <a:ext uri="{FF2B5EF4-FFF2-40B4-BE49-F238E27FC236}">
                    <a16:creationId xmlns:a16="http://schemas.microsoft.com/office/drawing/2014/main" id="{2BA67465-F5D1-47D4-D10B-CDBE111EF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19686" y="4277055"/>
                <a:ext cx="1071315" cy="10713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DDD06BA-C783-7B7C-EE58-7C5F1D3BE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2383" y="3656030"/>
              <a:ext cx="426201" cy="3321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A03032-2D91-ED6B-7E4C-AD841C4D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2383" y="4457384"/>
              <a:ext cx="426201" cy="3321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D6167C-71AE-887F-F580-6A84F3FD7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2383" y="5275239"/>
              <a:ext cx="426201" cy="3321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B65A55-43AB-9217-8478-2EFE60450037}"/>
                </a:ext>
              </a:extLst>
            </p:cNvPr>
            <p:cNvSpPr txBox="1"/>
            <p:nvPr/>
          </p:nvSpPr>
          <p:spPr>
            <a:xfrm>
              <a:off x="8277607" y="1784066"/>
              <a:ext cx="3798279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The blockchain is immutable and cannot be altered or deleted by anyone, even Country XYZ.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776677-559F-4142-5D2E-1BE858D86F73}"/>
                </a:ext>
              </a:extLst>
            </p:cNvPr>
            <p:cNvSpPr txBox="1"/>
            <p:nvPr/>
          </p:nvSpPr>
          <p:spPr>
            <a:xfrm>
              <a:off x="517790" y="5642441"/>
              <a:ext cx="82576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All projects are managed on the Solana blockchain, which is decentralized, scalable, fast, and energy-efficient blockchain.</a:t>
              </a:r>
              <a:endParaRPr lang="ja-JP" altLang="en-US" sz="2400" dirty="0">
                <a:latin typeface="Abadi" panose="020B06040201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A63F63-3FFB-952C-622E-CE62C7148F0C}"/>
                </a:ext>
              </a:extLst>
            </p:cNvPr>
            <p:cNvGrpSpPr/>
            <p:nvPr/>
          </p:nvGrpSpPr>
          <p:grpSpPr>
            <a:xfrm>
              <a:off x="6469517" y="3459490"/>
              <a:ext cx="2365899" cy="2365899"/>
              <a:chOff x="6469517" y="3459490"/>
              <a:chExt cx="2365899" cy="2365899"/>
            </a:xfrm>
          </p:grpSpPr>
          <p:pic>
            <p:nvPicPr>
              <p:cNvPr id="13" name="Graphic 12" descr="Blockchain with solid fill">
                <a:extLst>
                  <a:ext uri="{FF2B5EF4-FFF2-40B4-BE49-F238E27FC236}">
                    <a16:creationId xmlns:a16="http://schemas.microsoft.com/office/drawing/2014/main" id="{7EC00B3B-C534-3676-E13E-2DFC7F99C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69517" y="3459490"/>
                <a:ext cx="2365899" cy="2365899"/>
              </a:xfrm>
              <a:prstGeom prst="rect">
                <a:avLst/>
              </a:prstGeom>
            </p:spPr>
          </p:pic>
          <p:pic>
            <p:nvPicPr>
              <p:cNvPr id="30" name="Graphic 29" descr="Blockchain with solid fill">
                <a:extLst>
                  <a:ext uri="{FF2B5EF4-FFF2-40B4-BE49-F238E27FC236}">
                    <a16:creationId xmlns:a16="http://schemas.microsoft.com/office/drawing/2014/main" id="{FC84E24C-CCCE-B5A6-FB02-5E0219932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622778" y="3612751"/>
                <a:ext cx="2059377" cy="20593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084D1E08-CFD3-DA9A-5C83-90D4AB2C7684}"/>
                </a:ext>
              </a:extLst>
            </p:cNvPr>
            <p:cNvSpPr/>
            <p:nvPr/>
          </p:nvSpPr>
          <p:spPr>
            <a:xfrm>
              <a:off x="7292485" y="1658508"/>
              <a:ext cx="719962" cy="1037057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endParaRPr lang="ja-JP" altLang="en-US" sz="400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75033736-8F0F-40DA-7814-70E0EB7A5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39348" y="2695566"/>
              <a:ext cx="1026237" cy="1026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751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BF8C8E1-057D-4B8F-9B77-567C3D5605AB}"/>
              </a:ext>
            </a:extLst>
          </p:cNvPr>
          <p:cNvGrpSpPr/>
          <p:nvPr/>
        </p:nvGrpSpPr>
        <p:grpSpPr>
          <a:xfrm>
            <a:off x="0" y="0"/>
            <a:ext cx="12317810" cy="6858000"/>
            <a:chOff x="0" y="0"/>
            <a:chExt cx="1231781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D394E6-53DA-48CD-B891-1EBF0BC34D2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52328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6116B9-10D2-0B22-C30B-DF7604E9938C}"/>
                </a:ext>
              </a:extLst>
            </p:cNvPr>
            <p:cNvSpPr/>
            <p:nvPr/>
          </p:nvSpPr>
          <p:spPr>
            <a:xfrm>
              <a:off x="517790" y="757412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57412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12432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707607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99183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90758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396" y="3220318"/>
              <a:ext cx="0" cy="10320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3653585" y="1111355"/>
              <a:ext cx="48890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A536AF4-F667-F712-A9C9-7476662C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0010" y="1711274"/>
              <a:ext cx="426201" cy="3321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B94C63D-5E0F-B50E-FDE4-000975F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3862" y="1711274"/>
              <a:ext cx="426201" cy="3321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BDFE8D-8850-703E-3D90-75315424B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6936" y="2077640"/>
              <a:ext cx="426201" cy="3321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E9E6D8-CEA7-E84B-AE05-2538C4DC2159}"/>
                </a:ext>
              </a:extLst>
            </p:cNvPr>
            <p:cNvGrpSpPr/>
            <p:nvPr/>
          </p:nvGrpSpPr>
          <p:grpSpPr>
            <a:xfrm>
              <a:off x="4420203" y="3787534"/>
              <a:ext cx="1080521" cy="876422"/>
              <a:chOff x="4420203" y="4334701"/>
              <a:chExt cx="1080521" cy="87642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A567D29-2A16-EC9B-136F-B9869FFE2027}"/>
                  </a:ext>
                </a:extLst>
              </p:cNvPr>
              <p:cNvSpPr/>
              <p:nvPr/>
            </p:nvSpPr>
            <p:spPr>
              <a:xfrm>
                <a:off x="4695826" y="4377146"/>
                <a:ext cx="731044" cy="711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BDC6565-6B96-FADE-E0ED-EB2387CB2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4302" y="4334701"/>
                <a:ext cx="876422" cy="87642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5276DD5-FDD8-5611-9287-5E0771408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0203" y="4456851"/>
                <a:ext cx="543001" cy="55252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EC5993C-60BC-BCB8-D3D7-81561B53E20E}"/>
                </a:ext>
              </a:extLst>
            </p:cNvPr>
            <p:cNvCxnSpPr>
              <a:cxnSpLocks/>
              <a:stCxn id="56" idx="3"/>
              <a:endCxn id="58" idx="3"/>
            </p:cNvCxnSpPr>
            <p:nvPr/>
          </p:nvCxnSpPr>
          <p:spPr>
            <a:xfrm flipV="1">
              <a:off x="5228052" y="2123514"/>
              <a:ext cx="198818" cy="1926403"/>
            </a:xfrm>
            <a:prstGeom prst="curvedConnector3">
              <a:avLst>
                <a:gd name="adj1" fmla="val 638397"/>
              </a:avLst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9571D26-FFE9-D95F-4047-AF0AC54E2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396" y="1480422"/>
              <a:ext cx="0" cy="10320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96BD46-C81F-FE98-3B4A-056985624FFF}"/>
                </a:ext>
              </a:extLst>
            </p:cNvPr>
            <p:cNvSpPr/>
            <p:nvPr/>
          </p:nvSpPr>
          <p:spPr>
            <a:xfrm>
              <a:off x="4963204" y="3917493"/>
              <a:ext cx="264848" cy="26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DFAD12F-8FAF-CB11-8015-0C79462D536E}"/>
                </a:ext>
              </a:extLst>
            </p:cNvPr>
            <p:cNvSpPr/>
            <p:nvPr/>
          </p:nvSpPr>
          <p:spPr>
            <a:xfrm>
              <a:off x="5162022" y="1991090"/>
              <a:ext cx="264848" cy="26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C206F3F-EBDE-6C0A-9D18-B6FFBAA1D5CF}"/>
                </a:ext>
              </a:extLst>
            </p:cNvPr>
            <p:cNvSpPr txBox="1"/>
            <p:nvPr/>
          </p:nvSpPr>
          <p:spPr>
            <a:xfrm>
              <a:off x="517790" y="5642441"/>
              <a:ext cx="78851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latin typeface="Abadi" panose="020B0604020104020204" pitchFamily="34" charset="0"/>
                </a:rPr>
                <a:t>As like the opened vault, </a:t>
              </a:r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the NPO/NGO/Government can withdraw the pooled Solana to support the Country ABC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B0597A4-9B31-04E7-AEF1-6C78F5060446}"/>
                </a:ext>
              </a:extLst>
            </p:cNvPr>
            <p:cNvSpPr/>
            <p:nvPr/>
          </p:nvSpPr>
          <p:spPr>
            <a:xfrm>
              <a:off x="5847736" y="757412"/>
              <a:ext cx="631625" cy="61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Graphic 1" descr="Badge Heart with solid fill">
              <a:extLst>
                <a:ext uri="{FF2B5EF4-FFF2-40B4-BE49-F238E27FC236}">
                  <a16:creationId xmlns:a16="http://schemas.microsoft.com/office/drawing/2014/main" id="{7F452974-C9B6-5E24-6665-BA9A6674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47896" y="374214"/>
              <a:ext cx="1327970" cy="13279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2DD156-BAD2-1A67-6955-65A27679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ADA5C4-BFF1-102B-AD54-07AC14BFD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008238-9D15-7A9F-31B2-4EB6F6BE14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3010296-194D-D565-45CA-A18CE767EB7D}"/>
                </a:ext>
              </a:extLst>
            </p:cNvPr>
            <p:cNvGrpSpPr/>
            <p:nvPr/>
          </p:nvGrpSpPr>
          <p:grpSpPr>
            <a:xfrm>
              <a:off x="7198638" y="3241964"/>
              <a:ext cx="4829628" cy="3405580"/>
              <a:chOff x="3964509" y="2712271"/>
              <a:chExt cx="4829628" cy="3405580"/>
            </a:xfrm>
          </p:grpSpPr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80A60BF-CB2F-CFD8-092C-0F6C587C20BE}"/>
                  </a:ext>
                </a:extLst>
              </p:cNvPr>
              <p:cNvSpPr/>
              <p:nvPr/>
            </p:nvSpPr>
            <p:spPr>
              <a:xfrm>
                <a:off x="3964509" y="2712271"/>
                <a:ext cx="4804894" cy="3405580"/>
              </a:xfrm>
              <a:prstGeom prst="wedgeRoundRectCallout">
                <a:avLst>
                  <a:gd name="adj1" fmla="val 34458"/>
                  <a:gd name="adj2" fmla="val 4848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endParaRPr lang="ja-JP" altLang="en-US" sz="400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3382CAB-6F69-352B-F451-E426141AAFF1}"/>
                  </a:ext>
                </a:extLst>
              </p:cNvPr>
              <p:cNvGrpSpPr/>
              <p:nvPr/>
            </p:nvGrpSpPr>
            <p:grpSpPr>
              <a:xfrm>
                <a:off x="4094502" y="2786245"/>
                <a:ext cx="4529097" cy="3326977"/>
                <a:chOff x="6905860" y="1883127"/>
                <a:chExt cx="4529097" cy="3326977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23CEEBE-8874-0F8A-819B-AD63F73A5CD4}"/>
                    </a:ext>
                  </a:extLst>
                </p:cNvPr>
                <p:cNvSpPr txBox="1"/>
                <p:nvPr/>
              </p:nvSpPr>
              <p:spPr>
                <a:xfrm>
                  <a:off x="6905860" y="1883127"/>
                  <a:ext cx="134524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400" b="1" dirty="0">
                      <a:latin typeface="Abadi" panose="020B0604020104020204" pitchFamily="34" charset="0"/>
                    </a:rPr>
                    <a:t>Backer 1</a:t>
                  </a:r>
                  <a:endParaRPr lang="ja-JP" altLang="en-US" sz="2400" b="1" dirty="0"/>
                </a:p>
              </p:txBody>
            </p:sp>
            <p:pic>
              <p:nvPicPr>
                <p:cNvPr id="18" name="Graphic 17" descr="Envelope with solid fill">
                  <a:extLst>
                    <a:ext uri="{FF2B5EF4-FFF2-40B4-BE49-F238E27FC236}">
                      <a16:creationId xmlns:a16="http://schemas.microsoft.com/office/drawing/2014/main" id="{2E58F3B3-1087-78AC-6875-3301F703B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1280" y="2197826"/>
                  <a:ext cx="914400" cy="9144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E06392B-3821-CE3B-67F8-111D5AEB1E59}"/>
                    </a:ext>
                  </a:extLst>
                </p:cNvPr>
                <p:cNvSpPr txBox="1"/>
                <p:nvPr/>
              </p:nvSpPr>
              <p:spPr>
                <a:xfrm>
                  <a:off x="6977995" y="2965261"/>
                  <a:ext cx="1200970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latin typeface="Abadi" panose="020B0604020104020204" pitchFamily="34" charset="0"/>
                    </a:rPr>
                    <a:t>Happen</a:t>
                  </a:r>
                </a:p>
                <a:p>
                  <a:pPr algn="ctr"/>
                  <a:r>
                    <a:rPr lang="en-US" altLang="ja-JP" sz="2400" dirty="0">
                      <a:latin typeface="Abadi" panose="020B0604020104020204" pitchFamily="34" charset="0"/>
                    </a:rPr>
                    <a:t>1 SOL</a:t>
                  </a:r>
                  <a:endParaRPr lang="ja-JP" altLang="en-US" sz="2400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8CF2BF0-B336-B2A7-1169-6CC64C867143}"/>
                    </a:ext>
                  </a:extLst>
                </p:cNvPr>
                <p:cNvSpPr txBox="1"/>
                <p:nvPr/>
              </p:nvSpPr>
              <p:spPr>
                <a:xfrm>
                  <a:off x="7684345" y="4379107"/>
                  <a:ext cx="1255473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latin typeface="Abadi" panose="020B0604020104020204" pitchFamily="34" charset="0"/>
                    </a:rPr>
                    <a:t>Happen</a:t>
                  </a:r>
                </a:p>
                <a:p>
                  <a:pPr algn="ctr"/>
                  <a:r>
                    <a:rPr lang="en-US" altLang="ja-JP" sz="2400" dirty="0">
                      <a:latin typeface="Abadi" panose="020B0604020104020204" pitchFamily="34" charset="0"/>
                    </a:rPr>
                    <a:t>1.5 SOL</a:t>
                  </a:r>
                  <a:endParaRPr lang="ja-JP" altLang="en-US" sz="24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F4C8D2D-3E4B-6C7D-CD6D-65F7464E61D1}"/>
                    </a:ext>
                  </a:extLst>
                </p:cNvPr>
                <p:cNvSpPr txBox="1"/>
                <p:nvPr/>
              </p:nvSpPr>
              <p:spPr>
                <a:xfrm>
                  <a:off x="9669730" y="4379107"/>
                  <a:ext cx="1765227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latin typeface="Abadi" panose="020B0604020104020204" pitchFamily="34" charset="0"/>
                    </a:rPr>
                    <a:t>Not happen</a:t>
                  </a:r>
                </a:p>
                <a:p>
                  <a:pPr algn="ctr"/>
                  <a:r>
                    <a:rPr lang="en-US" altLang="ja-JP" sz="2400" dirty="0">
                      <a:latin typeface="Abadi" panose="020B0604020104020204" pitchFamily="34" charset="0"/>
                    </a:rPr>
                    <a:t>1.2 SOL</a:t>
                  </a:r>
                  <a:endParaRPr lang="ja-JP" altLang="en-US" sz="2400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98DF727-1987-95F7-6434-70B3603A9C9D}"/>
                  </a:ext>
                </a:extLst>
              </p:cNvPr>
              <p:cNvGrpSpPr/>
              <p:nvPr/>
            </p:nvGrpSpPr>
            <p:grpSpPr>
              <a:xfrm>
                <a:off x="5561706" y="2786245"/>
                <a:ext cx="1345240" cy="1913131"/>
                <a:chOff x="8328718" y="1883127"/>
                <a:chExt cx="1345240" cy="1913131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1D0157E-99AD-7133-9ABB-90D4F011312D}"/>
                    </a:ext>
                  </a:extLst>
                </p:cNvPr>
                <p:cNvSpPr txBox="1"/>
                <p:nvPr/>
              </p:nvSpPr>
              <p:spPr>
                <a:xfrm>
                  <a:off x="8328718" y="1883127"/>
                  <a:ext cx="134524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400" b="1" dirty="0">
                      <a:latin typeface="Abadi" panose="020B0604020104020204" pitchFamily="34" charset="0"/>
                    </a:rPr>
                    <a:t>Backer 2</a:t>
                  </a:r>
                  <a:endParaRPr lang="ja-JP" altLang="en-US" sz="2400" b="1" dirty="0"/>
                </a:p>
              </p:txBody>
            </p:sp>
            <p:pic>
              <p:nvPicPr>
                <p:cNvPr id="26" name="Graphic 25" descr="Envelope with solid fill">
                  <a:extLst>
                    <a:ext uri="{FF2B5EF4-FFF2-40B4-BE49-F238E27FC236}">
                      <a16:creationId xmlns:a16="http://schemas.microsoft.com/office/drawing/2014/main" id="{11B7E504-9E86-4EB8-B0EC-C3FB36056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4138" y="2197826"/>
                  <a:ext cx="914400" cy="9144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BBE0AD0-D656-3CCD-23FB-0A6AAFE5389E}"/>
                    </a:ext>
                  </a:extLst>
                </p:cNvPr>
                <p:cNvSpPr txBox="1"/>
                <p:nvPr/>
              </p:nvSpPr>
              <p:spPr>
                <a:xfrm>
                  <a:off x="8373604" y="2965261"/>
                  <a:ext cx="1255472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latin typeface="Abadi" panose="020B0604020104020204" pitchFamily="34" charset="0"/>
                    </a:rPr>
                    <a:t>Happen</a:t>
                  </a:r>
                </a:p>
                <a:p>
                  <a:pPr algn="ctr"/>
                  <a:r>
                    <a:rPr lang="en-US" altLang="ja-JP" sz="2400" dirty="0">
                      <a:latin typeface="Abadi" panose="020B0604020104020204" pitchFamily="34" charset="0"/>
                    </a:rPr>
                    <a:t>0.5 SOL</a:t>
                  </a:r>
                  <a:endParaRPr lang="ja-JP" altLang="en-US" sz="24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0A12343-431E-A40C-6097-8102CAF920E8}"/>
                  </a:ext>
                </a:extLst>
              </p:cNvPr>
              <p:cNvGrpSpPr/>
              <p:nvPr/>
            </p:nvGrpSpPr>
            <p:grpSpPr>
              <a:xfrm>
                <a:off x="7028909" y="2786245"/>
                <a:ext cx="1765228" cy="1913131"/>
                <a:chOff x="9840267" y="1883127"/>
                <a:chExt cx="1765228" cy="191313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F01581A-2B02-15EC-6168-BD71EA79ACF1}"/>
                    </a:ext>
                  </a:extLst>
                </p:cNvPr>
                <p:cNvSpPr txBox="1"/>
                <p:nvPr/>
              </p:nvSpPr>
              <p:spPr>
                <a:xfrm>
                  <a:off x="10050259" y="1883127"/>
                  <a:ext cx="134524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400" b="1" dirty="0">
                      <a:latin typeface="Abadi" panose="020B0604020104020204" pitchFamily="34" charset="0"/>
                    </a:rPr>
                    <a:t>Backer 3</a:t>
                  </a:r>
                  <a:endParaRPr lang="ja-JP" altLang="en-US" sz="2400" b="1" dirty="0"/>
                </a:p>
              </p:txBody>
            </p:sp>
            <p:pic>
              <p:nvPicPr>
                <p:cNvPr id="30" name="Graphic 29" descr="Envelope with solid fill">
                  <a:extLst>
                    <a:ext uri="{FF2B5EF4-FFF2-40B4-BE49-F238E27FC236}">
                      <a16:creationId xmlns:a16="http://schemas.microsoft.com/office/drawing/2014/main" id="{B0D0221A-5650-29D2-A6FD-86BE42DDF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5679" y="2197826"/>
                  <a:ext cx="914400" cy="9144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5B83B55-1603-411D-0A88-2F00EB0470A9}"/>
                    </a:ext>
                  </a:extLst>
                </p:cNvPr>
                <p:cNvSpPr txBox="1"/>
                <p:nvPr/>
              </p:nvSpPr>
              <p:spPr>
                <a:xfrm>
                  <a:off x="9840267" y="2965261"/>
                  <a:ext cx="1765228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latin typeface="Abadi" panose="020B0604020104020204" pitchFamily="34" charset="0"/>
                    </a:rPr>
                    <a:t>Not happen</a:t>
                  </a:r>
                </a:p>
                <a:p>
                  <a:pPr algn="ctr"/>
                  <a:r>
                    <a:rPr lang="en-US" altLang="ja-JP" sz="2400" dirty="0">
                      <a:latin typeface="Abadi" panose="020B0604020104020204" pitchFamily="34" charset="0"/>
                    </a:rPr>
                    <a:t>1.2 SOL</a:t>
                  </a:r>
                  <a:endParaRPr lang="ja-JP" altLang="en-US" sz="2400" dirty="0"/>
                </a:p>
              </p:txBody>
            </p:sp>
          </p:grp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2748B5DD-B1FF-58AD-22FF-D602891EC1ED}"/>
                  </a:ext>
                </a:extLst>
              </p:cNvPr>
              <p:cNvCxnSpPr>
                <a:cxnSpLocks/>
                <a:stCxn id="23" idx="2"/>
                <a:endCxn id="27" idx="2"/>
              </p:cNvCxnSpPr>
              <p:nvPr/>
            </p:nvCxnSpPr>
            <p:spPr>
              <a:xfrm rot="16200000" flipH="1">
                <a:off x="5500725" y="3965773"/>
                <a:ext cx="12700" cy="1467206"/>
              </a:xfrm>
              <a:prstGeom prst="bentConnector3">
                <a:avLst>
                  <a:gd name="adj1" fmla="val 180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headEnd type="oval"/>
                <a:tailEnd type="oval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D206630-FD30-5E6E-3891-7BF39127CD96}"/>
                  </a:ext>
                </a:extLst>
              </p:cNvPr>
              <p:cNvCxnSpPr/>
              <p:nvPr/>
            </p:nvCxnSpPr>
            <p:spPr>
              <a:xfrm>
                <a:off x="5500724" y="4946894"/>
                <a:ext cx="0" cy="44008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headEnd type="oval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8C1B8D7-0BF4-190D-7BC6-FD399B39F18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7911523" y="4699376"/>
                <a:ext cx="0" cy="687602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headEnd type="oval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594D7C-B379-241A-C7E3-2893BA26B524}"/>
                </a:ext>
              </a:extLst>
            </p:cNvPr>
            <p:cNvSpPr txBox="1"/>
            <p:nvPr/>
          </p:nvSpPr>
          <p:spPr>
            <a:xfrm>
              <a:off x="6733811" y="1568801"/>
              <a:ext cx="5583999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The decision if the “incident happened” will be decided by the DAO basis on the weighted average of the backers’ votes and their donations.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54FA36-4E7B-72AD-85AA-11B070EA3542}"/>
                </a:ext>
              </a:extLst>
            </p:cNvPr>
            <p:cNvSpPr/>
            <p:nvPr/>
          </p:nvSpPr>
          <p:spPr>
            <a:xfrm>
              <a:off x="7843228" y="5776686"/>
              <a:ext cx="1808771" cy="97245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5F510DF-FAB8-7005-6EAD-F3CCDA966C5D}"/>
                </a:ext>
              </a:extLst>
            </p:cNvPr>
            <p:cNvGrpSpPr/>
            <p:nvPr/>
          </p:nvGrpSpPr>
          <p:grpSpPr>
            <a:xfrm rot="376611">
              <a:off x="5216225" y="4700291"/>
              <a:ext cx="2939895" cy="780420"/>
              <a:chOff x="5047352" y="4873269"/>
              <a:chExt cx="2939895" cy="780420"/>
            </a:xfrm>
          </p:grpSpPr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06DCA82A-350B-4FA3-6F72-02D95D4FDCED}"/>
                  </a:ext>
                </a:extLst>
              </p:cNvPr>
              <p:cNvSpPr/>
              <p:nvPr/>
            </p:nvSpPr>
            <p:spPr>
              <a:xfrm rot="17997790" flipV="1">
                <a:off x="6127090" y="3793531"/>
                <a:ext cx="780420" cy="2939895"/>
              </a:xfrm>
              <a:prstGeom prst="downArrow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endParaRPr lang="ja-JP" altLang="en-US" sz="4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B61359-E001-7CD4-B9D8-CDCE037B0F70}"/>
                  </a:ext>
                </a:extLst>
              </p:cNvPr>
              <p:cNvSpPr txBox="1"/>
              <p:nvPr/>
            </p:nvSpPr>
            <p:spPr>
              <a:xfrm rot="1779378">
                <a:off x="5522410" y="5065861"/>
                <a:ext cx="215956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rgbClr val="FF0000"/>
                    </a:solidFill>
                    <a:latin typeface="Abadi" panose="020B0604020104020204" pitchFamily="34" charset="0"/>
                  </a:rPr>
                  <a:t>Open the vault!</a:t>
                </a:r>
                <a:endParaRPr lang="ja-JP" altLang="en-US" sz="2400" b="1" dirty="0">
                  <a:solidFill>
                    <a:srgbClr val="FF0000"/>
                  </a:solidFill>
                  <a:latin typeface="Abadi" panose="020B06040201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78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Abadi</vt:lpstr>
      <vt:lpstr>Arial</vt:lpstr>
      <vt:lpstr>Bauhaus 93</vt:lpstr>
      <vt:lpstr>Office Theme</vt:lpstr>
      <vt:lpstr>D   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DOVE</dc:title>
  <dc:creator>Ohsugi Naoki</dc:creator>
  <cp:lastModifiedBy>Ohsugi Naoki</cp:lastModifiedBy>
  <cp:revision>41</cp:revision>
  <dcterms:created xsi:type="dcterms:W3CDTF">2023-04-06T17:20:50Z</dcterms:created>
  <dcterms:modified xsi:type="dcterms:W3CDTF">2023-04-11T02:49:18Z</dcterms:modified>
</cp:coreProperties>
</file>