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2" r:id="rId2"/>
    <p:sldId id="293" r:id="rId3"/>
    <p:sldId id="304" r:id="rId4"/>
    <p:sldId id="306" r:id="rId5"/>
    <p:sldId id="299" r:id="rId6"/>
    <p:sldId id="315" r:id="rId7"/>
    <p:sldId id="296" r:id="rId8"/>
    <p:sldId id="313" r:id="rId9"/>
    <p:sldId id="307" r:id="rId10"/>
    <p:sldId id="311" r:id="rId11"/>
    <p:sldId id="312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00" r:id="rId24"/>
    <p:sldId id="329" r:id="rId25"/>
    <p:sldId id="330" r:id="rId26"/>
    <p:sldId id="331" r:id="rId27"/>
    <p:sldId id="301" r:id="rId28"/>
    <p:sldId id="332" r:id="rId29"/>
    <p:sldId id="334" r:id="rId30"/>
    <p:sldId id="335" r:id="rId31"/>
    <p:sldId id="340" r:id="rId32"/>
    <p:sldId id="336" r:id="rId33"/>
    <p:sldId id="341" r:id="rId34"/>
    <p:sldId id="29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68"/>
    <a:srgbClr val="F2DAF1"/>
    <a:srgbClr val="EFEBDD"/>
    <a:srgbClr val="C27C14"/>
    <a:srgbClr val="093079"/>
    <a:srgbClr val="0388CB"/>
    <a:srgbClr val="00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>
        <p:scale>
          <a:sx n="100" d="100"/>
          <a:sy n="100" d="100"/>
        </p:scale>
        <p:origin x="-744" y="-438"/>
      </p:cViewPr>
      <p:guideLst>
        <p:guide orient="horz" pos="2183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881F1-284F-44D8-8598-D6AAB169E8A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EB2E9-9BD5-498C-A1A5-D61742749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2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EB2E9-9BD5-498C-A1A5-D617427499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7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6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9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EB44-F7E1-4896-AE69-A2B555CD892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7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7" Type="http://schemas.openxmlformats.org/officeDocument/2006/relationships/image" Target="../media/image22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3255" y="1059652"/>
            <a:ext cx="10176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8000" b="1" dirty="0" err="1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에스비</a:t>
            </a:r>
            <a:endParaRPr lang="en-US" altLang="ko-KR" sz="8000" b="1" dirty="0" smtClean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센터 </a:t>
            </a:r>
            <a:r>
              <a:rPr lang="ko-KR" altLang="en-US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네트워크 신규 구축 제안서</a:t>
            </a:r>
            <a:endParaRPr lang="ko-KR" altLang="en-US" sz="4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5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7037478" y="4702334"/>
            <a:ext cx="5089305" cy="19600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038964" y="2073171"/>
            <a:ext cx="5089305" cy="2077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32" descr="N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566" y="4450781"/>
            <a:ext cx="512329" cy="48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서버 환경 구축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06_ MARKETING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624382" y="3541948"/>
            <a:ext cx="3058770" cy="2667659"/>
            <a:chOff x="3761950" y="2150979"/>
            <a:chExt cx="3493447" cy="2984096"/>
          </a:xfrm>
        </p:grpSpPr>
        <p:pic>
          <p:nvPicPr>
            <p:cNvPr id="139" name="Picture 62" descr="Router">
              <a:extLst>
                <a:ext uri="{FF2B5EF4-FFF2-40B4-BE49-F238E27FC236}">
                  <a16:creationId xmlns:a16="http://schemas.microsoft.com/office/drawing/2014/main" xmlns="" id="{85EA5F84-CFDF-42C8-9948-B42BED236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50" y="2150979"/>
              <a:ext cx="653363" cy="482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62" descr="Router">
              <a:extLst>
                <a:ext uri="{FF2B5EF4-FFF2-40B4-BE49-F238E27FC236}">
                  <a16:creationId xmlns:a16="http://schemas.microsoft.com/office/drawing/2014/main" xmlns="" id="{E05D1B3D-E4C3-41BB-BA51-C1145A013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034" y="2221641"/>
              <a:ext cx="653363" cy="482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73" descr="Multilayer_Switch">
              <a:extLst>
                <a:ext uri="{FF2B5EF4-FFF2-40B4-BE49-F238E27FC236}">
                  <a16:creationId xmlns:a16="http://schemas.microsoft.com/office/drawing/2014/main" xmlns="" id="{F984EB1E-5C3B-4C0C-BBC0-2103C6789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062" y="4380505"/>
              <a:ext cx="587695" cy="754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73" descr="Multilayer_Switch">
              <a:extLst>
                <a:ext uri="{FF2B5EF4-FFF2-40B4-BE49-F238E27FC236}">
                  <a16:creationId xmlns:a16="http://schemas.microsoft.com/office/drawing/2014/main" xmlns="" id="{9CD5A776-265A-4D0D-A56F-0456E920F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395" y="4369441"/>
              <a:ext cx="587695" cy="754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xmlns="" id="{C9C2AFEC-2BB2-4383-B749-58E7A7CA9979}"/>
                </a:ext>
              </a:extLst>
            </p:cNvPr>
            <p:cNvCxnSpPr>
              <a:stCxn id="139" idx="2"/>
              <a:endCxn id="40" idx="0"/>
            </p:cNvCxnSpPr>
            <p:nvPr/>
          </p:nvCxnSpPr>
          <p:spPr>
            <a:xfrm flipH="1">
              <a:off x="4087849" y="2633359"/>
              <a:ext cx="782" cy="534258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xmlns="" id="{4E4B69E7-D187-4DAF-8792-1B5E7F2D0A87}"/>
                </a:ext>
              </a:extLst>
            </p:cNvPr>
            <p:cNvCxnSpPr>
              <a:stCxn id="140" idx="2"/>
              <a:endCxn id="54" idx="0"/>
            </p:cNvCxnSpPr>
            <p:nvPr/>
          </p:nvCxnSpPr>
          <p:spPr>
            <a:xfrm>
              <a:off x="6928716" y="2704021"/>
              <a:ext cx="7717" cy="474344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xmlns="" id="{6B997984-E663-4BD6-9654-B655328FEB0E}"/>
                </a:ext>
              </a:extLst>
            </p:cNvPr>
            <p:cNvCxnSpPr>
              <a:stCxn id="141" idx="3"/>
              <a:endCxn id="143" idx="1"/>
            </p:cNvCxnSpPr>
            <p:nvPr/>
          </p:nvCxnSpPr>
          <p:spPr>
            <a:xfrm flipV="1">
              <a:off x="4388757" y="4746726"/>
              <a:ext cx="2258638" cy="11064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xmlns="" id="{4B1E6A68-0941-4F54-B036-88876837836B}"/>
                </a:ext>
              </a:extLst>
            </p:cNvPr>
            <p:cNvCxnSpPr/>
            <p:nvPr/>
          </p:nvCxnSpPr>
          <p:spPr>
            <a:xfrm>
              <a:off x="4354748" y="4838559"/>
              <a:ext cx="2289118" cy="2235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CF04F822-5E32-4036-86B2-19F8213C5E52}"/>
              </a:ext>
            </a:extLst>
          </p:cNvPr>
          <p:cNvSpPr txBox="1"/>
          <p:nvPr/>
        </p:nvSpPr>
        <p:spPr>
          <a:xfrm>
            <a:off x="2653376" y="3731826"/>
            <a:ext cx="640749" cy="33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ISP1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54DDD7CC-2555-4EB4-9E4F-0B4D833A973B}"/>
              </a:ext>
            </a:extLst>
          </p:cNvPr>
          <p:cNvSpPr txBox="1"/>
          <p:nvPr/>
        </p:nvSpPr>
        <p:spPr>
          <a:xfrm>
            <a:off x="5151100" y="3805260"/>
            <a:ext cx="640749" cy="33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ISP2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614415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3-2 </a:t>
            </a:r>
            <a:r>
              <a:rPr lang="ko-KR" altLang="en-US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구성도 및 기술 </a:t>
            </a:r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(NAT)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2897CE4-59E4-4E34-9552-972985E97C27}"/>
              </a:ext>
            </a:extLst>
          </p:cNvPr>
          <p:cNvSpPr txBox="1"/>
          <p:nvPr/>
        </p:nvSpPr>
        <p:spPr>
          <a:xfrm>
            <a:off x="2604649" y="6169275"/>
            <a:ext cx="738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Core 1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2897CE4-59E4-4E34-9552-972985E97C27}"/>
              </a:ext>
            </a:extLst>
          </p:cNvPr>
          <p:cNvSpPr txBox="1"/>
          <p:nvPr/>
        </p:nvSpPr>
        <p:spPr>
          <a:xfrm>
            <a:off x="5018048" y="6192177"/>
            <a:ext cx="74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Core 2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F04F822-5E32-4036-86B2-19F8213C5E52}"/>
              </a:ext>
            </a:extLst>
          </p:cNvPr>
          <p:cNvSpPr txBox="1"/>
          <p:nvPr/>
        </p:nvSpPr>
        <p:spPr>
          <a:xfrm rot="1226094">
            <a:off x="2686267" y="4415868"/>
            <a:ext cx="469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1" name="Picture 5" descr="Network_Cloud_D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561" y="1729423"/>
            <a:ext cx="724053" cy="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</p:pic>
      <p:cxnSp>
        <p:nvCxnSpPr>
          <p:cNvPr id="3" name="직선 연결선 2"/>
          <p:cNvCxnSpPr>
            <a:stCxn id="139" idx="0"/>
            <a:endCxn id="31" idx="2"/>
          </p:cNvCxnSpPr>
          <p:nvPr/>
        </p:nvCxnSpPr>
        <p:spPr>
          <a:xfrm flipV="1">
            <a:off x="2910416" y="2098223"/>
            <a:ext cx="1281172" cy="144372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40" idx="0"/>
            <a:endCxn id="31" idx="2"/>
          </p:cNvCxnSpPr>
          <p:nvPr/>
        </p:nvCxnSpPr>
        <p:spPr>
          <a:xfrm flipH="1" flipV="1">
            <a:off x="4191588" y="2098223"/>
            <a:ext cx="1205531" cy="150689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C9C2AFEC-2BB2-4383-B749-58E7A7CA9979}"/>
              </a:ext>
            </a:extLst>
          </p:cNvPr>
          <p:cNvCxnSpPr>
            <a:stCxn id="40" idx="2"/>
            <a:endCxn id="141" idx="0"/>
          </p:cNvCxnSpPr>
          <p:nvPr/>
        </p:nvCxnSpPr>
        <p:spPr>
          <a:xfrm>
            <a:off x="2909731" y="4934390"/>
            <a:ext cx="6181" cy="60066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4" name="Picture 32" descr="N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11" y="4460389"/>
            <a:ext cx="512329" cy="48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4E4B69E7-D187-4DAF-8792-1B5E7F2D0A87}"/>
              </a:ext>
            </a:extLst>
          </p:cNvPr>
          <p:cNvCxnSpPr>
            <a:stCxn id="143" idx="0"/>
            <a:endCxn id="54" idx="2"/>
          </p:cNvCxnSpPr>
          <p:nvPr/>
        </p:nvCxnSpPr>
        <p:spPr>
          <a:xfrm flipH="1" flipV="1">
            <a:off x="5403876" y="4943998"/>
            <a:ext cx="4210" cy="58116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04F822-5E32-4036-86B2-19F8213C5E52}"/>
              </a:ext>
            </a:extLst>
          </p:cNvPr>
          <p:cNvSpPr txBox="1"/>
          <p:nvPr/>
        </p:nvSpPr>
        <p:spPr>
          <a:xfrm rot="1226094">
            <a:off x="5181145" y="4431990"/>
            <a:ext cx="469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2" name="Picture 32" descr="N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64863">
            <a:off x="3286820" y="2619865"/>
            <a:ext cx="512329" cy="48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F04F822-5E32-4036-86B2-19F8213C5E52}"/>
              </a:ext>
            </a:extLst>
          </p:cNvPr>
          <p:cNvSpPr txBox="1"/>
          <p:nvPr/>
        </p:nvSpPr>
        <p:spPr>
          <a:xfrm rot="19325906">
            <a:off x="3205395" y="2632533"/>
            <a:ext cx="469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 rot="1151401">
            <a:off x="4633716" y="2653290"/>
            <a:ext cx="512329" cy="529489"/>
            <a:chOff x="4614214" y="3032888"/>
            <a:chExt cx="512329" cy="529489"/>
          </a:xfrm>
        </p:grpSpPr>
        <p:pic>
          <p:nvPicPr>
            <p:cNvPr id="64" name="Picture 32" descr="NA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214" y="3078768"/>
              <a:ext cx="512329" cy="483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CF04F822-5E32-4036-86B2-19F8213C5E52}"/>
                </a:ext>
              </a:extLst>
            </p:cNvPr>
            <p:cNvSpPr txBox="1"/>
            <p:nvPr/>
          </p:nvSpPr>
          <p:spPr>
            <a:xfrm rot="1226094">
              <a:off x="4632630" y="3032888"/>
              <a:ext cx="469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NAT</a:t>
              </a:r>
              <a:endParaRPr lang="ko-KR" altLang="en-US" sz="1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18" y="2124730"/>
            <a:ext cx="4912826" cy="1943643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18" y="4768908"/>
            <a:ext cx="4912826" cy="176611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642380" y="3157292"/>
            <a:ext cx="61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F0/1</a:t>
            </a:r>
            <a:endParaRPr lang="ko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89480" y="3957954"/>
            <a:ext cx="61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F0/0</a:t>
            </a:r>
            <a:endParaRPr lang="ko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20141" y="3158790"/>
            <a:ext cx="61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F0/1</a:t>
            </a:r>
            <a:endParaRPr lang="ko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67241" y="3959452"/>
            <a:ext cx="61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F0/0</a:t>
            </a:r>
            <a:endParaRPr lang="ko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09730" y="5331257"/>
            <a:ext cx="61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F0/10</a:t>
            </a:r>
            <a:endParaRPr lang="ko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14943" y="5307055"/>
            <a:ext cx="61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F0/10</a:t>
            </a:r>
            <a:endParaRPr lang="ko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52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45137" y="714435"/>
            <a:ext cx="7070975" cy="857256"/>
            <a:chOff x="3068937" y="752535"/>
            <a:chExt cx="7070975" cy="857256"/>
          </a:xfrm>
        </p:grpSpPr>
        <p:sp>
          <p:nvSpPr>
            <p:cNvPr id="72" name="대각선 방향의 모서리가 잘린 사각형 71"/>
            <p:cNvSpPr/>
            <p:nvPr/>
          </p:nvSpPr>
          <p:spPr>
            <a:xfrm>
              <a:off x="3068937" y="823973"/>
              <a:ext cx="7008228" cy="785818"/>
            </a:xfrm>
            <a:prstGeom prst="snip2DiagRect">
              <a:avLst/>
            </a:prstGeom>
            <a:solidFill>
              <a:srgbClr val="00236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대각선 방향의 모서리가 잘린 사각형 72"/>
            <p:cNvSpPr/>
            <p:nvPr/>
          </p:nvSpPr>
          <p:spPr>
            <a:xfrm>
              <a:off x="3141100" y="752535"/>
              <a:ext cx="6998812" cy="78581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내용 개체 틀 2"/>
            <p:cNvSpPr txBox="1">
              <a:spLocks/>
            </p:cNvSpPr>
            <p:nvPr/>
          </p:nvSpPr>
          <p:spPr>
            <a:xfrm>
              <a:off x="3411402" y="843852"/>
              <a:ext cx="6458729" cy="6429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1)</a:t>
              </a:r>
              <a:r>
                <a:rPr kumimoji="0" lang="ko-KR" alt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사설 </a:t>
              </a:r>
              <a:r>
                <a:rPr kumimoji="0" lang="en-US" altLang="ko-KR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IP </a:t>
              </a:r>
              <a:r>
                <a:rPr lang="ko-KR" altLang="en-US" sz="16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대역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을 사용한 여러 네트워크를 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ko-KR" altLang="en-US" sz="16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공인 </a:t>
              </a:r>
              <a:r>
                <a:rPr lang="en-US" altLang="ko-KR" sz="16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IP </a:t>
              </a:r>
              <a:r>
                <a:rPr lang="ko-KR" altLang="en-US" sz="16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대역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과 연결 하기 위해 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NAT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사용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6" name="직사각형 75"/>
          <p:cNvSpPr/>
          <p:nvPr/>
        </p:nvSpPr>
        <p:spPr bwMode="auto">
          <a:xfrm>
            <a:off x="7037478" y="1709814"/>
            <a:ext cx="1566195" cy="3025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bg1"/>
                </a:solidFill>
                <a:latin typeface="HY견고딕"/>
                <a:ea typeface="HY견고딕"/>
              </a:rPr>
              <a:t>ISP 1 NAT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7037478" y="4338977"/>
            <a:ext cx="1566195" cy="3025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bg1"/>
                </a:solidFill>
                <a:latin typeface="HY견고딕"/>
                <a:ea typeface="HY견고딕"/>
              </a:rPr>
              <a:t>ISP 2 NAT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8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7073175" y="4454714"/>
            <a:ext cx="5038470" cy="11188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073175" y="2314253"/>
            <a:ext cx="5038470" cy="10850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서버 환경 구축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3-2 </a:t>
            </a:r>
            <a:r>
              <a:rPr lang="ko-KR" altLang="en-US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구성도 및 기술 </a:t>
            </a:r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(HSRP-1)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2897CE4-59E4-4E34-9552-972985E97C27}"/>
              </a:ext>
            </a:extLst>
          </p:cNvPr>
          <p:cNvSpPr txBox="1"/>
          <p:nvPr/>
        </p:nvSpPr>
        <p:spPr>
          <a:xfrm>
            <a:off x="6206048" y="4189955"/>
            <a:ext cx="74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Core 2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16" y="2349255"/>
            <a:ext cx="4911500" cy="99579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391" y="4494891"/>
            <a:ext cx="4915125" cy="104161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077929" y="5026701"/>
            <a:ext cx="80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F0/23-24</a:t>
            </a:r>
            <a:endParaRPr lang="ko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33700" y="1979402"/>
            <a:ext cx="3698637" cy="4674352"/>
            <a:chOff x="2933700" y="1979402"/>
            <a:chExt cx="3698637" cy="4674352"/>
          </a:xfrm>
        </p:grpSpPr>
        <p:pic>
          <p:nvPicPr>
            <p:cNvPr id="139" name="Picture 62" descr="Router">
              <a:extLst>
                <a:ext uri="{FF2B5EF4-FFF2-40B4-BE49-F238E27FC236}">
                  <a16:creationId xmlns:a16="http://schemas.microsoft.com/office/drawing/2014/main" xmlns="" id="{85EA5F84-CFDF-42C8-9948-B42BED236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956" y="2259393"/>
              <a:ext cx="510939" cy="4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62" descr="Router">
              <a:extLst>
                <a:ext uri="{FF2B5EF4-FFF2-40B4-BE49-F238E27FC236}">
                  <a16:creationId xmlns:a16="http://schemas.microsoft.com/office/drawing/2014/main" xmlns="" id="{E05D1B3D-E4C3-41BB-BA51-C1145A013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62" y="2259393"/>
              <a:ext cx="510939" cy="4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73" descr="Multilayer_Switch">
              <a:extLst>
                <a:ext uri="{FF2B5EF4-FFF2-40B4-BE49-F238E27FC236}">
                  <a16:creationId xmlns:a16="http://schemas.microsoft.com/office/drawing/2014/main" xmlns="" id="{F984EB1E-5C3B-4C0C-BBC0-2103C6789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317" y="4044489"/>
              <a:ext cx="459586" cy="62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73" descr="Multilayer_Switch">
              <a:extLst>
                <a:ext uri="{FF2B5EF4-FFF2-40B4-BE49-F238E27FC236}">
                  <a16:creationId xmlns:a16="http://schemas.microsoft.com/office/drawing/2014/main" xmlns="" id="{9CD5A776-265A-4D0D-A56F-0456E920F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735" y="4044489"/>
              <a:ext cx="459586" cy="62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xmlns="" id="{C9C2AFEC-2BB2-4383-B749-58E7A7CA9979}"/>
                </a:ext>
              </a:extLst>
            </p:cNvPr>
            <p:cNvCxnSpPr>
              <a:stCxn id="139" idx="2"/>
              <a:endCxn id="141" idx="0"/>
            </p:cNvCxnSpPr>
            <p:nvPr/>
          </p:nvCxnSpPr>
          <p:spPr>
            <a:xfrm flipH="1">
              <a:off x="3770110" y="2660312"/>
              <a:ext cx="2316" cy="138417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xmlns="" id="{4E4B69E7-D187-4DAF-8792-1B5E7F2D0A87}"/>
                </a:ext>
              </a:extLst>
            </p:cNvPr>
            <p:cNvCxnSpPr>
              <a:stCxn id="140" idx="2"/>
              <a:endCxn id="143" idx="0"/>
            </p:cNvCxnSpPr>
            <p:nvPr/>
          </p:nvCxnSpPr>
          <p:spPr>
            <a:xfrm>
              <a:off x="6020732" y="2660312"/>
              <a:ext cx="9796" cy="138417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xmlns="" id="{6B997984-E663-4BD6-9654-B655328FEB0E}"/>
                </a:ext>
              </a:extLst>
            </p:cNvPr>
            <p:cNvCxnSpPr>
              <a:stCxn id="141" idx="3"/>
              <a:endCxn id="143" idx="1"/>
            </p:cNvCxnSpPr>
            <p:nvPr/>
          </p:nvCxnSpPr>
          <p:spPr>
            <a:xfrm>
              <a:off x="3999903" y="4358061"/>
              <a:ext cx="1800832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xmlns="" id="{4B1E6A68-0941-4F54-B036-88876837836B}"/>
                </a:ext>
              </a:extLst>
            </p:cNvPr>
            <p:cNvCxnSpPr/>
            <p:nvPr/>
          </p:nvCxnSpPr>
          <p:spPr>
            <a:xfrm>
              <a:off x="4007853" y="4434386"/>
              <a:ext cx="1790122" cy="1857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CF04F822-5E32-4036-86B2-19F8213C5E52}"/>
                </a:ext>
              </a:extLst>
            </p:cNvPr>
            <p:cNvSpPr txBox="1"/>
            <p:nvPr/>
          </p:nvSpPr>
          <p:spPr>
            <a:xfrm>
              <a:off x="3525469" y="1979402"/>
              <a:ext cx="640749" cy="334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ISP1</a:t>
              </a:r>
              <a:endParaRPr lang="ko-KR" altLang="en-US" sz="1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54DDD7CC-2555-4EB4-9E4F-0B4D833A973B}"/>
                </a:ext>
              </a:extLst>
            </p:cNvPr>
            <p:cNvSpPr txBox="1"/>
            <p:nvPr/>
          </p:nvSpPr>
          <p:spPr>
            <a:xfrm>
              <a:off x="5764209" y="2001248"/>
              <a:ext cx="640749" cy="334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ISP2</a:t>
              </a:r>
              <a:endParaRPr lang="ko-KR" altLang="en-US" sz="1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2897CE4-59E4-4E34-9552-972985E97C27}"/>
                </a:ext>
              </a:extLst>
            </p:cNvPr>
            <p:cNvSpPr txBox="1"/>
            <p:nvPr/>
          </p:nvSpPr>
          <p:spPr>
            <a:xfrm>
              <a:off x="2933700" y="4189954"/>
              <a:ext cx="73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Core 1</a:t>
              </a:r>
              <a:endParaRPr lang="ko-KR" altLang="en-US" sz="1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31" name="Picture 73" descr="Multilayer_Switch">
              <a:extLst>
                <a:ext uri="{FF2B5EF4-FFF2-40B4-BE49-F238E27FC236}">
                  <a16:creationId xmlns:a16="http://schemas.microsoft.com/office/drawing/2014/main" xmlns="" id="{F984EB1E-5C3B-4C0C-BBC0-2103C6789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401" y="5763601"/>
              <a:ext cx="459586" cy="62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3" descr="Multilayer_Switch">
              <a:extLst>
                <a:ext uri="{FF2B5EF4-FFF2-40B4-BE49-F238E27FC236}">
                  <a16:creationId xmlns:a16="http://schemas.microsoft.com/office/drawing/2014/main" xmlns="" id="{9CD5A776-265A-4D0D-A56F-0456E920F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1757" y="5788930"/>
              <a:ext cx="459586" cy="62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6B997984-E663-4BD6-9654-B655328FEB0E}"/>
                </a:ext>
              </a:extLst>
            </p:cNvPr>
            <p:cNvCxnSpPr>
              <a:stCxn id="31" idx="3"/>
              <a:endCxn id="34" idx="1"/>
            </p:cNvCxnSpPr>
            <p:nvPr/>
          </p:nvCxnSpPr>
          <p:spPr>
            <a:xfrm>
              <a:off x="3998987" y="6077173"/>
              <a:ext cx="1832770" cy="2532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4B1E6A68-0941-4F54-B036-88876837836B}"/>
                </a:ext>
              </a:extLst>
            </p:cNvPr>
            <p:cNvCxnSpPr/>
            <p:nvPr/>
          </p:nvCxnSpPr>
          <p:spPr>
            <a:xfrm>
              <a:off x="4084161" y="6150685"/>
              <a:ext cx="1790122" cy="1857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52897CE4-59E4-4E34-9552-972985E97C27}"/>
                </a:ext>
              </a:extLst>
            </p:cNvPr>
            <p:cNvSpPr txBox="1"/>
            <p:nvPr/>
          </p:nvSpPr>
          <p:spPr>
            <a:xfrm>
              <a:off x="3479881" y="6376755"/>
              <a:ext cx="73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DSW 1</a:t>
              </a:r>
              <a:endParaRPr lang="ko-KR" altLang="en-US" sz="1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52897CE4-59E4-4E34-9552-972985E97C27}"/>
                </a:ext>
              </a:extLst>
            </p:cNvPr>
            <p:cNvSpPr txBox="1"/>
            <p:nvPr/>
          </p:nvSpPr>
          <p:spPr>
            <a:xfrm>
              <a:off x="5752411" y="6376754"/>
              <a:ext cx="749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DSW 2</a:t>
              </a:r>
              <a:endParaRPr lang="ko-KR" altLang="en-US" sz="1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" name="직선 연결선 2"/>
            <p:cNvCxnSpPr>
              <a:stCxn id="37" idx="0"/>
              <a:endCxn id="37" idx="0"/>
            </p:cNvCxnSpPr>
            <p:nvPr/>
          </p:nvCxnSpPr>
          <p:spPr>
            <a:xfrm>
              <a:off x="3302801" y="418995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stCxn id="141" idx="2"/>
              <a:endCxn id="31" idx="0"/>
            </p:cNvCxnSpPr>
            <p:nvPr/>
          </p:nvCxnSpPr>
          <p:spPr>
            <a:xfrm flipH="1">
              <a:off x="3769194" y="4671633"/>
              <a:ext cx="916" cy="10919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43" idx="2"/>
              <a:endCxn id="34" idx="0"/>
            </p:cNvCxnSpPr>
            <p:nvPr/>
          </p:nvCxnSpPr>
          <p:spPr>
            <a:xfrm>
              <a:off x="6030528" y="4671633"/>
              <a:ext cx="31022" cy="1117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857864" y="4671633"/>
              <a:ext cx="21336" cy="117221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915025" y="4569294"/>
              <a:ext cx="35185" cy="119078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302801" y="2632996"/>
              <a:ext cx="6139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F0/0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15346" y="2637312"/>
              <a:ext cx="6139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F0/0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0656" y="3790085"/>
              <a:ext cx="6139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F0/10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18400" y="3790085"/>
              <a:ext cx="6139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F0/10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08370" y="5090704"/>
              <a:ext cx="803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F0/23-24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46722" y="4047910"/>
              <a:ext cx="803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F0/19-20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40730" y="5794201"/>
              <a:ext cx="803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F0/19-20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75" name="Picture 5" descr="Router_Subdue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132" y="4697175"/>
              <a:ext cx="524479" cy="366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4E4B69E7-D187-4DAF-8792-1B5E7F2D0A87}"/>
                </a:ext>
              </a:extLst>
            </p:cNvPr>
            <p:cNvCxnSpPr>
              <a:stCxn id="75" idx="3"/>
              <a:endCxn id="143" idx="1"/>
            </p:cNvCxnSpPr>
            <p:nvPr/>
          </p:nvCxnSpPr>
          <p:spPr>
            <a:xfrm flipV="1">
              <a:off x="5177611" y="4358061"/>
              <a:ext cx="623124" cy="522222"/>
            </a:xfrm>
            <a:prstGeom prst="line">
              <a:avLst/>
            </a:prstGeom>
            <a:ln w="28575" cap="flat" cmpd="sng" algn="ctr">
              <a:solidFill>
                <a:schemeClr val="bg2">
                  <a:lumMod val="9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4E4B69E7-D187-4DAF-8792-1B5E7F2D0A87}"/>
                </a:ext>
              </a:extLst>
            </p:cNvPr>
            <p:cNvCxnSpPr>
              <a:stCxn id="75" idx="1"/>
              <a:endCxn id="141" idx="3"/>
            </p:cNvCxnSpPr>
            <p:nvPr/>
          </p:nvCxnSpPr>
          <p:spPr>
            <a:xfrm flipH="1" flipV="1">
              <a:off x="3999903" y="4358061"/>
              <a:ext cx="653229" cy="522222"/>
            </a:xfrm>
            <a:prstGeom prst="line">
              <a:avLst/>
            </a:prstGeom>
            <a:ln w="28575" cap="flat" cmpd="sng" algn="ctr">
              <a:solidFill>
                <a:schemeClr val="bg2">
                  <a:lumMod val="9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398413" y="5056924"/>
              <a:ext cx="10042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Virtual Router 5ea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4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56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145137" y="714434"/>
            <a:ext cx="8324374" cy="981015"/>
            <a:chOff x="3068937" y="752535"/>
            <a:chExt cx="7070975" cy="857256"/>
          </a:xfrm>
        </p:grpSpPr>
        <p:sp>
          <p:nvSpPr>
            <p:cNvPr id="70" name="대각선 방향의 모서리가 잘린 사각형 69"/>
            <p:cNvSpPr/>
            <p:nvPr/>
          </p:nvSpPr>
          <p:spPr>
            <a:xfrm>
              <a:off x="3068937" y="823973"/>
              <a:ext cx="7008228" cy="785818"/>
            </a:xfrm>
            <a:prstGeom prst="snip2DiagRect">
              <a:avLst/>
            </a:prstGeom>
            <a:solidFill>
              <a:srgbClr val="00236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대각선 방향의 모서리가 잘린 사각형 70"/>
            <p:cNvSpPr/>
            <p:nvPr/>
          </p:nvSpPr>
          <p:spPr>
            <a:xfrm>
              <a:off x="3141100" y="752535"/>
              <a:ext cx="6998812" cy="78581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내용 개체 틀 2"/>
            <p:cNvSpPr txBox="1">
              <a:spLocks/>
            </p:cNvSpPr>
            <p:nvPr/>
          </p:nvSpPr>
          <p:spPr>
            <a:xfrm>
              <a:off x="3403837" y="776115"/>
              <a:ext cx="6458729" cy="6429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lvl="0" indent="-342900" algn="ctr">
                <a:spcBef>
                  <a:spcPct val="20000"/>
                </a:spcBef>
                <a:buFont typeface="Arial" pitchFamily="34" charset="0"/>
                <a:buAutoNum type="arabicParenR"/>
                <a:defRPr/>
              </a:pPr>
              <a:r>
                <a:rPr lang="en-US" altLang="ko-KR" sz="1400" spc="1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CISCO </a:t>
              </a:r>
              <a:r>
                <a:rPr lang="ko-KR" altLang="en-US" sz="1400" spc="1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전용 </a:t>
              </a:r>
              <a:r>
                <a:rPr lang="ko-KR" altLang="en-US" sz="1400" spc="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게이트웨이 이중화 </a:t>
              </a:r>
              <a:r>
                <a:rPr lang="ko-KR" altLang="en-US" sz="1400" spc="1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프로토콜</a:t>
              </a:r>
              <a:endParaRPr lang="en-US" altLang="ko-KR" sz="1400" spc="1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342900" lvl="0" indent="-342900" algn="ctr">
                <a:spcBef>
                  <a:spcPct val="20000"/>
                </a:spcBef>
                <a:buFont typeface="Arial" pitchFamily="34" charset="0"/>
                <a:buAutoNum type="arabicParenR"/>
                <a:defRPr/>
              </a:pPr>
              <a:r>
                <a:rPr lang="ko-KR" altLang="en-US" sz="1400" spc="1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하나의 </a:t>
              </a:r>
              <a:r>
                <a:rPr lang="ko-KR" altLang="en-US" sz="1400" spc="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네트워크에 복수의 게이트웨이 </a:t>
              </a:r>
              <a:r>
                <a:rPr lang="ko-KR" altLang="en-US" sz="1400" spc="1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사용시</a:t>
              </a:r>
              <a:r>
                <a:rPr lang="en-US" altLang="ko-KR" sz="1400" spc="1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400" spc="1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첫번째 </a:t>
              </a:r>
              <a:r>
                <a:rPr lang="ko-KR" altLang="en-US" sz="1400" spc="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게이트웨이에 장애 발생시 </a:t>
              </a:r>
              <a:endParaRPr lang="en-US" altLang="ko-KR" sz="1400" spc="100" dirty="0" smtClean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lvl="0" algn="ctr">
                <a:spcBef>
                  <a:spcPct val="20000"/>
                </a:spcBef>
                <a:defRPr/>
              </a:pPr>
              <a:r>
                <a:rPr lang="ko-KR" altLang="en-US" sz="1400" spc="1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예비 </a:t>
              </a:r>
              <a:r>
                <a:rPr lang="ko-KR" altLang="en-US" sz="1400" spc="1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라우터가 게이트웨이로서 </a:t>
              </a:r>
              <a:r>
                <a:rPr lang="ko-KR" altLang="en-US" sz="1400" spc="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동작하도록 </a:t>
              </a:r>
              <a:r>
                <a:rPr lang="ko-KR" altLang="en-US" sz="1400" spc="1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구성하는 </a:t>
              </a:r>
              <a:r>
                <a:rPr lang="ko-KR" altLang="en-US" sz="1400" spc="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프로토콜</a:t>
              </a:r>
              <a:endParaRPr lang="en-US" altLang="ko-KR" sz="14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77" name="직사각형 76"/>
          <p:cNvSpPr/>
          <p:nvPr/>
        </p:nvSpPr>
        <p:spPr bwMode="auto">
          <a:xfrm>
            <a:off x="7073175" y="1876705"/>
            <a:ext cx="1566195" cy="3025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bg1"/>
                </a:solidFill>
                <a:latin typeface="HY견고딕"/>
                <a:ea typeface="HY견고딕"/>
              </a:rPr>
              <a:t>Core 1 HSRP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7073175" y="4011883"/>
            <a:ext cx="1566195" cy="3025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bg1"/>
                </a:solidFill>
                <a:latin typeface="HY견고딕"/>
                <a:ea typeface="HY견고딕"/>
              </a:rPr>
              <a:t>Core </a:t>
            </a:r>
            <a:r>
              <a:rPr lang="en-US" altLang="ko-KR" sz="1200" b="1" dirty="0">
                <a:solidFill>
                  <a:schemeClr val="bg1"/>
                </a:solidFill>
                <a:latin typeface="HY견고딕"/>
                <a:ea typeface="HY견고딕"/>
              </a:rPr>
              <a:t>2</a:t>
            </a:r>
            <a:r>
              <a:rPr lang="en-US" altLang="ko-KR" sz="1200" b="1" dirty="0" smtClean="0">
                <a:solidFill>
                  <a:schemeClr val="bg1"/>
                </a:solidFill>
                <a:latin typeface="HY견고딕"/>
                <a:ea typeface="HY견고딕"/>
              </a:rPr>
              <a:t> HSRP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256020" y="1470661"/>
            <a:ext cx="5905500" cy="533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서버 환경 구축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3-2 </a:t>
            </a:r>
            <a:r>
              <a:rPr lang="ko-KR" altLang="en-US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구성도 및 기술 </a:t>
            </a:r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(HSRP-2)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56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45137" y="714435"/>
            <a:ext cx="7027825" cy="597679"/>
            <a:chOff x="3145137" y="714435"/>
            <a:chExt cx="7027825" cy="859425"/>
          </a:xfrm>
        </p:grpSpPr>
        <p:sp>
          <p:nvSpPr>
            <p:cNvPr id="70" name="대각선 방향의 모서리가 잘린 사각형 69"/>
            <p:cNvSpPr/>
            <p:nvPr/>
          </p:nvSpPr>
          <p:spPr>
            <a:xfrm>
              <a:off x="3145137" y="786054"/>
              <a:ext cx="7008228" cy="787806"/>
            </a:xfrm>
            <a:prstGeom prst="snip2DiagRect">
              <a:avLst/>
            </a:prstGeom>
            <a:solidFill>
              <a:srgbClr val="00236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대각선 방향의 모서리가 잘린 사각형 70"/>
            <p:cNvSpPr/>
            <p:nvPr/>
          </p:nvSpPr>
          <p:spPr>
            <a:xfrm>
              <a:off x="3217300" y="714435"/>
              <a:ext cx="6955662" cy="716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내용 개체 틀 2"/>
            <p:cNvSpPr txBox="1">
              <a:spLocks/>
            </p:cNvSpPr>
            <p:nvPr/>
          </p:nvSpPr>
          <p:spPr>
            <a:xfrm>
              <a:off x="3487602" y="805983"/>
              <a:ext cx="6458729" cy="64456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1) </a:t>
              </a:r>
              <a:r>
                <a:rPr lang="en-US" altLang="ko-KR" sz="160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VLAN 12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구간 장애발생 전과 후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12" y="1544321"/>
            <a:ext cx="5775201" cy="5203204"/>
          </a:xfrm>
          <a:prstGeom prst="rect">
            <a:avLst/>
          </a:prstGeom>
        </p:spPr>
      </p:pic>
      <p:grpSp>
        <p:nvGrpSpPr>
          <p:cNvPr id="137" name="그룹 136"/>
          <p:cNvGrpSpPr/>
          <p:nvPr/>
        </p:nvGrpSpPr>
        <p:grpSpPr>
          <a:xfrm>
            <a:off x="2309822" y="1455973"/>
            <a:ext cx="3868543" cy="5322611"/>
            <a:chOff x="2596321" y="1211969"/>
            <a:chExt cx="3868543" cy="5322611"/>
          </a:xfrm>
        </p:grpSpPr>
        <p:pic>
          <p:nvPicPr>
            <p:cNvPr id="138" name="Picture 62" descr="Router">
              <a:extLst>
                <a:ext uri="{FF2B5EF4-FFF2-40B4-BE49-F238E27FC236}">
                  <a16:creationId xmlns:a16="http://schemas.microsoft.com/office/drawing/2014/main" xmlns="" id="{85EA5F84-CFDF-42C8-9948-B42BED236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940" y="1219903"/>
              <a:ext cx="416807" cy="22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62" descr="Router">
              <a:extLst>
                <a:ext uri="{FF2B5EF4-FFF2-40B4-BE49-F238E27FC236}">
                  <a16:creationId xmlns:a16="http://schemas.microsoft.com/office/drawing/2014/main" xmlns="" id="{E05D1B3D-E4C3-41BB-BA51-C1145A013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051" y="1211969"/>
              <a:ext cx="416807" cy="22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73" descr="Multilayer_Switch">
              <a:extLst>
                <a:ext uri="{FF2B5EF4-FFF2-40B4-BE49-F238E27FC236}">
                  <a16:creationId xmlns:a16="http://schemas.microsoft.com/office/drawing/2014/main" xmlns="" id="{F984EB1E-5C3B-4C0C-BBC0-2103C6789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998" y="2114846"/>
              <a:ext cx="374915" cy="355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73" descr="Multilayer_Switch">
              <a:extLst>
                <a:ext uri="{FF2B5EF4-FFF2-40B4-BE49-F238E27FC236}">
                  <a16:creationId xmlns:a16="http://schemas.microsoft.com/office/drawing/2014/main" xmlns="" id="{9CD5A776-265A-4D0D-A56F-0456E920F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998" y="2114846"/>
              <a:ext cx="374915" cy="355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52897CE4-59E4-4E34-9552-972985E97C27}"/>
                </a:ext>
              </a:extLst>
            </p:cNvPr>
            <p:cNvSpPr txBox="1"/>
            <p:nvPr/>
          </p:nvSpPr>
          <p:spPr>
            <a:xfrm>
              <a:off x="2617154" y="2134443"/>
              <a:ext cx="6022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Core 1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52897CE4-59E4-4E34-9552-972985E97C27}"/>
                </a:ext>
              </a:extLst>
            </p:cNvPr>
            <p:cNvSpPr txBox="1"/>
            <p:nvPr/>
          </p:nvSpPr>
          <p:spPr>
            <a:xfrm>
              <a:off x="5614184" y="2135993"/>
              <a:ext cx="611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Core 2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52" name="Picture 73" descr="Multilayer_Switch">
              <a:extLst>
                <a:ext uri="{FF2B5EF4-FFF2-40B4-BE49-F238E27FC236}">
                  <a16:creationId xmlns:a16="http://schemas.microsoft.com/office/drawing/2014/main" xmlns="" id="{F984EB1E-5C3B-4C0C-BBC0-2103C6789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301" y="3561087"/>
              <a:ext cx="374915" cy="355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73" descr="Multilayer_Switch">
              <a:extLst>
                <a:ext uri="{FF2B5EF4-FFF2-40B4-BE49-F238E27FC236}">
                  <a16:creationId xmlns:a16="http://schemas.microsoft.com/office/drawing/2014/main" xmlns="" id="{9CD5A776-265A-4D0D-A56F-0456E920F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779" y="3551155"/>
              <a:ext cx="374915" cy="355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52897CE4-59E4-4E34-9552-972985E97C27}"/>
                </a:ext>
              </a:extLst>
            </p:cNvPr>
            <p:cNvSpPr txBox="1"/>
            <p:nvPr/>
          </p:nvSpPr>
          <p:spPr>
            <a:xfrm>
              <a:off x="5665095" y="3632164"/>
              <a:ext cx="611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DSW 2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7" name="직선 연결선 156"/>
            <p:cNvCxnSpPr>
              <a:stCxn id="149" idx="0"/>
              <a:endCxn id="149" idx="0"/>
            </p:cNvCxnSpPr>
            <p:nvPr/>
          </p:nvCxnSpPr>
          <p:spPr>
            <a:xfrm>
              <a:off x="2918255" y="213444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821236" y="1862867"/>
              <a:ext cx="564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F0/10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829989" y="2410979"/>
              <a:ext cx="6554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F0/24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583428" y="2359932"/>
              <a:ext cx="6554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F0/24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61" name="Picture 5" descr="Router_Subdu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146" y="2595222"/>
              <a:ext cx="427853" cy="207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xmlns="" id="{4E4B69E7-D187-4DAF-8792-1B5E7F2D0A87}"/>
                </a:ext>
              </a:extLst>
            </p:cNvPr>
            <p:cNvCxnSpPr>
              <a:stCxn id="161" idx="3"/>
              <a:endCxn id="148" idx="1"/>
            </p:cNvCxnSpPr>
            <p:nvPr/>
          </p:nvCxnSpPr>
          <p:spPr>
            <a:xfrm flipV="1">
              <a:off x="4645999" y="2292529"/>
              <a:ext cx="574999" cy="406449"/>
            </a:xfrm>
            <a:prstGeom prst="line">
              <a:avLst/>
            </a:prstGeom>
            <a:ln w="28575" cap="flat" cmpd="sng" algn="ctr">
              <a:solidFill>
                <a:schemeClr val="bg2">
                  <a:lumMod val="9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xmlns="" id="{4E4B69E7-D187-4DAF-8792-1B5E7F2D0A87}"/>
                </a:ext>
              </a:extLst>
            </p:cNvPr>
            <p:cNvCxnSpPr>
              <a:stCxn id="161" idx="1"/>
              <a:endCxn id="144" idx="3"/>
            </p:cNvCxnSpPr>
            <p:nvPr/>
          </p:nvCxnSpPr>
          <p:spPr>
            <a:xfrm flipH="1" flipV="1">
              <a:off x="3551913" y="2292529"/>
              <a:ext cx="666233" cy="406449"/>
            </a:xfrm>
            <a:prstGeom prst="line">
              <a:avLst/>
            </a:prstGeom>
            <a:ln w="28575" cap="flat" cmpd="sng" algn="ctr">
              <a:solidFill>
                <a:schemeClr val="bg2">
                  <a:lumMod val="9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010355" y="2859997"/>
              <a:ext cx="819201" cy="317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Virtual Router 5ea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490881" y="2540436"/>
              <a:ext cx="753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장애발생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17B1ADED-78A1-4CBB-8D39-606231322A07}"/>
                </a:ext>
              </a:extLst>
            </p:cNvPr>
            <p:cNvSpPr txBox="1"/>
            <p:nvPr/>
          </p:nvSpPr>
          <p:spPr>
            <a:xfrm>
              <a:off x="2596321" y="4595099"/>
              <a:ext cx="6965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서버실</a:t>
              </a:r>
              <a:r>
                <a:rPr lang="en-US" altLang="ko-KR" sz="1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xmlns="" id="{E13D7D5C-7DB6-4CB1-817B-DAD83648F808}"/>
                </a:ext>
              </a:extLst>
            </p:cNvPr>
            <p:cNvSpPr txBox="1"/>
            <p:nvPr/>
          </p:nvSpPr>
          <p:spPr>
            <a:xfrm>
              <a:off x="2901485" y="6119082"/>
              <a:ext cx="63574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Mail Server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xmlns="" id="{7C1D067C-2A90-487B-9967-B500AE77B3C8}"/>
                </a:ext>
              </a:extLst>
            </p:cNvPr>
            <p:cNvSpPr txBox="1"/>
            <p:nvPr/>
          </p:nvSpPr>
          <p:spPr>
            <a:xfrm>
              <a:off x="5589303" y="4567541"/>
              <a:ext cx="7370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서버실</a:t>
              </a:r>
              <a:r>
                <a:rPr lang="en-US" altLang="ko-KR" sz="1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xmlns="" id="{68E687EF-E1AF-45C2-A11E-D9858F171FF8}"/>
                </a:ext>
              </a:extLst>
            </p:cNvPr>
            <p:cNvSpPr txBox="1"/>
            <p:nvPr/>
          </p:nvSpPr>
          <p:spPr>
            <a:xfrm>
              <a:off x="4800957" y="6116799"/>
              <a:ext cx="750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DNS&amp;DHCP </a:t>
              </a:r>
              <a:r>
                <a:rPr lang="en-US" altLang="ko-KR" sz="1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Server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D6CA4F9D-31B5-40A0-822E-BE7FD7650E21}"/>
                </a:ext>
              </a:extLst>
            </p:cNvPr>
            <p:cNvSpPr txBox="1"/>
            <p:nvPr/>
          </p:nvSpPr>
          <p:spPr>
            <a:xfrm>
              <a:off x="3429281" y="6111845"/>
              <a:ext cx="643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FTP Server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71" name="Picture 73" descr="Multilayer_Switch">
              <a:extLst>
                <a:ext uri="{FF2B5EF4-FFF2-40B4-BE49-F238E27FC236}">
                  <a16:creationId xmlns:a16="http://schemas.microsoft.com/office/drawing/2014/main" xmlns="" id="{DC4DF475-8905-4C8B-A3A0-0CFDC2402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169" y="4545814"/>
              <a:ext cx="292096" cy="278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File-Application_Server">
              <a:extLst>
                <a:ext uri="{FF2B5EF4-FFF2-40B4-BE49-F238E27FC236}">
                  <a16:creationId xmlns:a16="http://schemas.microsoft.com/office/drawing/2014/main" xmlns="" id="{E7A79A1A-E830-4462-964C-9051D5C12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217" y="5945143"/>
              <a:ext cx="220791" cy="212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File-Application_Server">
              <a:extLst>
                <a:ext uri="{FF2B5EF4-FFF2-40B4-BE49-F238E27FC236}">
                  <a16:creationId xmlns:a16="http://schemas.microsoft.com/office/drawing/2014/main" xmlns="" id="{87680250-CA51-454B-933F-46C9C67B4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028" y="5945142"/>
              <a:ext cx="220791" cy="212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8" descr="PC">
              <a:extLst>
                <a:ext uri="{FF2B5EF4-FFF2-40B4-BE49-F238E27FC236}">
                  <a16:creationId xmlns:a16="http://schemas.microsoft.com/office/drawing/2014/main" xmlns="" id="{6B3113C4-A347-401C-A65F-6C1340BEF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968" y="5180145"/>
              <a:ext cx="352218" cy="280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pic>
          <p:nvPicPr>
            <p:cNvPr id="175" name="Picture 8" descr="PC">
              <a:extLst>
                <a:ext uri="{FF2B5EF4-FFF2-40B4-BE49-F238E27FC236}">
                  <a16:creationId xmlns:a16="http://schemas.microsoft.com/office/drawing/2014/main" xmlns="" id="{D3393183-004D-4974-A315-830BA5AA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414" y="5051102"/>
              <a:ext cx="352218" cy="280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pic>
          <p:nvPicPr>
            <p:cNvPr id="176" name="Picture 8" descr="PC">
              <a:extLst>
                <a:ext uri="{FF2B5EF4-FFF2-40B4-BE49-F238E27FC236}">
                  <a16:creationId xmlns:a16="http://schemas.microsoft.com/office/drawing/2014/main" xmlns="" id="{D3393183-004D-4974-A315-830BA5AA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2799" y="5503723"/>
              <a:ext cx="352218" cy="280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pic>
          <p:nvPicPr>
            <p:cNvPr id="177" name="Picture 73" descr="Multilayer_Switch">
              <a:extLst>
                <a:ext uri="{FF2B5EF4-FFF2-40B4-BE49-F238E27FC236}">
                  <a16:creationId xmlns:a16="http://schemas.microsoft.com/office/drawing/2014/main" xmlns="" id="{DC4DF475-8905-4C8B-A3A0-0CFDC2402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208" y="4543220"/>
              <a:ext cx="292096" cy="278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8" name="직선 연결선 177"/>
            <p:cNvCxnSpPr>
              <a:stCxn id="153" idx="0"/>
              <a:endCxn id="148" idx="2"/>
            </p:cNvCxnSpPr>
            <p:nvPr/>
          </p:nvCxnSpPr>
          <p:spPr>
            <a:xfrm flipH="1" flipV="1">
              <a:off x="5408456" y="2470212"/>
              <a:ext cx="15781" cy="1080943"/>
            </a:xfrm>
            <a:prstGeom prst="line">
              <a:avLst/>
            </a:prstGeom>
            <a:ln w="317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>
              <a:stCxn id="153" idx="1"/>
              <a:endCxn id="152" idx="3"/>
            </p:cNvCxnSpPr>
            <p:nvPr/>
          </p:nvCxnSpPr>
          <p:spPr>
            <a:xfrm flipH="1">
              <a:off x="3570216" y="3728838"/>
              <a:ext cx="1666563" cy="9932"/>
            </a:xfrm>
            <a:prstGeom prst="line">
              <a:avLst/>
            </a:prstGeom>
            <a:ln w="317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144" idx="2"/>
              <a:endCxn id="152" idx="0"/>
            </p:cNvCxnSpPr>
            <p:nvPr/>
          </p:nvCxnSpPr>
          <p:spPr>
            <a:xfrm>
              <a:off x="3364456" y="2470212"/>
              <a:ext cx="18303" cy="1090875"/>
            </a:xfrm>
            <a:prstGeom prst="line">
              <a:avLst/>
            </a:prstGeom>
            <a:ln w="317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>
              <a:stCxn id="144" idx="3"/>
              <a:endCxn id="148" idx="1"/>
            </p:cNvCxnSpPr>
            <p:nvPr/>
          </p:nvCxnSpPr>
          <p:spPr>
            <a:xfrm>
              <a:off x="3551913" y="2292529"/>
              <a:ext cx="1669085" cy="0"/>
            </a:xfrm>
            <a:prstGeom prst="line">
              <a:avLst/>
            </a:prstGeom>
            <a:ln w="317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xmlns="" id="{F7960E23-1C6D-4C1B-8B57-5538052DF001}"/>
                </a:ext>
              </a:extLst>
            </p:cNvPr>
            <p:cNvCxnSpPr>
              <a:stCxn id="148" idx="0"/>
              <a:endCxn id="142" idx="2"/>
            </p:cNvCxnSpPr>
            <p:nvPr/>
          </p:nvCxnSpPr>
          <p:spPr>
            <a:xfrm flipH="1" flipV="1">
              <a:off x="5408455" y="1439146"/>
              <a:ext cx="1" cy="6757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xmlns="" id="{F7960E23-1C6D-4C1B-8B57-5538052DF001}"/>
                </a:ext>
              </a:extLst>
            </p:cNvPr>
            <p:cNvCxnSpPr>
              <a:stCxn id="144" idx="0"/>
              <a:endCxn id="138" idx="2"/>
            </p:cNvCxnSpPr>
            <p:nvPr/>
          </p:nvCxnSpPr>
          <p:spPr>
            <a:xfrm flipH="1" flipV="1">
              <a:off x="3359344" y="1447080"/>
              <a:ext cx="5112" cy="66776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stCxn id="177" idx="1"/>
              <a:endCxn id="152" idx="2"/>
            </p:cNvCxnSpPr>
            <p:nvPr/>
          </p:nvCxnSpPr>
          <p:spPr>
            <a:xfrm flipH="1" flipV="1">
              <a:off x="3382759" y="3916453"/>
              <a:ext cx="1901449" cy="766045"/>
            </a:xfrm>
            <a:prstGeom prst="line">
              <a:avLst/>
            </a:prstGeom>
            <a:ln w="317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52" idx="2"/>
              <a:endCxn id="171" idx="0"/>
            </p:cNvCxnSpPr>
            <p:nvPr/>
          </p:nvCxnSpPr>
          <p:spPr>
            <a:xfrm>
              <a:off x="3382759" y="3916453"/>
              <a:ext cx="2458" cy="629361"/>
            </a:xfrm>
            <a:prstGeom prst="line">
              <a:avLst/>
            </a:prstGeom>
            <a:ln w="317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77" idx="1"/>
              <a:endCxn id="171" idx="3"/>
            </p:cNvCxnSpPr>
            <p:nvPr/>
          </p:nvCxnSpPr>
          <p:spPr>
            <a:xfrm flipH="1">
              <a:off x="3531265" y="4682498"/>
              <a:ext cx="1752943" cy="2594"/>
            </a:xfrm>
            <a:prstGeom prst="line">
              <a:avLst/>
            </a:prstGeom>
            <a:ln w="317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stCxn id="153" idx="2"/>
              <a:endCxn id="171" idx="3"/>
            </p:cNvCxnSpPr>
            <p:nvPr/>
          </p:nvCxnSpPr>
          <p:spPr>
            <a:xfrm flipH="1">
              <a:off x="3531265" y="3906521"/>
              <a:ext cx="1892972" cy="778571"/>
            </a:xfrm>
            <a:prstGeom prst="line">
              <a:avLst/>
            </a:prstGeom>
            <a:ln w="317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stCxn id="153" idx="2"/>
              <a:endCxn id="177" idx="0"/>
            </p:cNvCxnSpPr>
            <p:nvPr/>
          </p:nvCxnSpPr>
          <p:spPr>
            <a:xfrm>
              <a:off x="5424237" y="3906521"/>
              <a:ext cx="6019" cy="636699"/>
            </a:xfrm>
            <a:prstGeom prst="line">
              <a:avLst/>
            </a:prstGeom>
            <a:ln w="317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그룹 188"/>
            <p:cNvGrpSpPr/>
            <p:nvPr/>
          </p:nvGrpSpPr>
          <p:grpSpPr>
            <a:xfrm>
              <a:off x="3689359" y="4038008"/>
              <a:ext cx="643517" cy="213260"/>
              <a:chOff x="3605039" y="5059668"/>
              <a:chExt cx="643517" cy="213260"/>
            </a:xfrm>
          </p:grpSpPr>
          <p:sp>
            <p:nvSpPr>
              <p:cNvPr id="225" name="타원 224"/>
              <p:cNvSpPr/>
              <p:nvPr/>
            </p:nvSpPr>
            <p:spPr>
              <a:xfrm>
                <a:off x="3614823" y="5106595"/>
                <a:ext cx="558052" cy="1645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3605039" y="5059668"/>
                <a:ext cx="643517" cy="213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Po12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>
              <a:off x="3055626" y="4131113"/>
              <a:ext cx="643517" cy="276999"/>
              <a:chOff x="3605039" y="5059668"/>
              <a:chExt cx="643517" cy="276999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3614823" y="5106595"/>
                <a:ext cx="558052" cy="1645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3605039" y="5059668"/>
                <a:ext cx="6435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Po14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1" name="그룹 190"/>
            <p:cNvGrpSpPr/>
            <p:nvPr/>
          </p:nvGrpSpPr>
          <p:grpSpPr>
            <a:xfrm>
              <a:off x="4519361" y="4018413"/>
              <a:ext cx="643517" cy="276999"/>
              <a:chOff x="3605039" y="5059668"/>
              <a:chExt cx="643517" cy="276999"/>
            </a:xfrm>
          </p:grpSpPr>
          <p:sp>
            <p:nvSpPr>
              <p:cNvPr id="221" name="타원 220"/>
              <p:cNvSpPr/>
              <p:nvPr/>
            </p:nvSpPr>
            <p:spPr>
              <a:xfrm>
                <a:off x="3614823" y="5106595"/>
                <a:ext cx="558052" cy="1645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3605039" y="5059668"/>
                <a:ext cx="6435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Po13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5158546" y="4102639"/>
              <a:ext cx="643517" cy="276999"/>
              <a:chOff x="3605039" y="5059668"/>
              <a:chExt cx="643517" cy="276999"/>
            </a:xfrm>
          </p:grpSpPr>
          <p:sp>
            <p:nvSpPr>
              <p:cNvPr id="219" name="타원 218"/>
              <p:cNvSpPr/>
              <p:nvPr/>
            </p:nvSpPr>
            <p:spPr>
              <a:xfrm>
                <a:off x="3614823" y="5106595"/>
                <a:ext cx="558052" cy="1645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3605039" y="5059668"/>
                <a:ext cx="6435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Po11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470000" y="1871602"/>
              <a:ext cx="564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F0/10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447356" y="1436512"/>
              <a:ext cx="564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51683" y="1453273"/>
              <a:ext cx="564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xmlns="" id="{08812758-540D-4286-86B5-5878E250B5AE}"/>
                </a:ext>
              </a:extLst>
            </p:cNvPr>
            <p:cNvCxnSpPr>
              <a:stCxn id="171" idx="2"/>
              <a:endCxn id="174" idx="0"/>
            </p:cNvCxnSpPr>
            <p:nvPr/>
          </p:nvCxnSpPr>
          <p:spPr>
            <a:xfrm>
              <a:off x="3385217" y="4824369"/>
              <a:ext cx="5860" cy="3557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xmlns="" id="{08812758-540D-4286-86B5-5878E250B5AE}"/>
                </a:ext>
              </a:extLst>
            </p:cNvPr>
            <p:cNvCxnSpPr>
              <a:stCxn id="171" idx="2"/>
              <a:endCxn id="176" idx="1"/>
            </p:cNvCxnSpPr>
            <p:nvPr/>
          </p:nvCxnSpPr>
          <p:spPr>
            <a:xfrm>
              <a:off x="3385217" y="4824369"/>
              <a:ext cx="687582" cy="81974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xmlns="" id="{08812758-540D-4286-86B5-5878E250B5AE}"/>
                </a:ext>
              </a:extLst>
            </p:cNvPr>
            <p:cNvCxnSpPr>
              <a:stCxn id="171" idx="2"/>
              <a:endCxn id="175" idx="1"/>
            </p:cNvCxnSpPr>
            <p:nvPr/>
          </p:nvCxnSpPr>
          <p:spPr>
            <a:xfrm>
              <a:off x="3385217" y="4824369"/>
              <a:ext cx="702197" cy="3671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덧셈 기호 198"/>
            <p:cNvSpPr/>
            <p:nvPr/>
          </p:nvSpPr>
          <p:spPr>
            <a:xfrm rot="2542972">
              <a:off x="5179739" y="2336960"/>
              <a:ext cx="466214" cy="437234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698720" y="2056222"/>
              <a:ext cx="6554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F0/19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582159" y="2056221"/>
              <a:ext cx="6554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F0/19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829989" y="3306839"/>
              <a:ext cx="6554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F0/24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563992" y="3324423"/>
              <a:ext cx="6554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F0/24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775698" y="3387811"/>
              <a:ext cx="6554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F0/19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516262" y="3406860"/>
              <a:ext cx="6554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F0/19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xmlns="" id="{08812758-540D-4286-86B5-5878E250B5AE}"/>
                </a:ext>
              </a:extLst>
            </p:cNvPr>
            <p:cNvCxnSpPr>
              <a:stCxn id="174" idx="2"/>
              <a:endCxn id="172" idx="0"/>
            </p:cNvCxnSpPr>
            <p:nvPr/>
          </p:nvCxnSpPr>
          <p:spPr>
            <a:xfrm>
              <a:off x="3391077" y="5460928"/>
              <a:ext cx="262536" cy="4842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xmlns="" id="{08812758-540D-4286-86B5-5878E250B5AE}"/>
                </a:ext>
              </a:extLst>
            </p:cNvPr>
            <p:cNvCxnSpPr>
              <a:stCxn id="174" idx="2"/>
              <a:endCxn id="173" idx="0"/>
            </p:cNvCxnSpPr>
            <p:nvPr/>
          </p:nvCxnSpPr>
          <p:spPr>
            <a:xfrm flipH="1">
              <a:off x="3227424" y="5460928"/>
              <a:ext cx="163653" cy="48421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8" name="Picture 2" descr="File-Application_Server">
              <a:extLst>
                <a:ext uri="{FF2B5EF4-FFF2-40B4-BE49-F238E27FC236}">
                  <a16:creationId xmlns:a16="http://schemas.microsoft.com/office/drawing/2014/main" xmlns="" id="{E7A79A1A-E830-4462-964C-9051D5C12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449" y="5923566"/>
              <a:ext cx="220791" cy="212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2" descr="File-Application_Server">
              <a:extLst>
                <a:ext uri="{FF2B5EF4-FFF2-40B4-BE49-F238E27FC236}">
                  <a16:creationId xmlns:a16="http://schemas.microsoft.com/office/drawing/2014/main" xmlns="" id="{87680250-CA51-454B-933F-46C9C67B4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2260" y="5923565"/>
              <a:ext cx="220791" cy="212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8" descr="PC">
              <a:extLst>
                <a:ext uri="{FF2B5EF4-FFF2-40B4-BE49-F238E27FC236}">
                  <a16:creationId xmlns:a16="http://schemas.microsoft.com/office/drawing/2014/main" xmlns="" id="{6B3113C4-A347-401C-A65F-6C1340BEF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200" y="5158568"/>
              <a:ext cx="352218" cy="280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pic>
          <p:nvPicPr>
            <p:cNvPr id="211" name="Picture 8" descr="PC">
              <a:extLst>
                <a:ext uri="{FF2B5EF4-FFF2-40B4-BE49-F238E27FC236}">
                  <a16:creationId xmlns:a16="http://schemas.microsoft.com/office/drawing/2014/main" xmlns="" id="{D3393183-004D-4974-A315-830BA5AA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2646" y="5029525"/>
              <a:ext cx="352218" cy="280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pic>
          <p:nvPicPr>
            <p:cNvPr id="212" name="Picture 8" descr="PC">
              <a:extLst>
                <a:ext uri="{FF2B5EF4-FFF2-40B4-BE49-F238E27FC236}">
                  <a16:creationId xmlns:a16="http://schemas.microsoft.com/office/drawing/2014/main" xmlns="" id="{D3393183-004D-4974-A315-830BA5AA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8031" y="5482146"/>
              <a:ext cx="352218" cy="280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xmlns="" id="{08812758-540D-4286-86B5-5878E250B5AE}"/>
                </a:ext>
              </a:extLst>
            </p:cNvPr>
            <p:cNvCxnSpPr>
              <a:endCxn id="210" idx="0"/>
            </p:cNvCxnSpPr>
            <p:nvPr/>
          </p:nvCxnSpPr>
          <p:spPr>
            <a:xfrm>
              <a:off x="5410449" y="4802792"/>
              <a:ext cx="5860" cy="3557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xmlns="" id="{08812758-540D-4286-86B5-5878E250B5AE}"/>
                </a:ext>
              </a:extLst>
            </p:cNvPr>
            <p:cNvCxnSpPr>
              <a:endCxn id="212" idx="1"/>
            </p:cNvCxnSpPr>
            <p:nvPr/>
          </p:nvCxnSpPr>
          <p:spPr>
            <a:xfrm>
              <a:off x="5410449" y="4802792"/>
              <a:ext cx="687582" cy="81974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xmlns="" id="{08812758-540D-4286-86B5-5878E250B5AE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5410449" y="4802792"/>
              <a:ext cx="702197" cy="3671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xmlns="" id="{08812758-540D-4286-86B5-5878E250B5AE}"/>
                </a:ext>
              </a:extLst>
            </p:cNvPr>
            <p:cNvCxnSpPr>
              <a:stCxn id="210" idx="2"/>
              <a:endCxn id="208" idx="0"/>
            </p:cNvCxnSpPr>
            <p:nvPr/>
          </p:nvCxnSpPr>
          <p:spPr>
            <a:xfrm>
              <a:off x="5416309" y="5439351"/>
              <a:ext cx="262536" cy="4842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xmlns="" id="{08812758-540D-4286-86B5-5878E250B5AE}"/>
                </a:ext>
              </a:extLst>
            </p:cNvPr>
            <p:cNvCxnSpPr>
              <a:stCxn id="210" idx="2"/>
              <a:endCxn id="209" idx="0"/>
            </p:cNvCxnSpPr>
            <p:nvPr/>
          </p:nvCxnSpPr>
          <p:spPr>
            <a:xfrm flipH="1">
              <a:off x="5252656" y="5439351"/>
              <a:ext cx="163653" cy="48421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xmlns="" id="{68E687EF-E1AF-45C2-A11E-D9858F171FF8}"/>
                </a:ext>
              </a:extLst>
            </p:cNvPr>
            <p:cNvSpPr txBox="1"/>
            <p:nvPr/>
          </p:nvSpPr>
          <p:spPr>
            <a:xfrm>
              <a:off x="5389081" y="6098105"/>
              <a:ext cx="750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WEB </a:t>
              </a:r>
              <a:r>
                <a:rPr lang="en-US" altLang="ko-KR" sz="1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Server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xmlns="" id="{52897CE4-59E4-4E34-9552-972985E97C27}"/>
                </a:ext>
              </a:extLst>
            </p:cNvPr>
            <p:cNvSpPr txBox="1"/>
            <p:nvPr/>
          </p:nvSpPr>
          <p:spPr>
            <a:xfrm>
              <a:off x="2606057" y="3624336"/>
              <a:ext cx="611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DSW 1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9385068" y="4218646"/>
            <a:ext cx="25603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17085" y="3864773"/>
            <a:ext cx="766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  <a:latin typeface="나눔 바른 고딕"/>
              </a:rPr>
              <a:t>장애 발생</a:t>
            </a:r>
            <a:endParaRPr lang="ko-KR" altLang="en-US" sz="1050" b="1" dirty="0">
              <a:solidFill>
                <a:srgbClr val="FF0000"/>
              </a:solidFill>
              <a:latin typeface="나눔 바른 고딕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9089482" y="3842917"/>
            <a:ext cx="473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 flipH="1">
            <a:off x="9089482" y="3650864"/>
            <a:ext cx="473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/>
          <p:nvPr/>
        </p:nvCxnSpPr>
        <p:spPr>
          <a:xfrm flipH="1">
            <a:off x="9147670" y="6694183"/>
            <a:ext cx="473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/>
          <p:nvPr/>
        </p:nvCxnSpPr>
        <p:spPr>
          <a:xfrm flipH="1">
            <a:off x="9147670" y="6502130"/>
            <a:ext cx="473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04872" y="6447060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 바른 고딕"/>
              </a:rPr>
              <a:t>BLK</a:t>
            </a:r>
            <a:r>
              <a:rPr lang="ko-KR" altLang="en-US" sz="1200" b="1" dirty="0">
                <a:solidFill>
                  <a:srgbClr val="FF0000"/>
                </a:solidFill>
                <a:latin typeface="나눔 바른 고딕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 바른 고딕"/>
              </a:rPr>
              <a:t>-&gt; FWD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 바른 고딕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나눔 바른 고딕"/>
            </a:endParaRPr>
          </a:p>
        </p:txBody>
      </p:sp>
      <p:cxnSp>
        <p:nvCxnSpPr>
          <p:cNvPr id="235" name="구부러진 연결선 234"/>
          <p:cNvCxnSpPr>
            <a:endCxn id="195" idx="1"/>
          </p:cNvCxnSpPr>
          <p:nvPr/>
        </p:nvCxnSpPr>
        <p:spPr>
          <a:xfrm rot="16200000" flipV="1">
            <a:off x="790588" y="3594985"/>
            <a:ext cx="3753139" cy="203945"/>
          </a:xfrm>
          <a:prstGeom prst="curvedConnector4">
            <a:avLst>
              <a:gd name="adj1" fmla="val 48360"/>
              <a:gd name="adj2" fmla="val 212089"/>
            </a:avLst>
          </a:prstGeom>
          <a:ln w="28575" cap="flat" cmpd="sng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그룹 235"/>
          <p:cNvGrpSpPr/>
          <p:nvPr/>
        </p:nvGrpSpPr>
        <p:grpSpPr>
          <a:xfrm>
            <a:off x="3484460" y="1413714"/>
            <a:ext cx="1271559" cy="471230"/>
            <a:chOff x="10946079" y="1"/>
            <a:chExt cx="1271559" cy="471230"/>
          </a:xfrm>
        </p:grpSpPr>
        <p:sp>
          <p:nvSpPr>
            <p:cNvPr id="237" name="직사각형 236"/>
            <p:cNvSpPr/>
            <p:nvPr/>
          </p:nvSpPr>
          <p:spPr>
            <a:xfrm>
              <a:off x="10946079" y="1"/>
              <a:ext cx="1245921" cy="4712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1537501" y="130174"/>
              <a:ext cx="680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통신 방향</a:t>
              </a:r>
              <a:endParaRPr lang="ko-KR" altLang="en-US" sz="9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239" name="직선 화살표 연결선 238"/>
            <p:cNvCxnSpPr/>
            <p:nvPr/>
          </p:nvCxnSpPr>
          <p:spPr>
            <a:xfrm flipH="1">
              <a:off x="11045242" y="240463"/>
              <a:ext cx="492259" cy="1078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2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256020" y="1470661"/>
            <a:ext cx="5905500" cy="533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41" y="1595310"/>
            <a:ext cx="5768387" cy="5168579"/>
          </a:xfrm>
          <a:prstGeom prst="rect">
            <a:avLst/>
          </a:prstGeom>
        </p:spPr>
      </p:pic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서버 환경 구축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3-2 </a:t>
            </a:r>
            <a:r>
              <a:rPr lang="ko-KR" altLang="en-US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구성도 및 기술 </a:t>
            </a:r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(HSRP-3)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56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45137" y="714435"/>
            <a:ext cx="7027825" cy="597679"/>
            <a:chOff x="3145137" y="714435"/>
            <a:chExt cx="7027825" cy="859425"/>
          </a:xfrm>
        </p:grpSpPr>
        <p:sp>
          <p:nvSpPr>
            <p:cNvPr id="70" name="대각선 방향의 모서리가 잘린 사각형 69"/>
            <p:cNvSpPr/>
            <p:nvPr/>
          </p:nvSpPr>
          <p:spPr>
            <a:xfrm>
              <a:off x="3145137" y="786054"/>
              <a:ext cx="7008228" cy="787806"/>
            </a:xfrm>
            <a:prstGeom prst="snip2DiagRect">
              <a:avLst/>
            </a:prstGeom>
            <a:solidFill>
              <a:srgbClr val="00236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대각선 방향의 모서리가 잘린 사각형 70"/>
            <p:cNvSpPr/>
            <p:nvPr/>
          </p:nvSpPr>
          <p:spPr>
            <a:xfrm>
              <a:off x="3217300" y="714435"/>
              <a:ext cx="6955662" cy="716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내용 개체 틀 2"/>
            <p:cNvSpPr txBox="1">
              <a:spLocks/>
            </p:cNvSpPr>
            <p:nvPr/>
          </p:nvSpPr>
          <p:spPr>
            <a:xfrm>
              <a:off x="3487602" y="805983"/>
              <a:ext cx="6458729" cy="64456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1) </a:t>
              </a:r>
              <a:r>
                <a:rPr lang="en-US" altLang="ko-KR" sz="160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VLAN 13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구간 장애발생 전과 후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38" name="Picture 62" descr="Router">
            <a:extLst>
              <a:ext uri="{FF2B5EF4-FFF2-40B4-BE49-F238E27FC236}">
                <a16:creationId xmlns:a16="http://schemas.microsoft.com/office/drawing/2014/main" xmlns="" id="{85EA5F84-CFDF-42C8-9948-B42BED23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66" y="1463907"/>
            <a:ext cx="416807" cy="22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62" descr="Router">
            <a:extLst>
              <a:ext uri="{FF2B5EF4-FFF2-40B4-BE49-F238E27FC236}">
                <a16:creationId xmlns:a16="http://schemas.microsoft.com/office/drawing/2014/main" xmlns="" id="{E05D1B3D-E4C3-41BB-BA51-C1145A01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77" y="1455973"/>
            <a:ext cx="416807" cy="22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73" descr="Multilayer_Switch">
            <a:extLst>
              <a:ext uri="{FF2B5EF4-FFF2-40B4-BE49-F238E27FC236}">
                <a16:creationId xmlns:a16="http://schemas.microsoft.com/office/drawing/2014/main" xmlns="" id="{F984EB1E-5C3B-4C0C-BBC0-2103C6789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24" y="2358850"/>
            <a:ext cx="374915" cy="35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73" descr="Multilayer_Switch">
            <a:extLst>
              <a:ext uri="{FF2B5EF4-FFF2-40B4-BE49-F238E27FC236}">
                <a16:creationId xmlns:a16="http://schemas.microsoft.com/office/drawing/2014/main" xmlns="" id="{9CD5A776-265A-4D0D-A56F-0456E920F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24" y="2358850"/>
            <a:ext cx="374915" cy="35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52897CE4-59E4-4E34-9552-972985E97C27}"/>
              </a:ext>
            </a:extLst>
          </p:cNvPr>
          <p:cNvSpPr txBox="1"/>
          <p:nvPr/>
        </p:nvSpPr>
        <p:spPr>
          <a:xfrm>
            <a:off x="2263980" y="2378447"/>
            <a:ext cx="602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Core 1</a:t>
            </a:r>
            <a:endParaRPr lang="ko-KR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52897CE4-59E4-4E34-9552-972985E97C27}"/>
              </a:ext>
            </a:extLst>
          </p:cNvPr>
          <p:cNvSpPr txBox="1"/>
          <p:nvPr/>
        </p:nvSpPr>
        <p:spPr>
          <a:xfrm>
            <a:off x="5261010" y="2379997"/>
            <a:ext cx="611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Core 2</a:t>
            </a:r>
            <a:endParaRPr lang="ko-KR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2" name="Picture 73" descr="Multilayer_Switch">
            <a:extLst>
              <a:ext uri="{FF2B5EF4-FFF2-40B4-BE49-F238E27FC236}">
                <a16:creationId xmlns:a16="http://schemas.microsoft.com/office/drawing/2014/main" xmlns="" id="{F984EB1E-5C3B-4C0C-BBC0-2103C6789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27" y="3805091"/>
            <a:ext cx="374915" cy="35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73" descr="Multilayer_Switch">
            <a:extLst>
              <a:ext uri="{FF2B5EF4-FFF2-40B4-BE49-F238E27FC236}">
                <a16:creationId xmlns:a16="http://schemas.microsoft.com/office/drawing/2014/main" xmlns="" id="{9CD5A776-265A-4D0D-A56F-0456E920F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605" y="3795159"/>
            <a:ext cx="374915" cy="35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52897CE4-59E4-4E34-9552-972985E97C27}"/>
              </a:ext>
            </a:extLst>
          </p:cNvPr>
          <p:cNvSpPr txBox="1"/>
          <p:nvPr/>
        </p:nvSpPr>
        <p:spPr>
          <a:xfrm>
            <a:off x="5311921" y="3876168"/>
            <a:ext cx="611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DSW 2</a:t>
            </a:r>
            <a:endParaRPr lang="ko-KR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7" name="직선 연결선 156"/>
          <p:cNvCxnSpPr>
            <a:stCxn id="149" idx="0"/>
            <a:endCxn id="149" idx="0"/>
          </p:cNvCxnSpPr>
          <p:nvPr/>
        </p:nvCxnSpPr>
        <p:spPr>
          <a:xfrm>
            <a:off x="2565081" y="23784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468062" y="2106871"/>
            <a:ext cx="564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F0/10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393685" y="2654983"/>
            <a:ext cx="655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F0/24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230254" y="2603936"/>
            <a:ext cx="655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F0/24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1" name="Picture 5" descr="Router_Subdu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72" y="2839226"/>
            <a:ext cx="427853" cy="20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xmlns="" id="{4E4B69E7-D187-4DAF-8792-1B5E7F2D0A87}"/>
              </a:ext>
            </a:extLst>
          </p:cNvPr>
          <p:cNvCxnSpPr>
            <a:stCxn id="161" idx="3"/>
            <a:endCxn id="148" idx="1"/>
          </p:cNvCxnSpPr>
          <p:nvPr/>
        </p:nvCxnSpPr>
        <p:spPr>
          <a:xfrm flipV="1">
            <a:off x="4292825" y="2536533"/>
            <a:ext cx="574999" cy="406449"/>
          </a:xfrm>
          <a:prstGeom prst="line">
            <a:avLst/>
          </a:prstGeom>
          <a:ln w="28575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xmlns="" id="{4E4B69E7-D187-4DAF-8792-1B5E7F2D0A87}"/>
              </a:ext>
            </a:extLst>
          </p:cNvPr>
          <p:cNvCxnSpPr>
            <a:stCxn id="161" idx="1"/>
            <a:endCxn id="144" idx="3"/>
          </p:cNvCxnSpPr>
          <p:nvPr/>
        </p:nvCxnSpPr>
        <p:spPr>
          <a:xfrm flipH="1" flipV="1">
            <a:off x="3198739" y="2536533"/>
            <a:ext cx="666233" cy="406449"/>
          </a:xfrm>
          <a:prstGeom prst="line">
            <a:avLst/>
          </a:prstGeom>
          <a:ln w="28575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657181" y="3104001"/>
            <a:ext cx="819201" cy="31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Virtual Router 5ea</a:t>
            </a:r>
            <a:endParaRPr lang="ko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084614" y="2776176"/>
            <a:ext cx="753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장애발생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78" name="직선 연결선 177"/>
          <p:cNvCxnSpPr>
            <a:stCxn id="153" idx="0"/>
            <a:endCxn id="148" idx="2"/>
          </p:cNvCxnSpPr>
          <p:nvPr/>
        </p:nvCxnSpPr>
        <p:spPr>
          <a:xfrm flipH="1" flipV="1">
            <a:off x="5055282" y="2714216"/>
            <a:ext cx="15781" cy="1080943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53" idx="1"/>
            <a:endCxn id="152" idx="3"/>
          </p:cNvCxnSpPr>
          <p:nvPr/>
        </p:nvCxnSpPr>
        <p:spPr>
          <a:xfrm flipH="1">
            <a:off x="3217042" y="3972842"/>
            <a:ext cx="1666563" cy="9932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44" idx="2"/>
            <a:endCxn id="152" idx="0"/>
          </p:cNvCxnSpPr>
          <p:nvPr/>
        </p:nvCxnSpPr>
        <p:spPr>
          <a:xfrm>
            <a:off x="3011282" y="2714216"/>
            <a:ext cx="18303" cy="1090875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44" idx="3"/>
            <a:endCxn id="148" idx="1"/>
          </p:cNvCxnSpPr>
          <p:nvPr/>
        </p:nvCxnSpPr>
        <p:spPr>
          <a:xfrm>
            <a:off x="3198739" y="2536533"/>
            <a:ext cx="1669085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xmlns="" id="{F7960E23-1C6D-4C1B-8B57-5538052DF001}"/>
              </a:ext>
            </a:extLst>
          </p:cNvPr>
          <p:cNvCxnSpPr>
            <a:stCxn id="148" idx="0"/>
            <a:endCxn id="142" idx="2"/>
          </p:cNvCxnSpPr>
          <p:nvPr/>
        </p:nvCxnSpPr>
        <p:spPr>
          <a:xfrm flipH="1" flipV="1">
            <a:off x="5055281" y="1683150"/>
            <a:ext cx="1" cy="6757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xmlns="" id="{F7960E23-1C6D-4C1B-8B57-5538052DF001}"/>
              </a:ext>
            </a:extLst>
          </p:cNvPr>
          <p:cNvCxnSpPr>
            <a:stCxn id="144" idx="0"/>
            <a:endCxn id="138" idx="2"/>
          </p:cNvCxnSpPr>
          <p:nvPr/>
        </p:nvCxnSpPr>
        <p:spPr>
          <a:xfrm flipH="1" flipV="1">
            <a:off x="3006170" y="1691084"/>
            <a:ext cx="5112" cy="6677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116826" y="2115606"/>
            <a:ext cx="564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F0/10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094182" y="1680516"/>
            <a:ext cx="564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F0/0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498509" y="1697277"/>
            <a:ext cx="564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F0/0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xmlns="" id="{08812758-540D-4286-86B5-5878E250B5AE}"/>
              </a:ext>
            </a:extLst>
          </p:cNvPr>
          <p:cNvCxnSpPr>
            <a:stCxn id="153" idx="2"/>
            <a:endCxn id="113" idx="0"/>
          </p:cNvCxnSpPr>
          <p:nvPr/>
        </p:nvCxnSpPr>
        <p:spPr>
          <a:xfrm flipH="1">
            <a:off x="4019251" y="4150525"/>
            <a:ext cx="1051812" cy="619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xmlns="" id="{08812758-540D-4286-86B5-5878E250B5AE}"/>
              </a:ext>
            </a:extLst>
          </p:cNvPr>
          <p:cNvCxnSpPr>
            <a:stCxn id="152" idx="2"/>
            <a:endCxn id="113" idx="0"/>
          </p:cNvCxnSpPr>
          <p:nvPr/>
        </p:nvCxnSpPr>
        <p:spPr>
          <a:xfrm>
            <a:off x="3029585" y="4160457"/>
            <a:ext cx="989666" cy="6096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덧셈 기호 198"/>
          <p:cNvSpPr/>
          <p:nvPr/>
        </p:nvSpPr>
        <p:spPr>
          <a:xfrm rot="2542972">
            <a:off x="2756846" y="2572700"/>
            <a:ext cx="466214" cy="437234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4345546" y="2300226"/>
            <a:ext cx="655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F0/19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228985" y="2300225"/>
            <a:ext cx="655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F0/19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476815" y="3550843"/>
            <a:ext cx="655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F0/24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5210818" y="3568427"/>
            <a:ext cx="655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F0/24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422524" y="3631815"/>
            <a:ext cx="655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F0/19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163088" y="3650864"/>
            <a:ext cx="655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F0/19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52897CE4-59E4-4E34-9552-972985E97C27}"/>
              </a:ext>
            </a:extLst>
          </p:cNvPr>
          <p:cNvSpPr txBox="1"/>
          <p:nvPr/>
        </p:nvSpPr>
        <p:spPr>
          <a:xfrm>
            <a:off x="2305100" y="3859354"/>
            <a:ext cx="611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DSW 1</a:t>
            </a:r>
            <a:endParaRPr lang="ko-KR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385068" y="4218646"/>
            <a:ext cx="25603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17085" y="3864773"/>
            <a:ext cx="766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  <a:latin typeface="나눔 바른 고딕"/>
              </a:rPr>
              <a:t>장애 발생</a:t>
            </a:r>
            <a:endParaRPr lang="ko-KR" altLang="en-US" sz="1050" b="1" dirty="0">
              <a:solidFill>
                <a:srgbClr val="FF0000"/>
              </a:solidFill>
              <a:latin typeface="나눔 바른 고딕"/>
            </a:endParaRPr>
          </a:p>
        </p:txBody>
      </p:sp>
      <p:cxnSp>
        <p:nvCxnSpPr>
          <p:cNvPr id="227" name="직선 화살표 연결선 226"/>
          <p:cNvCxnSpPr/>
          <p:nvPr/>
        </p:nvCxnSpPr>
        <p:spPr>
          <a:xfrm flipH="1">
            <a:off x="9089482" y="3650864"/>
            <a:ext cx="473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/>
          <p:nvPr/>
        </p:nvCxnSpPr>
        <p:spPr>
          <a:xfrm flipH="1">
            <a:off x="9147670" y="6510443"/>
            <a:ext cx="473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04872" y="6363930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 바른 고딕"/>
              </a:rPr>
              <a:t>BLK</a:t>
            </a:r>
            <a:r>
              <a:rPr lang="ko-KR" altLang="en-US" sz="1200" b="1" dirty="0">
                <a:solidFill>
                  <a:srgbClr val="FF0000"/>
                </a:solidFill>
                <a:latin typeface="나눔 바른 고딕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 바른 고딕"/>
              </a:rPr>
              <a:t>-&gt; FWD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 바른 고딕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나눔 바른 고딕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3590906" y="6389677"/>
            <a:ext cx="878259" cy="308709"/>
            <a:chOff x="4646102" y="3255106"/>
            <a:chExt cx="1684408" cy="503735"/>
          </a:xfrm>
          <a:effectLst>
            <a:reflection blurRad="711200" stA="71000" endPos="65000" dist="50800" dir="5400000" sy="-100000" algn="bl" rotWithShape="0"/>
          </a:effectLst>
        </p:grpSpPr>
        <p:sp>
          <p:nvSpPr>
            <p:cNvPr id="119" name="양쪽 모서리가 둥근 사각형 118"/>
            <p:cNvSpPr/>
            <p:nvPr/>
          </p:nvSpPr>
          <p:spPr>
            <a:xfrm>
              <a:off x="4646103" y="3255106"/>
              <a:ext cx="1684407" cy="240494"/>
            </a:xfrm>
            <a:prstGeom prst="round2SameRect">
              <a:avLst/>
            </a:prstGeom>
            <a:solidFill>
              <a:srgbClr val="3F3F3F"/>
            </a:solidFill>
            <a:ln w="9525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algn="ctr"/>
              <a:r>
                <a:rPr lang="ko-KR" altLang="en-US" sz="600" b="1" dirty="0" smtClean="0">
                  <a:latin typeface="나눔바른고딕" pitchFamily="50" charset="-127"/>
                  <a:ea typeface="나눔바른고딕" pitchFamily="50" charset="-127"/>
                </a:rPr>
                <a:t>경영지원본부</a:t>
              </a:r>
              <a:endParaRPr lang="ko-KR" altLang="en-US" sz="6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0" name="직사각형 22"/>
            <p:cNvSpPr/>
            <p:nvPr/>
          </p:nvSpPr>
          <p:spPr>
            <a:xfrm flipH="1">
              <a:off x="4646102" y="3495600"/>
              <a:ext cx="1684407" cy="263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marL="93627" algn="ctr">
                <a:buClr>
                  <a:srgbClr val="FFFFFF">
                    <a:lumMod val="50000"/>
                  </a:srgbClr>
                </a:buClr>
                <a:buSzPct val="90000"/>
              </a:pPr>
              <a:r>
                <a:rPr lang="en-US" altLang="ko-KR" sz="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VLAN 13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262595" y="4578747"/>
            <a:ext cx="1720405" cy="1693571"/>
            <a:chOff x="3262595" y="4816872"/>
            <a:chExt cx="1720405" cy="1693571"/>
          </a:xfrm>
        </p:grpSpPr>
        <p:sp>
          <p:nvSpPr>
            <p:cNvPr id="112" name="타원 111"/>
            <p:cNvSpPr/>
            <p:nvPr/>
          </p:nvSpPr>
          <p:spPr>
            <a:xfrm>
              <a:off x="3604424" y="4897037"/>
              <a:ext cx="829771" cy="161340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73" descr="Multilayer_Switch">
              <a:extLst>
                <a:ext uri="{FF2B5EF4-FFF2-40B4-BE49-F238E27FC236}">
                  <a16:creationId xmlns:a16="http://schemas.microsoft.com/office/drawing/2014/main" xmlns="" id="{0AD399FE-0FF2-41CF-931A-065E92803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626" y="5008238"/>
              <a:ext cx="325250" cy="27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53" descr="IP_Phone">
              <a:extLst>
                <a:ext uri="{FF2B5EF4-FFF2-40B4-BE49-F238E27FC236}">
                  <a16:creationId xmlns:a16="http://schemas.microsoft.com/office/drawing/2014/main" xmlns="" id="{BE4156E0-006C-4B0C-8442-6C3B9E514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996" y="5649489"/>
              <a:ext cx="440510" cy="203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8" descr="PC">
              <a:extLst>
                <a:ext uri="{FF2B5EF4-FFF2-40B4-BE49-F238E27FC236}">
                  <a16:creationId xmlns:a16="http://schemas.microsoft.com/office/drawing/2014/main" xmlns="" id="{6B3113C4-A347-401C-A65F-6C1340BEF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0785" y="6087499"/>
              <a:ext cx="379081" cy="280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C4B1D2BE-FC1C-41AE-B4B4-4180714C3E67}"/>
                </a:ext>
              </a:extLst>
            </p:cNvPr>
            <p:cNvCxnSpPr>
              <a:stCxn id="113" idx="2"/>
              <a:endCxn id="114" idx="0"/>
            </p:cNvCxnSpPr>
            <p:nvPr/>
          </p:nvCxnSpPr>
          <p:spPr>
            <a:xfrm>
              <a:off x="4019251" y="5286884"/>
              <a:ext cx="0" cy="36260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3BC2DE6D-1883-4F98-BDB2-DDBF23B573DA}"/>
                </a:ext>
              </a:extLst>
            </p:cNvPr>
            <p:cNvCxnSpPr>
              <a:stCxn id="114" idx="2"/>
              <a:endCxn id="115" idx="0"/>
            </p:cNvCxnSpPr>
            <p:nvPr/>
          </p:nvCxnSpPr>
          <p:spPr>
            <a:xfrm>
              <a:off x="4019251" y="5853201"/>
              <a:ext cx="1075" cy="2342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327563" y="4844967"/>
              <a:ext cx="6554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F0/2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262595" y="4816872"/>
              <a:ext cx="6554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F0/1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394945" y="1440691"/>
            <a:ext cx="1271559" cy="471230"/>
            <a:chOff x="10946079" y="1"/>
            <a:chExt cx="1271559" cy="471230"/>
          </a:xfrm>
        </p:grpSpPr>
        <p:sp>
          <p:nvSpPr>
            <p:cNvPr id="134" name="직사각형 133"/>
            <p:cNvSpPr/>
            <p:nvPr/>
          </p:nvSpPr>
          <p:spPr>
            <a:xfrm>
              <a:off x="10946079" y="1"/>
              <a:ext cx="1245921" cy="4712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1537501" y="130174"/>
              <a:ext cx="680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통신 방향</a:t>
              </a:r>
              <a:endParaRPr lang="ko-KR" altLang="en-US" sz="9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 flipH="1">
              <a:off x="11045242" y="240463"/>
              <a:ext cx="492259" cy="1078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구부러진 연결선 139"/>
          <p:cNvCxnSpPr>
            <a:endCxn id="194" idx="3"/>
          </p:cNvCxnSpPr>
          <p:nvPr/>
        </p:nvCxnSpPr>
        <p:spPr>
          <a:xfrm rot="5400000" flipH="1" flipV="1">
            <a:off x="2878127" y="3491291"/>
            <a:ext cx="4468691" cy="1093364"/>
          </a:xfrm>
          <a:prstGeom prst="curvedConnector4">
            <a:avLst>
              <a:gd name="adj1" fmla="val 44360"/>
              <a:gd name="adj2" fmla="val 120908"/>
            </a:avLst>
          </a:prstGeom>
          <a:ln w="28575" cap="flat" cmpd="sng">
            <a:solidFill>
              <a:srgbClr val="FF0000"/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2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 DHCP&amp;DNS SERVER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56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1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66691" y="2286886"/>
            <a:ext cx="3254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부서의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설정은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의 고장으로 인한 수리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교체에 대한 전산실의 관리대장 작성이 용이하도록 고정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설정으로 구현  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서버실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설정의 경우 작업용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설정을 </a:t>
            </a:r>
            <a:r>
              <a:rPr lang="en-US" altLang="ko-KR" sz="1600" dirty="0" smtClean="0"/>
              <a:t>DHCP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자동할당</a:t>
            </a:r>
            <a:r>
              <a:rPr lang="ko-KR" altLang="en-US" sz="1600" dirty="0" smtClean="0"/>
              <a:t> 받도록 구현</a:t>
            </a:r>
            <a:endParaRPr lang="ko-KR" altLang="en-US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3405994" y="1582692"/>
            <a:ext cx="4616075" cy="4067830"/>
            <a:chOff x="3410040" y="1082653"/>
            <a:chExt cx="4616075" cy="4067830"/>
          </a:xfrm>
        </p:grpSpPr>
        <p:sp>
          <p:nvSpPr>
            <p:cNvPr id="103" name="타원 102"/>
            <p:cNvSpPr/>
            <p:nvPr/>
          </p:nvSpPr>
          <p:spPr>
            <a:xfrm>
              <a:off x="7235951" y="3037167"/>
              <a:ext cx="585595" cy="1375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4757639" y="3073188"/>
              <a:ext cx="585595" cy="1375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3410040" y="1082653"/>
              <a:ext cx="4322331" cy="4067830"/>
              <a:chOff x="2360865" y="2047688"/>
              <a:chExt cx="4322331" cy="406783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17B1ADED-78A1-4CBB-8D39-606231322A07}"/>
                  </a:ext>
                </a:extLst>
              </p:cNvPr>
              <p:cNvSpPr txBox="1"/>
              <p:nvPr/>
            </p:nvSpPr>
            <p:spPr>
              <a:xfrm>
                <a:off x="3083499" y="3638589"/>
                <a:ext cx="8402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서버실</a:t>
                </a:r>
                <a:r>
                  <a:rPr lang="en-US" altLang="ko-K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E13D7D5C-7DB6-4CB1-817B-DAD83648F808}"/>
                  </a:ext>
                </a:extLst>
              </p:cNvPr>
              <p:cNvSpPr txBox="1"/>
              <p:nvPr/>
            </p:nvSpPr>
            <p:spPr>
              <a:xfrm>
                <a:off x="2360865" y="5653853"/>
                <a:ext cx="766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Mail Server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42" name="Picture 73" descr="Multilayer_Switch">
                <a:extLst>
                  <a:ext uri="{FF2B5EF4-FFF2-40B4-BE49-F238E27FC236}">
                    <a16:creationId xmlns:a16="http://schemas.microsoft.com/office/drawing/2014/main" xmlns="" id="{143AA6CD-5FC8-465B-9E51-2AA1D8DBC6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9354" y="2343412"/>
                <a:ext cx="320905" cy="4357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73" descr="Multilayer_Switch">
                <a:extLst>
                  <a:ext uri="{FF2B5EF4-FFF2-40B4-BE49-F238E27FC236}">
                    <a16:creationId xmlns:a16="http://schemas.microsoft.com/office/drawing/2014/main" xmlns="" id="{B97E5D7C-1ACD-497A-9D4F-60A0C74391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4694" y="2347205"/>
                <a:ext cx="320905" cy="4357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1F7C5CEA-4947-4043-89D4-4F66E1E19A0B}"/>
                  </a:ext>
                </a:extLst>
              </p:cNvPr>
              <p:cNvCxnSpPr>
                <a:stCxn id="42" idx="3"/>
                <a:endCxn id="43" idx="1"/>
              </p:cNvCxnSpPr>
              <p:nvPr/>
            </p:nvCxnSpPr>
            <p:spPr>
              <a:xfrm>
                <a:off x="3120259" y="2561276"/>
                <a:ext cx="2114435" cy="3793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8F4C23C1-C360-4368-B445-0B48DBE60DE4}"/>
                  </a:ext>
                </a:extLst>
              </p:cNvPr>
              <p:cNvCxnSpPr/>
              <p:nvPr/>
            </p:nvCxnSpPr>
            <p:spPr>
              <a:xfrm flipV="1">
                <a:off x="3118714" y="2624420"/>
                <a:ext cx="2112131" cy="29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C4487CF5-A8BE-47F8-B6D6-C6B4E41378BF}"/>
                  </a:ext>
                </a:extLst>
              </p:cNvPr>
              <p:cNvCxnSpPr/>
              <p:nvPr/>
            </p:nvCxnSpPr>
            <p:spPr>
              <a:xfrm flipV="1">
                <a:off x="2911132" y="2762514"/>
                <a:ext cx="15425" cy="831227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7C1D067C-2A90-487B-9967-B500AE77B3C8}"/>
                  </a:ext>
                </a:extLst>
              </p:cNvPr>
              <p:cNvSpPr txBox="1"/>
              <p:nvPr/>
            </p:nvSpPr>
            <p:spPr>
              <a:xfrm>
                <a:off x="5603130" y="3638588"/>
                <a:ext cx="889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서버실</a:t>
                </a:r>
                <a:r>
                  <a:rPr lang="en-US" altLang="ko-K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80291CF7-B342-43BF-8B40-DDDBFD881085}"/>
                  </a:ext>
                </a:extLst>
              </p:cNvPr>
              <p:cNvSpPr txBox="1"/>
              <p:nvPr/>
            </p:nvSpPr>
            <p:spPr>
              <a:xfrm>
                <a:off x="5400434" y="5662568"/>
                <a:ext cx="727018" cy="44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Web Server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68E687EF-E1AF-45C2-A11E-D9858F171FF8}"/>
                  </a:ext>
                </a:extLst>
              </p:cNvPr>
              <p:cNvSpPr txBox="1"/>
              <p:nvPr/>
            </p:nvSpPr>
            <p:spPr>
              <a:xfrm>
                <a:off x="4630976" y="5653852"/>
                <a:ext cx="963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DHCP&amp;DNS </a:t>
                </a:r>
                <a:r>
                  <a:rPr lang="en-US" altLang="ko-K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Server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2997536" y="5644454"/>
                <a:ext cx="7762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FTP Server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2620870" y="3610367"/>
                <a:ext cx="1595433" cy="2093754"/>
                <a:chOff x="7500011" y="4288880"/>
                <a:chExt cx="1747924" cy="2188394"/>
              </a:xfrm>
            </p:grpSpPr>
            <p:pic>
              <p:nvPicPr>
                <p:cNvPr id="91" name="Picture 73" descr="Multilayer_Switch">
                  <a:extLst>
                    <a:ext uri="{FF2B5EF4-FFF2-40B4-BE49-F238E27FC236}">
                      <a16:creationId xmlns:a16="http://schemas.microsoft.com/office/drawing/2014/main" xmlns="" id="{DC4DF475-8905-4C8B-A3A0-0CFDC2402A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1430" y="4288880"/>
                  <a:ext cx="386028" cy="3781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2" name="Picture 2" descr="File-Application_Server">
                  <a:extLst>
                    <a:ext uri="{FF2B5EF4-FFF2-40B4-BE49-F238E27FC236}">
                      <a16:creationId xmlns:a16="http://schemas.microsoft.com/office/drawing/2014/main" xmlns="" id="{E7A79A1A-E830-4462-964C-9051D5C12D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63253" y="6188596"/>
                  <a:ext cx="291792" cy="2886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3" name="Picture 2" descr="File-Application_Server">
                  <a:extLst>
                    <a:ext uri="{FF2B5EF4-FFF2-40B4-BE49-F238E27FC236}">
                      <a16:creationId xmlns:a16="http://schemas.microsoft.com/office/drawing/2014/main" xmlns="" id="{87680250-CA51-454B-933F-46C9C67B43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00011" y="6188595"/>
                  <a:ext cx="291792" cy="2886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xmlns="" id="{3AB7346E-C7E9-443B-B927-A6DF7568548B}"/>
                    </a:ext>
                  </a:extLst>
                </p:cNvPr>
                <p:cNvCxnSpPr>
                  <a:stCxn id="96" idx="2"/>
                </p:cNvCxnSpPr>
                <p:nvPr/>
              </p:nvCxnSpPr>
              <p:spPr>
                <a:xfrm>
                  <a:off x="7862189" y="5531231"/>
                  <a:ext cx="383048" cy="6664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xmlns="" id="{EA47CFAF-5382-4D5F-B98D-C3FD3BF3AC1D}"/>
                    </a:ext>
                  </a:extLst>
                </p:cNvPr>
                <p:cNvCxnSpPr>
                  <a:stCxn id="96" idx="2"/>
                  <a:endCxn id="93" idx="0"/>
                </p:cNvCxnSpPr>
                <p:nvPr/>
              </p:nvCxnSpPr>
              <p:spPr>
                <a:xfrm flipH="1">
                  <a:off x="7645906" y="5531231"/>
                  <a:ext cx="216282" cy="6573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6" name="Picture 8" descr="PC">
                  <a:extLst>
                    <a:ext uri="{FF2B5EF4-FFF2-40B4-BE49-F238E27FC236}">
                      <a16:creationId xmlns:a16="http://schemas.microsoft.com/office/drawing/2014/main" xmlns="" id="{6B3113C4-A347-401C-A65F-6C1340BEFE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9446" y="5150042"/>
                  <a:ext cx="465484" cy="381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</p:pic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xmlns="" id="{3BC2DE6D-1883-4F98-BDB2-DDBF23B573DA}"/>
                    </a:ext>
                  </a:extLst>
                </p:cNvPr>
                <p:cNvCxnSpPr/>
                <p:nvPr/>
              </p:nvCxnSpPr>
              <p:spPr>
                <a:xfrm flipH="1">
                  <a:off x="7862189" y="4646637"/>
                  <a:ext cx="1" cy="514368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98" name="Picture 8" descr="PC">
                  <a:extLst>
                    <a:ext uri="{FF2B5EF4-FFF2-40B4-BE49-F238E27FC236}">
                      <a16:creationId xmlns:a16="http://schemas.microsoft.com/office/drawing/2014/main" xmlns="" id="{D3393183-004D-4974-A315-830BA5AAD1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2451" y="4974854"/>
                  <a:ext cx="465484" cy="381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</p:pic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xmlns="" id="{9735229C-87D0-4BD6-B9BD-7D9D2C86E36D}"/>
                    </a:ext>
                  </a:extLst>
                </p:cNvPr>
                <p:cNvCxnSpPr>
                  <a:stCxn id="91" idx="2"/>
                  <a:endCxn id="98" idx="0"/>
                </p:cNvCxnSpPr>
                <p:nvPr/>
              </p:nvCxnSpPr>
              <p:spPr>
                <a:xfrm>
                  <a:off x="7854444" y="4667044"/>
                  <a:ext cx="1160749" cy="307809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0" name="Picture 8" descr="PC">
                  <a:extLst>
                    <a:ext uri="{FF2B5EF4-FFF2-40B4-BE49-F238E27FC236}">
                      <a16:creationId xmlns:a16="http://schemas.microsoft.com/office/drawing/2014/main" xmlns="" id="{D3393183-004D-4974-A315-830BA5AAD1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63137" y="5589328"/>
                  <a:ext cx="465484" cy="381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</p:pic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xmlns="" id="{9735229C-87D0-4BD6-B9BD-7D9D2C86E36D}"/>
                    </a:ext>
                  </a:extLst>
                </p:cNvPr>
                <p:cNvCxnSpPr>
                  <a:stCxn id="91" idx="2"/>
                  <a:endCxn id="100" idx="0"/>
                </p:cNvCxnSpPr>
                <p:nvPr/>
              </p:nvCxnSpPr>
              <p:spPr>
                <a:xfrm>
                  <a:off x="7854444" y="4667044"/>
                  <a:ext cx="1141436" cy="922284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/>
              <p:cNvGrpSpPr/>
              <p:nvPr/>
            </p:nvGrpSpPr>
            <p:grpSpPr>
              <a:xfrm>
                <a:off x="5087763" y="3606998"/>
                <a:ext cx="1595433" cy="2093754"/>
                <a:chOff x="7500011" y="4288880"/>
                <a:chExt cx="1747924" cy="2188394"/>
              </a:xfrm>
            </p:grpSpPr>
            <p:pic>
              <p:nvPicPr>
                <p:cNvPr id="80" name="Picture 73" descr="Multilayer_Switch">
                  <a:extLst>
                    <a:ext uri="{FF2B5EF4-FFF2-40B4-BE49-F238E27FC236}">
                      <a16:creationId xmlns:a16="http://schemas.microsoft.com/office/drawing/2014/main" xmlns="" id="{DC4DF475-8905-4C8B-A3A0-0CFDC2402A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1430" y="4288880"/>
                  <a:ext cx="386028" cy="3781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Picture 2" descr="File-Application_Server">
                  <a:extLst>
                    <a:ext uri="{FF2B5EF4-FFF2-40B4-BE49-F238E27FC236}">
                      <a16:creationId xmlns:a16="http://schemas.microsoft.com/office/drawing/2014/main" xmlns="" id="{E7A79A1A-E830-4462-964C-9051D5C12D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63253" y="6188596"/>
                  <a:ext cx="291792" cy="2886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Picture 2" descr="File-Application_Server">
                  <a:extLst>
                    <a:ext uri="{FF2B5EF4-FFF2-40B4-BE49-F238E27FC236}">
                      <a16:creationId xmlns:a16="http://schemas.microsoft.com/office/drawing/2014/main" xmlns="" id="{87680250-CA51-454B-933F-46C9C67B43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00011" y="6188595"/>
                  <a:ext cx="291792" cy="2886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xmlns="" id="{3AB7346E-C7E9-443B-B927-A6DF7568548B}"/>
                    </a:ext>
                  </a:extLst>
                </p:cNvPr>
                <p:cNvCxnSpPr>
                  <a:stCxn id="85" idx="2"/>
                </p:cNvCxnSpPr>
                <p:nvPr/>
              </p:nvCxnSpPr>
              <p:spPr>
                <a:xfrm>
                  <a:off x="7862189" y="5531231"/>
                  <a:ext cx="383048" cy="6664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xmlns="" id="{EA47CFAF-5382-4D5F-B98D-C3FD3BF3AC1D}"/>
                    </a:ext>
                  </a:extLst>
                </p:cNvPr>
                <p:cNvCxnSpPr>
                  <a:stCxn id="85" idx="2"/>
                  <a:endCxn id="82" idx="0"/>
                </p:cNvCxnSpPr>
                <p:nvPr/>
              </p:nvCxnSpPr>
              <p:spPr>
                <a:xfrm flipH="1">
                  <a:off x="7645906" y="5531231"/>
                  <a:ext cx="216282" cy="6573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5" name="Picture 8" descr="PC">
                  <a:extLst>
                    <a:ext uri="{FF2B5EF4-FFF2-40B4-BE49-F238E27FC236}">
                      <a16:creationId xmlns:a16="http://schemas.microsoft.com/office/drawing/2014/main" xmlns="" id="{6B3113C4-A347-401C-A65F-6C1340BEFE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9446" y="5150042"/>
                  <a:ext cx="465484" cy="381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</p:pic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xmlns="" id="{3BC2DE6D-1883-4F98-BDB2-DDBF23B573DA}"/>
                    </a:ext>
                  </a:extLst>
                </p:cNvPr>
                <p:cNvCxnSpPr/>
                <p:nvPr/>
              </p:nvCxnSpPr>
              <p:spPr>
                <a:xfrm flipH="1">
                  <a:off x="7862189" y="4646637"/>
                  <a:ext cx="1" cy="514368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87" name="Picture 8" descr="PC">
                  <a:extLst>
                    <a:ext uri="{FF2B5EF4-FFF2-40B4-BE49-F238E27FC236}">
                      <a16:creationId xmlns:a16="http://schemas.microsoft.com/office/drawing/2014/main" xmlns="" id="{D3393183-004D-4974-A315-830BA5AAD1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2451" y="4974854"/>
                  <a:ext cx="465484" cy="381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</p:pic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xmlns="" id="{9735229C-87D0-4BD6-B9BD-7D9D2C86E36D}"/>
                    </a:ext>
                  </a:extLst>
                </p:cNvPr>
                <p:cNvCxnSpPr>
                  <a:stCxn id="80" idx="2"/>
                  <a:endCxn id="87" idx="0"/>
                </p:cNvCxnSpPr>
                <p:nvPr/>
              </p:nvCxnSpPr>
              <p:spPr>
                <a:xfrm>
                  <a:off x="7854444" y="4667044"/>
                  <a:ext cx="1160749" cy="307809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89" name="Picture 8" descr="PC">
                  <a:extLst>
                    <a:ext uri="{FF2B5EF4-FFF2-40B4-BE49-F238E27FC236}">
                      <a16:creationId xmlns:a16="http://schemas.microsoft.com/office/drawing/2014/main" xmlns="" id="{D3393183-004D-4974-A315-830BA5AAD1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63137" y="5589328"/>
                  <a:ext cx="465484" cy="381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</p:pic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xmlns="" id="{9735229C-87D0-4BD6-B9BD-7D9D2C86E36D}"/>
                    </a:ext>
                  </a:extLst>
                </p:cNvPr>
                <p:cNvCxnSpPr>
                  <a:stCxn id="80" idx="2"/>
                  <a:endCxn id="89" idx="0"/>
                </p:cNvCxnSpPr>
                <p:nvPr/>
              </p:nvCxnSpPr>
              <p:spPr>
                <a:xfrm>
                  <a:off x="7854444" y="4667044"/>
                  <a:ext cx="1141436" cy="922284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2545930" y="2078103"/>
                <a:ext cx="776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DSW1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4931504" y="2047688"/>
                <a:ext cx="776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DSW2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xmlns="" id="{C4487CF5-A8BE-47F8-B6D6-C6B4E41378BF}"/>
                  </a:ext>
                </a:extLst>
              </p:cNvPr>
              <p:cNvCxnSpPr/>
              <p:nvPr/>
            </p:nvCxnSpPr>
            <p:spPr>
              <a:xfrm flipV="1">
                <a:off x="2956573" y="2757117"/>
                <a:ext cx="15425" cy="831227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xmlns="" id="{C4487CF5-A8BE-47F8-B6D6-C6B4E41378BF}"/>
                  </a:ext>
                </a:extLst>
              </p:cNvPr>
              <p:cNvCxnSpPr/>
              <p:nvPr/>
            </p:nvCxnSpPr>
            <p:spPr>
              <a:xfrm flipV="1">
                <a:off x="5365834" y="2746880"/>
                <a:ext cx="15425" cy="831227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xmlns="" id="{C4487CF5-A8BE-47F8-B6D6-C6B4E41378BF}"/>
                  </a:ext>
                </a:extLst>
              </p:cNvPr>
              <p:cNvCxnSpPr/>
              <p:nvPr/>
            </p:nvCxnSpPr>
            <p:spPr>
              <a:xfrm flipV="1">
                <a:off x="5411275" y="2741483"/>
                <a:ext cx="15425" cy="831227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xmlns="" id="{EC1B3216-45C5-4FBF-97D7-86F8656D1B7B}"/>
                  </a:ext>
                </a:extLst>
              </p:cNvPr>
              <p:cNvCxnSpPr/>
              <p:nvPr/>
            </p:nvCxnSpPr>
            <p:spPr>
              <a:xfrm>
                <a:off x="3101457" y="2664670"/>
                <a:ext cx="2133643" cy="1065042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xmlns="" id="{A3735D77-6DF0-48C1-9132-1FE5B719E13F}"/>
                  </a:ext>
                </a:extLst>
              </p:cNvPr>
              <p:cNvCxnSpPr/>
              <p:nvPr/>
            </p:nvCxnSpPr>
            <p:spPr>
              <a:xfrm>
                <a:off x="2989223" y="2719782"/>
                <a:ext cx="2263444" cy="1108179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69" name="그룹 68"/>
              <p:cNvGrpSpPr/>
              <p:nvPr/>
            </p:nvGrpSpPr>
            <p:grpSpPr>
              <a:xfrm>
                <a:off x="3126759" y="2694900"/>
                <a:ext cx="2166779" cy="994514"/>
                <a:chOff x="3701424" y="2561225"/>
                <a:chExt cx="3210838" cy="1460468"/>
              </a:xfrm>
            </p:grpSpPr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BBB837DC-3EC2-467A-8DA2-B8B47E132F96}"/>
                    </a:ext>
                  </a:extLst>
                </p:cNvPr>
                <p:cNvCxnSpPr/>
                <p:nvPr/>
              </p:nvCxnSpPr>
              <p:spPr>
                <a:xfrm flipH="1">
                  <a:off x="3701424" y="2561225"/>
                  <a:ext cx="3123377" cy="1379411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xmlns="" id="{30E3A5B0-F4B7-4958-9D44-FBF6EB4AF8CB}"/>
                    </a:ext>
                  </a:extLst>
                </p:cNvPr>
                <p:cNvCxnSpPr/>
                <p:nvPr/>
              </p:nvCxnSpPr>
              <p:spPr>
                <a:xfrm flipH="1">
                  <a:off x="3709039" y="2644904"/>
                  <a:ext cx="3203223" cy="1376789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타원 69"/>
              <p:cNvSpPr/>
              <p:nvPr/>
            </p:nvSpPr>
            <p:spPr>
              <a:xfrm>
                <a:off x="3160933" y="2828965"/>
                <a:ext cx="673168" cy="2137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2605486" y="3089289"/>
                <a:ext cx="673168" cy="2137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4481398" y="2828965"/>
                <a:ext cx="673168" cy="2137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5061867" y="3070287"/>
                <a:ext cx="673168" cy="2137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5016441" y="3031888"/>
                <a:ext cx="776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Po11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4419696" y="2777004"/>
                <a:ext cx="776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Po13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3124020" y="2793288"/>
                <a:ext cx="776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Po12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2576153" y="3052405"/>
                <a:ext cx="776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Po14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17B1ADED-78A1-4CBB-8D39-606231322A07}"/>
                </a:ext>
              </a:extLst>
            </p:cNvPr>
            <p:cNvSpPr txBox="1"/>
            <p:nvPr/>
          </p:nvSpPr>
          <p:spPr>
            <a:xfrm>
              <a:off x="4680284" y="4454826"/>
              <a:ext cx="840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작업용 </a:t>
              </a:r>
              <a:r>
                <a:rPr lang="en-US" altLang="ko-KR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PC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7B1ADED-78A1-4CBB-8D39-606231322A07}"/>
                </a:ext>
              </a:extLst>
            </p:cNvPr>
            <p:cNvSpPr txBox="1"/>
            <p:nvPr/>
          </p:nvSpPr>
          <p:spPr>
            <a:xfrm>
              <a:off x="7185844" y="4412614"/>
              <a:ext cx="840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작업용 </a:t>
              </a:r>
              <a:r>
                <a:rPr lang="en-US" altLang="ko-KR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PC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0" name="직사각형 109"/>
          <p:cNvSpPr/>
          <p:nvPr/>
        </p:nvSpPr>
        <p:spPr bwMode="auto">
          <a:xfrm>
            <a:off x="3532980" y="808536"/>
            <a:ext cx="3965280" cy="46458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구성도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 DHCP&amp;DNS SERVER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56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1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t="4121" r="36588" b="51514"/>
          <a:stretch/>
        </p:blipFill>
        <p:spPr>
          <a:xfrm>
            <a:off x="3532965" y="1421579"/>
            <a:ext cx="4286280" cy="21790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7" t="8122" r="22781" b="45394"/>
          <a:stretch/>
        </p:blipFill>
        <p:spPr>
          <a:xfrm>
            <a:off x="3532965" y="3600677"/>
            <a:ext cx="4286280" cy="2495998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23" b="33694"/>
          <a:stretch/>
        </p:blipFill>
        <p:spPr>
          <a:xfrm>
            <a:off x="7819245" y="3600677"/>
            <a:ext cx="4026391" cy="2366045"/>
          </a:xfrm>
          <a:prstGeom prst="rect">
            <a:avLst/>
          </a:prstGeom>
          <a:ln w="38100">
            <a:solidFill>
              <a:schemeClr val="tx1">
                <a:alpha val="0"/>
              </a:schemeClr>
            </a:solidFill>
          </a:ln>
        </p:spPr>
      </p:pic>
      <p:sp>
        <p:nvSpPr>
          <p:cNvPr id="105" name="타원 104"/>
          <p:cNvSpPr/>
          <p:nvPr/>
        </p:nvSpPr>
        <p:spPr>
          <a:xfrm>
            <a:off x="4862377" y="4052093"/>
            <a:ext cx="626793" cy="581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62377" y="5348368"/>
            <a:ext cx="626793" cy="581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>
            <a:off x="9148657" y="4405745"/>
            <a:ext cx="2273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9148657" y="5514108"/>
            <a:ext cx="2273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 bwMode="auto">
          <a:xfrm>
            <a:off x="3506529" y="807452"/>
            <a:ext cx="4756937" cy="46458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IP </a:t>
            </a:r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할당 범위 설정 및 </a:t>
            </a:r>
            <a:r>
              <a:rPr lang="ko-KR" altLang="en-US" sz="2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임대 내역 </a:t>
            </a:r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6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서버 환경 구축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 DHCP&amp;DNS SERVER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56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65" y="3153193"/>
            <a:ext cx="4717911" cy="33844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33" y="1267622"/>
            <a:ext cx="4721573" cy="315065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810597" y="2718262"/>
            <a:ext cx="272288" cy="166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719157" y="4995949"/>
            <a:ext cx="293298" cy="1843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810597" y="2896935"/>
            <a:ext cx="2202872" cy="10643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719157" y="5180326"/>
            <a:ext cx="2202872" cy="10643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732415" y="2880309"/>
            <a:ext cx="798021" cy="42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731528" y="5146276"/>
            <a:ext cx="798021" cy="42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auto">
          <a:xfrm>
            <a:off x="3531133" y="710083"/>
            <a:ext cx="4756937" cy="46458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IP </a:t>
            </a:r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할당 범위 설정 및 </a:t>
            </a:r>
            <a:r>
              <a:rPr lang="ko-KR" altLang="en-US" sz="2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임대 내역 </a:t>
            </a:r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서버 환경 구축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 DHCP&amp;DNS SERVER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56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" t="10545" r="5247" b="62182"/>
          <a:stretch/>
        </p:blipFill>
        <p:spPr>
          <a:xfrm>
            <a:off x="3532966" y="1289181"/>
            <a:ext cx="5320090" cy="15371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t="11152" r="7228" b="21696"/>
          <a:stretch/>
        </p:blipFill>
        <p:spPr>
          <a:xfrm>
            <a:off x="2369183" y="3072926"/>
            <a:ext cx="4890255" cy="36267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7" t="69441" r="3431" b="4364"/>
          <a:stretch/>
        </p:blipFill>
        <p:spPr>
          <a:xfrm>
            <a:off x="7259438" y="3065879"/>
            <a:ext cx="4760060" cy="1568002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754880" y="2331669"/>
            <a:ext cx="2136371" cy="42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14310" y="2639240"/>
            <a:ext cx="2076941" cy="42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04357" y="3613673"/>
            <a:ext cx="798021" cy="42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628620" y="3359504"/>
            <a:ext cx="1073984" cy="42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 bwMode="auto">
          <a:xfrm>
            <a:off x="3532965" y="672911"/>
            <a:ext cx="4756937" cy="46458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chemeClr val="bg1"/>
                </a:solidFill>
                <a:latin typeface="HY견고딕"/>
                <a:ea typeface="HY견고딕"/>
              </a:rPr>
              <a:t>1. DNS</a:t>
            </a:r>
            <a:r>
              <a:rPr lang="ko-KR" altLang="en-US" sz="2000" b="1" dirty="0">
                <a:solidFill>
                  <a:schemeClr val="bg1"/>
                </a:solidFill>
                <a:latin typeface="HY견고딕"/>
                <a:ea typeface="HY견고딕"/>
              </a:rPr>
              <a:t> 주소 설정</a:t>
            </a:r>
            <a:r>
              <a:rPr lang="en-US" altLang="ko-KR" sz="2000" b="1" dirty="0">
                <a:solidFill>
                  <a:schemeClr val="bg1"/>
                </a:solidFill>
                <a:latin typeface="HY견고딕"/>
                <a:ea typeface="HY견고딕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HY견고딕"/>
                <a:ea typeface="HY견고딕"/>
              </a:rPr>
              <a:t>확인 </a:t>
            </a:r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2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서버 환경 구축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4-2 </a:t>
            </a:r>
            <a:r>
              <a:rPr lang="en-US" altLang="ko-KR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MAIL SERVER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56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120960" y="1388226"/>
            <a:ext cx="4302803" cy="5063952"/>
            <a:chOff x="2812892" y="654603"/>
            <a:chExt cx="5278104" cy="58557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" t="6788" r="34093" b="64485"/>
            <a:stretch/>
          </p:blipFill>
          <p:spPr>
            <a:xfrm>
              <a:off x="2838627" y="654603"/>
              <a:ext cx="5238573" cy="132718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7" t="36363" r="12900" b="17720"/>
            <a:stretch/>
          </p:blipFill>
          <p:spPr>
            <a:xfrm>
              <a:off x="2812892" y="1950307"/>
              <a:ext cx="5278104" cy="23061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8" t="36606" r="12549" b="17564"/>
            <a:stretch/>
          </p:blipFill>
          <p:spPr>
            <a:xfrm>
              <a:off x="2826689" y="4207112"/>
              <a:ext cx="5250511" cy="2303255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2273153" y="1590165"/>
            <a:ext cx="4616075" cy="4067830"/>
            <a:chOff x="3410040" y="1082653"/>
            <a:chExt cx="4616075" cy="4067830"/>
          </a:xfrm>
        </p:grpSpPr>
        <p:sp>
          <p:nvSpPr>
            <p:cNvPr id="21" name="타원 20"/>
            <p:cNvSpPr/>
            <p:nvPr/>
          </p:nvSpPr>
          <p:spPr>
            <a:xfrm>
              <a:off x="7227135" y="3037167"/>
              <a:ext cx="585595" cy="1375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757639" y="3073188"/>
              <a:ext cx="585595" cy="1375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410040" y="1082653"/>
              <a:ext cx="4322331" cy="4067830"/>
              <a:chOff x="2360865" y="2047688"/>
              <a:chExt cx="4322331" cy="40678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17B1ADED-78A1-4CBB-8D39-606231322A07}"/>
                  </a:ext>
                </a:extLst>
              </p:cNvPr>
              <p:cNvSpPr txBox="1"/>
              <p:nvPr/>
            </p:nvSpPr>
            <p:spPr>
              <a:xfrm>
                <a:off x="3083499" y="3638589"/>
                <a:ext cx="8402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서버실</a:t>
                </a:r>
                <a:r>
                  <a:rPr lang="en-US" altLang="ko-K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E13D7D5C-7DB6-4CB1-817B-DAD83648F808}"/>
                  </a:ext>
                </a:extLst>
              </p:cNvPr>
              <p:cNvSpPr txBox="1"/>
              <p:nvPr/>
            </p:nvSpPr>
            <p:spPr>
              <a:xfrm>
                <a:off x="2360865" y="5653853"/>
                <a:ext cx="766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Mail Server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8" name="Picture 73" descr="Multilayer_Switch">
                <a:extLst>
                  <a:ext uri="{FF2B5EF4-FFF2-40B4-BE49-F238E27FC236}">
                    <a16:creationId xmlns:a16="http://schemas.microsoft.com/office/drawing/2014/main" xmlns="" id="{143AA6CD-5FC8-465B-9E51-2AA1D8DBC6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9354" y="2343412"/>
                <a:ext cx="320905" cy="4357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73" descr="Multilayer_Switch">
                <a:extLst>
                  <a:ext uri="{FF2B5EF4-FFF2-40B4-BE49-F238E27FC236}">
                    <a16:creationId xmlns:a16="http://schemas.microsoft.com/office/drawing/2014/main" xmlns="" id="{B97E5D7C-1ACD-497A-9D4F-60A0C74391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4694" y="2347205"/>
                <a:ext cx="320905" cy="4357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1F7C5CEA-4947-4043-89D4-4F66E1E19A0B}"/>
                  </a:ext>
                </a:extLst>
              </p:cNvPr>
              <p:cNvCxnSpPr>
                <a:stCxn id="28" idx="3"/>
                <a:endCxn id="29" idx="1"/>
              </p:cNvCxnSpPr>
              <p:nvPr/>
            </p:nvCxnSpPr>
            <p:spPr>
              <a:xfrm>
                <a:off x="3120259" y="2561276"/>
                <a:ext cx="2114435" cy="3793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xmlns="" id="{8F4C23C1-C360-4368-B445-0B48DBE60DE4}"/>
                  </a:ext>
                </a:extLst>
              </p:cNvPr>
              <p:cNvCxnSpPr/>
              <p:nvPr/>
            </p:nvCxnSpPr>
            <p:spPr>
              <a:xfrm flipV="1">
                <a:off x="3118714" y="2624420"/>
                <a:ext cx="2112131" cy="29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C4487CF5-A8BE-47F8-B6D6-C6B4E41378BF}"/>
                  </a:ext>
                </a:extLst>
              </p:cNvPr>
              <p:cNvCxnSpPr/>
              <p:nvPr/>
            </p:nvCxnSpPr>
            <p:spPr>
              <a:xfrm flipV="1">
                <a:off x="2911132" y="2762514"/>
                <a:ext cx="15425" cy="831227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7C1D067C-2A90-487B-9967-B500AE77B3C8}"/>
                  </a:ext>
                </a:extLst>
              </p:cNvPr>
              <p:cNvSpPr txBox="1"/>
              <p:nvPr/>
            </p:nvSpPr>
            <p:spPr>
              <a:xfrm>
                <a:off x="5603130" y="3638588"/>
                <a:ext cx="889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서버실</a:t>
                </a:r>
                <a:r>
                  <a:rPr lang="en-US" altLang="ko-K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80291CF7-B342-43BF-8B40-DDDBFD881085}"/>
                  </a:ext>
                </a:extLst>
              </p:cNvPr>
              <p:cNvSpPr txBox="1"/>
              <p:nvPr/>
            </p:nvSpPr>
            <p:spPr>
              <a:xfrm>
                <a:off x="5400434" y="5662568"/>
                <a:ext cx="727018" cy="44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Web Server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68E687EF-E1AF-45C2-A11E-D9858F171FF8}"/>
                  </a:ext>
                </a:extLst>
              </p:cNvPr>
              <p:cNvSpPr txBox="1"/>
              <p:nvPr/>
            </p:nvSpPr>
            <p:spPr>
              <a:xfrm>
                <a:off x="4630976" y="5653852"/>
                <a:ext cx="963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DHCP&amp;DNS </a:t>
                </a:r>
                <a:r>
                  <a:rPr lang="en-US" altLang="ko-K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Server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2997536" y="5644454"/>
                <a:ext cx="7762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FTP Server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2620870" y="3610367"/>
                <a:ext cx="1595433" cy="2093754"/>
                <a:chOff x="7500011" y="4288880"/>
                <a:chExt cx="1747924" cy="2188394"/>
              </a:xfrm>
            </p:grpSpPr>
            <p:pic>
              <p:nvPicPr>
                <p:cNvPr id="81" name="Picture 73" descr="Multilayer_Switch">
                  <a:extLst>
                    <a:ext uri="{FF2B5EF4-FFF2-40B4-BE49-F238E27FC236}">
                      <a16:creationId xmlns:a16="http://schemas.microsoft.com/office/drawing/2014/main" xmlns="" id="{DC4DF475-8905-4C8B-A3A0-0CFDC2402A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1430" y="4288880"/>
                  <a:ext cx="386028" cy="3781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Picture 2" descr="File-Application_Server">
                  <a:extLst>
                    <a:ext uri="{FF2B5EF4-FFF2-40B4-BE49-F238E27FC236}">
                      <a16:creationId xmlns:a16="http://schemas.microsoft.com/office/drawing/2014/main" xmlns="" id="{E7A79A1A-E830-4462-964C-9051D5C12D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63253" y="6188596"/>
                  <a:ext cx="291792" cy="2886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" name="Picture 2" descr="File-Application_Server">
                  <a:extLst>
                    <a:ext uri="{FF2B5EF4-FFF2-40B4-BE49-F238E27FC236}">
                      <a16:creationId xmlns:a16="http://schemas.microsoft.com/office/drawing/2014/main" xmlns="" id="{87680250-CA51-454B-933F-46C9C67B43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00011" y="6188595"/>
                  <a:ext cx="291792" cy="2886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xmlns="" id="{3AB7346E-C7E9-443B-B927-A6DF7568548B}"/>
                    </a:ext>
                  </a:extLst>
                </p:cNvPr>
                <p:cNvCxnSpPr>
                  <a:stCxn id="86" idx="2"/>
                </p:cNvCxnSpPr>
                <p:nvPr/>
              </p:nvCxnSpPr>
              <p:spPr>
                <a:xfrm>
                  <a:off x="7862189" y="5531231"/>
                  <a:ext cx="383048" cy="6664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xmlns="" id="{EA47CFAF-5382-4D5F-B98D-C3FD3BF3AC1D}"/>
                    </a:ext>
                  </a:extLst>
                </p:cNvPr>
                <p:cNvCxnSpPr>
                  <a:stCxn id="86" idx="2"/>
                  <a:endCxn id="83" idx="0"/>
                </p:cNvCxnSpPr>
                <p:nvPr/>
              </p:nvCxnSpPr>
              <p:spPr>
                <a:xfrm flipH="1">
                  <a:off x="7645906" y="5531231"/>
                  <a:ext cx="216282" cy="6573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6" name="Picture 8" descr="PC">
                  <a:extLst>
                    <a:ext uri="{FF2B5EF4-FFF2-40B4-BE49-F238E27FC236}">
                      <a16:creationId xmlns:a16="http://schemas.microsoft.com/office/drawing/2014/main" xmlns="" id="{6B3113C4-A347-401C-A65F-6C1340BEFE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9446" y="5150042"/>
                  <a:ext cx="465484" cy="381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</p:pic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xmlns="" id="{3BC2DE6D-1883-4F98-BDB2-DDBF23B573DA}"/>
                    </a:ext>
                  </a:extLst>
                </p:cNvPr>
                <p:cNvCxnSpPr/>
                <p:nvPr/>
              </p:nvCxnSpPr>
              <p:spPr>
                <a:xfrm flipH="1">
                  <a:off x="7862189" y="4646637"/>
                  <a:ext cx="1" cy="514368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Picture 8" descr="PC">
                  <a:extLst>
                    <a:ext uri="{FF2B5EF4-FFF2-40B4-BE49-F238E27FC236}">
                      <a16:creationId xmlns:a16="http://schemas.microsoft.com/office/drawing/2014/main" xmlns="" id="{D3393183-004D-4974-A315-830BA5AAD1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2451" y="4974854"/>
                  <a:ext cx="465484" cy="381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</p:pic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xmlns="" id="{9735229C-87D0-4BD6-B9BD-7D9D2C86E36D}"/>
                    </a:ext>
                  </a:extLst>
                </p:cNvPr>
                <p:cNvCxnSpPr>
                  <a:stCxn id="81" idx="2"/>
                  <a:endCxn id="88" idx="0"/>
                </p:cNvCxnSpPr>
                <p:nvPr/>
              </p:nvCxnSpPr>
              <p:spPr>
                <a:xfrm>
                  <a:off x="7854444" y="4667044"/>
                  <a:ext cx="1160749" cy="307809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90" name="Picture 8" descr="PC">
                  <a:extLst>
                    <a:ext uri="{FF2B5EF4-FFF2-40B4-BE49-F238E27FC236}">
                      <a16:creationId xmlns:a16="http://schemas.microsoft.com/office/drawing/2014/main" xmlns="" id="{D3393183-004D-4974-A315-830BA5AAD1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63137" y="5589328"/>
                  <a:ext cx="465484" cy="381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</p:pic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xmlns="" id="{9735229C-87D0-4BD6-B9BD-7D9D2C86E36D}"/>
                    </a:ext>
                  </a:extLst>
                </p:cNvPr>
                <p:cNvCxnSpPr>
                  <a:stCxn id="81" idx="2"/>
                  <a:endCxn id="90" idx="0"/>
                </p:cNvCxnSpPr>
                <p:nvPr/>
              </p:nvCxnSpPr>
              <p:spPr>
                <a:xfrm>
                  <a:off x="7854444" y="4667044"/>
                  <a:ext cx="1141436" cy="922284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>
                <a:off x="5087763" y="3606998"/>
                <a:ext cx="1595433" cy="2093754"/>
                <a:chOff x="7500011" y="4288880"/>
                <a:chExt cx="1747924" cy="2188394"/>
              </a:xfrm>
            </p:grpSpPr>
            <p:pic>
              <p:nvPicPr>
                <p:cNvPr id="70" name="Picture 73" descr="Multilayer_Switch">
                  <a:extLst>
                    <a:ext uri="{FF2B5EF4-FFF2-40B4-BE49-F238E27FC236}">
                      <a16:creationId xmlns:a16="http://schemas.microsoft.com/office/drawing/2014/main" xmlns="" id="{DC4DF475-8905-4C8B-A3A0-0CFDC2402A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1430" y="4288880"/>
                  <a:ext cx="386028" cy="3781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2" descr="File-Application_Server">
                  <a:extLst>
                    <a:ext uri="{FF2B5EF4-FFF2-40B4-BE49-F238E27FC236}">
                      <a16:creationId xmlns:a16="http://schemas.microsoft.com/office/drawing/2014/main" xmlns="" id="{E7A79A1A-E830-4462-964C-9051D5C12D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63253" y="6188596"/>
                  <a:ext cx="291792" cy="2886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Picture 2" descr="File-Application_Server">
                  <a:extLst>
                    <a:ext uri="{FF2B5EF4-FFF2-40B4-BE49-F238E27FC236}">
                      <a16:creationId xmlns:a16="http://schemas.microsoft.com/office/drawing/2014/main" xmlns="" id="{87680250-CA51-454B-933F-46C9C67B43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00011" y="6188595"/>
                  <a:ext cx="291792" cy="2886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3AB7346E-C7E9-443B-B927-A6DF7568548B}"/>
                    </a:ext>
                  </a:extLst>
                </p:cNvPr>
                <p:cNvCxnSpPr>
                  <a:stCxn id="75" idx="2"/>
                </p:cNvCxnSpPr>
                <p:nvPr/>
              </p:nvCxnSpPr>
              <p:spPr>
                <a:xfrm>
                  <a:off x="7862189" y="5531231"/>
                  <a:ext cx="383048" cy="6664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xmlns="" id="{EA47CFAF-5382-4D5F-B98D-C3FD3BF3AC1D}"/>
                    </a:ext>
                  </a:extLst>
                </p:cNvPr>
                <p:cNvCxnSpPr>
                  <a:stCxn id="75" idx="2"/>
                  <a:endCxn id="72" idx="0"/>
                </p:cNvCxnSpPr>
                <p:nvPr/>
              </p:nvCxnSpPr>
              <p:spPr>
                <a:xfrm flipH="1">
                  <a:off x="7645906" y="5531231"/>
                  <a:ext cx="216282" cy="6573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5" name="Picture 8" descr="PC">
                  <a:extLst>
                    <a:ext uri="{FF2B5EF4-FFF2-40B4-BE49-F238E27FC236}">
                      <a16:creationId xmlns:a16="http://schemas.microsoft.com/office/drawing/2014/main" xmlns="" id="{6B3113C4-A347-401C-A65F-6C1340BEFE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9446" y="5150042"/>
                  <a:ext cx="465484" cy="381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</p:pic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3BC2DE6D-1883-4F98-BDB2-DDBF23B573DA}"/>
                    </a:ext>
                  </a:extLst>
                </p:cNvPr>
                <p:cNvCxnSpPr/>
                <p:nvPr/>
              </p:nvCxnSpPr>
              <p:spPr>
                <a:xfrm flipH="1">
                  <a:off x="7862189" y="4646637"/>
                  <a:ext cx="1" cy="514368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7" name="Picture 8" descr="PC">
                  <a:extLst>
                    <a:ext uri="{FF2B5EF4-FFF2-40B4-BE49-F238E27FC236}">
                      <a16:creationId xmlns:a16="http://schemas.microsoft.com/office/drawing/2014/main" xmlns="" id="{D3393183-004D-4974-A315-830BA5AAD1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2451" y="4974854"/>
                  <a:ext cx="465484" cy="381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</p:pic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9735229C-87D0-4BD6-B9BD-7D9D2C86E36D}"/>
                    </a:ext>
                  </a:extLst>
                </p:cNvPr>
                <p:cNvCxnSpPr>
                  <a:stCxn id="70" idx="2"/>
                  <a:endCxn id="77" idx="0"/>
                </p:cNvCxnSpPr>
                <p:nvPr/>
              </p:nvCxnSpPr>
              <p:spPr>
                <a:xfrm>
                  <a:off x="7854444" y="4667044"/>
                  <a:ext cx="1160749" cy="307809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9" name="Picture 8" descr="PC">
                  <a:extLst>
                    <a:ext uri="{FF2B5EF4-FFF2-40B4-BE49-F238E27FC236}">
                      <a16:creationId xmlns:a16="http://schemas.microsoft.com/office/drawing/2014/main" xmlns="" id="{D3393183-004D-4974-A315-830BA5AAD1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63137" y="5589328"/>
                  <a:ext cx="465484" cy="381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</p:pic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xmlns="" id="{9735229C-87D0-4BD6-B9BD-7D9D2C86E36D}"/>
                    </a:ext>
                  </a:extLst>
                </p:cNvPr>
                <p:cNvCxnSpPr>
                  <a:stCxn id="70" idx="2"/>
                  <a:endCxn id="79" idx="0"/>
                </p:cNvCxnSpPr>
                <p:nvPr/>
              </p:nvCxnSpPr>
              <p:spPr>
                <a:xfrm>
                  <a:off x="7854444" y="4667044"/>
                  <a:ext cx="1141436" cy="922284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2545930" y="2078103"/>
                <a:ext cx="776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DSW1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4931504" y="2047688"/>
                <a:ext cx="776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DSW2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C4487CF5-A8BE-47F8-B6D6-C6B4E41378BF}"/>
                  </a:ext>
                </a:extLst>
              </p:cNvPr>
              <p:cNvCxnSpPr/>
              <p:nvPr/>
            </p:nvCxnSpPr>
            <p:spPr>
              <a:xfrm flipV="1">
                <a:off x="2956573" y="2757117"/>
                <a:ext cx="15425" cy="831227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xmlns="" id="{C4487CF5-A8BE-47F8-B6D6-C6B4E41378BF}"/>
                  </a:ext>
                </a:extLst>
              </p:cNvPr>
              <p:cNvCxnSpPr/>
              <p:nvPr/>
            </p:nvCxnSpPr>
            <p:spPr>
              <a:xfrm flipV="1">
                <a:off x="5365834" y="2746880"/>
                <a:ext cx="15425" cy="831227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C4487CF5-A8BE-47F8-B6D6-C6B4E41378BF}"/>
                  </a:ext>
                </a:extLst>
              </p:cNvPr>
              <p:cNvCxnSpPr/>
              <p:nvPr/>
            </p:nvCxnSpPr>
            <p:spPr>
              <a:xfrm flipV="1">
                <a:off x="5411275" y="2741483"/>
                <a:ext cx="15425" cy="831227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EC1B3216-45C5-4FBF-97D7-86F8656D1B7B}"/>
                  </a:ext>
                </a:extLst>
              </p:cNvPr>
              <p:cNvCxnSpPr/>
              <p:nvPr/>
            </p:nvCxnSpPr>
            <p:spPr>
              <a:xfrm>
                <a:off x="3101457" y="2664670"/>
                <a:ext cx="2133643" cy="1065042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A3735D77-6DF0-48C1-9132-1FE5B719E13F}"/>
                  </a:ext>
                </a:extLst>
              </p:cNvPr>
              <p:cNvCxnSpPr/>
              <p:nvPr/>
            </p:nvCxnSpPr>
            <p:spPr>
              <a:xfrm>
                <a:off x="2989223" y="2719782"/>
                <a:ext cx="2263444" cy="1108179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3126759" y="2694900"/>
                <a:ext cx="2166779" cy="994514"/>
                <a:chOff x="3701424" y="2561225"/>
                <a:chExt cx="3210838" cy="1460468"/>
              </a:xfrm>
            </p:grpSpPr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BBB837DC-3EC2-467A-8DA2-B8B47E132F96}"/>
                    </a:ext>
                  </a:extLst>
                </p:cNvPr>
                <p:cNvCxnSpPr/>
                <p:nvPr/>
              </p:nvCxnSpPr>
              <p:spPr>
                <a:xfrm flipH="1">
                  <a:off x="3701424" y="2561225"/>
                  <a:ext cx="3123377" cy="1379411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xmlns="" id="{30E3A5B0-F4B7-4958-9D44-FBF6EB4AF8CB}"/>
                    </a:ext>
                  </a:extLst>
                </p:cNvPr>
                <p:cNvCxnSpPr/>
                <p:nvPr/>
              </p:nvCxnSpPr>
              <p:spPr>
                <a:xfrm flipH="1">
                  <a:off x="3709039" y="2644904"/>
                  <a:ext cx="3203223" cy="1376789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타원 50"/>
              <p:cNvSpPr/>
              <p:nvPr/>
            </p:nvSpPr>
            <p:spPr>
              <a:xfrm>
                <a:off x="3160933" y="2828965"/>
                <a:ext cx="673168" cy="2137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605486" y="3089289"/>
                <a:ext cx="673168" cy="2137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4481398" y="2828965"/>
                <a:ext cx="673168" cy="2137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5061867" y="3070287"/>
                <a:ext cx="673168" cy="2137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5016441" y="3031888"/>
                <a:ext cx="776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Po11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4419696" y="2777004"/>
                <a:ext cx="776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Po13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3124020" y="2793288"/>
                <a:ext cx="776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Po12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D6CA4F9D-31B5-40A0-822E-BE7FD7650E21}"/>
                  </a:ext>
                </a:extLst>
              </p:cNvPr>
              <p:cNvSpPr txBox="1"/>
              <p:nvPr/>
            </p:nvSpPr>
            <p:spPr>
              <a:xfrm>
                <a:off x="2576153" y="3052405"/>
                <a:ext cx="776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Po14</a:t>
                </a:r>
                <a:endParaRPr lang="ko-KR" altLang="en-US" sz="12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7B1ADED-78A1-4CBB-8D39-606231322A07}"/>
                </a:ext>
              </a:extLst>
            </p:cNvPr>
            <p:cNvSpPr txBox="1"/>
            <p:nvPr/>
          </p:nvSpPr>
          <p:spPr>
            <a:xfrm>
              <a:off x="4680284" y="4454826"/>
              <a:ext cx="840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작업용 </a:t>
              </a:r>
              <a:r>
                <a:rPr lang="en-US" altLang="ko-KR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PC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7B1ADED-78A1-4CBB-8D39-606231322A07}"/>
                </a:ext>
              </a:extLst>
            </p:cNvPr>
            <p:cNvSpPr txBox="1"/>
            <p:nvPr/>
          </p:nvSpPr>
          <p:spPr>
            <a:xfrm>
              <a:off x="7185844" y="4412614"/>
              <a:ext cx="840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작업용 </a:t>
              </a:r>
              <a:r>
                <a:rPr lang="en-US" altLang="ko-KR" sz="1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PC</a:t>
              </a:r>
              <a:endParaRPr lang="ko-KR" altLang="en-US" sz="1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6" name="오른쪽 화살표 105"/>
          <p:cNvSpPr/>
          <p:nvPr/>
        </p:nvSpPr>
        <p:spPr>
          <a:xfrm>
            <a:off x="4344771" y="3964739"/>
            <a:ext cx="1607448" cy="305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오른쪽 화살표 106"/>
          <p:cNvSpPr/>
          <p:nvPr/>
        </p:nvSpPr>
        <p:spPr>
          <a:xfrm rot="10800000">
            <a:off x="4344771" y="4424633"/>
            <a:ext cx="1607448" cy="305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 bwMode="auto">
          <a:xfrm>
            <a:off x="3532965" y="706995"/>
            <a:ext cx="4756937" cy="46458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구성도 및 전송 확인</a:t>
            </a:r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9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서버 환경 구축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4-3 FTP </a:t>
            </a:r>
            <a:r>
              <a:rPr lang="en-US" altLang="ko-KR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SERVER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56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4546" r="45134" b="28606"/>
          <a:stretch/>
        </p:blipFill>
        <p:spPr>
          <a:xfrm>
            <a:off x="3532965" y="1487640"/>
            <a:ext cx="3913238" cy="28103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0" t="33212" r="35311" b="11755"/>
          <a:stretch/>
        </p:blipFill>
        <p:spPr>
          <a:xfrm>
            <a:off x="7449865" y="1490245"/>
            <a:ext cx="3909576" cy="28051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7" t="69441" r="3431" b="4364"/>
          <a:stretch/>
        </p:blipFill>
        <p:spPr>
          <a:xfrm>
            <a:off x="3475614" y="4328597"/>
            <a:ext cx="5453711" cy="179649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>
            <a:off x="3532965" y="706995"/>
            <a:ext cx="4756937" cy="46458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구현 및 확인</a:t>
            </a:r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5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9"/>
          <p:cNvGrpSpPr/>
          <p:nvPr/>
        </p:nvGrpSpPr>
        <p:grpSpPr>
          <a:xfrm>
            <a:off x="-1574800" y="733741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82863" y="1217906"/>
            <a:ext cx="6760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6714819" y="1505518"/>
            <a:ext cx="172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714819" y="2142313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714819" y="2779108"/>
            <a:ext cx="3288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714819" y="3415903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_ 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14819" y="4068987"/>
            <a:ext cx="5327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 IP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 내역 및 소스코드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서버 환경 구축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4-4 WEB </a:t>
            </a:r>
            <a:r>
              <a:rPr lang="en-US" altLang="ko-KR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SERVER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56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52" y="1318198"/>
            <a:ext cx="3312773" cy="26415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564" y="4023720"/>
            <a:ext cx="3330415" cy="26430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53" y="4023720"/>
            <a:ext cx="3320962" cy="264308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787445" y="4763193"/>
            <a:ext cx="1745673" cy="29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 bwMode="auto">
          <a:xfrm>
            <a:off x="3566036" y="681138"/>
            <a:ext cx="6263684" cy="46458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Web </a:t>
            </a:r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 지정 및 문서 우선순위 설정 </a:t>
            </a:r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8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서버 환경 구축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4-4 WEB </a:t>
            </a:r>
            <a:r>
              <a:rPr lang="en-US" altLang="ko-KR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SERVER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56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66" y="1344399"/>
            <a:ext cx="5681428" cy="470726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 bwMode="auto">
          <a:xfrm>
            <a:off x="3532965" y="714615"/>
            <a:ext cx="4756937" cy="46458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Web </a:t>
            </a:r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폴더 공유 설정</a:t>
            </a:r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3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서버 환경 구축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4-4 WEB </a:t>
            </a:r>
            <a:r>
              <a:rPr lang="en-US" altLang="ko-KR" sz="28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SERVER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56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t="11152" r="7228" b="21696"/>
          <a:stretch/>
        </p:blipFill>
        <p:spPr>
          <a:xfrm>
            <a:off x="3532965" y="1383212"/>
            <a:ext cx="5727645" cy="424781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 bwMode="auto">
          <a:xfrm>
            <a:off x="3532965" y="714615"/>
            <a:ext cx="4756937" cy="46458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 </a:t>
            </a:r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ko-KR" altLang="en-US" sz="2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접속 확인</a:t>
            </a:r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3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>
            <a:spLocks/>
          </p:cNvSpPr>
          <p:nvPr/>
        </p:nvSpPr>
        <p:spPr>
          <a:xfrm>
            <a:off x="1659778" y="2245874"/>
            <a:ext cx="9122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60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 내역 및 소스코드</a:t>
            </a:r>
            <a:endParaRPr lang="en-US" altLang="ko-KR" sz="6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5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32206"/>
              </p:ext>
            </p:extLst>
          </p:nvPr>
        </p:nvGraphicFramePr>
        <p:xfrm>
          <a:off x="166252" y="656704"/>
          <a:ext cx="11862264" cy="607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59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48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0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830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830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545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019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80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상세구간</a:t>
                      </a: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Ether Channel 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 Address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VLAN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41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ISP1</a:t>
                      </a: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Cisco</a:t>
                      </a:r>
                      <a:r>
                        <a:rPr lang="en-US" altLang="ko-KR" sz="1100" b="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 2801</a:t>
                      </a:r>
                      <a:br>
                        <a:rPr lang="en-US" altLang="ko-KR" sz="1100" b="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</a:br>
                      <a:r>
                        <a:rPr lang="en-US" altLang="ko-KR" sz="1100" b="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(Route)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F0/0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61.42.1.0/24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61.42.1.254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192.168.1.0/24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192.168.1.131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744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ISP2</a:t>
                      </a: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F0/0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61.42.2.0/24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61.42.2.254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192.168.1.0/24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192.168.1.231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96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CORE1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Cisco</a:t>
                      </a:r>
                      <a:r>
                        <a:rPr lang="en-US" sz="110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 3550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(Switch)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F0/10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61.42.1.0/24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61.42.1.1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6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F0/19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Po4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Trunk</a:t>
                      </a:r>
                      <a:endParaRPr lang="ko-KR" alt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F0/24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Po3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41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CORE2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F0/10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61.42.2.0/24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61.42.2.1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41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F0/19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Po4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Trunk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4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F0/24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Po3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4419"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DSW1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F0/19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Po4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Trunk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974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F0/24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Po3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74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F0/5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Po12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107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F0/6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Po14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10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F0/11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10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F0/8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9107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F0/9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9107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F0/10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709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839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6882" y="914395"/>
          <a:ext cx="11948261" cy="4983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4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4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24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974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974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6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72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2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상세구간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Ether Channel 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 Address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VLAN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400"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DSW2</a:t>
                      </a: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rowSpan="1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Cisco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 3550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(Switch)</a:t>
                      </a: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F0/19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Po4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Trunk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F0/24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Po3</a:t>
                      </a:r>
                      <a:endParaRPr lang="ko-KR" altLang="en-US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91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F0/5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Po11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F0/6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Po13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F0/11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05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F0/8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F0/9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F0/10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5899" marR="15899" marT="15891" marB="158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17640" marR="17640" marT="17640" marB="176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64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ASW1</a:t>
                      </a: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Po12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Po11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F0/3-4, F0/24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10.1.11.0/24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3036303"/>
                  </a:ext>
                </a:extLst>
              </a:tr>
              <a:tr h="2764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ASW2</a:t>
                      </a: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Po14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3690245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Po13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4575057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F0/3-4, F0/24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10.1.12.0/24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6408467"/>
                  </a:ext>
                </a:extLst>
              </a:tr>
              <a:tr h="2764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ASW3</a:t>
                      </a: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Trunk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4579221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56338"/>
                  </a:ext>
                </a:extLst>
              </a:tr>
              <a:tr h="34541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10.1.13.0/24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Voice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err="1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Vlan</a:t>
                      </a:r>
                      <a:r>
                        <a:rPr lang="en-US" altLang="ko-KR" sz="1100" b="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 200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2920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95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6378" y="1271842"/>
          <a:ext cx="11948261" cy="2986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4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4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24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974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974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6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72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22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상세구간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Ether Channel 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 Address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VLAN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4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ASW4</a:t>
                      </a: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Cisco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 3550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(Switch)</a:t>
                      </a: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Trunk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913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10.1.14.0/24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Voice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err="1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Vlan</a:t>
                      </a:r>
                      <a:r>
                        <a:rPr lang="en-US" altLang="ko-KR" sz="1100" b="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 200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4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ASW5</a:t>
                      </a: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Trunk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10.1.15.0/24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Voice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err="1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Vlan</a:t>
                      </a:r>
                      <a:r>
                        <a:rPr lang="en-US" altLang="ko-KR" sz="1100" b="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 200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64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ASW6</a:t>
                      </a: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F0/1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Trunk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3036303"/>
                  </a:ext>
                </a:extLst>
              </a:tr>
              <a:tr h="2764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F0/24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10.1.16.0/24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-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Voice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100" b="0" kern="1200" dirty="0" err="1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Vlan</a:t>
                      </a:r>
                      <a:r>
                        <a:rPr lang="en-US" altLang="ko-KR" sz="1100" b="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onsolas" panose="020B0609020204030204" pitchFamily="49" charset="0"/>
                          <a:ea typeface="나눔바른고딕"/>
                          <a:cs typeface="Consolas" panose="020B0609020204030204" pitchFamily="49" charset="0"/>
                        </a:rPr>
                        <a:t> 200</a:t>
                      </a:r>
                      <a:endParaRPr lang="ko-KR" altLang="en-US" sz="1100" b="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Consolas" panose="020B0609020204030204" pitchFamily="49" charset="0"/>
                        <a:ea typeface="나눔바른고딕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369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4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_1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773880" y="144213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881946" y="6691745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32791"/>
              </p:ext>
            </p:extLst>
          </p:nvPr>
        </p:nvGraphicFramePr>
        <p:xfrm>
          <a:off x="3269871" y="245771"/>
          <a:ext cx="8809240" cy="6348780"/>
        </p:xfrm>
        <a:graphic>
          <a:graphicData uri="http://schemas.openxmlformats.org/drawingml/2006/table">
            <a:tbl>
              <a:tblPr firstRow="1" bandRow="1"/>
              <a:tblGrid>
                <a:gridCol w="44046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04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104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ISP 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ISP 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1172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conf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hostname ISP1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 lookup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enable secret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con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logg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syn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exec-timeout 0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ciscocon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vty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0 4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ciscovty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61.42.1.254 255.255.255.0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sh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192.168.1.131 255.255.255.0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sh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access-list 10 permit 10.1.0.0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access-list 10 permit 192.168.0.0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nat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inside source list 10 interface f0/1 overload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nat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outside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nat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inside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router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eigrp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network 192.168.0.0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network 61.42.0.0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network 10.1.0.0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auto-summary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route 0.0.0.0 0.0.0.0 192.168.1.1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conf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hostname ISP2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domain-lookup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enable secret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con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logg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syn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exec-timeout 0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ciscocon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vty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0 4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ciscovty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61.42.2.254 255.255.255.0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sh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192.168.1.231 255.255.255.0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sh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access-list 10 permit 10.1.0.0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access-list 10 permit 192.168.0.0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nat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inside source list 10 interface f0/1 overload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nat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outside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nat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inside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router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eigrp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network 192.168.0.0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network 61.42.0.0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network 10.1.0.0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auto-summary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route 0.0.0.0 0.0.0.0 192.168.1.1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ko-KR" altLang="en-US" sz="8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소스 코드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_2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773880" y="144213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881946" y="6691745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98356"/>
              </p:ext>
            </p:extLst>
          </p:nvPr>
        </p:nvGraphicFramePr>
        <p:xfrm>
          <a:off x="3269871" y="302215"/>
          <a:ext cx="8642268" cy="6159730"/>
        </p:xfrm>
        <a:graphic>
          <a:graphicData uri="http://schemas.openxmlformats.org/drawingml/2006/table">
            <a:tbl>
              <a:tblPr firstRow="1" bandRow="1"/>
              <a:tblGrid>
                <a:gridCol w="2880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063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Core 1 (L3 Switch)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16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conf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hostname Core1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domain-lookup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enable secret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con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logg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syn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exec-timeout 0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ciscocon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vty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0 15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ciscovty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192.168.100.1 255.255.255.0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password cisco1234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routing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fa0/19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4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sh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fa0/24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3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sh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port-channel 3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port-channel 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10.1.11.10 255.255.255.0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helper-address 10.1.11.222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1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10.1.11.254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1 preempt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12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10.1.12.10 255.255.255.0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helper-address 10.1.11.222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2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10.1.12.254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2 preempt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13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10.1.13.10 255.255.255.0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3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10.1.13.254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3 priority 120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3 preempt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10.1.14.10 255.255.255.0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4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10.1.14.254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4 priority 120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4 preempt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10.1.15.10 255.255.255.0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5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10.1.15.254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5 priority 120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5 preempt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16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10.1.16.10 255.255.255.0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6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10.1.16.254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6 priority 120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6 preempt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fa0/10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61.42.1.1 255.255.255.0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route 0.0.0.0 0.0.0.0 61.42.1.254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router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eigrp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network 61.42.0.0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network 10.1.0.0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auto-summary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13-16 priority 4096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11-12 priority 40960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mode rapid-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pvst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endParaRPr lang="ko-KR" altLang="en-US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8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0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소스 코드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_3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773880" y="144213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881946" y="6691745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87765"/>
              </p:ext>
            </p:extLst>
          </p:nvPr>
        </p:nvGraphicFramePr>
        <p:xfrm>
          <a:off x="3269871" y="302215"/>
          <a:ext cx="8642268" cy="6252903"/>
        </p:xfrm>
        <a:graphic>
          <a:graphicData uri="http://schemas.openxmlformats.org/drawingml/2006/table">
            <a:tbl>
              <a:tblPr firstRow="1" bandRow="1"/>
              <a:tblGrid>
                <a:gridCol w="2880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063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Core 2 (L3 Switch)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16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conf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hostname Core2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domain-lookup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enable secret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con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logg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syn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exec-timeout 0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ciscocon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vty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0 15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ciscovty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192.168.100.2 255.255.255.0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password cisco1234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routing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fa0/19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4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sh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fa0/24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3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sh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port-channel 3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port-channel 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10.1.11.11 255.255.255.0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1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10.1.11.254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1 priority 120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1 preempt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12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10.1.12.11 255.255.255.0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2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10.1.12.254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2 priority 120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2 preempt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13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10.1.13.11 255.255.255.0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3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10.1.13.254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3 preempt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10.1.14.11 255.255.255.0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4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10.1.14.254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4 preempt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10.1.15.11 255.255.255.0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5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10.1.15.254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5 preempt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16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10.1.16.11 255.255.255.0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6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10.1.16.254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standby 6 preempt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fa0/10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61.42.2.1 255.255.255.0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route 0.0.0.0 0.0.0.0 61.42.2.254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router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eigrp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100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network 61.42.0.0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network 10.1.0.0 0.0.255.255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auto-summary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13-16 priority 40960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11-12 priority 4096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mode rapid-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pvst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ko-KR" altLang="en-US" sz="8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248682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661741" y="649057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 </a:t>
            </a:r>
            <a:r>
              <a:rPr lang="ko-KR" altLang="en-US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 배경 및 목적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-136564" y="4633881"/>
            <a:ext cx="1005808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ETC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_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3124374" y="1365289"/>
            <a:ext cx="8762826" cy="5306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가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사업명 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 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주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1" lang="ko-KR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에스비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센터 이전 네트워크 신규 구축</a:t>
            </a: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나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일   정 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2020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년  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월 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16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일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월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~ 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월 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18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일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목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다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목적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•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㈜</a:t>
            </a:r>
            <a:r>
              <a:rPr kumimoji="1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에스비</a:t>
            </a:r>
            <a:r>
              <a:rPr kumimoji="1" lang="ko-KR" altLang="en-US" sz="1400" b="0" i="0" u="none" strike="noStrike" kern="10" cap="none" spc="0" normalizeH="0" baseline="0" noProof="0" dirty="0" err="1" smtClean="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effectLst/>
                <a:uLnTx/>
                <a:uFillTx/>
              </a:rPr>
              <a:t>의</a:t>
            </a:r>
            <a:r>
              <a:rPr kumimoji="1" lang="ko-KR" altLang="en-US" sz="1400" b="0" i="0" u="none" strike="noStrike" kern="10" cap="none" spc="0" normalizeH="0" baseline="0" noProof="0" dirty="0" smtClean="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effectLst/>
                <a:uLnTx/>
                <a:uFillTx/>
              </a:rPr>
              <a:t>고성능</a:t>
            </a:r>
            <a:r>
              <a:rPr kumimoji="1" lang="en-US" altLang="ko-KR" sz="1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1" lang="ko-KR" altLang="en-US" sz="1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effectLst/>
                <a:uLnTx/>
                <a:uFillTx/>
              </a:rPr>
              <a:t>고효율 </a:t>
            </a:r>
            <a:r>
              <a:rPr kumimoji="1" lang="ko-KR" altLang="en-US" sz="1400" b="0" i="0" u="none" strike="noStrike" kern="10" cap="none" spc="0" normalizeH="0" baseline="0" noProof="0" dirty="0" smtClean="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effectLst/>
                <a:uLnTx/>
                <a:uFillTx/>
              </a:rPr>
              <a:t>시스코 네트워크 </a:t>
            </a:r>
            <a:r>
              <a:rPr kumimoji="1" lang="ko-KR" altLang="en-US" sz="1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effectLst/>
                <a:uLnTx/>
                <a:uFillTx/>
              </a:rPr>
              <a:t>장비 설치를 통한 차세대 네트워크 시스템 </a:t>
            </a:r>
            <a:r>
              <a:rPr kumimoji="1" lang="ko-KR" altLang="en-US" sz="1400" b="0" i="0" u="none" strike="noStrike" kern="10" cap="none" spc="0" normalizeH="0" baseline="0" noProof="0" dirty="0" smtClean="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effectLst/>
                <a:uLnTx/>
                <a:uFillTx/>
              </a:rPr>
              <a:t>구축</a:t>
            </a:r>
            <a:endParaRPr kumimoji="1" lang="en-US" altLang="ko-KR" sz="1400" kern="10" noProof="0" dirty="0">
              <a:ln w="9525">
                <a:noFill/>
                <a:round/>
                <a:headEnd/>
                <a:tailEnd/>
              </a:ln>
              <a:solidFill>
                <a:srgbClr val="000000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1400" b="0" i="0" u="none" strike="noStrike" kern="10" cap="none" spc="0" normalizeH="0" baseline="0" noProof="0" dirty="0">
              <a:ln w="9525">
                <a:noFill/>
                <a:round/>
                <a:headEnd/>
                <a:tailEnd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-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㈜</a:t>
            </a:r>
            <a:r>
              <a:rPr kumimoji="1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에스비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업무를 효율적으로 수용하는 네트워크 인프라 구축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-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차세대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DMZ Zone 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과 내부 서버팜 영역 운영의  안정성과 확장성을 보장하는 네트워크 구축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25000"/>
              </a:lnSpc>
              <a:spcBef>
                <a:spcPct val="65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1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ts val="120"/>
              </a:lnSpc>
              <a:spcBef>
                <a:spcPct val="3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600" b="1" kern="0" dirty="0">
                <a:solidFill>
                  <a:srgbClr val="000000"/>
                </a:solidFill>
              </a:rPr>
              <a:t>라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내용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•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SB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센터</a:t>
            </a:r>
            <a:endParaRPr kumimoji="1" lang="en-US" altLang="ko-KR" sz="1400" kern="0" dirty="0">
              <a:solidFill>
                <a:srgbClr val="000000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EIGRP, NAT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등의 네트워킹 기술을 이용한 네트워크 망 구성</a:t>
            </a: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-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이중화와 </a:t>
            </a:r>
            <a:r>
              <a:rPr kumimoji="1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이더채널을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이용한 안정성 및 효율성 추구</a:t>
            </a: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</a:rPr>
              <a:t> </a:t>
            </a:r>
            <a:r>
              <a:rPr kumimoji="1" lang="en-US" altLang="ko-KR" sz="1400" kern="0" dirty="0" smtClean="0">
                <a:solidFill>
                  <a:srgbClr val="000000"/>
                </a:solidFill>
              </a:rPr>
              <a:t>      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 </a:t>
            </a:r>
            <a:r>
              <a:rPr kumimoji="1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서버실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1, 2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통한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DMZ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Zone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영역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구축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예정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-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차세대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내부 서버팜 영역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구축 예정</a:t>
            </a: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1400" kern="0" noProof="0" dirty="0" smtClean="0">
              <a:solidFill>
                <a:srgbClr val="C00000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kern="0" noProof="0" dirty="0" smtClean="0">
                <a:solidFill>
                  <a:srgbClr val="C00000"/>
                </a:solidFill>
              </a:rPr>
              <a:t>* </a:t>
            </a:r>
            <a:r>
              <a:rPr kumimoji="1" lang="ko-KR" altLang="en-US" sz="1400" kern="0" dirty="0" smtClean="0">
                <a:solidFill>
                  <a:srgbClr val="C00000"/>
                </a:solidFill>
              </a:rPr>
              <a:t>실습 환경 내 </a:t>
            </a:r>
            <a:r>
              <a:rPr kumimoji="1" lang="en-US" altLang="ko-KR" sz="1400" kern="0" dirty="0" smtClean="0">
                <a:solidFill>
                  <a:srgbClr val="C00000"/>
                </a:solidFill>
              </a:rPr>
              <a:t>Ether-Channel</a:t>
            </a:r>
            <a:r>
              <a:rPr kumimoji="1" lang="ko-KR" altLang="en-US" sz="1400" kern="0" dirty="0" smtClean="0">
                <a:solidFill>
                  <a:srgbClr val="C00000"/>
                </a:solidFill>
              </a:rPr>
              <a:t> 구현에 제한이 있어 포트 연결을 하나로 수정 후 결과값을 도출하였습니다</a:t>
            </a:r>
            <a:r>
              <a:rPr kumimoji="1" lang="en-US" altLang="ko-KR" sz="1400" kern="0" dirty="0" smtClean="0">
                <a:solidFill>
                  <a:srgbClr val="C00000"/>
                </a:solidFill>
              </a:rPr>
              <a:t>.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52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소스 코드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_4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807747" y="144213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825501" y="6691745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47722"/>
              </p:ext>
            </p:extLst>
          </p:nvPr>
        </p:nvGraphicFramePr>
        <p:xfrm>
          <a:off x="4793870" y="302215"/>
          <a:ext cx="5761512" cy="6159730"/>
        </p:xfrm>
        <a:graphic>
          <a:graphicData uri="http://schemas.openxmlformats.org/drawingml/2006/table">
            <a:tbl>
              <a:tblPr firstRow="1" bandRow="1"/>
              <a:tblGrid>
                <a:gridCol w="2880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06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DSW 1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16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conf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hostname DSW1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domain-lookup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enable secret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con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logg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syn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exec-timeout 0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ciscocon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vty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0 15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ciscovty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password cisco1234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routing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range f0/1-11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f0/20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4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f0/24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3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12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f0/6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14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port-channel 3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port-channel 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port-channel 12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port-channel 14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192.168.100.3 255.255.255.0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11-12 priority 16384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13-16 priority 8192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mode rapid-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pvst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7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소스 코드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_5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807747" y="144213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825501" y="6691745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59107"/>
              </p:ext>
            </p:extLst>
          </p:nvPr>
        </p:nvGraphicFramePr>
        <p:xfrm>
          <a:off x="4793870" y="302215"/>
          <a:ext cx="5761512" cy="6159730"/>
        </p:xfrm>
        <a:graphic>
          <a:graphicData uri="http://schemas.openxmlformats.org/drawingml/2006/table">
            <a:tbl>
              <a:tblPr firstRow="1" bandRow="1"/>
              <a:tblGrid>
                <a:gridCol w="2880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06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DSW 2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16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conf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hostname DSW2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domain-lookup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enable secret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con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logg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syn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exec-timeout 0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ciscocon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vty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0 15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ciscovty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password cisco1234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routing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range f0/1-11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f0/20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4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f0/24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3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11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f0/6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13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port-channel 3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port-channel 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port-channel 11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port-channel 13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192.168.100.4 255.255.255.0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11-12 priority 8192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13-16 priority 12288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mode rapid-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pvst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소스 코드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_6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773880" y="144213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881946" y="6691745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09442"/>
              </p:ext>
            </p:extLst>
          </p:nvPr>
        </p:nvGraphicFramePr>
        <p:xfrm>
          <a:off x="3269871" y="257059"/>
          <a:ext cx="8642268" cy="6351963"/>
        </p:xfrm>
        <a:graphic>
          <a:graphicData uri="http://schemas.openxmlformats.org/drawingml/2006/table">
            <a:tbl>
              <a:tblPr firstRow="1" bandRow="1"/>
              <a:tblGrid>
                <a:gridCol w="2880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06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ASW 1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ASW 2</a:t>
                      </a:r>
                      <a:endParaRPr lang="ko-KR" altLang="en-US" sz="85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ASW 3</a:t>
                      </a:r>
                      <a:endParaRPr lang="ko-KR" altLang="en-US" sz="85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16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endParaRPr lang="en-US" altLang="ko-KR" sz="7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conf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hostname ASW1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domain-lookup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enable secret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con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logg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syn</a:t>
                      </a:r>
                      <a:endParaRPr lang="en-US" altLang="ko-KR" sz="7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exec-timeout 0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ciscocon</a:t>
                      </a:r>
                      <a:endParaRPr lang="en-US" altLang="ko-KR" sz="7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vty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0 15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ciscovty</a:t>
                      </a:r>
                      <a:endParaRPr lang="en-US" altLang="ko-KR" sz="7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password cisco1234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11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name VLAN_11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range f0/1-2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f0/1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12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f0/2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11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range f0/3-4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access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11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access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portfast</a:t>
                      </a:r>
                      <a:endParaRPr lang="en-US" altLang="ko-KR" sz="7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range f0/23-24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access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11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access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portfast</a:t>
                      </a:r>
                      <a:endParaRPr lang="en-US" altLang="ko-KR" sz="7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192.168.100.5 255.255.255.0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11 priority 12288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endParaRPr lang="en-US" altLang="ko-KR" sz="7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conf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hostname ASW1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domain-lookup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enable secret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con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logg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syn</a:t>
                      </a:r>
                      <a:endParaRPr lang="en-US" altLang="ko-KR" sz="7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exec-timeout 0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ciscocon</a:t>
                      </a:r>
                      <a:endParaRPr lang="en-US" altLang="ko-KR" sz="7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vty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0 15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ciscovty</a:t>
                      </a:r>
                      <a:endParaRPr lang="en-US" altLang="ko-KR" sz="7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password cisco1234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12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name VLAN_12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range f0/1-2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f0/1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14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f0/2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channel-group 13 mode active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range f0/3-4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access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12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access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portfast</a:t>
                      </a:r>
                      <a:endParaRPr lang="en-US" altLang="ko-KR" sz="7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range f0/23-24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access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12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access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portfast</a:t>
                      </a:r>
                      <a:endParaRPr lang="en-US" altLang="ko-KR" sz="7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192.168.100.6 255.255.255.0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7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 12 priority 12288</a:t>
                      </a:r>
                    </a:p>
                    <a:p>
                      <a:pPr>
                        <a:defRPr/>
                      </a:pPr>
                      <a:r>
                        <a:rPr lang="en-US" altLang="ko-KR" sz="7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endParaRPr lang="ko-KR" altLang="en-US" sz="7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conf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hostname ASW3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domain-lookup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enable secret cisco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con 0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logg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syn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exec-timeout 0 0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ciscocon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vty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0 15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ciscovty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 CISCO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password cisco1234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13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name VLAN_13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range f0/1-2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f0/24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native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13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voice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200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portfast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192.168.100.7 255.255.255.0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13 priority 32768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ko-KR" altLang="en-US" sz="8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9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소스 코드</a:t>
            </a:r>
            <a:r>
              <a:rPr lang="en-US" altLang="ko-KR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_7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773880" y="144213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881946" y="6691745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08174"/>
              </p:ext>
            </p:extLst>
          </p:nvPr>
        </p:nvGraphicFramePr>
        <p:xfrm>
          <a:off x="3269871" y="313504"/>
          <a:ext cx="8642268" cy="6159730"/>
        </p:xfrm>
        <a:graphic>
          <a:graphicData uri="http://schemas.openxmlformats.org/drawingml/2006/table">
            <a:tbl>
              <a:tblPr firstRow="1" bandRow="1"/>
              <a:tblGrid>
                <a:gridCol w="2880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06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ASW 4</a:t>
                      </a:r>
                      <a:endParaRPr lang="ko-KR" altLang="en-US" sz="8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ASW 5</a:t>
                      </a:r>
                      <a:endParaRPr lang="ko-KR" altLang="en-US" sz="85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ASW 6</a:t>
                      </a:r>
                      <a:endParaRPr lang="ko-KR" altLang="en-US" sz="85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16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conf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hostname ASW4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domain-lookup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enable secret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con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logg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syn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exec-timeout 0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ciscocon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vty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0 15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ciscovty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password cisco1234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name VLAN_14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range f0/1-2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f0/24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native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voice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200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portfast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192.168.100.8 255.255.255.0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14 priority 32768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!!</a:t>
                      </a: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conf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hostname ASW5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domain-lookup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enable secret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con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logg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syn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exec-timeout 0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ciscocon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vty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0 15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ciscovty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 CISCO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password cisco1234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name VLAN_15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range f0/1-2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f0/24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native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15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voice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200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portfast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192.168.100.9 255.255.255.0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15 priority 32780</a:t>
                      </a:r>
                    </a:p>
                    <a:p>
                      <a:pPr>
                        <a:defRPr/>
                      </a:pP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>
                        <a:defRPr/>
                      </a:pPr>
                      <a:endParaRPr lang="ko-KR" altLang="en-US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conf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hostname ASW6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domain-lookup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enable secret cisco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con 0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logg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syn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exec-timeout 0 0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ciscocon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line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vty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0 15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password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ciscovty</a:t>
                      </a:r>
                      <a:endParaRPr lang="en-US" altLang="ko-KR" sz="8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domain CISCO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vtp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password cisco1234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16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name VLAN_16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range f0/1-2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f0/24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encapsulation dot1q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mode trunk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 native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16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switchport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voice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200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portfast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trunk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exit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latinLnBrk="1"/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address 192.168.100.10 255.255.255.0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no shutdown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spanning-tree </a:t>
                      </a:r>
                      <a:r>
                        <a:rPr lang="en-US" altLang="ko-KR" sz="85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vlan</a:t>
                      </a:r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 16 priority 32780</a:t>
                      </a:r>
                    </a:p>
                    <a:p>
                      <a:pPr latinLnBrk="1"/>
                      <a:r>
                        <a:rPr lang="en-US" altLang="ko-KR" sz="850" dirty="0" smtClean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ko-KR" altLang="en-US" sz="8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69636" y="1777961"/>
            <a:ext cx="6760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1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"/>
          <p:cNvSpPr/>
          <p:nvPr/>
        </p:nvSpPr>
        <p:spPr>
          <a:xfrm>
            <a:off x="1" y="0"/>
            <a:ext cx="2486825" cy="685800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</a:t>
            </a: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661741" y="649057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3477062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네트워크 구축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6224111" y="4538052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8971159" y="4549948"/>
            <a:ext cx="2167398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 환경 구성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7063" y="1565447"/>
            <a:ext cx="2235200" cy="2908297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3449750" y="2092332"/>
            <a:ext cx="22444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55077" y="1615278"/>
            <a:ext cx="16791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/>
              <a:t>이중화</a:t>
            </a:r>
            <a:endParaRPr lang="ko-KR" altLang="en-US" sz="25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63884" y="2111206"/>
            <a:ext cx="2061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</a:rPr>
              <a:t>HSRP</a:t>
            </a:r>
            <a:r>
              <a:rPr lang="ko-KR" altLang="en-US" sz="1600" b="1" dirty="0">
                <a:latin typeface="+mj-ea"/>
              </a:rPr>
              <a:t>를 사용한 </a:t>
            </a:r>
            <a:r>
              <a:rPr lang="en-US" altLang="ko-KR" sz="1600" b="1" dirty="0">
                <a:latin typeface="+mj-ea"/>
              </a:rPr>
              <a:t>Virtual Router</a:t>
            </a:r>
            <a:r>
              <a:rPr lang="ko-KR" altLang="en-US" sz="1600" b="1" dirty="0">
                <a:latin typeface="+mj-ea"/>
              </a:rPr>
              <a:t>를 </a:t>
            </a:r>
            <a:r>
              <a:rPr lang="ko-KR" altLang="en-US" sz="1600" b="1" dirty="0" smtClean="0">
                <a:latin typeface="+mj-ea"/>
              </a:rPr>
              <a:t>구현</a:t>
            </a:r>
            <a:endParaRPr lang="en-US" altLang="ko-KR" sz="1600" b="1" dirty="0">
              <a:latin typeface="+mj-ea"/>
            </a:endParaRPr>
          </a:p>
          <a:p>
            <a:endParaRPr lang="en-US" altLang="ko-KR" sz="1600" b="1" dirty="0"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</a:rPr>
              <a:t>특정 구간 장애가 발생 시 </a:t>
            </a:r>
            <a:r>
              <a:rPr lang="ko-KR" altLang="en-US" sz="1600" b="1" dirty="0" smtClean="0">
                <a:latin typeface="+mj-ea"/>
              </a:rPr>
              <a:t>네트워크서비스를 </a:t>
            </a:r>
            <a:r>
              <a:rPr lang="ko-KR" altLang="en-US" sz="1600" b="1" dirty="0">
                <a:latin typeface="+mj-ea"/>
              </a:rPr>
              <a:t>사용하는 데에 있어 제한 없음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24111" y="1565447"/>
            <a:ext cx="2235200" cy="2896401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6196798" y="2092332"/>
            <a:ext cx="22444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2125" y="1615278"/>
            <a:ext cx="16791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/>
              <a:t>가용성</a:t>
            </a:r>
            <a:endParaRPr lang="ko-KR" altLang="en-US" sz="2500" b="1" dirty="0"/>
          </a:p>
        </p:txBody>
      </p:sp>
      <p:sp>
        <p:nvSpPr>
          <p:cNvPr id="30" name="직사각형 29"/>
          <p:cNvSpPr/>
          <p:nvPr/>
        </p:nvSpPr>
        <p:spPr>
          <a:xfrm>
            <a:off x="8971159" y="1565447"/>
            <a:ext cx="2235200" cy="2792381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8943846" y="2092332"/>
            <a:ext cx="22444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49173" y="1615278"/>
            <a:ext cx="16791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/>
              <a:t>보안</a:t>
            </a:r>
            <a:endParaRPr lang="ko-KR" altLang="en-US" sz="2500" b="1" dirty="0"/>
          </a:p>
        </p:txBody>
      </p:sp>
      <p:sp>
        <p:nvSpPr>
          <p:cNvPr id="43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43846" y="2205316"/>
            <a:ext cx="2244436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00" dirty="0">
                <a:latin typeface="+mj-ea"/>
              </a:rPr>
              <a:t>AAA</a:t>
            </a:r>
            <a:r>
              <a:rPr lang="ko-KR" altLang="en-US" sz="1600" b="1" spc="-100" dirty="0">
                <a:latin typeface="+mj-ea"/>
              </a:rPr>
              <a:t>권한 등급과 스위치 보안 설정으로 인한 보안 확대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96798" y="2144531"/>
            <a:ext cx="23471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00" dirty="0">
                <a:latin typeface="+mj-ea"/>
              </a:rPr>
              <a:t>SVI </a:t>
            </a:r>
            <a:r>
              <a:rPr lang="ko-KR" altLang="en-US" sz="1600" b="1" spc="-100" dirty="0">
                <a:latin typeface="+mj-ea"/>
              </a:rPr>
              <a:t>인터페이스를 구현하여 </a:t>
            </a:r>
            <a:r>
              <a:rPr lang="ko-KR" altLang="en-US" sz="1600" b="1" spc="-100" dirty="0" smtClean="0">
                <a:latin typeface="+mj-ea"/>
              </a:rPr>
              <a:t>트래픽 </a:t>
            </a:r>
            <a:r>
              <a:rPr lang="ko-KR" altLang="en-US" sz="1600" b="1" spc="-100" dirty="0">
                <a:latin typeface="+mj-ea"/>
              </a:rPr>
              <a:t>제어를 통한 빠르고 </a:t>
            </a:r>
            <a:r>
              <a:rPr lang="ko-KR" altLang="en-US" sz="1600" b="1" spc="-100" dirty="0" smtClean="0">
                <a:latin typeface="+mj-ea"/>
              </a:rPr>
              <a:t>신속한 </a:t>
            </a:r>
            <a:r>
              <a:rPr lang="ko-KR" altLang="en-US" sz="1600" b="1" spc="-100" dirty="0">
                <a:latin typeface="+mj-ea"/>
              </a:rPr>
              <a:t>네트워크 구현</a:t>
            </a:r>
          </a:p>
        </p:txBody>
      </p:sp>
    </p:spTree>
    <p:extLst>
      <p:ext uri="{BB962C8B-B14F-4D97-AF65-F5344CB8AC3E}">
        <p14:creationId xmlns:p14="http://schemas.microsoft.com/office/powerpoint/2010/main" val="22154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직사각형 3"/>
          <p:cNvSpPr/>
          <p:nvPr/>
        </p:nvSpPr>
        <p:spPr>
          <a:xfrm>
            <a:off x="1" y="0"/>
            <a:ext cx="248682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9663428" y="4171305"/>
            <a:ext cx="2414272" cy="25951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7084466" y="4171305"/>
            <a:ext cx="2461641" cy="25951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46079" y="1"/>
            <a:ext cx="1245921" cy="4712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0" y="537541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62" descr="Router">
            <a:extLst>
              <a:ext uri="{FF2B5EF4-FFF2-40B4-BE49-F238E27FC236}">
                <a16:creationId xmlns:a16="http://schemas.microsoft.com/office/drawing/2014/main" xmlns="" id="{4FAF715A-CC92-49D2-BA5D-72765A6AA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75" y="714374"/>
            <a:ext cx="456316" cy="2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2" descr="Router">
            <a:extLst>
              <a:ext uri="{FF2B5EF4-FFF2-40B4-BE49-F238E27FC236}">
                <a16:creationId xmlns:a16="http://schemas.microsoft.com/office/drawing/2014/main" xmlns="" id="{D5089AE3-1430-454E-A190-B3A62C05A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358" y="714374"/>
            <a:ext cx="456316" cy="2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73" descr="Multilayer_Switch">
            <a:extLst>
              <a:ext uri="{FF2B5EF4-FFF2-40B4-BE49-F238E27FC236}">
                <a16:creationId xmlns:a16="http://schemas.microsoft.com/office/drawing/2014/main" xmlns="" id="{5718C3A7-3C2D-4290-8E98-771B7056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784" y="1675011"/>
            <a:ext cx="410453" cy="34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73" descr="Multilayer_Switch">
            <a:extLst>
              <a:ext uri="{FF2B5EF4-FFF2-40B4-BE49-F238E27FC236}">
                <a16:creationId xmlns:a16="http://schemas.microsoft.com/office/drawing/2014/main" xmlns="" id="{E0711399-79E5-4FF0-892A-FFF3CB129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207" y="2963787"/>
            <a:ext cx="410453" cy="34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73" descr="Multilayer_Switch">
            <a:extLst>
              <a:ext uri="{FF2B5EF4-FFF2-40B4-BE49-F238E27FC236}">
                <a16:creationId xmlns:a16="http://schemas.microsoft.com/office/drawing/2014/main" xmlns="" id="{1CDF9964-58E0-4171-8CEA-CAAA7564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20" y="1675011"/>
            <a:ext cx="410453" cy="34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73" descr="Multilayer_Switch">
            <a:extLst>
              <a:ext uri="{FF2B5EF4-FFF2-40B4-BE49-F238E27FC236}">
                <a16:creationId xmlns:a16="http://schemas.microsoft.com/office/drawing/2014/main" xmlns="" id="{EBEB5C39-FCAA-45BD-9C43-1220AB9D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21" y="2963787"/>
            <a:ext cx="410453" cy="34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145BCA99-8FD1-4C34-A6F9-C1D432DC06E7}"/>
              </a:ext>
            </a:extLst>
          </p:cNvPr>
          <p:cNvCxnSpPr>
            <a:stCxn id="86" idx="2"/>
            <a:endCxn id="88" idx="0"/>
          </p:cNvCxnSpPr>
          <p:nvPr/>
        </p:nvCxnSpPr>
        <p:spPr>
          <a:xfrm flipH="1">
            <a:off x="5645011" y="934341"/>
            <a:ext cx="2423" cy="7406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C1A2C7D2-5F34-41A1-8B08-35A853258986}"/>
              </a:ext>
            </a:extLst>
          </p:cNvPr>
          <p:cNvCxnSpPr>
            <a:stCxn id="87" idx="2"/>
            <a:endCxn id="90" idx="0"/>
          </p:cNvCxnSpPr>
          <p:nvPr/>
        </p:nvCxnSpPr>
        <p:spPr>
          <a:xfrm>
            <a:off x="7606516" y="934341"/>
            <a:ext cx="22931" cy="7406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9" name="그룹 238"/>
          <p:cNvGrpSpPr/>
          <p:nvPr/>
        </p:nvGrpSpPr>
        <p:grpSpPr>
          <a:xfrm>
            <a:off x="2277167" y="4408050"/>
            <a:ext cx="4628992" cy="2396186"/>
            <a:chOff x="2391467" y="4157014"/>
            <a:chExt cx="4628992" cy="2396186"/>
          </a:xfrm>
        </p:grpSpPr>
        <p:sp>
          <p:nvSpPr>
            <p:cNvPr id="238" name="타원 237"/>
            <p:cNvSpPr/>
            <p:nvPr/>
          </p:nvSpPr>
          <p:spPr>
            <a:xfrm>
              <a:off x="2391467" y="4190722"/>
              <a:ext cx="1018899" cy="2362478"/>
            </a:xfrm>
            <a:prstGeom prst="ellipse">
              <a:avLst/>
            </a:prstGeom>
            <a:solidFill>
              <a:srgbClr val="F2DAF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/>
            <p:cNvSpPr/>
            <p:nvPr/>
          </p:nvSpPr>
          <p:spPr>
            <a:xfrm>
              <a:off x="3639408" y="4190722"/>
              <a:ext cx="1018899" cy="2362478"/>
            </a:xfrm>
            <a:prstGeom prst="ellipse">
              <a:avLst/>
            </a:prstGeom>
            <a:solidFill>
              <a:srgbClr val="EFEB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/>
            <p:cNvSpPr/>
            <p:nvPr/>
          </p:nvSpPr>
          <p:spPr>
            <a:xfrm>
              <a:off x="4800269" y="4171305"/>
              <a:ext cx="1018899" cy="23624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/>
            <p:cNvSpPr/>
            <p:nvPr/>
          </p:nvSpPr>
          <p:spPr>
            <a:xfrm>
              <a:off x="6001560" y="4157014"/>
              <a:ext cx="1018899" cy="236247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Picture 73" descr="Multilayer_Switch">
              <a:extLst>
                <a:ext uri="{FF2B5EF4-FFF2-40B4-BE49-F238E27FC236}">
                  <a16:creationId xmlns:a16="http://schemas.microsoft.com/office/drawing/2014/main" xmlns="" id="{D9839386-B260-4DF9-BBA3-6347FC81AC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1760" y="4288880"/>
              <a:ext cx="399384" cy="378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73" descr="Multilayer_Switch">
              <a:extLst>
                <a:ext uri="{FF2B5EF4-FFF2-40B4-BE49-F238E27FC236}">
                  <a16:creationId xmlns:a16="http://schemas.microsoft.com/office/drawing/2014/main" xmlns="" id="{6FE4ACAD-EC90-41D7-9987-DC18714D8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107" y="4288880"/>
              <a:ext cx="399384" cy="378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73" descr="Multilayer_Switch">
              <a:extLst>
                <a:ext uri="{FF2B5EF4-FFF2-40B4-BE49-F238E27FC236}">
                  <a16:creationId xmlns:a16="http://schemas.microsoft.com/office/drawing/2014/main" xmlns="" id="{BC7B04A9-3B51-418A-B41E-A42927017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901" y="4288880"/>
              <a:ext cx="399384" cy="378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73" descr="Multilayer_Switch">
              <a:extLst>
                <a:ext uri="{FF2B5EF4-FFF2-40B4-BE49-F238E27FC236}">
                  <a16:creationId xmlns:a16="http://schemas.microsoft.com/office/drawing/2014/main" xmlns="" id="{0AD399FE-0FF2-41CF-931A-065E92803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1246" y="4307930"/>
              <a:ext cx="399384" cy="378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53" descr="IP_Phone">
              <a:extLst>
                <a:ext uri="{FF2B5EF4-FFF2-40B4-BE49-F238E27FC236}">
                  <a16:creationId xmlns:a16="http://schemas.microsoft.com/office/drawing/2014/main" xmlns="" id="{BE4156E0-006C-4B0C-8442-6C3B9E514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481" y="5178202"/>
              <a:ext cx="540914" cy="276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53" descr="IP_Phone">
              <a:extLst>
                <a:ext uri="{FF2B5EF4-FFF2-40B4-BE49-F238E27FC236}">
                  <a16:creationId xmlns:a16="http://schemas.microsoft.com/office/drawing/2014/main" xmlns="" id="{CB496FC2-6886-43FB-9335-16964904F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135" y="5159152"/>
              <a:ext cx="540914" cy="276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53" descr="IP_Phone">
              <a:extLst>
                <a:ext uri="{FF2B5EF4-FFF2-40B4-BE49-F238E27FC236}">
                  <a16:creationId xmlns:a16="http://schemas.microsoft.com/office/drawing/2014/main" xmlns="" id="{F45C516E-2316-4F9C-8946-567778110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340" y="5162581"/>
              <a:ext cx="540914" cy="276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53" descr="IP_Phone">
              <a:extLst>
                <a:ext uri="{FF2B5EF4-FFF2-40B4-BE49-F238E27FC236}">
                  <a16:creationId xmlns:a16="http://schemas.microsoft.com/office/drawing/2014/main" xmlns="" id="{ED6C50CF-5FF0-457B-8463-32EA35395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994" y="5162581"/>
              <a:ext cx="540914" cy="276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8" descr="PC">
              <a:extLst>
                <a:ext uri="{FF2B5EF4-FFF2-40B4-BE49-F238E27FC236}">
                  <a16:creationId xmlns:a16="http://schemas.microsoft.com/office/drawing/2014/main" xmlns="" id="{A5D0228C-1639-480C-8989-98D64AAED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5636" y="5949987"/>
              <a:ext cx="465484" cy="381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pic>
          <p:nvPicPr>
            <p:cNvPr id="75" name="Picture 8" descr="PC">
              <a:extLst>
                <a:ext uri="{FF2B5EF4-FFF2-40B4-BE49-F238E27FC236}">
                  <a16:creationId xmlns:a16="http://schemas.microsoft.com/office/drawing/2014/main" xmlns="" id="{AE611298-04B0-4145-99FA-349D0669E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055" y="5950175"/>
              <a:ext cx="465484" cy="381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pic>
          <p:nvPicPr>
            <p:cNvPr id="76" name="Picture 8" descr="PC">
              <a:extLst>
                <a:ext uri="{FF2B5EF4-FFF2-40B4-BE49-F238E27FC236}">
                  <a16:creationId xmlns:a16="http://schemas.microsoft.com/office/drawing/2014/main" xmlns="" id="{D3393183-004D-4974-A315-830BA5AA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6850" y="5949987"/>
              <a:ext cx="465484" cy="381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pic>
          <p:nvPicPr>
            <p:cNvPr id="77" name="Picture 8" descr="PC">
              <a:extLst>
                <a:ext uri="{FF2B5EF4-FFF2-40B4-BE49-F238E27FC236}">
                  <a16:creationId xmlns:a16="http://schemas.microsoft.com/office/drawing/2014/main" xmlns="" id="{6B3113C4-A347-401C-A65F-6C1340BEF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196" y="5969037"/>
              <a:ext cx="465484" cy="381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08B36A44-9080-4051-A028-7A2E9168319E}"/>
                </a:ext>
              </a:extLst>
            </p:cNvPr>
            <p:cNvCxnSpPr>
              <a:stCxn id="66" idx="2"/>
              <a:endCxn id="73" idx="0"/>
            </p:cNvCxnSpPr>
            <p:nvPr/>
          </p:nvCxnSpPr>
          <p:spPr>
            <a:xfrm flipH="1">
              <a:off x="2921451" y="4667044"/>
              <a:ext cx="1" cy="49553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E2249CAC-7B0C-4B48-82D5-137E8426D8A9}"/>
                </a:ext>
              </a:extLst>
            </p:cNvPr>
            <p:cNvCxnSpPr>
              <a:stCxn id="67" idx="2"/>
              <a:endCxn id="72" idx="0"/>
            </p:cNvCxnSpPr>
            <p:nvPr/>
          </p:nvCxnSpPr>
          <p:spPr>
            <a:xfrm flipH="1">
              <a:off x="4132797" y="4667044"/>
              <a:ext cx="2" cy="49553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DF95DBB3-44CE-4F02-A21A-612E8E50C7E3}"/>
                </a:ext>
              </a:extLst>
            </p:cNvPr>
            <p:cNvCxnSpPr>
              <a:stCxn id="68" idx="2"/>
              <a:endCxn id="71" idx="0"/>
            </p:cNvCxnSpPr>
            <p:nvPr/>
          </p:nvCxnSpPr>
          <p:spPr>
            <a:xfrm flipH="1">
              <a:off x="5299592" y="4667044"/>
              <a:ext cx="1" cy="4921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C4B1D2BE-FC1C-41AE-B4B4-4180714C3E67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>
              <a:off x="6510938" y="4686094"/>
              <a:ext cx="0" cy="4921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0BD844E-3C6E-4A3A-9083-A60752F43277}"/>
                </a:ext>
              </a:extLst>
            </p:cNvPr>
            <p:cNvCxnSpPr>
              <a:stCxn id="73" idx="2"/>
              <a:endCxn id="74" idx="0"/>
            </p:cNvCxnSpPr>
            <p:nvPr/>
          </p:nvCxnSpPr>
          <p:spPr>
            <a:xfrm flipH="1">
              <a:off x="2918377" y="5439049"/>
              <a:ext cx="3074" cy="5109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08812758-540D-4286-86B5-5878E250B5AE}"/>
                </a:ext>
              </a:extLst>
            </p:cNvPr>
            <p:cNvCxnSpPr>
              <a:stCxn id="72" idx="2"/>
              <a:endCxn id="75" idx="0"/>
            </p:cNvCxnSpPr>
            <p:nvPr/>
          </p:nvCxnSpPr>
          <p:spPr>
            <a:xfrm flipH="1">
              <a:off x="4132798" y="5439049"/>
              <a:ext cx="1" cy="5111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9735229C-87D0-4BD6-B9BD-7D9D2C86E36D}"/>
                </a:ext>
              </a:extLst>
            </p:cNvPr>
            <p:cNvCxnSpPr>
              <a:stCxn id="71" idx="2"/>
              <a:endCxn id="76" idx="0"/>
            </p:cNvCxnSpPr>
            <p:nvPr/>
          </p:nvCxnSpPr>
          <p:spPr>
            <a:xfrm>
              <a:off x="5299592" y="5435619"/>
              <a:ext cx="0" cy="5143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3BC2DE6D-1883-4F98-BDB2-DDBF23B573DA}"/>
                </a:ext>
              </a:extLst>
            </p:cNvPr>
            <p:cNvCxnSpPr>
              <a:stCxn id="70" idx="2"/>
              <a:endCxn id="77" idx="0"/>
            </p:cNvCxnSpPr>
            <p:nvPr/>
          </p:nvCxnSpPr>
          <p:spPr>
            <a:xfrm flipH="1">
              <a:off x="6510938" y="5454669"/>
              <a:ext cx="1" cy="5143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7" name="Picture 73" descr="Multilayer_Switch">
            <a:extLst>
              <a:ext uri="{FF2B5EF4-FFF2-40B4-BE49-F238E27FC236}">
                <a16:creationId xmlns:a16="http://schemas.microsoft.com/office/drawing/2014/main" xmlns="" id="{DC4DF475-8905-4C8B-A3A0-0CFDC2402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78" y="4288880"/>
            <a:ext cx="386028" cy="37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3" descr="Multilayer_Switch">
            <a:extLst>
              <a:ext uri="{FF2B5EF4-FFF2-40B4-BE49-F238E27FC236}">
                <a16:creationId xmlns:a16="http://schemas.microsoft.com/office/drawing/2014/main" xmlns="" id="{3A162A68-527B-4F80-BDC1-9C688B133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41" y="4377389"/>
            <a:ext cx="386028" cy="37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5" descr="Web_Server">
            <a:extLst>
              <a:ext uri="{FF2B5EF4-FFF2-40B4-BE49-F238E27FC236}">
                <a16:creationId xmlns:a16="http://schemas.microsoft.com/office/drawing/2014/main" xmlns="" id="{F543A7BD-68AD-4A89-A361-131FA2E8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95" y="6200766"/>
            <a:ext cx="386706" cy="28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ile-Application_Server">
            <a:extLst>
              <a:ext uri="{FF2B5EF4-FFF2-40B4-BE49-F238E27FC236}">
                <a16:creationId xmlns:a16="http://schemas.microsoft.com/office/drawing/2014/main" xmlns="" id="{432AE9B9-EB0F-4A53-BCAE-419768FB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474" y="6181317"/>
            <a:ext cx="291792" cy="28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File-Application_Server">
            <a:extLst>
              <a:ext uri="{FF2B5EF4-FFF2-40B4-BE49-F238E27FC236}">
                <a16:creationId xmlns:a16="http://schemas.microsoft.com/office/drawing/2014/main" xmlns="" id="{E7A79A1A-E830-4462-964C-9051D5C1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734" y="6188595"/>
            <a:ext cx="291792" cy="28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ile-Application_Server">
            <a:extLst>
              <a:ext uri="{FF2B5EF4-FFF2-40B4-BE49-F238E27FC236}">
                <a16:creationId xmlns:a16="http://schemas.microsoft.com/office/drawing/2014/main" xmlns="" id="{87680250-CA51-454B-933F-46C9C67B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86" y="6188595"/>
            <a:ext cx="291792" cy="28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3AB7346E-C7E9-443B-B927-A6DF7568548B}"/>
              </a:ext>
            </a:extLst>
          </p:cNvPr>
          <p:cNvCxnSpPr>
            <a:stCxn id="102" idx="2"/>
          </p:cNvCxnSpPr>
          <p:nvPr/>
        </p:nvCxnSpPr>
        <p:spPr>
          <a:xfrm>
            <a:off x="7996148" y="5531672"/>
            <a:ext cx="383049" cy="6664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EA47CFAF-5382-4D5F-B98D-C3FD3BF3AC1D}"/>
              </a:ext>
            </a:extLst>
          </p:cNvPr>
          <p:cNvCxnSpPr>
            <a:stCxn id="102" idx="2"/>
            <a:endCxn id="42" idx="0"/>
          </p:cNvCxnSpPr>
          <p:nvPr/>
        </p:nvCxnSpPr>
        <p:spPr>
          <a:xfrm flipH="1">
            <a:off x="7674482" y="5531672"/>
            <a:ext cx="321666" cy="65692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EC12ED97-7DEF-4BAA-A308-F935C574387A}"/>
              </a:ext>
            </a:extLst>
          </p:cNvPr>
          <p:cNvCxnSpPr>
            <a:stCxn id="104" idx="2"/>
            <a:endCxn id="40" idx="0"/>
          </p:cNvCxnSpPr>
          <p:nvPr/>
        </p:nvCxnSpPr>
        <p:spPr>
          <a:xfrm flipH="1">
            <a:off x="10328370" y="5610988"/>
            <a:ext cx="288908" cy="570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82A94C4-EF40-4126-B0CE-CA29CB6123E0}"/>
              </a:ext>
            </a:extLst>
          </p:cNvPr>
          <p:cNvCxnSpPr>
            <a:stCxn id="104" idx="2"/>
            <a:endCxn id="39" idx="0"/>
          </p:cNvCxnSpPr>
          <p:nvPr/>
        </p:nvCxnSpPr>
        <p:spPr>
          <a:xfrm>
            <a:off x="10617278" y="5610988"/>
            <a:ext cx="309670" cy="5897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F7960E23-1C6D-4C1B-8B57-5538052DF001}"/>
              </a:ext>
            </a:extLst>
          </p:cNvPr>
          <p:cNvCxnSpPr>
            <a:stCxn id="89" idx="2"/>
            <a:endCxn id="66" idx="0"/>
          </p:cNvCxnSpPr>
          <p:nvPr/>
        </p:nvCxnSpPr>
        <p:spPr>
          <a:xfrm flipH="1">
            <a:off x="2807152" y="3307873"/>
            <a:ext cx="2840282" cy="1232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7294C1C-EEC0-497C-87CE-90DA61BEAD1C}"/>
              </a:ext>
            </a:extLst>
          </p:cNvPr>
          <p:cNvCxnSpPr>
            <a:stCxn id="91" idx="2"/>
            <a:endCxn id="66" idx="0"/>
          </p:cNvCxnSpPr>
          <p:nvPr/>
        </p:nvCxnSpPr>
        <p:spPr>
          <a:xfrm flipH="1">
            <a:off x="2807152" y="3307873"/>
            <a:ext cx="4822296" cy="1232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C71176EF-3470-4881-A5E8-5B60408C0577}"/>
              </a:ext>
            </a:extLst>
          </p:cNvPr>
          <p:cNvCxnSpPr>
            <a:stCxn id="89" idx="2"/>
            <a:endCxn id="67" idx="0"/>
          </p:cNvCxnSpPr>
          <p:nvPr/>
        </p:nvCxnSpPr>
        <p:spPr>
          <a:xfrm flipH="1">
            <a:off x="4018499" y="3307873"/>
            <a:ext cx="1628935" cy="1232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4675F08E-D6C0-499B-95A7-ECFF2C511C0B}"/>
              </a:ext>
            </a:extLst>
          </p:cNvPr>
          <p:cNvCxnSpPr>
            <a:stCxn id="91" idx="2"/>
            <a:endCxn id="67" idx="0"/>
          </p:cNvCxnSpPr>
          <p:nvPr/>
        </p:nvCxnSpPr>
        <p:spPr>
          <a:xfrm flipH="1">
            <a:off x="4018499" y="3307873"/>
            <a:ext cx="3610949" cy="1232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8EA9CDA4-7F8F-4899-8C4D-2B6A19D34738}"/>
              </a:ext>
            </a:extLst>
          </p:cNvPr>
          <p:cNvCxnSpPr>
            <a:stCxn id="89" idx="2"/>
            <a:endCxn id="68" idx="0"/>
          </p:cNvCxnSpPr>
          <p:nvPr/>
        </p:nvCxnSpPr>
        <p:spPr>
          <a:xfrm flipH="1">
            <a:off x="5185293" y="3307873"/>
            <a:ext cx="462141" cy="1232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04CECD92-FE37-40A3-8DAB-BD8C0E2A7C46}"/>
              </a:ext>
            </a:extLst>
          </p:cNvPr>
          <p:cNvCxnSpPr>
            <a:stCxn id="89" idx="2"/>
            <a:endCxn id="69" idx="0"/>
          </p:cNvCxnSpPr>
          <p:nvPr/>
        </p:nvCxnSpPr>
        <p:spPr>
          <a:xfrm>
            <a:off x="5647434" y="3307873"/>
            <a:ext cx="749204" cy="125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52BF6D4B-71D3-4AC6-BB4E-E3C7CDA208FB}"/>
              </a:ext>
            </a:extLst>
          </p:cNvPr>
          <p:cNvCxnSpPr/>
          <p:nvPr/>
        </p:nvCxnSpPr>
        <p:spPr>
          <a:xfrm flipH="1">
            <a:off x="5203119" y="3367662"/>
            <a:ext cx="2444155" cy="1232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1FB1C7FA-E398-46D0-B03B-B0F274B4187C}"/>
              </a:ext>
            </a:extLst>
          </p:cNvPr>
          <p:cNvCxnSpPr>
            <a:stCxn id="91" idx="2"/>
            <a:endCxn id="69" idx="0"/>
          </p:cNvCxnSpPr>
          <p:nvPr/>
        </p:nvCxnSpPr>
        <p:spPr>
          <a:xfrm flipH="1">
            <a:off x="6396638" y="3307873"/>
            <a:ext cx="1232810" cy="125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" name="Picture 8" descr="PC">
            <a:extLst>
              <a:ext uri="{FF2B5EF4-FFF2-40B4-BE49-F238E27FC236}">
                <a16:creationId xmlns:a16="http://schemas.microsoft.com/office/drawing/2014/main" xmlns="" id="{6B3113C4-A347-401C-A65F-6C1340BEF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406" y="5150483"/>
            <a:ext cx="465484" cy="38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</p:pic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3BC2DE6D-1883-4F98-BDB2-DDBF23B573DA}"/>
              </a:ext>
            </a:extLst>
          </p:cNvPr>
          <p:cNvCxnSpPr>
            <a:stCxn id="37" idx="2"/>
            <a:endCxn id="102" idx="0"/>
          </p:cNvCxnSpPr>
          <p:nvPr/>
        </p:nvCxnSpPr>
        <p:spPr>
          <a:xfrm flipH="1">
            <a:off x="7996148" y="4667044"/>
            <a:ext cx="17244" cy="4834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Picture 8" descr="PC">
            <a:extLst>
              <a:ext uri="{FF2B5EF4-FFF2-40B4-BE49-F238E27FC236}">
                <a16:creationId xmlns:a16="http://schemas.microsoft.com/office/drawing/2014/main" xmlns="" id="{6B3113C4-A347-401C-A65F-6C1340BEF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36" y="5229799"/>
            <a:ext cx="465484" cy="38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</p:pic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xmlns="" id="{3BC2DE6D-1883-4F98-BDB2-DDBF23B573DA}"/>
              </a:ext>
            </a:extLst>
          </p:cNvPr>
          <p:cNvCxnSpPr>
            <a:stCxn id="38" idx="2"/>
            <a:endCxn id="104" idx="0"/>
          </p:cNvCxnSpPr>
          <p:nvPr/>
        </p:nvCxnSpPr>
        <p:spPr>
          <a:xfrm flipH="1">
            <a:off x="10617278" y="4755553"/>
            <a:ext cx="9677" cy="4742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Picture 8" descr="PC">
            <a:extLst>
              <a:ext uri="{FF2B5EF4-FFF2-40B4-BE49-F238E27FC236}">
                <a16:creationId xmlns:a16="http://schemas.microsoft.com/office/drawing/2014/main" xmlns="" id="{D3393183-004D-4974-A315-830BA5AA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451" y="4974854"/>
            <a:ext cx="465484" cy="38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</p:pic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9735229C-87D0-4BD6-B9BD-7D9D2C86E36D}"/>
              </a:ext>
            </a:extLst>
          </p:cNvPr>
          <p:cNvCxnSpPr>
            <a:stCxn id="37" idx="2"/>
            <a:endCxn id="106" idx="0"/>
          </p:cNvCxnSpPr>
          <p:nvPr/>
        </p:nvCxnSpPr>
        <p:spPr>
          <a:xfrm>
            <a:off x="8013392" y="4667044"/>
            <a:ext cx="1001801" cy="3078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8" descr="PC">
            <a:extLst>
              <a:ext uri="{FF2B5EF4-FFF2-40B4-BE49-F238E27FC236}">
                <a16:creationId xmlns:a16="http://schemas.microsoft.com/office/drawing/2014/main" xmlns="" id="{D3393183-004D-4974-A315-830BA5AA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137" y="5589328"/>
            <a:ext cx="465484" cy="38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</p:pic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9735229C-87D0-4BD6-B9BD-7D9D2C86E36D}"/>
              </a:ext>
            </a:extLst>
          </p:cNvPr>
          <p:cNvCxnSpPr>
            <a:stCxn id="37" idx="2"/>
            <a:endCxn id="108" idx="0"/>
          </p:cNvCxnSpPr>
          <p:nvPr/>
        </p:nvCxnSpPr>
        <p:spPr>
          <a:xfrm>
            <a:off x="8013392" y="4667044"/>
            <a:ext cx="982487" cy="9222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" name="Picture 8" descr="PC">
            <a:extLst>
              <a:ext uri="{FF2B5EF4-FFF2-40B4-BE49-F238E27FC236}">
                <a16:creationId xmlns:a16="http://schemas.microsoft.com/office/drawing/2014/main" xmlns="" id="{D3393183-004D-4974-A315-830BA5AA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596" y="4990808"/>
            <a:ext cx="465484" cy="38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</p:pic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9735229C-87D0-4BD6-B9BD-7D9D2C86E36D}"/>
              </a:ext>
            </a:extLst>
          </p:cNvPr>
          <p:cNvCxnSpPr>
            <a:stCxn id="38" idx="2"/>
            <a:endCxn id="112" idx="0"/>
          </p:cNvCxnSpPr>
          <p:nvPr/>
        </p:nvCxnSpPr>
        <p:spPr>
          <a:xfrm>
            <a:off x="10626955" y="4755553"/>
            <a:ext cx="1009383" cy="23525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4" name="Picture 8" descr="PC">
            <a:extLst>
              <a:ext uri="{FF2B5EF4-FFF2-40B4-BE49-F238E27FC236}">
                <a16:creationId xmlns:a16="http://schemas.microsoft.com/office/drawing/2014/main" xmlns="" id="{D3393183-004D-4974-A315-830BA5AA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574" y="5616246"/>
            <a:ext cx="465484" cy="38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</p:pic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9735229C-87D0-4BD6-B9BD-7D9D2C86E36D}"/>
              </a:ext>
            </a:extLst>
          </p:cNvPr>
          <p:cNvCxnSpPr>
            <a:stCxn id="38" idx="2"/>
            <a:endCxn id="114" idx="0"/>
          </p:cNvCxnSpPr>
          <p:nvPr/>
        </p:nvCxnSpPr>
        <p:spPr>
          <a:xfrm>
            <a:off x="10626955" y="4755553"/>
            <a:ext cx="968361" cy="8606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104499" y="1921340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ea typeface="HY견고딕" panose="02030600000101010101" pitchFamily="18" charset="-127"/>
                <a:cs typeface="Consolas" panose="020B0609020204030204" pitchFamily="49" charset="0"/>
              </a:rPr>
              <a:t>L3 Switch</a:t>
            </a:r>
            <a:endParaRPr lang="ko-KR" altLang="en-US" sz="1200" b="1" dirty="0">
              <a:latin typeface="Consolas" panose="020B0609020204030204" pitchFamily="49" charset="0"/>
              <a:ea typeface="HY견고딕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10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7501" y="130174"/>
            <a:ext cx="6801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 방향</a:t>
            </a:r>
            <a:endParaRPr lang="ko-KR" altLang="en-US" sz="9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1" name="Picture 22" descr="Network_Cloud_Standar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36" y="90942"/>
            <a:ext cx="876793" cy="44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</p:pic>
      <p:cxnSp>
        <p:nvCxnSpPr>
          <p:cNvPr id="132" name="AutoShape 299"/>
          <p:cNvCxnSpPr>
            <a:cxnSpLocks noChangeShapeType="1"/>
            <a:stCxn id="86" idx="0"/>
            <a:endCxn id="131" idx="2"/>
          </p:cNvCxnSpPr>
          <p:nvPr/>
        </p:nvCxnSpPr>
        <p:spPr bwMode="auto">
          <a:xfrm flipV="1">
            <a:off x="5647433" y="537541"/>
            <a:ext cx="965400" cy="176833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AutoShape 299"/>
          <p:cNvCxnSpPr>
            <a:cxnSpLocks noChangeShapeType="1"/>
            <a:stCxn id="131" idx="2"/>
            <a:endCxn id="87" idx="0"/>
          </p:cNvCxnSpPr>
          <p:nvPr/>
        </p:nvCxnSpPr>
        <p:spPr bwMode="auto">
          <a:xfrm>
            <a:off x="6612833" y="537541"/>
            <a:ext cx="993683" cy="176833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38" idx="0"/>
            <a:endCxn id="91" idx="2"/>
          </p:cNvCxnSpPr>
          <p:nvPr/>
        </p:nvCxnSpPr>
        <p:spPr>
          <a:xfrm flipH="1" flipV="1">
            <a:off x="7629448" y="3307873"/>
            <a:ext cx="2997507" cy="1069516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37" idx="0"/>
          </p:cNvCxnSpPr>
          <p:nvPr/>
        </p:nvCxnSpPr>
        <p:spPr>
          <a:xfrm flipH="1" flipV="1">
            <a:off x="7712196" y="3307873"/>
            <a:ext cx="301196" cy="981007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AutoShape 299"/>
          <p:cNvCxnSpPr>
            <a:cxnSpLocks noChangeShapeType="1"/>
            <a:stCxn id="89" idx="3"/>
            <a:endCxn id="91" idx="1"/>
          </p:cNvCxnSpPr>
          <p:nvPr/>
        </p:nvCxnSpPr>
        <p:spPr bwMode="auto">
          <a:xfrm>
            <a:off x="5852660" y="3135830"/>
            <a:ext cx="1571561" cy="0"/>
          </a:xfrm>
          <a:prstGeom prst="straightConnector1">
            <a:avLst/>
          </a:prstGeom>
          <a:noFill/>
          <a:ln w="3175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직선 연결선 139"/>
          <p:cNvCxnSpPr>
            <a:stCxn id="38" idx="0"/>
            <a:endCxn id="89" idx="2"/>
          </p:cNvCxnSpPr>
          <p:nvPr/>
        </p:nvCxnSpPr>
        <p:spPr>
          <a:xfrm flipH="1" flipV="1">
            <a:off x="5647434" y="3307873"/>
            <a:ext cx="4979521" cy="1069516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37" idx="0"/>
            <a:endCxn id="89" idx="2"/>
          </p:cNvCxnSpPr>
          <p:nvPr/>
        </p:nvCxnSpPr>
        <p:spPr>
          <a:xfrm flipH="1" flipV="1">
            <a:off x="5647434" y="3307873"/>
            <a:ext cx="2365958" cy="981007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AutoShape 299"/>
          <p:cNvCxnSpPr>
            <a:cxnSpLocks noChangeShapeType="1"/>
            <a:stCxn id="88" idx="3"/>
            <a:endCxn id="90" idx="1"/>
          </p:cNvCxnSpPr>
          <p:nvPr/>
        </p:nvCxnSpPr>
        <p:spPr bwMode="auto">
          <a:xfrm>
            <a:off x="5850237" y="1847054"/>
            <a:ext cx="1573983" cy="0"/>
          </a:xfrm>
          <a:prstGeom prst="straightConnector1">
            <a:avLst/>
          </a:prstGeom>
          <a:noFill/>
          <a:ln w="3175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299"/>
          <p:cNvCxnSpPr>
            <a:cxnSpLocks noChangeShapeType="1"/>
            <a:stCxn id="90" idx="2"/>
            <a:endCxn id="91" idx="0"/>
          </p:cNvCxnSpPr>
          <p:nvPr/>
        </p:nvCxnSpPr>
        <p:spPr bwMode="auto">
          <a:xfrm>
            <a:off x="7629447" y="2019097"/>
            <a:ext cx="1" cy="944690"/>
          </a:xfrm>
          <a:prstGeom prst="straightConnector1">
            <a:avLst/>
          </a:prstGeom>
          <a:noFill/>
          <a:ln w="3175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299"/>
          <p:cNvCxnSpPr>
            <a:cxnSpLocks noChangeShapeType="1"/>
            <a:stCxn id="88" idx="2"/>
            <a:endCxn id="89" idx="0"/>
          </p:cNvCxnSpPr>
          <p:nvPr/>
        </p:nvCxnSpPr>
        <p:spPr bwMode="auto">
          <a:xfrm>
            <a:off x="5645011" y="2019097"/>
            <a:ext cx="2423" cy="944690"/>
          </a:xfrm>
          <a:prstGeom prst="straightConnector1">
            <a:avLst/>
          </a:prstGeom>
          <a:noFill/>
          <a:ln w="3175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직사각형 189"/>
          <p:cNvSpPr/>
          <p:nvPr/>
        </p:nvSpPr>
        <p:spPr>
          <a:xfrm>
            <a:off x="7065416" y="4117279"/>
            <a:ext cx="5107534" cy="2700210"/>
          </a:xfrm>
          <a:prstGeom prst="rect">
            <a:avLst/>
          </a:prstGeom>
          <a:noFill/>
          <a:ln w="28575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구부러진 연결선 213"/>
          <p:cNvCxnSpPr>
            <a:stCxn id="190" idx="0"/>
          </p:cNvCxnSpPr>
          <p:nvPr/>
        </p:nvCxnSpPr>
        <p:spPr>
          <a:xfrm rot="16200000" flipV="1">
            <a:off x="7287939" y="1786035"/>
            <a:ext cx="3402905" cy="1259584"/>
          </a:xfrm>
          <a:prstGeom prst="curvedConnector3">
            <a:avLst>
              <a:gd name="adj1" fmla="val 43655"/>
            </a:avLst>
          </a:prstGeom>
          <a:ln w="28575" cap="flat" cmpd="sng">
            <a:solidFill>
              <a:srgbClr val="002060"/>
            </a:solidFill>
            <a:prstDash val="lgDash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/>
          <p:nvPr/>
        </p:nvCxnSpPr>
        <p:spPr>
          <a:xfrm flipH="1">
            <a:off x="11045242" y="192838"/>
            <a:ext cx="492259" cy="10784"/>
          </a:xfrm>
          <a:prstGeom prst="straightConnector1">
            <a:avLst/>
          </a:prstGeom>
          <a:ln w="28575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/>
          <p:cNvSpPr/>
          <p:nvPr/>
        </p:nvSpPr>
        <p:spPr>
          <a:xfrm>
            <a:off x="2184916" y="4131787"/>
            <a:ext cx="4833193" cy="2700210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구부러진 연결선 247"/>
          <p:cNvCxnSpPr/>
          <p:nvPr/>
        </p:nvCxnSpPr>
        <p:spPr>
          <a:xfrm rot="5400000" flipH="1" flipV="1">
            <a:off x="2735857" y="2077571"/>
            <a:ext cx="3392003" cy="701925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rgbClr val="002060"/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그룹 260"/>
          <p:cNvGrpSpPr/>
          <p:nvPr/>
        </p:nvGrpSpPr>
        <p:grpSpPr>
          <a:xfrm>
            <a:off x="5914498" y="5043107"/>
            <a:ext cx="937877" cy="302414"/>
            <a:chOff x="4646102" y="3255106"/>
            <a:chExt cx="1684408" cy="503735"/>
          </a:xfrm>
          <a:effectLst>
            <a:reflection blurRad="711200" stA="71000" endPos="65000" dist="50800" dir="5400000" sy="-100000" algn="bl" rotWithShape="0"/>
          </a:effectLst>
        </p:grpSpPr>
        <p:sp>
          <p:nvSpPr>
            <p:cNvPr id="262" name="양쪽 모서리가 둥근 사각형 261"/>
            <p:cNvSpPr/>
            <p:nvPr/>
          </p:nvSpPr>
          <p:spPr>
            <a:xfrm>
              <a:off x="4646103" y="3255106"/>
              <a:ext cx="1684407" cy="240494"/>
            </a:xfrm>
            <a:prstGeom prst="round2SameRect">
              <a:avLst/>
            </a:prstGeom>
            <a:solidFill>
              <a:srgbClr val="3F3F3F"/>
            </a:solidFill>
            <a:ln w="9525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algn="ctr"/>
              <a:r>
                <a:rPr lang="ko-KR" altLang="en-US" sz="900" b="1" dirty="0" smtClean="0">
                  <a:latin typeface="나눔바른고딕" pitchFamily="50" charset="-127"/>
                  <a:ea typeface="나눔바른고딕" pitchFamily="50" charset="-127"/>
                </a:rPr>
                <a:t>경영지원본부</a:t>
              </a:r>
              <a:endParaRPr lang="ko-KR" altLang="en-US" sz="9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3" name="직사각형 22"/>
            <p:cNvSpPr/>
            <p:nvPr/>
          </p:nvSpPr>
          <p:spPr>
            <a:xfrm flipH="1">
              <a:off x="4646102" y="3495600"/>
              <a:ext cx="1684407" cy="263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marL="93627" algn="ctr">
                <a:buClr>
                  <a:srgbClr val="FFFFFF">
                    <a:lumMod val="50000"/>
                  </a:srgbClr>
                </a:buClr>
                <a:buSzPct val="90000"/>
              </a:pPr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VLAN 13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4725237" y="5045944"/>
            <a:ext cx="937877" cy="302414"/>
            <a:chOff x="4646102" y="3255106"/>
            <a:chExt cx="1684408" cy="503735"/>
          </a:xfrm>
          <a:effectLst>
            <a:reflection blurRad="711200" stA="71000" endPos="65000" dist="50800" dir="5400000" sy="-100000" algn="bl" rotWithShape="0"/>
          </a:effectLst>
        </p:grpSpPr>
        <p:sp>
          <p:nvSpPr>
            <p:cNvPr id="265" name="양쪽 모서리가 둥근 사각형 264"/>
            <p:cNvSpPr/>
            <p:nvPr/>
          </p:nvSpPr>
          <p:spPr>
            <a:xfrm>
              <a:off x="4646103" y="3255106"/>
              <a:ext cx="1684407" cy="240494"/>
            </a:xfrm>
            <a:prstGeom prst="round2SameRect">
              <a:avLst/>
            </a:prstGeom>
            <a:solidFill>
              <a:srgbClr val="3F3F3F"/>
            </a:solidFill>
            <a:ln w="9525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algn="ctr"/>
              <a:r>
                <a:rPr lang="ko-KR" altLang="en-US" sz="900" b="1" dirty="0" smtClean="0">
                  <a:latin typeface="나눔바른고딕" pitchFamily="50" charset="-127"/>
                  <a:ea typeface="나눔바른고딕" pitchFamily="50" charset="-127"/>
                </a:rPr>
                <a:t>마케팅본부</a:t>
              </a:r>
              <a:endParaRPr lang="ko-KR" altLang="en-US" sz="9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6" name="직사각형 22"/>
            <p:cNvSpPr/>
            <p:nvPr/>
          </p:nvSpPr>
          <p:spPr>
            <a:xfrm flipH="1">
              <a:off x="4646102" y="3495600"/>
              <a:ext cx="1684407" cy="263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marL="93627" algn="ctr">
                <a:buClr>
                  <a:srgbClr val="FFFFFF">
                    <a:lumMod val="50000"/>
                  </a:srgbClr>
                </a:buClr>
                <a:buSzPct val="90000"/>
              </a:pPr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VLAN 14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3543227" y="5045615"/>
            <a:ext cx="937877" cy="302414"/>
            <a:chOff x="4646102" y="3255106"/>
            <a:chExt cx="1684408" cy="503735"/>
          </a:xfrm>
          <a:effectLst>
            <a:reflection blurRad="711200" stA="71000" endPos="65000" dist="50800" dir="5400000" sy="-100000" algn="bl" rotWithShape="0"/>
          </a:effectLst>
        </p:grpSpPr>
        <p:sp>
          <p:nvSpPr>
            <p:cNvPr id="296" name="양쪽 모서리가 둥근 사각형 295"/>
            <p:cNvSpPr/>
            <p:nvPr/>
          </p:nvSpPr>
          <p:spPr>
            <a:xfrm>
              <a:off x="4646103" y="3255106"/>
              <a:ext cx="1684407" cy="240494"/>
            </a:xfrm>
            <a:prstGeom prst="round2SameRect">
              <a:avLst/>
            </a:prstGeom>
            <a:solidFill>
              <a:srgbClr val="3F3F3F"/>
            </a:solidFill>
            <a:ln w="9525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algn="ctr"/>
              <a:r>
                <a:rPr lang="ko-KR" altLang="en-US" sz="900" b="1" dirty="0" smtClean="0">
                  <a:latin typeface="나눔바른고딕" pitchFamily="50" charset="-127"/>
                  <a:ea typeface="나눔바른고딕" pitchFamily="50" charset="-127"/>
                </a:rPr>
                <a:t>고객지원본부</a:t>
              </a:r>
              <a:endParaRPr lang="ko-KR" altLang="en-US" sz="9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97" name="직사각형 22"/>
            <p:cNvSpPr/>
            <p:nvPr/>
          </p:nvSpPr>
          <p:spPr>
            <a:xfrm flipH="1">
              <a:off x="4646102" y="3495600"/>
              <a:ext cx="1684407" cy="263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marL="93627" algn="ctr">
                <a:buClr>
                  <a:srgbClr val="FFFFFF">
                    <a:lumMod val="50000"/>
                  </a:srgbClr>
                </a:buClr>
                <a:buSzPct val="90000"/>
              </a:pPr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VLAN 15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2299512" y="5037013"/>
            <a:ext cx="937877" cy="302414"/>
            <a:chOff x="4646102" y="3255106"/>
            <a:chExt cx="1684408" cy="503735"/>
          </a:xfrm>
          <a:effectLst>
            <a:reflection blurRad="711200" stA="71000" endPos="65000" dist="50800" dir="5400000" sy="-100000" algn="bl" rotWithShape="0"/>
          </a:effectLst>
        </p:grpSpPr>
        <p:sp>
          <p:nvSpPr>
            <p:cNvPr id="299" name="양쪽 모서리가 둥근 사각형 298"/>
            <p:cNvSpPr/>
            <p:nvPr/>
          </p:nvSpPr>
          <p:spPr>
            <a:xfrm>
              <a:off x="4646103" y="3255106"/>
              <a:ext cx="1684407" cy="240494"/>
            </a:xfrm>
            <a:prstGeom prst="round2SameRect">
              <a:avLst/>
            </a:prstGeom>
            <a:solidFill>
              <a:srgbClr val="3F3F3F"/>
            </a:solidFill>
            <a:ln w="9525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algn="ctr"/>
              <a:r>
                <a:rPr lang="ko-KR" altLang="en-US" sz="900" b="1" dirty="0" smtClean="0">
                  <a:latin typeface="나눔바른고딕" pitchFamily="50" charset="-127"/>
                  <a:ea typeface="나눔바른고딕" pitchFamily="50" charset="-127"/>
                </a:rPr>
                <a:t>기획관리본부</a:t>
              </a:r>
              <a:endParaRPr lang="ko-KR" altLang="en-US" sz="9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00" name="직사각형 22"/>
            <p:cNvSpPr/>
            <p:nvPr/>
          </p:nvSpPr>
          <p:spPr>
            <a:xfrm flipH="1">
              <a:off x="4646102" y="3495600"/>
              <a:ext cx="1684407" cy="263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marL="93627" algn="ctr">
                <a:buClr>
                  <a:srgbClr val="FFFFFF">
                    <a:lumMod val="50000"/>
                  </a:srgbClr>
                </a:buClr>
                <a:buSzPct val="90000"/>
              </a:pPr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VLAN 16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8323727" y="4403250"/>
            <a:ext cx="937877" cy="302414"/>
            <a:chOff x="4646102" y="3255106"/>
            <a:chExt cx="1684408" cy="503735"/>
          </a:xfrm>
          <a:effectLst>
            <a:reflection blurRad="711200" stA="71000" endPos="65000" dist="50800" dir="5400000" sy="-100000" algn="bl" rotWithShape="0"/>
          </a:effectLst>
        </p:grpSpPr>
        <p:sp>
          <p:nvSpPr>
            <p:cNvPr id="302" name="양쪽 모서리가 둥근 사각형 301"/>
            <p:cNvSpPr/>
            <p:nvPr/>
          </p:nvSpPr>
          <p:spPr>
            <a:xfrm>
              <a:off x="4646104" y="3255106"/>
              <a:ext cx="1684406" cy="240494"/>
            </a:xfrm>
            <a:prstGeom prst="round2SameRect">
              <a:avLst/>
            </a:prstGeom>
            <a:solidFill>
              <a:srgbClr val="3F3F3F"/>
            </a:solidFill>
            <a:ln w="9525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algn="ctr"/>
              <a:r>
                <a:rPr lang="ko-KR" altLang="en-US" sz="900" b="1" dirty="0" err="1" smtClean="0">
                  <a:latin typeface="나눔바른고딕" pitchFamily="50" charset="-127"/>
                  <a:ea typeface="나눔바른고딕" pitchFamily="50" charset="-127"/>
                </a:rPr>
                <a:t>서버실</a:t>
              </a:r>
              <a:r>
                <a:rPr lang="ko-KR" altLang="en-US" sz="900" b="1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900" b="1" dirty="0" smtClean="0">
                  <a:latin typeface="나눔바른고딕" pitchFamily="50" charset="-127"/>
                  <a:ea typeface="나눔바른고딕" pitchFamily="50" charset="-127"/>
                </a:rPr>
                <a:t>2</a:t>
              </a:r>
              <a:endParaRPr lang="ko-KR" altLang="en-US" sz="9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03" name="직사각형 22"/>
            <p:cNvSpPr/>
            <p:nvPr/>
          </p:nvSpPr>
          <p:spPr>
            <a:xfrm flipH="1">
              <a:off x="4646102" y="3495600"/>
              <a:ext cx="1684407" cy="263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marL="93627" algn="ctr">
                <a:buClr>
                  <a:srgbClr val="FFFFFF">
                    <a:lumMod val="50000"/>
                  </a:srgbClr>
                </a:buClr>
                <a:buSzPct val="90000"/>
              </a:pPr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VLAN 12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10917001" y="4411380"/>
            <a:ext cx="937877" cy="302414"/>
            <a:chOff x="4646102" y="3255106"/>
            <a:chExt cx="1684408" cy="503735"/>
          </a:xfrm>
          <a:effectLst>
            <a:reflection blurRad="711200" stA="71000" endPos="65000" dist="50800" dir="5400000" sy="-100000" algn="bl" rotWithShape="0"/>
          </a:effectLst>
        </p:grpSpPr>
        <p:sp>
          <p:nvSpPr>
            <p:cNvPr id="305" name="양쪽 모서리가 둥근 사각형 304"/>
            <p:cNvSpPr/>
            <p:nvPr/>
          </p:nvSpPr>
          <p:spPr>
            <a:xfrm>
              <a:off x="4646104" y="3255106"/>
              <a:ext cx="1684406" cy="240494"/>
            </a:xfrm>
            <a:prstGeom prst="round2SameRect">
              <a:avLst/>
            </a:prstGeom>
            <a:solidFill>
              <a:srgbClr val="3F3F3F"/>
            </a:solidFill>
            <a:ln w="9525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algn="ctr"/>
              <a:r>
                <a:rPr lang="ko-KR" altLang="en-US" sz="900" b="1" dirty="0" err="1" smtClean="0">
                  <a:latin typeface="나눔바른고딕" pitchFamily="50" charset="-127"/>
                  <a:ea typeface="나눔바른고딕" pitchFamily="50" charset="-127"/>
                </a:rPr>
                <a:t>서버실</a:t>
              </a:r>
              <a:r>
                <a:rPr lang="ko-KR" altLang="en-US" sz="900" b="1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900" b="1" dirty="0" smtClean="0">
                  <a:latin typeface="나눔바른고딕" pitchFamily="50" charset="-127"/>
                  <a:ea typeface="나눔바른고딕" pitchFamily="50" charset="-127"/>
                </a:rPr>
                <a:t>1</a:t>
              </a:r>
              <a:endParaRPr lang="ko-KR" altLang="en-US" sz="9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06" name="직사각형 22"/>
            <p:cNvSpPr/>
            <p:nvPr/>
          </p:nvSpPr>
          <p:spPr>
            <a:xfrm flipH="1">
              <a:off x="4646102" y="3495600"/>
              <a:ext cx="1684407" cy="263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"/>
            </a:bodyPr>
            <a:lstStyle/>
            <a:p>
              <a:pPr marL="93627" algn="ctr">
                <a:buClr>
                  <a:srgbClr val="FFFFFF">
                    <a:lumMod val="50000"/>
                  </a:srgbClr>
                </a:buClr>
                <a:buSzPct val="90000"/>
              </a:pPr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VLAN 11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8" name="TextBox 307"/>
          <p:cNvSpPr txBox="1"/>
          <p:nvPr/>
        </p:nvSpPr>
        <p:spPr>
          <a:xfrm>
            <a:off x="4869706" y="3025493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나눔 바른 고딕"/>
              </a:rPr>
              <a:t>DSW 1</a:t>
            </a:r>
            <a:endParaRPr lang="ko-KR" altLang="en-US" sz="900" b="1" dirty="0">
              <a:latin typeface="나눔 바른 고딕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834673" y="3023319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나눔 바른 고딕"/>
              </a:rPr>
              <a:t>DSW 2</a:t>
            </a:r>
            <a:endParaRPr lang="ko-KR" altLang="en-US" sz="900" b="1" dirty="0">
              <a:latin typeface="나눔 바른 고딕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990385" y="4614570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나눔 바른 고딕"/>
              </a:rPr>
              <a:t>ASW 6</a:t>
            </a:r>
            <a:endParaRPr lang="ko-KR" altLang="en-US" sz="900" b="1" dirty="0">
              <a:latin typeface="나눔 바른 고딕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4188116" y="4614570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나눔 바른 고딕"/>
              </a:rPr>
              <a:t>ASW 5</a:t>
            </a:r>
            <a:endParaRPr lang="ko-KR" altLang="en-US" sz="900" b="1" dirty="0">
              <a:latin typeface="나눔 바른 고딕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5357215" y="4614570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나눔 바른 고딕"/>
              </a:rPr>
              <a:t>ASW 4</a:t>
            </a:r>
            <a:endParaRPr lang="ko-KR" altLang="en-US" sz="900" b="1" dirty="0">
              <a:latin typeface="나눔 바른 고딕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537208" y="4614126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나눔 바른 고딕"/>
              </a:rPr>
              <a:t>ASW 3</a:t>
            </a:r>
            <a:endParaRPr lang="ko-KR" altLang="en-US" sz="900" b="1" dirty="0">
              <a:latin typeface="나눔 바른 고딕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338185" y="4474942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나눔 바른 고딕"/>
              </a:rPr>
              <a:t>ASW 2</a:t>
            </a:r>
            <a:endParaRPr lang="ko-KR" altLang="en-US" sz="900" b="1" dirty="0">
              <a:latin typeface="나눔 바른 고딕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9910819" y="4466138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나눔 바른 고딕"/>
              </a:rPr>
              <a:t>ASW 1</a:t>
            </a:r>
            <a:endParaRPr lang="ko-KR" altLang="en-US" sz="900" b="1" dirty="0">
              <a:latin typeface="나눔 바른 고딕"/>
            </a:endParaRPr>
          </a:p>
        </p:txBody>
      </p:sp>
      <p:cxnSp>
        <p:nvCxnSpPr>
          <p:cNvPr id="316" name="직선 화살표 연결선 315"/>
          <p:cNvCxnSpPr/>
          <p:nvPr/>
        </p:nvCxnSpPr>
        <p:spPr>
          <a:xfrm flipH="1">
            <a:off x="11045980" y="315733"/>
            <a:ext cx="492259" cy="10784"/>
          </a:xfrm>
          <a:prstGeom prst="straightConnector1">
            <a:avLst/>
          </a:prstGeom>
          <a:ln w="28575">
            <a:solidFill>
              <a:srgbClr val="00206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913422" y="1716717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나눔 바른 고딕"/>
              </a:rPr>
              <a:t>CORE 1</a:t>
            </a:r>
            <a:endParaRPr lang="ko-KR" altLang="en-US" sz="900" b="1" dirty="0">
              <a:latin typeface="나눔 바른 고딕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7823054" y="1726261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나눔 바른 고딕"/>
              </a:rPr>
              <a:t>CORE 2</a:t>
            </a:r>
            <a:endParaRPr lang="ko-KR" altLang="en-US" sz="900" b="1" dirty="0">
              <a:latin typeface="나눔 바른 고딕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7809896" y="732531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나눔 바른 고딕"/>
              </a:rPr>
              <a:t>ISP 2</a:t>
            </a:r>
            <a:endParaRPr lang="ko-KR" altLang="en-US" sz="900" b="1" dirty="0">
              <a:latin typeface="나눔 바른 고딕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4899765" y="714883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나눔 바른 고딕"/>
              </a:rPr>
              <a:t>ISP 1</a:t>
            </a:r>
            <a:endParaRPr lang="ko-KR" altLang="en-US" sz="900" b="1" dirty="0">
              <a:latin typeface="나눔 바른 고딕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7088268" y="174606"/>
            <a:ext cx="5838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나눔 바른 고딕"/>
              </a:rPr>
              <a:t>Internet</a:t>
            </a:r>
            <a:endParaRPr lang="ko-KR" altLang="en-US" sz="900" b="1" dirty="0">
              <a:latin typeface="나눔 바른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063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248682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661741" y="649057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984566" y="1307302"/>
            <a:ext cx="2374834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94986" y="3971143"/>
            <a:ext cx="128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Impact" pitchFamily="34" charset="0"/>
              </a:rPr>
              <a:t>R .E. A</a:t>
            </a:r>
          </a:p>
          <a:p>
            <a:r>
              <a:rPr lang="en-US" altLang="ko-KR" dirty="0" smtClean="0">
                <a:solidFill>
                  <a:srgbClr val="FFC000"/>
                </a:solidFill>
                <a:latin typeface="Impact" pitchFamily="34" charset="0"/>
              </a:rPr>
              <a:t>     Network</a:t>
            </a:r>
            <a:endParaRPr lang="ko-KR" altLang="en-US" dirty="0">
              <a:solidFill>
                <a:srgbClr val="FFC000"/>
              </a:solidFill>
              <a:latin typeface="Impact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86229"/>
              </p:ext>
            </p:extLst>
          </p:nvPr>
        </p:nvGraphicFramePr>
        <p:xfrm>
          <a:off x="2695545" y="1597865"/>
          <a:ext cx="8858312" cy="2214107"/>
        </p:xfrm>
        <a:graphic>
          <a:graphicData uri="http://schemas.openxmlformats.org/drawingml/2006/table">
            <a:tbl>
              <a:tblPr/>
              <a:tblGrid>
                <a:gridCol w="16709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8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88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47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47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49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Cisco</a:t>
                      </a:r>
                      <a:r>
                        <a:rPr lang="en-US" sz="105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3550 (</a:t>
                      </a:r>
                      <a:r>
                        <a:rPr lang="en-US" sz="1050" kern="120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Switch)</a:t>
                      </a:r>
                      <a:endParaRPr lang="en-US" sz="105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주요 특징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780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IOS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버전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C3550 Software Version 12.2</a:t>
                      </a:r>
                      <a:endParaRPr lang="en-US" sz="10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PoE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지원하지 않음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DRAM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122880K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GBIC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Giga-stack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CWDM 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Flash Memory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8184K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내장형 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RMON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기록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경로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이벤트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고정형 포트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10/100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포트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24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개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크기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1.75x17.5x14.4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최대 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VLAN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1005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FEC/GEC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지원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4668" marR="74668" marT="37334" marB="373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04048"/>
              </p:ext>
            </p:extLst>
          </p:nvPr>
        </p:nvGraphicFramePr>
        <p:xfrm>
          <a:off x="2708245" y="3828267"/>
          <a:ext cx="8858310" cy="2377569"/>
        </p:xfrm>
        <a:graphic>
          <a:graphicData uri="http://schemas.openxmlformats.org/drawingml/2006/table">
            <a:tbl>
              <a:tblPr/>
              <a:tblGrid>
                <a:gridCol w="16515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7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45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75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75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71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Cisco 2801 (</a:t>
                      </a:r>
                      <a:r>
                        <a:rPr lang="en-US" sz="1050" kern="120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Router</a:t>
                      </a:r>
                      <a:r>
                        <a:rPr lang="en-US" sz="1050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sz="105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주요 특징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13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IOS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버전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2800Software Version12.4(22)YB2</a:t>
                      </a:r>
                      <a:endParaRPr lang="en-US" sz="10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랙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높이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랙장치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(1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RU)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DRAM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60416k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크기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437x445x491mm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Flash Memory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5120k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W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중량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13.7Ib(6kg)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카드 슬롯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HWIC, WIC, VIC</a:t>
                      </a:r>
                      <a:endParaRPr lang="en-US" sz="10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RPS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지원하지 않음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7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콘솔포트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10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크기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13.7Ib(6kg)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3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하드웨어암호화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지원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AC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입력전원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100-240VAC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1238" marR="71238" marT="35619" marB="356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9" name="_x96631384" descr="EMB00001994129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1120" y="2185193"/>
            <a:ext cx="1391859" cy="1143008"/>
          </a:xfrm>
          <a:prstGeom prst="rect">
            <a:avLst/>
          </a:prstGeom>
          <a:noFill/>
        </p:spPr>
      </p:pic>
      <p:pic>
        <p:nvPicPr>
          <p:cNvPr id="20" name="_x97218864" descr="EMB00001994125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9682" y="4399771"/>
            <a:ext cx="1428760" cy="1285884"/>
          </a:xfrm>
          <a:prstGeom prst="rect">
            <a:avLst/>
          </a:prstGeom>
          <a:noFill/>
        </p:spPr>
      </p:pic>
      <p:sp>
        <p:nvSpPr>
          <p:cNvPr id="22" name="부제목 2"/>
          <p:cNvSpPr txBox="1">
            <a:spLocks/>
          </p:cNvSpPr>
          <p:nvPr/>
        </p:nvSpPr>
        <p:spPr>
          <a:xfrm>
            <a:off x="2902040" y="843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3-1 </a:t>
            </a:r>
            <a:r>
              <a:rPr lang="ko-KR" altLang="en-US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내역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4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7022649" y="4187932"/>
            <a:ext cx="5089604" cy="14381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22649" y="2193937"/>
            <a:ext cx="5089604" cy="7638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서버 환경 구축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06_ MARKETING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516956" y="2259393"/>
            <a:ext cx="2759245" cy="2412240"/>
            <a:chOff x="3727013" y="2221641"/>
            <a:chExt cx="3528384" cy="2902370"/>
          </a:xfrm>
        </p:grpSpPr>
        <p:pic>
          <p:nvPicPr>
            <p:cNvPr id="139" name="Picture 62" descr="Router">
              <a:extLst>
                <a:ext uri="{FF2B5EF4-FFF2-40B4-BE49-F238E27FC236}">
                  <a16:creationId xmlns:a16="http://schemas.microsoft.com/office/drawing/2014/main" xmlns="" id="{85EA5F84-CFDF-42C8-9948-B42BED236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013" y="2221641"/>
              <a:ext cx="653363" cy="482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62" descr="Router">
              <a:extLst>
                <a:ext uri="{FF2B5EF4-FFF2-40B4-BE49-F238E27FC236}">
                  <a16:creationId xmlns:a16="http://schemas.microsoft.com/office/drawing/2014/main" xmlns="" id="{E05D1B3D-E4C3-41BB-BA51-C1145A013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034" y="2221641"/>
              <a:ext cx="653363" cy="482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73" descr="Multilayer_Switch">
              <a:extLst>
                <a:ext uri="{FF2B5EF4-FFF2-40B4-BE49-F238E27FC236}">
                  <a16:creationId xmlns:a16="http://schemas.microsoft.com/office/drawing/2014/main" xmlns="" id="{F984EB1E-5C3B-4C0C-BBC0-2103C6789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886" y="4369441"/>
              <a:ext cx="587695" cy="754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73" descr="Multilayer_Switch">
              <a:extLst>
                <a:ext uri="{FF2B5EF4-FFF2-40B4-BE49-F238E27FC236}">
                  <a16:creationId xmlns:a16="http://schemas.microsoft.com/office/drawing/2014/main" xmlns="" id="{9CD5A776-265A-4D0D-A56F-0456E920F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395" y="4369441"/>
              <a:ext cx="587695" cy="754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xmlns="" id="{C9C2AFEC-2BB2-4383-B749-58E7A7CA9979}"/>
                </a:ext>
              </a:extLst>
            </p:cNvPr>
            <p:cNvCxnSpPr>
              <a:stCxn id="139" idx="2"/>
              <a:endCxn id="141" idx="0"/>
            </p:cNvCxnSpPr>
            <p:nvPr/>
          </p:nvCxnSpPr>
          <p:spPr>
            <a:xfrm flipH="1">
              <a:off x="4050734" y="2704021"/>
              <a:ext cx="2961" cy="166542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xmlns="" id="{4E4B69E7-D187-4DAF-8792-1B5E7F2D0A87}"/>
                </a:ext>
              </a:extLst>
            </p:cNvPr>
            <p:cNvCxnSpPr>
              <a:stCxn id="140" idx="2"/>
              <a:endCxn id="143" idx="0"/>
            </p:cNvCxnSpPr>
            <p:nvPr/>
          </p:nvCxnSpPr>
          <p:spPr>
            <a:xfrm>
              <a:off x="6928716" y="2704021"/>
              <a:ext cx="12527" cy="166542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xmlns="" id="{6B997984-E663-4BD6-9654-B655328FEB0E}"/>
                </a:ext>
              </a:extLst>
            </p:cNvPr>
            <p:cNvCxnSpPr>
              <a:stCxn id="141" idx="3"/>
              <a:endCxn id="143" idx="1"/>
            </p:cNvCxnSpPr>
            <p:nvPr/>
          </p:nvCxnSpPr>
          <p:spPr>
            <a:xfrm>
              <a:off x="4344581" y="4746726"/>
              <a:ext cx="2302814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xmlns="" id="{4B1E6A68-0941-4F54-B036-88876837836B}"/>
                </a:ext>
              </a:extLst>
            </p:cNvPr>
            <p:cNvCxnSpPr/>
            <p:nvPr/>
          </p:nvCxnSpPr>
          <p:spPr>
            <a:xfrm>
              <a:off x="4354748" y="4838559"/>
              <a:ext cx="2289118" cy="2235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CF04F822-5E32-4036-86B2-19F8213C5E52}"/>
              </a:ext>
            </a:extLst>
          </p:cNvPr>
          <p:cNvSpPr txBox="1"/>
          <p:nvPr/>
        </p:nvSpPr>
        <p:spPr>
          <a:xfrm>
            <a:off x="3525469" y="1979402"/>
            <a:ext cx="640749" cy="33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ISP1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54DDD7CC-2555-4EB4-9E4F-0B4D833A973B}"/>
              </a:ext>
            </a:extLst>
          </p:cNvPr>
          <p:cNvSpPr txBox="1"/>
          <p:nvPr/>
        </p:nvSpPr>
        <p:spPr>
          <a:xfrm>
            <a:off x="5764209" y="2001248"/>
            <a:ext cx="640749" cy="33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ISP2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534568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3-2 </a:t>
            </a:r>
            <a:r>
              <a:rPr lang="ko-KR" altLang="en-US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구성도 및 기술 </a:t>
            </a:r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(EIGRP)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2897CE4-59E4-4E34-9552-972985E97C27}"/>
              </a:ext>
            </a:extLst>
          </p:cNvPr>
          <p:cNvSpPr txBox="1"/>
          <p:nvPr/>
        </p:nvSpPr>
        <p:spPr>
          <a:xfrm>
            <a:off x="3403573" y="4660456"/>
            <a:ext cx="738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Core 1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2897CE4-59E4-4E34-9552-972985E97C27}"/>
              </a:ext>
            </a:extLst>
          </p:cNvPr>
          <p:cNvSpPr txBox="1"/>
          <p:nvPr/>
        </p:nvSpPr>
        <p:spPr>
          <a:xfrm>
            <a:off x="5676103" y="4660455"/>
            <a:ext cx="74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Core 2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F04F822-5E32-4036-86B2-19F8213C5E52}"/>
              </a:ext>
            </a:extLst>
          </p:cNvPr>
          <p:cNvSpPr txBox="1"/>
          <p:nvPr/>
        </p:nvSpPr>
        <p:spPr>
          <a:xfrm>
            <a:off x="4039916" y="2991160"/>
            <a:ext cx="163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EIGRP</a:t>
            </a:r>
          </a:p>
          <a:p>
            <a:pPr algn="ct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708" y="4240632"/>
            <a:ext cx="4985487" cy="13244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708" y="2259393"/>
            <a:ext cx="4990888" cy="638175"/>
          </a:xfrm>
          <a:prstGeom prst="rect">
            <a:avLst/>
          </a:prstGeom>
        </p:spPr>
      </p:pic>
      <p:sp>
        <p:nvSpPr>
          <p:cNvPr id="34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39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410040" y="750361"/>
            <a:ext cx="7477707" cy="857256"/>
            <a:chOff x="3068937" y="752535"/>
            <a:chExt cx="7070975" cy="857256"/>
          </a:xfrm>
        </p:grpSpPr>
        <p:sp>
          <p:nvSpPr>
            <p:cNvPr id="52" name="대각선 방향의 모서리가 잘린 사각형 51"/>
            <p:cNvSpPr/>
            <p:nvPr/>
          </p:nvSpPr>
          <p:spPr>
            <a:xfrm>
              <a:off x="3068937" y="823973"/>
              <a:ext cx="7008228" cy="785818"/>
            </a:xfrm>
            <a:prstGeom prst="snip2DiagRect">
              <a:avLst/>
            </a:prstGeom>
            <a:solidFill>
              <a:srgbClr val="00236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대각선 방향의 모서리가 잘린 사각형 53"/>
            <p:cNvSpPr/>
            <p:nvPr/>
          </p:nvSpPr>
          <p:spPr>
            <a:xfrm>
              <a:off x="3141100" y="752535"/>
              <a:ext cx="6998812" cy="78581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내용 개체 틀 2"/>
            <p:cNvSpPr txBox="1">
              <a:spLocks/>
            </p:cNvSpPr>
            <p:nvPr/>
          </p:nvSpPr>
          <p:spPr>
            <a:xfrm>
              <a:off x="3411402" y="843852"/>
              <a:ext cx="6458729" cy="6429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1) Ether-Channel</a:t>
              </a: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을 케이블확장으로 인한 대역폭 증가 </a:t>
              </a:r>
              <a:r>
                <a:rPr kumimoji="0" lang="ko-KR" altLang="en-US" sz="1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및  </a:t>
              </a:r>
              <a:r>
                <a:rPr lang="ko-KR" altLang="en-US" sz="16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속도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증가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2)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스위치 장비의  해당 포트 장애 시 대비 위한 </a:t>
              </a:r>
              <a:r>
                <a:rPr lang="ko-KR" altLang="en-US" sz="16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이중화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링크 구현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 bwMode="auto">
          <a:xfrm>
            <a:off x="7022649" y="1845678"/>
            <a:ext cx="798709" cy="3025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bg1"/>
                </a:solidFill>
                <a:latin typeface="HY견고딕"/>
                <a:ea typeface="HY견고딕"/>
              </a:rPr>
              <a:t>ISP1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022649" y="3824394"/>
            <a:ext cx="798709" cy="3025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bg1"/>
                </a:solidFill>
                <a:latin typeface="HY견고딕"/>
                <a:ea typeface="HY견고딕"/>
              </a:rPr>
              <a:t>Core 1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7009396" y="4073946"/>
            <a:ext cx="5089604" cy="10533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09"/>
          <a:stretch/>
        </p:blipFill>
        <p:spPr>
          <a:xfrm>
            <a:off x="7076006" y="4161574"/>
            <a:ext cx="4975642" cy="895350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7009396" y="2234571"/>
            <a:ext cx="5089604" cy="10533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3"/>
          <p:cNvSpPr/>
          <p:nvPr/>
        </p:nvSpPr>
        <p:spPr>
          <a:xfrm>
            <a:off x="-10438" y="0"/>
            <a:ext cx="248682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614415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3-2 </a:t>
            </a:r>
            <a:r>
              <a:rPr lang="ko-KR" altLang="en-US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구성도 및 기술 </a:t>
            </a:r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(Ether-Channel)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C1D067C-2A90-487B-9967-B500AE77B3C8}"/>
              </a:ext>
            </a:extLst>
          </p:cNvPr>
          <p:cNvSpPr txBox="1"/>
          <p:nvPr/>
        </p:nvSpPr>
        <p:spPr>
          <a:xfrm>
            <a:off x="7189854" y="7220563"/>
            <a:ext cx="778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서버실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17B1ADED-78A1-4CBB-8D39-606231322A07}"/>
              </a:ext>
            </a:extLst>
          </p:cNvPr>
          <p:cNvSpPr txBox="1"/>
          <p:nvPr/>
        </p:nvSpPr>
        <p:spPr>
          <a:xfrm>
            <a:off x="2870418" y="2187322"/>
            <a:ext cx="77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CORE 1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7B1ADED-78A1-4CBB-8D39-606231322A07}"/>
              </a:ext>
            </a:extLst>
          </p:cNvPr>
          <p:cNvSpPr txBox="1"/>
          <p:nvPr/>
        </p:nvSpPr>
        <p:spPr>
          <a:xfrm>
            <a:off x="5254835" y="2188332"/>
            <a:ext cx="77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CORE 2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2346610" y="2236586"/>
            <a:ext cx="4032627" cy="3498215"/>
            <a:chOff x="2346610" y="2236586"/>
            <a:chExt cx="4032627" cy="349821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17B1ADED-78A1-4CBB-8D39-606231322A07}"/>
                </a:ext>
              </a:extLst>
            </p:cNvPr>
            <p:cNvSpPr txBox="1"/>
            <p:nvPr/>
          </p:nvSpPr>
          <p:spPr>
            <a:xfrm>
              <a:off x="5244898" y="5341120"/>
              <a:ext cx="77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DSW 2</a:t>
              </a:r>
              <a:endParaRPr lang="ko-KR" altLang="en-US" sz="1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31" name="Picture 73" descr="Multilayer_Switch">
              <a:extLst>
                <a:ext uri="{FF2B5EF4-FFF2-40B4-BE49-F238E27FC236}">
                  <a16:creationId xmlns:a16="http://schemas.microsoft.com/office/drawing/2014/main" xmlns="" id="{143AA6CD-5FC8-465B-9E51-2AA1D8DBC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069" y="2479355"/>
              <a:ext cx="520327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3" descr="Multilayer_Switch">
              <a:extLst>
                <a:ext uri="{FF2B5EF4-FFF2-40B4-BE49-F238E27FC236}">
                  <a16:creationId xmlns:a16="http://schemas.microsoft.com/office/drawing/2014/main" xmlns="" id="{B97E5D7C-1ACD-497A-9D4F-60A0C7439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291" y="2464309"/>
              <a:ext cx="520327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1F7C5CEA-4947-4043-89D4-4F66E1E19A0B}"/>
                </a:ext>
              </a:extLst>
            </p:cNvPr>
            <p:cNvCxnSpPr/>
            <p:nvPr/>
          </p:nvCxnSpPr>
          <p:spPr>
            <a:xfrm flipV="1">
              <a:off x="3487271" y="2781809"/>
              <a:ext cx="1828895" cy="15046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8F4C23C1-C360-4368-B445-0B48DBE60DE4}"/>
                </a:ext>
              </a:extLst>
            </p:cNvPr>
            <p:cNvCxnSpPr/>
            <p:nvPr/>
          </p:nvCxnSpPr>
          <p:spPr>
            <a:xfrm flipV="1">
              <a:off x="3473325" y="2923549"/>
              <a:ext cx="1890341" cy="193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3" name="Picture 73" descr="Multilayer_Switch">
              <a:extLst>
                <a:ext uri="{FF2B5EF4-FFF2-40B4-BE49-F238E27FC236}">
                  <a16:creationId xmlns:a16="http://schemas.microsoft.com/office/drawing/2014/main" xmlns="" id="{5CBDEA6B-3780-4AD2-85A2-A0EC1FDB1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55" y="4722202"/>
              <a:ext cx="520327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73" descr="Multilayer_Switch">
              <a:extLst>
                <a:ext uri="{FF2B5EF4-FFF2-40B4-BE49-F238E27FC236}">
                  <a16:creationId xmlns:a16="http://schemas.microsoft.com/office/drawing/2014/main" xmlns="" id="{B174FC1F-6D60-4D7F-8616-D2BEE22B7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3176" y="4727004"/>
              <a:ext cx="520327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C4487CF5-A8BE-47F8-B6D6-C6B4E41378BF}"/>
                </a:ext>
              </a:extLst>
            </p:cNvPr>
            <p:cNvCxnSpPr>
              <a:stCxn id="43" idx="0"/>
              <a:endCxn id="31" idx="2"/>
            </p:cNvCxnSpPr>
            <p:nvPr/>
          </p:nvCxnSpPr>
          <p:spPr>
            <a:xfrm flipV="1">
              <a:off x="3201819" y="3114355"/>
              <a:ext cx="13414" cy="160784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FB946F7C-E5CB-4FF7-A37B-D207A328A158}"/>
                </a:ext>
              </a:extLst>
            </p:cNvPr>
            <p:cNvCxnSpPr/>
            <p:nvPr/>
          </p:nvCxnSpPr>
          <p:spPr>
            <a:xfrm flipH="1" flipV="1">
              <a:off x="5600080" y="3039935"/>
              <a:ext cx="26330" cy="1799548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CA5D9CD1-EB7D-4E0D-8D73-F70556F73796}"/>
                </a:ext>
              </a:extLst>
            </p:cNvPr>
            <p:cNvCxnSpPr/>
            <p:nvPr/>
          </p:nvCxnSpPr>
          <p:spPr>
            <a:xfrm flipV="1">
              <a:off x="3097826" y="2923549"/>
              <a:ext cx="23390" cy="1836588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FA0393F8-59DF-4F5B-890D-D34257A14957}"/>
                </a:ext>
              </a:extLst>
            </p:cNvPr>
            <p:cNvCxnSpPr/>
            <p:nvPr/>
          </p:nvCxnSpPr>
          <p:spPr>
            <a:xfrm flipH="1" flipV="1">
              <a:off x="5488602" y="2959172"/>
              <a:ext cx="22586" cy="183178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1F7C5CEA-4947-4043-89D4-4F66E1E19A0B}"/>
                </a:ext>
              </a:extLst>
            </p:cNvPr>
            <p:cNvCxnSpPr/>
            <p:nvPr/>
          </p:nvCxnSpPr>
          <p:spPr>
            <a:xfrm flipV="1">
              <a:off x="3484293" y="5027255"/>
              <a:ext cx="1828895" cy="15046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8F4C23C1-C360-4368-B445-0B48DBE60DE4}"/>
                </a:ext>
              </a:extLst>
            </p:cNvPr>
            <p:cNvCxnSpPr/>
            <p:nvPr/>
          </p:nvCxnSpPr>
          <p:spPr>
            <a:xfrm flipV="1">
              <a:off x="3473857" y="5159917"/>
              <a:ext cx="1843069" cy="8418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17B1ADED-78A1-4CBB-8D39-606231322A07}"/>
                </a:ext>
              </a:extLst>
            </p:cNvPr>
            <p:cNvSpPr txBox="1"/>
            <p:nvPr/>
          </p:nvSpPr>
          <p:spPr>
            <a:xfrm>
              <a:off x="2884703" y="5325312"/>
              <a:ext cx="77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DSW 1</a:t>
              </a:r>
              <a:endParaRPr lang="ko-KR" altLang="en-US" sz="1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4191990" y="2588821"/>
              <a:ext cx="268567" cy="52553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4204203" y="4867165"/>
              <a:ext cx="256354" cy="52553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089130" y="2236586"/>
              <a:ext cx="5229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Berlin Sans FB" panose="020E0602020502020306" pitchFamily="34" charset="0"/>
                  <a:cs typeface="Aharoni" panose="02010803020104030203" pitchFamily="2" charset="-79"/>
                </a:rPr>
                <a:t>Po 4</a:t>
              </a:r>
              <a:endParaRPr lang="ko-KR" altLang="en-US" sz="1400" dirty="0">
                <a:latin typeface="Berlin Sans FB" panose="020E0602020502020306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108886" y="5427024"/>
              <a:ext cx="5229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Berlin Sans FB" panose="020E0602020502020306" pitchFamily="34" charset="0"/>
                  <a:cs typeface="Aharoni" panose="02010803020104030203" pitchFamily="2" charset="-79"/>
                </a:rPr>
                <a:t>Po 4</a:t>
              </a:r>
              <a:endParaRPr lang="ko-KR" altLang="en-US" sz="1400" dirty="0">
                <a:latin typeface="Berlin Sans FB" panose="020E0602020502020306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5304929" y="3751458"/>
              <a:ext cx="524176" cy="268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2867468" y="3760768"/>
              <a:ext cx="524176" cy="26888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861146" y="3758549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Berlin Sans FB" panose="020E0602020502020306" pitchFamily="34" charset="0"/>
                  <a:cs typeface="Aharoni" panose="02010803020104030203" pitchFamily="2" charset="-79"/>
                </a:rPr>
                <a:t>Po 3</a:t>
              </a:r>
              <a:endParaRPr lang="ko-KR" altLang="en-US" sz="1400" dirty="0">
                <a:latin typeface="Berlin Sans FB" panose="020E0602020502020306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346610" y="3732438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Berlin Sans FB" panose="020E0602020502020306" pitchFamily="34" charset="0"/>
                  <a:cs typeface="Aharoni" panose="02010803020104030203" pitchFamily="2" charset="-79"/>
                </a:rPr>
                <a:t>Po 3</a:t>
              </a:r>
              <a:endParaRPr lang="ko-KR" altLang="en-US" sz="1400" dirty="0">
                <a:latin typeface="Berlin Sans FB" panose="020E0602020502020306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1068227" y="4845877"/>
            <a:ext cx="74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CORE 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068228" y="4716372"/>
            <a:ext cx="74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DSW 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10"/>
          <a:stretch/>
        </p:blipFill>
        <p:spPr>
          <a:xfrm>
            <a:off x="7076006" y="2311110"/>
            <a:ext cx="4975642" cy="89535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11302467" y="2859588"/>
            <a:ext cx="74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DSW 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02467" y="2995269"/>
            <a:ext cx="74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CORE 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4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461982" y="769014"/>
            <a:ext cx="7569586" cy="857256"/>
            <a:chOff x="3068937" y="752535"/>
            <a:chExt cx="7070975" cy="857256"/>
          </a:xfrm>
        </p:grpSpPr>
        <p:sp>
          <p:nvSpPr>
            <p:cNvPr id="62" name="대각선 방향의 모서리가 잘린 사각형 61"/>
            <p:cNvSpPr/>
            <p:nvPr/>
          </p:nvSpPr>
          <p:spPr>
            <a:xfrm>
              <a:off x="3068937" y="823973"/>
              <a:ext cx="7008228" cy="785818"/>
            </a:xfrm>
            <a:prstGeom prst="snip2DiagRect">
              <a:avLst/>
            </a:prstGeom>
            <a:solidFill>
              <a:srgbClr val="00236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대각선 방향의 모서리가 잘린 사각형 69"/>
            <p:cNvSpPr/>
            <p:nvPr/>
          </p:nvSpPr>
          <p:spPr>
            <a:xfrm>
              <a:off x="3141100" y="752535"/>
              <a:ext cx="6998812" cy="78581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내용 개체 틀 2"/>
            <p:cNvSpPr txBox="1">
              <a:spLocks/>
            </p:cNvSpPr>
            <p:nvPr/>
          </p:nvSpPr>
          <p:spPr>
            <a:xfrm>
              <a:off x="3411402" y="843852"/>
              <a:ext cx="6458729" cy="6429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1) Ether-Channel</a:t>
              </a: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을 케이블확장으로 인한 대역폭 증가 </a:t>
              </a:r>
              <a:r>
                <a:rPr kumimoji="0" lang="ko-KR" altLang="en-US" sz="1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및  </a:t>
              </a:r>
              <a:r>
                <a:rPr lang="ko-KR" altLang="en-US" sz="16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속도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증가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2)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스위치 장비의  해당 포트 장애 시 대비 위한 </a:t>
              </a:r>
              <a:r>
                <a:rPr lang="ko-KR" altLang="en-US" sz="16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이중화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링크 구현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 bwMode="auto">
          <a:xfrm>
            <a:off x="7009396" y="1874200"/>
            <a:ext cx="2314240" cy="3025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bg1"/>
                </a:solidFill>
                <a:latin typeface="HY견고딕"/>
                <a:ea typeface="HY견고딕"/>
              </a:rPr>
              <a:t>Core 1 Ether-Channel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019025" y="3690568"/>
            <a:ext cx="2314240" cy="3025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bg1"/>
                </a:solidFill>
                <a:latin typeface="HY견고딕"/>
                <a:ea typeface="HY견고딕"/>
              </a:rPr>
              <a:t>Core </a:t>
            </a:r>
            <a:r>
              <a:rPr lang="en-US" altLang="ko-KR" sz="1200" b="1" dirty="0">
                <a:solidFill>
                  <a:schemeClr val="bg1"/>
                </a:solidFill>
                <a:latin typeface="HY견고딕"/>
                <a:ea typeface="HY견고딕"/>
              </a:rPr>
              <a:t>2</a:t>
            </a:r>
            <a:r>
              <a:rPr lang="en-US" altLang="ko-KR" sz="1200" b="1" dirty="0" smtClean="0">
                <a:solidFill>
                  <a:schemeClr val="bg1"/>
                </a:solidFill>
                <a:latin typeface="HY견고딕"/>
                <a:ea typeface="HY견고딕"/>
              </a:rPr>
              <a:t> Ether-Channel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6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7001923" y="4183420"/>
            <a:ext cx="5190076" cy="13191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7001923" y="2245558"/>
            <a:ext cx="5190076" cy="13191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서버 환경 구축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제목 3"/>
          <p:cNvSpPr txBox="1">
            <a:spLocks/>
          </p:cNvSpPr>
          <p:nvPr/>
        </p:nvSpPr>
        <p:spPr>
          <a:xfrm>
            <a:off x="361571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제목 3"/>
          <p:cNvSpPr txBox="1">
            <a:spLocks/>
          </p:cNvSpPr>
          <p:nvPr/>
        </p:nvSpPr>
        <p:spPr>
          <a:xfrm>
            <a:off x="361571" y="515048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06_ MARKETING</a:t>
            </a: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10040" y="81673"/>
            <a:ext cx="6144158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3-2 </a:t>
            </a:r>
            <a:r>
              <a:rPr lang="ko-KR" altLang="en-US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구성도 및 기술 </a:t>
            </a:r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(Ether-Channel)</a:t>
            </a:r>
            <a:endParaRPr lang="ko-KR" altLang="en-US" sz="28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532965" y="549418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06"/>
          <a:stretch/>
        </p:blipFill>
        <p:spPr>
          <a:xfrm>
            <a:off x="7069852" y="2306968"/>
            <a:ext cx="5017203" cy="120015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7B1ADED-78A1-4CBB-8D39-606231322A07}"/>
              </a:ext>
            </a:extLst>
          </p:cNvPr>
          <p:cNvSpPr txBox="1"/>
          <p:nvPr/>
        </p:nvSpPr>
        <p:spPr>
          <a:xfrm>
            <a:off x="3083499" y="3638589"/>
            <a:ext cx="840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서버실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13D7D5C-7DB6-4CB1-817B-DAD83648F808}"/>
              </a:ext>
            </a:extLst>
          </p:cNvPr>
          <p:cNvSpPr txBox="1"/>
          <p:nvPr/>
        </p:nvSpPr>
        <p:spPr>
          <a:xfrm>
            <a:off x="2360865" y="5653853"/>
            <a:ext cx="76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Mail Server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3" name="Picture 73" descr="Multilayer_Switch">
            <a:extLst>
              <a:ext uri="{FF2B5EF4-FFF2-40B4-BE49-F238E27FC236}">
                <a16:creationId xmlns:a16="http://schemas.microsoft.com/office/drawing/2014/main" xmlns="" id="{143AA6CD-5FC8-465B-9E51-2AA1D8DBC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54" y="2343412"/>
            <a:ext cx="320905" cy="43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73" descr="Multilayer_Switch">
            <a:extLst>
              <a:ext uri="{FF2B5EF4-FFF2-40B4-BE49-F238E27FC236}">
                <a16:creationId xmlns:a16="http://schemas.microsoft.com/office/drawing/2014/main" xmlns="" id="{B97E5D7C-1ACD-497A-9D4F-60A0C743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94" y="2347205"/>
            <a:ext cx="320905" cy="43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1F7C5CEA-4947-4043-89D4-4F66E1E19A0B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3120259" y="2561276"/>
            <a:ext cx="2114435" cy="379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8F4C23C1-C360-4368-B445-0B48DBE60DE4}"/>
              </a:ext>
            </a:extLst>
          </p:cNvPr>
          <p:cNvCxnSpPr/>
          <p:nvPr/>
        </p:nvCxnSpPr>
        <p:spPr>
          <a:xfrm flipV="1">
            <a:off x="3118714" y="2624420"/>
            <a:ext cx="2112131" cy="2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C4487CF5-A8BE-47F8-B6D6-C6B4E41378BF}"/>
              </a:ext>
            </a:extLst>
          </p:cNvPr>
          <p:cNvCxnSpPr/>
          <p:nvPr/>
        </p:nvCxnSpPr>
        <p:spPr>
          <a:xfrm flipV="1">
            <a:off x="2911132" y="2762514"/>
            <a:ext cx="15425" cy="83122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7C1D067C-2A90-487B-9967-B500AE77B3C8}"/>
              </a:ext>
            </a:extLst>
          </p:cNvPr>
          <p:cNvSpPr txBox="1"/>
          <p:nvPr/>
        </p:nvSpPr>
        <p:spPr>
          <a:xfrm>
            <a:off x="5603130" y="3638588"/>
            <a:ext cx="88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서버실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0291CF7-B342-43BF-8B40-DDDBFD881085}"/>
              </a:ext>
            </a:extLst>
          </p:cNvPr>
          <p:cNvSpPr txBox="1"/>
          <p:nvPr/>
        </p:nvSpPr>
        <p:spPr>
          <a:xfrm>
            <a:off x="5400434" y="5662568"/>
            <a:ext cx="727018" cy="44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Web Server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8E687EF-E1AF-45C2-A11E-D9858F171FF8}"/>
              </a:ext>
            </a:extLst>
          </p:cNvPr>
          <p:cNvSpPr txBox="1"/>
          <p:nvPr/>
        </p:nvSpPr>
        <p:spPr>
          <a:xfrm>
            <a:off x="4862574" y="5653852"/>
            <a:ext cx="732067" cy="44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DNS Server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6CA4F9D-31B5-40A0-822E-BE7FD7650E21}"/>
              </a:ext>
            </a:extLst>
          </p:cNvPr>
          <p:cNvSpPr txBox="1"/>
          <p:nvPr/>
        </p:nvSpPr>
        <p:spPr>
          <a:xfrm>
            <a:off x="2997536" y="5644454"/>
            <a:ext cx="77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FTP Server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20870" y="3610367"/>
            <a:ext cx="1595433" cy="2093754"/>
            <a:chOff x="7500011" y="4288880"/>
            <a:chExt cx="1747924" cy="2188394"/>
          </a:xfrm>
        </p:grpSpPr>
        <p:pic>
          <p:nvPicPr>
            <p:cNvPr id="77" name="Picture 73" descr="Multilayer_Switch">
              <a:extLst>
                <a:ext uri="{FF2B5EF4-FFF2-40B4-BE49-F238E27FC236}">
                  <a16:creationId xmlns:a16="http://schemas.microsoft.com/office/drawing/2014/main" xmlns="" id="{DC4DF475-8905-4C8B-A3A0-0CFDC2402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1430" y="4288880"/>
              <a:ext cx="386028" cy="378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File-Application_Server">
              <a:extLst>
                <a:ext uri="{FF2B5EF4-FFF2-40B4-BE49-F238E27FC236}">
                  <a16:creationId xmlns:a16="http://schemas.microsoft.com/office/drawing/2014/main" xmlns="" id="{E7A79A1A-E830-4462-964C-9051D5C12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3253" y="6188596"/>
              <a:ext cx="291792" cy="28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File-Application_Server">
              <a:extLst>
                <a:ext uri="{FF2B5EF4-FFF2-40B4-BE49-F238E27FC236}">
                  <a16:creationId xmlns:a16="http://schemas.microsoft.com/office/drawing/2014/main" xmlns="" id="{87680250-CA51-454B-933F-46C9C67B4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011" y="6188595"/>
              <a:ext cx="291792" cy="28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3AB7346E-C7E9-443B-B927-A6DF7568548B}"/>
                </a:ext>
              </a:extLst>
            </p:cNvPr>
            <p:cNvCxnSpPr>
              <a:stCxn id="82" idx="2"/>
            </p:cNvCxnSpPr>
            <p:nvPr/>
          </p:nvCxnSpPr>
          <p:spPr>
            <a:xfrm>
              <a:off x="7862189" y="5531231"/>
              <a:ext cx="383048" cy="6664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EA47CFAF-5382-4D5F-B98D-C3FD3BF3AC1D}"/>
                </a:ext>
              </a:extLst>
            </p:cNvPr>
            <p:cNvCxnSpPr>
              <a:stCxn id="82" idx="2"/>
              <a:endCxn id="79" idx="0"/>
            </p:cNvCxnSpPr>
            <p:nvPr/>
          </p:nvCxnSpPr>
          <p:spPr>
            <a:xfrm flipH="1">
              <a:off x="7645906" y="5531231"/>
              <a:ext cx="216282" cy="657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" descr="PC">
              <a:extLst>
                <a:ext uri="{FF2B5EF4-FFF2-40B4-BE49-F238E27FC236}">
                  <a16:creationId xmlns:a16="http://schemas.microsoft.com/office/drawing/2014/main" xmlns="" id="{6B3113C4-A347-401C-A65F-6C1340BEF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446" y="5150042"/>
              <a:ext cx="465484" cy="381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3BC2DE6D-1883-4F98-BDB2-DDBF23B573DA}"/>
                </a:ext>
              </a:extLst>
            </p:cNvPr>
            <p:cNvCxnSpPr/>
            <p:nvPr/>
          </p:nvCxnSpPr>
          <p:spPr>
            <a:xfrm flipH="1">
              <a:off x="7862189" y="4646637"/>
              <a:ext cx="1" cy="51436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4" name="Picture 8" descr="PC">
              <a:extLst>
                <a:ext uri="{FF2B5EF4-FFF2-40B4-BE49-F238E27FC236}">
                  <a16:creationId xmlns:a16="http://schemas.microsoft.com/office/drawing/2014/main" xmlns="" id="{D3393183-004D-4974-A315-830BA5AA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2451" y="4974854"/>
              <a:ext cx="465484" cy="381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9735229C-87D0-4BD6-B9BD-7D9D2C86E36D}"/>
                </a:ext>
              </a:extLst>
            </p:cNvPr>
            <p:cNvCxnSpPr>
              <a:stCxn id="77" idx="2"/>
              <a:endCxn id="84" idx="0"/>
            </p:cNvCxnSpPr>
            <p:nvPr/>
          </p:nvCxnSpPr>
          <p:spPr>
            <a:xfrm>
              <a:off x="7854444" y="4667044"/>
              <a:ext cx="1160749" cy="30780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6" name="Picture 8" descr="PC">
              <a:extLst>
                <a:ext uri="{FF2B5EF4-FFF2-40B4-BE49-F238E27FC236}">
                  <a16:creationId xmlns:a16="http://schemas.microsoft.com/office/drawing/2014/main" xmlns="" id="{D3393183-004D-4974-A315-830BA5AA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137" y="5589328"/>
              <a:ext cx="465484" cy="381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9735229C-87D0-4BD6-B9BD-7D9D2C86E36D}"/>
                </a:ext>
              </a:extLst>
            </p:cNvPr>
            <p:cNvCxnSpPr>
              <a:stCxn id="77" idx="2"/>
              <a:endCxn id="86" idx="0"/>
            </p:cNvCxnSpPr>
            <p:nvPr/>
          </p:nvCxnSpPr>
          <p:spPr>
            <a:xfrm>
              <a:off x="7854444" y="4667044"/>
              <a:ext cx="1141436" cy="92228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5087763" y="3606998"/>
            <a:ext cx="1595433" cy="2093754"/>
            <a:chOff x="7500011" y="4288880"/>
            <a:chExt cx="1747924" cy="2188394"/>
          </a:xfrm>
        </p:grpSpPr>
        <p:pic>
          <p:nvPicPr>
            <p:cNvPr id="88" name="Picture 73" descr="Multilayer_Switch">
              <a:extLst>
                <a:ext uri="{FF2B5EF4-FFF2-40B4-BE49-F238E27FC236}">
                  <a16:creationId xmlns:a16="http://schemas.microsoft.com/office/drawing/2014/main" xmlns="" id="{DC4DF475-8905-4C8B-A3A0-0CFDC2402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1430" y="4288880"/>
              <a:ext cx="386028" cy="378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File-Application_Server">
              <a:extLst>
                <a:ext uri="{FF2B5EF4-FFF2-40B4-BE49-F238E27FC236}">
                  <a16:creationId xmlns:a16="http://schemas.microsoft.com/office/drawing/2014/main" xmlns="" id="{E7A79A1A-E830-4462-964C-9051D5C12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3253" y="6188596"/>
              <a:ext cx="291792" cy="28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File-Application_Server">
              <a:extLst>
                <a:ext uri="{FF2B5EF4-FFF2-40B4-BE49-F238E27FC236}">
                  <a16:creationId xmlns:a16="http://schemas.microsoft.com/office/drawing/2014/main" xmlns="" id="{87680250-CA51-454B-933F-46C9C67B4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011" y="6188595"/>
              <a:ext cx="291792" cy="28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3AB7346E-C7E9-443B-B927-A6DF7568548B}"/>
                </a:ext>
              </a:extLst>
            </p:cNvPr>
            <p:cNvCxnSpPr>
              <a:stCxn id="93" idx="2"/>
            </p:cNvCxnSpPr>
            <p:nvPr/>
          </p:nvCxnSpPr>
          <p:spPr>
            <a:xfrm>
              <a:off x="7862189" y="5531231"/>
              <a:ext cx="383048" cy="6664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xmlns="" id="{EA47CFAF-5382-4D5F-B98D-C3FD3BF3AC1D}"/>
                </a:ext>
              </a:extLst>
            </p:cNvPr>
            <p:cNvCxnSpPr>
              <a:stCxn id="93" idx="2"/>
              <a:endCxn id="90" idx="0"/>
            </p:cNvCxnSpPr>
            <p:nvPr/>
          </p:nvCxnSpPr>
          <p:spPr>
            <a:xfrm flipH="1">
              <a:off x="7645906" y="5531231"/>
              <a:ext cx="216282" cy="657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8" descr="PC">
              <a:extLst>
                <a:ext uri="{FF2B5EF4-FFF2-40B4-BE49-F238E27FC236}">
                  <a16:creationId xmlns:a16="http://schemas.microsoft.com/office/drawing/2014/main" xmlns="" id="{6B3113C4-A347-401C-A65F-6C1340BEF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446" y="5150042"/>
              <a:ext cx="465484" cy="381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3BC2DE6D-1883-4F98-BDB2-DDBF23B573DA}"/>
                </a:ext>
              </a:extLst>
            </p:cNvPr>
            <p:cNvCxnSpPr/>
            <p:nvPr/>
          </p:nvCxnSpPr>
          <p:spPr>
            <a:xfrm flipH="1">
              <a:off x="7862189" y="4646637"/>
              <a:ext cx="1" cy="51436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5" name="Picture 8" descr="PC">
              <a:extLst>
                <a:ext uri="{FF2B5EF4-FFF2-40B4-BE49-F238E27FC236}">
                  <a16:creationId xmlns:a16="http://schemas.microsoft.com/office/drawing/2014/main" xmlns="" id="{D3393183-004D-4974-A315-830BA5AA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2451" y="4974854"/>
              <a:ext cx="465484" cy="381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9735229C-87D0-4BD6-B9BD-7D9D2C86E36D}"/>
                </a:ext>
              </a:extLst>
            </p:cNvPr>
            <p:cNvCxnSpPr>
              <a:stCxn id="88" idx="2"/>
              <a:endCxn id="95" idx="0"/>
            </p:cNvCxnSpPr>
            <p:nvPr/>
          </p:nvCxnSpPr>
          <p:spPr>
            <a:xfrm>
              <a:off x="7854444" y="4667044"/>
              <a:ext cx="1160749" cy="30780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7" name="Picture 8" descr="PC">
              <a:extLst>
                <a:ext uri="{FF2B5EF4-FFF2-40B4-BE49-F238E27FC236}">
                  <a16:creationId xmlns:a16="http://schemas.microsoft.com/office/drawing/2014/main" xmlns="" id="{D3393183-004D-4974-A315-830BA5AA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137" y="5589328"/>
              <a:ext cx="465484" cy="381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</p:pic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xmlns="" id="{9735229C-87D0-4BD6-B9BD-7D9D2C86E36D}"/>
                </a:ext>
              </a:extLst>
            </p:cNvPr>
            <p:cNvCxnSpPr>
              <a:stCxn id="88" idx="2"/>
              <a:endCxn id="97" idx="0"/>
            </p:cNvCxnSpPr>
            <p:nvPr/>
          </p:nvCxnSpPr>
          <p:spPr>
            <a:xfrm>
              <a:off x="7854444" y="4667044"/>
              <a:ext cx="1141436" cy="92228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D6CA4F9D-31B5-40A0-822E-BE7FD7650E21}"/>
              </a:ext>
            </a:extLst>
          </p:cNvPr>
          <p:cNvSpPr txBox="1"/>
          <p:nvPr/>
        </p:nvSpPr>
        <p:spPr>
          <a:xfrm>
            <a:off x="2545930" y="2078103"/>
            <a:ext cx="7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DSW1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6CA4F9D-31B5-40A0-822E-BE7FD7650E21}"/>
              </a:ext>
            </a:extLst>
          </p:cNvPr>
          <p:cNvSpPr txBox="1"/>
          <p:nvPr/>
        </p:nvSpPr>
        <p:spPr>
          <a:xfrm>
            <a:off x="4931504" y="2047688"/>
            <a:ext cx="7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DSW2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35"/>
          <a:stretch/>
        </p:blipFill>
        <p:spPr>
          <a:xfrm>
            <a:off x="7058465" y="4252423"/>
            <a:ext cx="5028590" cy="11811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D6CA4F9D-31B5-40A0-822E-BE7FD7650E21}"/>
              </a:ext>
            </a:extLst>
          </p:cNvPr>
          <p:cNvSpPr txBox="1"/>
          <p:nvPr/>
        </p:nvSpPr>
        <p:spPr>
          <a:xfrm>
            <a:off x="10819348" y="3157097"/>
            <a:ext cx="760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서버실</a:t>
            </a:r>
            <a:r>
              <a:rPr lang="en-US" altLang="ko-KR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05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6CA4F9D-31B5-40A0-822E-BE7FD7650E21}"/>
              </a:ext>
            </a:extLst>
          </p:cNvPr>
          <p:cNvSpPr txBox="1"/>
          <p:nvPr/>
        </p:nvSpPr>
        <p:spPr>
          <a:xfrm>
            <a:off x="10830373" y="3303053"/>
            <a:ext cx="760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서버실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05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6CA4F9D-31B5-40A0-822E-BE7FD7650E21}"/>
              </a:ext>
            </a:extLst>
          </p:cNvPr>
          <p:cNvSpPr txBox="1"/>
          <p:nvPr/>
        </p:nvSpPr>
        <p:spPr>
          <a:xfrm>
            <a:off x="10520437" y="5078920"/>
            <a:ext cx="760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서버실</a:t>
            </a:r>
            <a:r>
              <a:rPr lang="en-US" altLang="ko-KR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05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D6CA4F9D-31B5-40A0-822E-BE7FD7650E21}"/>
              </a:ext>
            </a:extLst>
          </p:cNvPr>
          <p:cNvSpPr txBox="1"/>
          <p:nvPr/>
        </p:nvSpPr>
        <p:spPr>
          <a:xfrm>
            <a:off x="10531462" y="5224876"/>
            <a:ext cx="760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서버실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05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C4487CF5-A8BE-47F8-B6D6-C6B4E41378BF}"/>
              </a:ext>
            </a:extLst>
          </p:cNvPr>
          <p:cNvCxnSpPr/>
          <p:nvPr/>
        </p:nvCxnSpPr>
        <p:spPr>
          <a:xfrm flipV="1">
            <a:off x="2956573" y="2757117"/>
            <a:ext cx="15425" cy="83122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C4487CF5-A8BE-47F8-B6D6-C6B4E41378BF}"/>
              </a:ext>
            </a:extLst>
          </p:cNvPr>
          <p:cNvCxnSpPr/>
          <p:nvPr/>
        </p:nvCxnSpPr>
        <p:spPr>
          <a:xfrm flipV="1">
            <a:off x="5365834" y="2746880"/>
            <a:ext cx="15425" cy="83122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C4487CF5-A8BE-47F8-B6D6-C6B4E41378BF}"/>
              </a:ext>
            </a:extLst>
          </p:cNvPr>
          <p:cNvCxnSpPr/>
          <p:nvPr/>
        </p:nvCxnSpPr>
        <p:spPr>
          <a:xfrm flipV="1">
            <a:off x="5411275" y="2741483"/>
            <a:ext cx="15425" cy="83122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EC1B3216-45C5-4FBF-97D7-86F8656D1B7B}"/>
              </a:ext>
            </a:extLst>
          </p:cNvPr>
          <p:cNvCxnSpPr/>
          <p:nvPr/>
        </p:nvCxnSpPr>
        <p:spPr>
          <a:xfrm>
            <a:off x="3101457" y="2664670"/>
            <a:ext cx="2133643" cy="106504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A3735D77-6DF0-48C1-9132-1FE5B719E13F}"/>
              </a:ext>
            </a:extLst>
          </p:cNvPr>
          <p:cNvCxnSpPr/>
          <p:nvPr/>
        </p:nvCxnSpPr>
        <p:spPr>
          <a:xfrm>
            <a:off x="2989223" y="2719782"/>
            <a:ext cx="2263444" cy="110817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3126759" y="2694900"/>
            <a:ext cx="2166779" cy="994514"/>
            <a:chOff x="3701424" y="2561225"/>
            <a:chExt cx="3210838" cy="1460468"/>
          </a:xfrm>
        </p:grpSpPr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xmlns="" id="{BBB837DC-3EC2-467A-8DA2-B8B47E132F96}"/>
                </a:ext>
              </a:extLst>
            </p:cNvPr>
            <p:cNvCxnSpPr/>
            <p:nvPr/>
          </p:nvCxnSpPr>
          <p:spPr>
            <a:xfrm flipH="1">
              <a:off x="3701424" y="2561225"/>
              <a:ext cx="3123377" cy="1379411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xmlns="" id="{30E3A5B0-F4B7-4958-9D44-FBF6EB4AF8CB}"/>
                </a:ext>
              </a:extLst>
            </p:cNvPr>
            <p:cNvCxnSpPr/>
            <p:nvPr/>
          </p:nvCxnSpPr>
          <p:spPr>
            <a:xfrm flipH="1">
              <a:off x="3709039" y="2644904"/>
              <a:ext cx="3203223" cy="137678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34" name="타원 133"/>
          <p:cNvSpPr/>
          <p:nvPr/>
        </p:nvSpPr>
        <p:spPr>
          <a:xfrm>
            <a:off x="3160933" y="2828965"/>
            <a:ext cx="673168" cy="213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2605486" y="3089289"/>
            <a:ext cx="673168" cy="213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481398" y="2828965"/>
            <a:ext cx="673168" cy="213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5061867" y="3070287"/>
            <a:ext cx="673168" cy="213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D6CA4F9D-31B5-40A0-822E-BE7FD7650E21}"/>
              </a:ext>
            </a:extLst>
          </p:cNvPr>
          <p:cNvSpPr txBox="1"/>
          <p:nvPr/>
        </p:nvSpPr>
        <p:spPr>
          <a:xfrm>
            <a:off x="5016441" y="3031888"/>
            <a:ext cx="7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Po11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D6CA4F9D-31B5-40A0-822E-BE7FD7650E21}"/>
              </a:ext>
            </a:extLst>
          </p:cNvPr>
          <p:cNvSpPr txBox="1"/>
          <p:nvPr/>
        </p:nvSpPr>
        <p:spPr>
          <a:xfrm>
            <a:off x="4419696" y="2777004"/>
            <a:ext cx="7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Po13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6CA4F9D-31B5-40A0-822E-BE7FD7650E21}"/>
              </a:ext>
            </a:extLst>
          </p:cNvPr>
          <p:cNvSpPr txBox="1"/>
          <p:nvPr/>
        </p:nvSpPr>
        <p:spPr>
          <a:xfrm>
            <a:off x="3124020" y="2793288"/>
            <a:ext cx="7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Po12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D6CA4F9D-31B5-40A0-822E-BE7FD7650E21}"/>
              </a:ext>
            </a:extLst>
          </p:cNvPr>
          <p:cNvSpPr txBox="1"/>
          <p:nvPr/>
        </p:nvSpPr>
        <p:spPr>
          <a:xfrm>
            <a:off x="2576153" y="3052405"/>
            <a:ext cx="7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Po14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직사각형 3"/>
          <p:cNvSpPr/>
          <p:nvPr/>
        </p:nvSpPr>
        <p:spPr>
          <a:xfrm>
            <a:off x="1" y="0"/>
            <a:ext cx="2494180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105" name="제목 3"/>
          <p:cNvSpPr txBox="1">
            <a:spLocks/>
          </p:cNvSpPr>
          <p:nvPr/>
        </p:nvSpPr>
        <p:spPr>
          <a:xfrm>
            <a:off x="29063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제목 3"/>
          <p:cNvSpPr txBox="1">
            <a:spLocks/>
          </p:cNvSpPr>
          <p:nvPr/>
        </p:nvSpPr>
        <p:spPr>
          <a:xfrm>
            <a:off x="29063" y="360067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요약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제목 3"/>
          <p:cNvSpPr txBox="1">
            <a:spLocks/>
          </p:cNvSpPr>
          <p:nvPr/>
        </p:nvSpPr>
        <p:spPr>
          <a:xfrm>
            <a:off x="29063" y="4117279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1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환경 구축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제목 3"/>
          <p:cNvSpPr txBox="1">
            <a:spLocks/>
          </p:cNvSpPr>
          <p:nvPr/>
        </p:nvSpPr>
        <p:spPr>
          <a:xfrm>
            <a:off x="29063" y="463388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 _</a:t>
            </a:r>
            <a:endParaRPr lang="en-US" altLang="ko-KR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제목 3"/>
          <p:cNvSpPr txBox="1">
            <a:spLocks/>
          </p:cNvSpPr>
          <p:nvPr/>
        </p:nvSpPr>
        <p:spPr>
          <a:xfrm>
            <a:off x="25401" y="546913"/>
            <a:ext cx="310013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구축</a:t>
            </a:r>
            <a:endParaRPr lang="en-US" altLang="ko-KR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7001923" y="1884458"/>
            <a:ext cx="2314240" cy="3025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bg1"/>
                </a:solidFill>
                <a:latin typeface="HY견고딕"/>
                <a:ea typeface="HY견고딕"/>
              </a:rPr>
              <a:t>DSW 1 Ether-Channel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6994859" y="3827961"/>
            <a:ext cx="2314240" cy="3025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bg1"/>
                </a:solidFill>
                <a:latin typeface="HY견고딕"/>
                <a:ea typeface="HY견고딕"/>
              </a:rPr>
              <a:t>DSW 2 Ether-Channel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461982" y="769014"/>
            <a:ext cx="7569586" cy="857256"/>
            <a:chOff x="3068937" y="752535"/>
            <a:chExt cx="7070975" cy="857256"/>
          </a:xfrm>
        </p:grpSpPr>
        <p:sp>
          <p:nvSpPr>
            <p:cNvPr id="122" name="대각선 방향의 모서리가 잘린 사각형 121"/>
            <p:cNvSpPr/>
            <p:nvPr/>
          </p:nvSpPr>
          <p:spPr>
            <a:xfrm>
              <a:off x="3068937" y="823973"/>
              <a:ext cx="7008228" cy="785818"/>
            </a:xfrm>
            <a:prstGeom prst="snip2DiagRect">
              <a:avLst/>
            </a:prstGeom>
            <a:solidFill>
              <a:srgbClr val="00236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대각선 방향의 모서리가 잘린 사각형 122"/>
            <p:cNvSpPr/>
            <p:nvPr/>
          </p:nvSpPr>
          <p:spPr>
            <a:xfrm>
              <a:off x="3141100" y="752535"/>
              <a:ext cx="6998812" cy="78581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내용 개체 틀 2"/>
            <p:cNvSpPr txBox="1">
              <a:spLocks/>
            </p:cNvSpPr>
            <p:nvPr/>
          </p:nvSpPr>
          <p:spPr>
            <a:xfrm>
              <a:off x="3411402" y="843852"/>
              <a:ext cx="6458729" cy="6429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1) Ether-Channel</a:t>
              </a: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을 케이블확장으로 인한 대역폭 증가 </a:t>
              </a:r>
              <a:r>
                <a:rPr kumimoji="0" lang="ko-KR" altLang="en-US" sz="1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및  </a:t>
              </a:r>
              <a:r>
                <a:rPr lang="ko-KR" altLang="en-US" sz="16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속도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증가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2)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스위치 장비의  해당 포트 장애 시 대비 위한 </a:t>
              </a:r>
              <a:r>
                <a:rPr lang="ko-KR" altLang="en-US" sz="16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이중화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링크 구현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9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3670</Words>
  <Application>Microsoft Office PowerPoint</Application>
  <PresentationFormat>사용자 지정</PresentationFormat>
  <Paragraphs>1580</Paragraphs>
  <Slides>34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sungwon oh</cp:lastModifiedBy>
  <cp:revision>160</cp:revision>
  <dcterms:created xsi:type="dcterms:W3CDTF">2015-06-04T09:57:26Z</dcterms:created>
  <dcterms:modified xsi:type="dcterms:W3CDTF">2020-06-17T12:32:17Z</dcterms:modified>
</cp:coreProperties>
</file>