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53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491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3035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1905000"/>
            <a:ext cx="12191999" cy="4953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10000"/>
          </a:blip>
          <a:srcRect r="30040" b="40380"/>
          <a:stretch>
            <a:fillRect/>
          </a:stretch>
        </p:blipFill>
        <p:spPr>
          <a:xfrm>
            <a:off x="4063999" y="2133600"/>
            <a:ext cx="8127999" cy="4724400"/>
          </a:xfrm>
          <a:prstGeom prst="rect">
            <a:avLst/>
          </a:prstGeom>
        </p:spPr>
      </p:pic>
      <p:pic>
        <p:nvPicPr>
          <p:cNvPr id="9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20000"/>
          </a:blip>
          <a:srcRect r="30040" b="40380"/>
          <a:stretch>
            <a:fillRect/>
          </a:stretch>
        </p:blipFill>
        <p:spPr>
          <a:xfrm flipH="1" flipV="1">
            <a:off x="0" y="0"/>
            <a:ext cx="5238786" cy="3045045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333465" y="1928802"/>
            <a:ext cx="9696446" cy="1100144"/>
          </a:xfrm>
        </p:spPr>
        <p:txBody>
          <a:bodyPr/>
          <a:lstStyle>
            <a:lvl1pPr algn="l">
              <a:defRPr sz="4800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33465" y="3060924"/>
            <a:ext cx="9384097" cy="5429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0453D1C-B7E6-44C1-AAF0-358E0E7A4D76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0" y="2286000"/>
            <a:ext cx="12191999" cy="21336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28000">
                <a:schemeClr val="tx2">
                  <a:lumMod val="50000"/>
                </a:schemeClr>
              </a:gs>
              <a:gs pos="61000">
                <a:schemeClr val="tx2">
                  <a:lumMod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pic>
        <p:nvPicPr>
          <p:cNvPr id="11" name="" descr="10.png"/>
          <p:cNvPicPr>
            <a:picLocks noChangeAspect="1"/>
          </p:cNvPicPr>
          <p:nvPr/>
        </p:nvPicPr>
        <p:blipFill rotWithShape="1">
          <a:blip r:embed="rId3">
            <a:alphaModFix/>
            <a:lum bright="-30000"/>
          </a:blip>
          <a:srcRect r="30040" b="40380"/>
          <a:stretch>
            <a:fillRect/>
          </a:stretch>
        </p:blipFill>
        <p:spPr>
          <a:xfrm flipH="1">
            <a:off x="0" y="1429944"/>
            <a:ext cx="5143493" cy="2989656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11199" y="2617788"/>
            <a:ext cx="10769599" cy="1470025"/>
          </a:xfrm>
          <a:prstGeom prst="rect">
            <a:avLst/>
          </a:prstGeom>
          <a:effectLst/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4BFD3633-7B00-45F8-9E28-04E5D60AD1FA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fld id="{DF28FB93-0A08-4E7D-8E63-9EFA29F1E093}" type="slidenum">
              <a:rPr lang="en-US" altLang="ko-KR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10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>
            <a:spLocks noGrp="1"/>
          </p:cNvSpPr>
          <p:nvPr>
            <p:ph type="body" sz="quarter" idx="15"/>
          </p:nvPr>
        </p:nvSpPr>
        <p:spPr>
          <a:xfrm>
            <a:off x="952463" y="2286000"/>
            <a:ext cx="9429750" cy="3429000"/>
          </a:xfrm>
        </p:spPr>
        <p:txBody>
          <a:bodyPr/>
          <a:lstStyle>
            <a:lvl1pPr>
              <a:lnSpc>
                <a:spcPct val="150000"/>
              </a:lnSpc>
              <a:defRPr sz="26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pic>
        <p:nvPicPr>
          <p:cNvPr id="7" name="" descr="10.png"/>
          <p:cNvPicPr>
            <a:picLocks noChangeAspect="1"/>
          </p:cNvPicPr>
          <p:nvPr/>
        </p:nvPicPr>
        <p:blipFill rotWithShape="1">
          <a:blip r:embed="rId2">
            <a:alphaModFix/>
            <a:lum bright="10000"/>
          </a:blip>
          <a:srcRect r="30040" b="40380"/>
          <a:stretch>
            <a:fillRect/>
          </a:stretch>
        </p:blipFill>
        <p:spPr>
          <a:xfrm flipH="1">
            <a:off x="0" y="2133600"/>
            <a:ext cx="8127999" cy="472440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1214422"/>
            <a:ext cx="9429815" cy="954313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2688BFD-C8F2-4688-94DC-1B089E83C1D7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0261599" y="0"/>
            <a:ext cx="19303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>
            <a:off x="11377199" y="3929066"/>
            <a:ext cx="814799" cy="29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406742" y="274638"/>
            <a:ext cx="15239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8" y="274638"/>
            <a:ext cx="9506857" cy="5851525"/>
          </a:xfr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7F42FAB-19BD-44B7-A3C8-46063D719B78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672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D088BD5-73F0-42B3-AE7A-5744B3AD09E0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802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40000" contrast="40000"/>
          </a:blip>
          <a:srcRect r="42770" b="28030"/>
          <a:stretch>
            <a:fillRect/>
          </a:stretch>
        </p:blipFill>
        <p:spPr>
          <a:xfrm rot="16200000" flipH="1">
            <a:off x="6997779" y="1663801"/>
            <a:ext cx="3886200" cy="650239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AFBF601-D688-454D-9195-BFFB87A19BB3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3782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0" y="4214818"/>
            <a:ext cx="12191999" cy="2643182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4000">
                <a:schemeClr val="bg2">
                  <a:lumMod val="50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8" name="" descr="10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30040" b="40380"/>
          <a:stretch>
            <a:fillRect/>
          </a:stretch>
        </p:blipFill>
        <p:spPr>
          <a:xfrm rot="10800000">
            <a:off x="0" y="0"/>
            <a:ext cx="7251286" cy="4214810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333466" y="297814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4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1333466" y="2357430"/>
            <a:ext cx="10363199" cy="620710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1333466" y="4429132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48B0153-18F1-4D88-A37D-59B69E2642EE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584666" y="4429132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851866" y="4429132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029EE6C-CC32-4F78-BBC7-D758651D07A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1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177801"/>
            <a:ext cx="10972799" cy="736600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73630"/>
            <a:ext cx="5384799" cy="485253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B1490F41-146E-45C3-B54D-8342F64949D5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8193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4B34AE0-8929-4BC7-9262-E551EFAFC319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09584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73629"/>
            <a:ext cx="10972799" cy="48946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010A3FC9-C90D-4398-A588-1368D4160BA6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426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284511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814084"/>
            <a:ext cx="5384799" cy="23919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B7C723F0-F9F5-43BD-847E-5B52672742D8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86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2">
            <a:alphaModFix/>
            <a:lum bright="10000" contrast="-30000"/>
          </a:blip>
          <a:srcRect l="22440" r="42770" b="28030"/>
          <a:stretch>
            <a:fillRect/>
          </a:stretch>
        </p:blipFill>
        <p:spPr>
          <a:xfrm rot="5400000">
            <a:off x="1612856" y="2501982"/>
            <a:ext cx="2057400" cy="5283199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0" y="6172200"/>
            <a:ext cx="12191999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1999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1" name="" descr="09.png"/>
          <p:cNvPicPr>
            <a:picLocks noChangeAspect="1"/>
          </p:cNvPicPr>
          <p:nvPr/>
        </p:nvPicPr>
        <p:blipFill rotWithShape="1">
          <a:blip r:embed="rId3">
            <a:alphaModFix/>
            <a:lum bright="10000" contrast="-30000"/>
          </a:blip>
          <a:srcRect l="20480" r="53620" b="37810"/>
          <a:stretch>
            <a:fillRect/>
          </a:stretch>
        </p:blipFill>
        <p:spPr>
          <a:xfrm rot="16200000">
            <a:off x="8515656" y="-1760332"/>
            <a:ext cx="1752600" cy="5600011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lumMod val="60000"/>
              <a:lumOff val="40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5E3DD6E5-E34A-44C2-AD0A-6C98C6C3DEB7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265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09.png"/>
          <p:cNvPicPr>
            <a:picLocks noChangeAspect="1"/>
          </p:cNvPicPr>
          <p:nvPr/>
        </p:nvPicPr>
        <p:blipFill rotWithShape="1">
          <a:blip r:embed="rId14">
            <a:alphaModFix/>
            <a:lum bright="30000" contrast="-30000"/>
          </a:blip>
          <a:srcRect l="22440" r="42770" b="28030"/>
          <a:stretch>
            <a:fillRect/>
          </a:stretch>
        </p:blipFill>
        <p:spPr>
          <a:xfrm rot="5400000">
            <a:off x="1612856" y="3187782"/>
            <a:ext cx="2057400" cy="52831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1"/>
            <a:ext cx="12191999" cy="106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pic>
        <p:nvPicPr>
          <p:cNvPr id="10" name="" descr="09.png"/>
          <p:cNvPicPr>
            <a:picLocks noChangeAspect="1"/>
          </p:cNvPicPr>
          <p:nvPr/>
        </p:nvPicPr>
        <p:blipFill rotWithShape="1">
          <a:blip r:embed="rId15">
            <a:alphaModFix/>
            <a:lum bright="20000" contrast="40000"/>
          </a:blip>
          <a:srcRect l="33430" r="53620" b="37810"/>
          <a:stretch>
            <a:fillRect/>
          </a:stretch>
        </p:blipFill>
        <p:spPr>
          <a:xfrm rot="16200000">
            <a:off x="8531455" y="-2669824"/>
            <a:ext cx="990600" cy="63304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77801"/>
            <a:ext cx="10972799" cy="7366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2700"/>
            <a:ext cx="10972799" cy="485616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 lang="ko-KR" altLang="en-US"/>
            </a:pPr>
            <a:fld id="{DB8FCCBD-447C-4C97-9B6D-456DD99E9EE0}" type="datetime1">
              <a:rPr lang="ko-KR" altLang="en-US"/>
              <a:pPr lvl="0">
                <a:defRPr lang="ko-KR" altLang="en-US"/>
              </a:pPr>
              <a:t>2025-10-01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 lang="ko-KR" altLang="en-US"/>
            </a:pPr>
            <a:fld id="{737820DA-D4C5-4728-AC07-7B64B43B726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Font typeface="Tahoma"/>
        <a:buChar char="»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Font typeface="Tahoma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en-US" altLang="ko-KR"/>
              <a:t>2DGP-2D</a:t>
            </a:r>
            <a:r>
              <a:rPr lang="ko-KR" altLang="en-US"/>
              <a:t> 게임 개발 프로젝트</a:t>
            </a:r>
            <a:br>
              <a:rPr lang="ko-KR" altLang="en-US"/>
            </a:br>
            <a:r>
              <a:rPr lang="en-US" altLang="ko-KR" sz="4000"/>
              <a:t>-Sephiria(</a:t>
            </a:r>
            <a:r>
              <a:rPr lang="ko-KR" altLang="en-US" sz="4000"/>
              <a:t>모작</a:t>
            </a:r>
            <a:r>
              <a:rPr lang="en-US" altLang="ko-KR" sz="4000"/>
              <a:t>)-</a:t>
            </a:r>
            <a:endParaRPr lang="en-US" altLang="ko-KR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2022182022/</a:t>
            </a:r>
            <a:r>
              <a:rPr lang="ko-KR" altLang="en-US"/>
              <a:t>게임공학과</a:t>
            </a:r>
            <a:r>
              <a:rPr lang="en-US" altLang="ko-KR"/>
              <a:t>/</a:t>
            </a:r>
            <a:r>
              <a:rPr lang="ko-KR" altLang="en-US"/>
              <a:t>오태석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6442" y="3723087"/>
            <a:ext cx="7870491" cy="2575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5473065" y="1462546"/>
            <a:ext cx="6568918" cy="3717707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09599" y="1462546"/>
            <a:ext cx="4653916" cy="5124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800">
                <a:latin typeface="HY울릉도B"/>
                <a:ea typeface="HY울릉도B"/>
              </a:rPr>
              <a:t>장르 </a:t>
            </a:r>
            <a:r>
              <a:rPr lang="en-US" altLang="ko-KR" sz="2800">
                <a:latin typeface="HY울릉도B"/>
                <a:ea typeface="HY울릉도B"/>
              </a:rPr>
              <a:t>:</a:t>
            </a:r>
            <a:r>
              <a:rPr lang="ko-KR" altLang="en-US" sz="2800">
                <a:latin typeface="HY울릉도B"/>
                <a:ea typeface="HY울릉도B"/>
              </a:rPr>
              <a:t> 액션 로그라이크 </a:t>
            </a:r>
            <a:r>
              <a:rPr lang="en-US" altLang="ko-KR" sz="2800">
                <a:latin typeface="HY울릉도B"/>
                <a:ea typeface="HY울릉도B"/>
              </a:rPr>
              <a:t>rpg</a:t>
            </a:r>
            <a:endParaRPr lang="en-US" altLang="ko-KR" sz="2800">
              <a:latin typeface="HY울릉도B"/>
              <a:ea typeface="HY울릉도B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09594" y="2328541"/>
            <a:ext cx="4330071" cy="12319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100">
                <a:latin typeface="HY울릉도B"/>
                <a:ea typeface="HY울릉도B"/>
              </a:rPr>
              <a:t>게임 플레이 </a:t>
            </a:r>
            <a:r>
              <a:rPr lang="en-US" altLang="ko-KR" sz="2100">
                <a:latin typeface="HY울릉도B"/>
                <a:ea typeface="HY울릉도B"/>
              </a:rPr>
              <a:t>:</a:t>
            </a:r>
            <a:r>
              <a:rPr lang="ko-KR" altLang="en-US" sz="2100">
                <a:latin typeface="HY울릉도B"/>
                <a:ea typeface="HY울릉도B"/>
              </a:rPr>
              <a:t> </a:t>
            </a:r>
            <a:r>
              <a:rPr lang="ko-KR" altLang="en-US">
                <a:latin typeface="HY울릉도B"/>
                <a:ea typeface="HY울릉도B"/>
              </a:rPr>
              <a:t>던전에 들어가 나오는 </a:t>
            </a:r>
            <a:endParaRPr lang="ko-KR" altLang="en-US">
              <a:latin typeface="HY울릉도B"/>
              <a:ea typeface="HY울릉도B"/>
            </a:endParaRPr>
          </a:p>
          <a:p>
            <a:pPr lvl="0">
              <a:defRPr/>
            </a:pPr>
            <a:r>
              <a:rPr lang="ko-KR" altLang="en-US">
                <a:latin typeface="HY울릉도B"/>
                <a:ea typeface="HY울릉도B"/>
              </a:rPr>
              <a:t>몬스터들을 처치하며 던전을 공략</a:t>
            </a:r>
            <a:r>
              <a:rPr lang="en-US" altLang="ko-KR">
                <a:latin typeface="HY울릉도B"/>
                <a:ea typeface="HY울릉도B"/>
              </a:rPr>
              <a:t>.</a:t>
            </a:r>
            <a:endParaRPr lang="en-US" altLang="ko-KR">
              <a:latin typeface="HY울릉도B"/>
              <a:ea typeface="HY울릉도B"/>
            </a:endParaRPr>
          </a:p>
          <a:p>
            <a:pPr lvl="0">
              <a:defRPr/>
            </a:pPr>
            <a:r>
              <a:rPr lang="en-US" altLang="ko-KR">
                <a:latin typeface="HY울릉도B"/>
                <a:ea typeface="HY울릉도B"/>
              </a:rPr>
              <a:t>2</a:t>
            </a:r>
            <a:r>
              <a:rPr lang="ko-KR" altLang="en-US">
                <a:latin typeface="HY울릉도B"/>
                <a:ea typeface="HY울릉도B"/>
              </a:rPr>
              <a:t>개의 일반스테이지와 보스 스테이지로 </a:t>
            </a:r>
            <a:endParaRPr lang="ko-KR" altLang="en-US">
              <a:latin typeface="HY울릉도B"/>
              <a:ea typeface="HY울릉도B"/>
            </a:endParaRPr>
          </a:p>
          <a:p>
            <a:pPr lvl="0">
              <a:defRPr/>
            </a:pPr>
            <a:r>
              <a:rPr lang="ko-KR" altLang="en-US">
                <a:latin typeface="HY울릉도B"/>
                <a:ea typeface="HY울릉도B"/>
              </a:rPr>
              <a:t>이루어짐</a:t>
            </a:r>
            <a:r>
              <a:rPr lang="en-US" altLang="ko-KR">
                <a:latin typeface="HY울릉도B"/>
                <a:ea typeface="HY울릉도B"/>
              </a:rPr>
              <a:t>.</a:t>
            </a:r>
            <a:endParaRPr lang="en-US" altLang="ko-KR">
              <a:latin typeface="HY울릉도B"/>
              <a:ea typeface="HY울릉도B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609599" y="3706183"/>
            <a:ext cx="4863473" cy="9513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100">
                <a:latin typeface="HY울릉도B"/>
                <a:ea typeface="HY울릉도B"/>
              </a:rPr>
              <a:t>재미 요소 </a:t>
            </a:r>
            <a:r>
              <a:rPr lang="en-US" altLang="ko-KR" sz="2100">
                <a:latin typeface="HY울릉도B"/>
                <a:ea typeface="HY울릉도B"/>
              </a:rPr>
              <a:t>: </a:t>
            </a:r>
            <a:r>
              <a:rPr lang="ko-KR" altLang="en-US">
                <a:latin typeface="HY울릉도B"/>
                <a:ea typeface="HY울릉도B"/>
              </a:rPr>
              <a:t>레벨업시 아이템을 획득해 </a:t>
            </a:r>
            <a:endParaRPr lang="ko-KR" altLang="en-US">
              <a:latin typeface="HY울릉도B"/>
              <a:ea typeface="HY울릉도B"/>
            </a:endParaRPr>
          </a:p>
          <a:p>
            <a:pPr lvl="0">
              <a:defRPr/>
            </a:pPr>
            <a:r>
              <a:rPr lang="ko-KR" altLang="en-US">
                <a:latin typeface="HY울릉도B"/>
                <a:ea typeface="HY울릉도B"/>
              </a:rPr>
              <a:t>캐릭터를 강화하고</a:t>
            </a:r>
            <a:r>
              <a:rPr lang="en-US" altLang="ko-KR">
                <a:latin typeface="HY울릉도B"/>
                <a:ea typeface="HY울릉도B"/>
              </a:rPr>
              <a:t>,</a:t>
            </a:r>
            <a:r>
              <a:rPr lang="ko-KR" altLang="en-US">
                <a:latin typeface="HY울릉도B"/>
                <a:ea typeface="HY울릉도B"/>
              </a:rPr>
              <a:t> 특정 스테이지에서</a:t>
            </a:r>
            <a:endParaRPr lang="ko-KR" altLang="en-US">
              <a:latin typeface="HY울릉도B"/>
              <a:ea typeface="HY울릉도B"/>
            </a:endParaRPr>
          </a:p>
          <a:p>
            <a:pPr lvl="0">
              <a:defRPr/>
            </a:pPr>
            <a:r>
              <a:rPr lang="ko-KR" altLang="en-US">
                <a:latin typeface="HY울릉도B"/>
                <a:ea typeface="HY울릉도B"/>
              </a:rPr>
              <a:t>무기를 업그레이드해 다채로운 플레이가 가능</a:t>
            </a:r>
            <a:endParaRPr lang="ko-KR" altLang="en-US">
              <a:latin typeface="HY울릉도B"/>
              <a:ea typeface="HY울릉도B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r>
              <a:rPr lang="en-US" altLang="ko-KR"/>
              <a:t>(</a:t>
            </a:r>
            <a:r>
              <a:rPr lang="ko-KR" altLang="en-US"/>
              <a:t>시작 스테이지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70347" y="2356301"/>
            <a:ext cx="4719233" cy="3047344"/>
          </a:xfrm>
          <a:prstGeom prst="rect">
            <a:avLst/>
          </a:prstGeom>
        </p:spPr>
      </p:pic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266291" y="1841653"/>
            <a:ext cx="7010060" cy="3938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r>
              <a:rPr lang="en-US" altLang="ko-KR"/>
              <a:t>(</a:t>
            </a:r>
            <a:r>
              <a:rPr lang="ko-KR" altLang="en-US"/>
              <a:t>일반 스테이지</a:t>
            </a:r>
            <a:r>
              <a:rPr lang="en-US" altLang="ko-KR"/>
              <a:t>,</a:t>
            </a:r>
            <a:r>
              <a:rPr lang="ko-KR" altLang="en-US"/>
              <a:t> 아이템 획득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62319" y="1627201"/>
            <a:ext cx="6572142" cy="3653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030" y="1902925"/>
            <a:ext cx="4925864" cy="305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예상 게임 진행 흐름</a:t>
            </a:r>
            <a:r>
              <a:rPr lang="en-US" altLang="ko-KR"/>
              <a:t>(</a:t>
            </a:r>
            <a:r>
              <a:rPr lang="ko-KR" altLang="en-US"/>
              <a:t>보스 스테이지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333" y="1229032"/>
            <a:ext cx="9067332" cy="5130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 sz="2400" b="1"/>
              <a:t>1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게임 시작화면</a:t>
            </a:r>
            <a:r>
              <a:rPr lang="en-US" altLang="ko-KR" sz="2400" b="1"/>
              <a:t>,</a:t>
            </a:r>
            <a:r>
              <a:rPr lang="ko-KR" altLang="en-US" sz="2400" b="1"/>
              <a:t> 시작 스테이지 구현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2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캐릭터 조작 구현</a:t>
            </a:r>
            <a:r>
              <a:rPr lang="en-US" altLang="ko-KR" sz="2400" b="1"/>
              <a:t>(</a:t>
            </a:r>
            <a:r>
              <a:rPr lang="ko-KR" altLang="en-US" sz="2400" b="1"/>
              <a:t>이동</a:t>
            </a:r>
            <a:r>
              <a:rPr lang="en-US" altLang="ko-KR" sz="2400" b="1"/>
              <a:t>,</a:t>
            </a:r>
            <a:r>
              <a:rPr lang="ko-KR" altLang="en-US" sz="2400" b="1"/>
              <a:t> 공격</a:t>
            </a:r>
            <a:r>
              <a:rPr lang="en-US" altLang="ko-KR" sz="2400" b="1"/>
              <a:t>,</a:t>
            </a:r>
            <a:r>
              <a:rPr lang="ko-KR" altLang="en-US" sz="2400" b="1"/>
              <a:t> 상호작용</a:t>
            </a:r>
            <a:r>
              <a:rPr lang="en-US" altLang="ko-KR" sz="2400" b="1"/>
              <a:t>)</a:t>
            </a:r>
            <a:endParaRPr lang="en-US" altLang="ko-KR" sz="2400" b="1"/>
          </a:p>
          <a:p>
            <a:pPr lvl="0">
              <a:defRPr/>
            </a:pPr>
            <a:r>
              <a:rPr lang="en-US" altLang="ko-KR" sz="2400" b="1"/>
              <a:t>3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상호작용 오브젝트 및 무기</a:t>
            </a:r>
            <a:r>
              <a:rPr lang="en-US" altLang="ko-KR" sz="2400" b="1"/>
              <a:t>,</a:t>
            </a:r>
            <a:r>
              <a:rPr lang="ko-KR" altLang="en-US" sz="2400" b="1"/>
              <a:t> 아이템 구현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4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게임 </a:t>
            </a:r>
            <a:r>
              <a:rPr lang="en-US" altLang="ko-KR" sz="2400" b="1"/>
              <a:t>UI</a:t>
            </a:r>
            <a:r>
              <a:rPr lang="ko-KR" altLang="en-US" sz="2400" b="1"/>
              <a:t> 구현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5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스테이지 </a:t>
            </a:r>
            <a:r>
              <a:rPr lang="en-US" altLang="ko-KR" sz="2400" b="1"/>
              <a:t>3</a:t>
            </a:r>
            <a:r>
              <a:rPr lang="ko-KR" altLang="en-US" sz="2400" b="1"/>
              <a:t>종 구현</a:t>
            </a:r>
            <a:r>
              <a:rPr lang="en-US" altLang="ko-KR" sz="2400" b="1"/>
              <a:t>(</a:t>
            </a:r>
            <a:r>
              <a:rPr lang="ko-KR" altLang="en-US" sz="2400" b="1"/>
              <a:t>일반 스테이지</a:t>
            </a:r>
            <a:r>
              <a:rPr lang="en-US" altLang="ko-KR" sz="2400" b="1"/>
              <a:t>,</a:t>
            </a:r>
            <a:r>
              <a:rPr lang="ko-KR" altLang="en-US" sz="2400" b="1"/>
              <a:t> 보스 스테이지</a:t>
            </a:r>
            <a:r>
              <a:rPr lang="en-US" altLang="ko-KR" sz="2400" b="1"/>
              <a:t>)</a:t>
            </a:r>
            <a:endParaRPr lang="en-US" altLang="ko-KR" sz="2400" b="1"/>
          </a:p>
          <a:p>
            <a:pPr lvl="0">
              <a:defRPr/>
            </a:pPr>
            <a:r>
              <a:rPr lang="en-US" altLang="ko-KR" sz="2400" b="1"/>
              <a:t>6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일반 몬스터</a:t>
            </a:r>
            <a:r>
              <a:rPr lang="en-US" altLang="ko-KR" sz="2400" b="1"/>
              <a:t>,</a:t>
            </a:r>
            <a:r>
              <a:rPr lang="ko-KR" altLang="en-US" sz="2400" b="1"/>
              <a:t> 보스 몬스터 구현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7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보스 몬스터 패턴 추가</a:t>
            </a:r>
            <a:r>
              <a:rPr lang="en-US" altLang="ko-KR" sz="2400" b="1"/>
              <a:t>,</a:t>
            </a:r>
            <a:r>
              <a:rPr lang="ko-KR" altLang="en-US" sz="2400" b="1"/>
              <a:t> 스테이지 배치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8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통합 테스트 후 미흡한 부분 추가 구현</a:t>
            </a:r>
            <a:endParaRPr lang="ko-KR" altLang="en-US" sz="2400" b="1"/>
          </a:p>
          <a:p>
            <a:pPr lvl="0">
              <a:defRPr/>
            </a:pPr>
            <a:r>
              <a:rPr lang="en-US" altLang="ko-KR" sz="2400" b="1"/>
              <a:t>9</a:t>
            </a:r>
            <a:r>
              <a:rPr lang="ko-KR" altLang="en-US" sz="2400" b="1"/>
              <a:t>주차 </a:t>
            </a:r>
            <a:r>
              <a:rPr lang="en-US" altLang="ko-KR" sz="2400" b="1"/>
              <a:t>-</a:t>
            </a:r>
            <a:r>
              <a:rPr lang="ko-KR" altLang="en-US" sz="2400" b="1"/>
              <a:t> 버그 수정 및 발표 자료 제작</a:t>
            </a:r>
            <a:endParaRPr lang="ko-KR" altLang="en-US" sz="2400" b="1"/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상세기획서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82700"/>
            <a:ext cx="10972799" cy="5265840"/>
          </a:xfrm>
        </p:spPr>
        <p:txBody>
          <a:bodyPr/>
          <a:p>
            <a:pPr lvl="0">
              <a:defRPr/>
            </a:pPr>
            <a:r>
              <a:rPr lang="ko-KR" altLang="en-US"/>
              <a:t>조작</a:t>
            </a:r>
            <a:endParaRPr lang="ko-KR" altLang="en-US"/>
          </a:p>
          <a:p>
            <a:pPr lvl="1">
              <a:defRPr/>
            </a:pPr>
            <a:r>
              <a:rPr lang="ko-KR" altLang="en-US" sz="1500"/>
              <a:t>이동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wasd</a:t>
            </a:r>
            <a:endParaRPr lang="en-US" altLang="ko-KR" sz="1500"/>
          </a:p>
          <a:p>
            <a:pPr lvl="1">
              <a:defRPr/>
            </a:pPr>
            <a:r>
              <a:rPr lang="ko-KR" altLang="en-US" sz="1500"/>
              <a:t>공격 </a:t>
            </a:r>
            <a:r>
              <a:rPr lang="en-US" altLang="ko-KR" sz="1500"/>
              <a:t>:</a:t>
            </a:r>
            <a:r>
              <a:rPr lang="ko-KR" altLang="en-US" sz="1500"/>
              <a:t> 마우스 좌클릭</a:t>
            </a:r>
            <a:r>
              <a:rPr lang="en-US" altLang="ko-KR" sz="1500"/>
              <a:t>(3</a:t>
            </a:r>
            <a:r>
              <a:rPr lang="ko-KR" altLang="en-US" sz="1500"/>
              <a:t>타까지 모션이 존재함</a:t>
            </a:r>
            <a:r>
              <a:rPr lang="en-US" altLang="ko-KR" sz="1500"/>
              <a:t>)</a:t>
            </a:r>
            <a:endParaRPr lang="en-US" altLang="ko-KR" sz="1500"/>
          </a:p>
          <a:p>
            <a:pPr lvl="1">
              <a:defRPr/>
            </a:pPr>
            <a:r>
              <a:rPr lang="ko-KR" altLang="en-US" sz="1500"/>
              <a:t>무기 스킬 </a:t>
            </a:r>
            <a:r>
              <a:rPr lang="en-US" altLang="ko-KR" sz="1500"/>
              <a:t>:</a:t>
            </a:r>
            <a:r>
              <a:rPr lang="ko-KR" altLang="en-US" sz="1500"/>
              <a:t> 마우스 우클릭</a:t>
            </a:r>
            <a:endParaRPr lang="ko-KR" altLang="en-US" sz="1500"/>
          </a:p>
          <a:p>
            <a:pPr lvl="1">
              <a:defRPr/>
            </a:pPr>
            <a:r>
              <a:rPr lang="ko-KR" altLang="en-US" sz="1500"/>
              <a:t>스페이스바 </a:t>
            </a:r>
            <a:r>
              <a:rPr lang="en-US" altLang="ko-KR" sz="1500"/>
              <a:t>:</a:t>
            </a:r>
            <a:r>
              <a:rPr lang="ko-KR" altLang="en-US" sz="1500"/>
              <a:t> 대쉬</a:t>
            </a:r>
            <a:r>
              <a:rPr lang="en-US" altLang="ko-KR" sz="1500"/>
              <a:t>(</a:t>
            </a:r>
            <a:r>
              <a:rPr lang="ko-KR" altLang="en-US" sz="1500"/>
              <a:t>대쉬 게이지로 횟수제한</a:t>
            </a:r>
            <a:r>
              <a:rPr lang="en-US" altLang="ko-KR" sz="1500"/>
              <a:t>)</a:t>
            </a:r>
            <a:endParaRPr lang="en-US" altLang="ko-KR" sz="1500"/>
          </a:p>
          <a:p>
            <a:pPr lvl="1">
              <a:defRPr/>
            </a:pPr>
            <a:r>
              <a:rPr lang="en-US" altLang="ko-KR" sz="1500"/>
              <a:t>f : </a:t>
            </a:r>
            <a:r>
              <a:rPr lang="ko-KR" altLang="en-US" sz="1500"/>
              <a:t>상호작용</a:t>
            </a:r>
            <a:r>
              <a:rPr lang="en-US" altLang="ko-KR" sz="1500"/>
              <a:t>(</a:t>
            </a:r>
            <a:r>
              <a:rPr lang="ko-KR" altLang="en-US" sz="1500"/>
              <a:t>무기 선택</a:t>
            </a:r>
            <a:r>
              <a:rPr lang="en-US" altLang="ko-KR" sz="1500"/>
              <a:t>,</a:t>
            </a:r>
            <a:r>
              <a:rPr lang="ko-KR" altLang="en-US" sz="1500"/>
              <a:t> 업그레이드</a:t>
            </a:r>
            <a:r>
              <a:rPr lang="en-US" altLang="ko-KR" sz="1500"/>
              <a:t>)</a:t>
            </a:r>
            <a:endParaRPr lang="en-US" altLang="ko-KR" sz="1500"/>
          </a:p>
          <a:p>
            <a:pPr lvl="1">
              <a:defRPr/>
            </a:pPr>
            <a:r>
              <a:rPr lang="en-US" altLang="ko-KR" sz="1500"/>
              <a:t>esc</a:t>
            </a:r>
            <a:r>
              <a:rPr lang="ko-KR" altLang="en-US" sz="1500"/>
              <a:t> </a:t>
            </a:r>
            <a:r>
              <a:rPr lang="en-US" altLang="ko-KR" sz="1500"/>
              <a:t>:</a:t>
            </a:r>
            <a:r>
              <a:rPr lang="ko-KR" altLang="en-US" sz="1500"/>
              <a:t> 게임 종료</a:t>
            </a:r>
            <a:endParaRPr lang="ko-KR" altLang="en-US" sz="1500"/>
          </a:p>
          <a:p>
            <a:pPr lvl="0">
              <a:defRPr/>
            </a:pPr>
            <a:r>
              <a:rPr lang="ko-KR" altLang="en-US"/>
              <a:t>스테이지</a:t>
            </a:r>
            <a:endParaRPr lang="ko-KR" altLang="en-US"/>
          </a:p>
          <a:p>
            <a:pPr lvl="1">
              <a:defRPr/>
            </a:pPr>
            <a:r>
              <a:rPr lang="en-US" altLang="ko-KR" sz="1500"/>
              <a:t>1</a:t>
            </a:r>
            <a:r>
              <a:rPr lang="ko-KR" altLang="en-US" sz="1500"/>
              <a:t>스테이지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</a:t>
            </a:r>
            <a:r>
              <a:rPr lang="ko-KR" altLang="en-US" sz="1500"/>
              <a:t>웨이브당 </a:t>
            </a:r>
            <a:r>
              <a:rPr lang="en-US" altLang="ko-KR" sz="1500"/>
              <a:t>8</a:t>
            </a:r>
            <a:r>
              <a:rPr lang="ko-KR" altLang="en-US" sz="1500"/>
              <a:t>마리의 몬스터 등장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3</a:t>
            </a:r>
            <a:r>
              <a:rPr lang="ko-KR" altLang="en-US" sz="1500"/>
              <a:t>회 실행</a:t>
            </a:r>
            <a:r>
              <a:rPr lang="en-US" altLang="ko-KR" sz="1500"/>
              <a:t>.</a:t>
            </a:r>
            <a:r>
              <a:rPr lang="ko-KR" altLang="en-US" sz="1500"/>
              <a:t> 클리어 시 무기강화 가능</a:t>
            </a:r>
            <a:r>
              <a:rPr lang="en-US" altLang="ko-KR" sz="1500"/>
              <a:t>.</a:t>
            </a:r>
            <a:endParaRPr lang="en-US" altLang="ko-KR" sz="1500"/>
          </a:p>
          <a:p>
            <a:pPr lvl="1">
              <a:defRPr/>
            </a:pPr>
            <a:r>
              <a:rPr lang="en-US" altLang="ko-KR" sz="1500"/>
              <a:t>2</a:t>
            </a:r>
            <a:r>
              <a:rPr lang="ko-KR" altLang="en-US" sz="1500"/>
              <a:t>스테이지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</a:t>
            </a:r>
            <a:r>
              <a:rPr lang="ko-KR" altLang="en-US" sz="1500"/>
              <a:t>웨이브당 </a:t>
            </a:r>
            <a:r>
              <a:rPr lang="en-US" altLang="ko-KR" sz="1500"/>
              <a:t>9</a:t>
            </a:r>
            <a:r>
              <a:rPr lang="ko-KR" altLang="en-US" sz="1500"/>
              <a:t>마리의 몬스터 등장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3</a:t>
            </a:r>
            <a:r>
              <a:rPr lang="ko-KR" altLang="en-US" sz="1500"/>
              <a:t>회 실행</a:t>
            </a:r>
            <a:r>
              <a:rPr lang="en-US" altLang="ko-KR" sz="1500"/>
              <a:t>.</a:t>
            </a:r>
            <a:endParaRPr lang="en-US" altLang="ko-KR" sz="1500"/>
          </a:p>
          <a:p>
            <a:pPr lvl="1">
              <a:defRPr/>
            </a:pPr>
            <a:r>
              <a:rPr lang="ko-KR" altLang="en-US" sz="1500"/>
              <a:t>보스 스테이지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/>
              <a:t>1</a:t>
            </a:r>
            <a:r>
              <a:rPr lang="ko-KR" altLang="en-US" sz="1500"/>
              <a:t>마리의 보스몬스터 등장</a:t>
            </a:r>
            <a:r>
              <a:rPr lang="en-US" altLang="ko-KR" sz="1500"/>
              <a:t>.</a:t>
            </a:r>
            <a:r>
              <a:rPr lang="ko-KR" altLang="en-US" sz="1500"/>
              <a:t> 처치시 몬스터 클리어</a:t>
            </a:r>
            <a:r>
              <a:rPr lang="en-US" altLang="ko-KR" sz="1500"/>
              <a:t>.</a:t>
            </a:r>
            <a:endParaRPr lang="en-US" altLang="ko-KR" sz="1500"/>
          </a:p>
          <a:p>
            <a:pPr lvl="0">
              <a:defRPr/>
            </a:pPr>
            <a:r>
              <a:rPr lang="ko-KR" altLang="en-US"/>
              <a:t>무기</a:t>
            </a:r>
            <a:endParaRPr lang="ko-KR" altLang="en-US"/>
          </a:p>
          <a:p>
            <a:pPr lvl="1">
              <a:defRPr/>
            </a:pPr>
            <a:r>
              <a:rPr lang="ko-KR" altLang="en-US" sz="1500"/>
              <a:t>대검 </a:t>
            </a:r>
            <a:r>
              <a:rPr lang="en-US" altLang="ko-KR" sz="1500"/>
              <a:t>:</a:t>
            </a:r>
            <a:r>
              <a:rPr lang="ko-KR" altLang="en-US" sz="1500"/>
              <a:t> 묵직한 느낌의 모션</a:t>
            </a:r>
            <a:r>
              <a:rPr lang="en-US" altLang="ko-KR" sz="1500"/>
              <a:t>.</a:t>
            </a:r>
            <a:r>
              <a:rPr lang="ko-KR" altLang="en-US" sz="1500"/>
              <a:t> 딜레이를 좀더 길게 가져가 느린 느낌을 구현한다</a:t>
            </a:r>
            <a:r>
              <a:rPr lang="en-US" altLang="ko-KR" sz="1500"/>
              <a:t>.</a:t>
            </a:r>
            <a:endParaRPr lang="en-US" altLang="ko-KR" sz="1500"/>
          </a:p>
          <a:p>
            <a:pPr lvl="1">
              <a:defRPr/>
            </a:pPr>
            <a:r>
              <a:rPr lang="ko-KR" altLang="en-US" sz="1500"/>
              <a:t>업그레이드</a:t>
            </a:r>
            <a:r>
              <a:rPr lang="en-US" altLang="ko-KR" sz="1500"/>
              <a:t>(</a:t>
            </a:r>
            <a:r>
              <a:rPr lang="ko-KR" altLang="en-US" sz="1500"/>
              <a:t>이후에 능력 추가 부여 예정</a:t>
            </a:r>
            <a:r>
              <a:rPr lang="en-US" altLang="ko-KR" sz="1500"/>
              <a:t>.)</a:t>
            </a:r>
            <a:endParaRPr lang="en-US" altLang="ko-KR" sz="1500"/>
          </a:p>
          <a:p>
            <a:pPr lvl="2">
              <a:defRPr/>
            </a:pPr>
            <a:r>
              <a:rPr lang="ko-KR" altLang="en-US" sz="1500"/>
              <a:t>범위 증가</a:t>
            </a:r>
            <a:r>
              <a:rPr lang="en-US" altLang="ko-KR" sz="1500"/>
              <a:t>.</a:t>
            </a:r>
            <a:endParaRPr lang="en-US" altLang="ko-KR" sz="1500"/>
          </a:p>
          <a:p>
            <a:pPr lvl="2">
              <a:defRPr/>
            </a:pPr>
            <a:r>
              <a:rPr lang="ko-KR" altLang="en-US" sz="1500"/>
              <a:t>속도 증가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52424732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상세 기획서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몬스터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일반몬스터</a:t>
            </a:r>
            <a:r>
              <a:rPr lang="en-US" altLang="ko-KR"/>
              <a:t>(</a:t>
            </a:r>
            <a:r>
              <a:rPr lang="ko-KR" altLang="en-US"/>
              <a:t>충돌시 데미지를 줌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체력이 낮고 공격 속도 및 이동속도가 빠른 몬스터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체력</a:t>
            </a:r>
            <a:r>
              <a:rPr lang="en-US" altLang="ko-KR"/>
              <a:t>,</a:t>
            </a:r>
            <a:r>
              <a:rPr lang="ko-KR" altLang="en-US"/>
              <a:t> 공격속도</a:t>
            </a:r>
            <a:r>
              <a:rPr lang="en-US" altLang="ko-KR"/>
              <a:t>,</a:t>
            </a:r>
            <a:r>
              <a:rPr lang="ko-KR" altLang="en-US"/>
              <a:t> 이동속도가 밸런스잡힌 몬스터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체력이 높고 공격속도</a:t>
            </a:r>
            <a:r>
              <a:rPr lang="en-US" altLang="ko-KR"/>
              <a:t>,</a:t>
            </a:r>
            <a:r>
              <a:rPr lang="ko-KR" altLang="en-US"/>
              <a:t> 이동속도가 느린 몬스터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보스몬스터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2</a:t>
            </a:r>
            <a:r>
              <a:rPr lang="ko-KR" altLang="en-US"/>
              <a:t>개의 패턴 구현</a:t>
            </a:r>
            <a:r>
              <a:rPr lang="en-US" altLang="ko-KR"/>
              <a:t>.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패턴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앞으로 </a:t>
            </a:r>
            <a:r>
              <a:rPr lang="en-US" altLang="ko-KR"/>
              <a:t>1</a:t>
            </a:r>
            <a:r>
              <a:rPr lang="ko-KR" altLang="en-US"/>
              <a:t>회 돌진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패턴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팔을 휘둘러 넓은 범위 공격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5061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 상세 기획서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레벨업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몬스터 처치시 경험치 획득</a:t>
            </a:r>
            <a:r>
              <a:rPr lang="en-US" altLang="ko-KR"/>
              <a:t>(</a:t>
            </a:r>
            <a:r>
              <a:rPr lang="ko-KR" altLang="en-US"/>
              <a:t>몬스터의 종류에 따라 획득하는 경험치가 다름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경험치가 일정량 이상이 될 경우 레벨업</a:t>
            </a:r>
            <a:r>
              <a:rPr lang="en-US" altLang="ko-KR"/>
              <a:t>(</a:t>
            </a:r>
            <a:r>
              <a:rPr lang="ko-KR" altLang="en-US"/>
              <a:t>필요 경험치 </a:t>
            </a:r>
            <a:r>
              <a:rPr lang="en-US" altLang="ko-KR"/>
              <a:t>: 100+(Level*20))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레벨업 시 아이템을 인벤토리에 추가 가능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인벤토리 </a:t>
            </a:r>
            <a:r>
              <a:rPr lang="en-US" altLang="ko-KR"/>
              <a:t>:</a:t>
            </a:r>
            <a:r>
              <a:rPr lang="ko-KR" altLang="en-US"/>
              <a:t> 아이템을 저장하는 임의의 배열</a:t>
            </a:r>
            <a:r>
              <a:rPr lang="en-US" altLang="ko-KR"/>
              <a:t>.</a:t>
            </a:r>
            <a:r>
              <a:rPr lang="ko-KR" altLang="en-US"/>
              <a:t> 총 </a:t>
            </a:r>
            <a:r>
              <a:rPr lang="en-US" altLang="ko-KR"/>
              <a:t>10</a:t>
            </a:r>
            <a:r>
              <a:rPr lang="ko-KR" altLang="en-US"/>
              <a:t>개의 아이템 저장 가능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아이템 </a:t>
            </a:r>
            <a:r>
              <a:rPr lang="en-US" altLang="ko-KR"/>
              <a:t>:</a:t>
            </a:r>
            <a:r>
              <a:rPr lang="ko-KR" altLang="en-US"/>
              <a:t> 캐릭터를 강화해줌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아이템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대시횟수 </a:t>
            </a:r>
            <a:r>
              <a:rPr lang="en-US" altLang="ko-KR"/>
              <a:t>1</a:t>
            </a:r>
            <a:r>
              <a:rPr lang="ko-KR" altLang="en-US"/>
              <a:t> 증가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아이템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공격력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a(a</a:t>
            </a:r>
            <a:r>
              <a:rPr lang="ko-KR" altLang="en-US"/>
              <a:t>는 임의의 정수값</a:t>
            </a:r>
            <a:r>
              <a:rPr lang="en-US" altLang="ko-KR"/>
              <a:t>)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아이템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체력 </a:t>
            </a:r>
            <a:r>
              <a:rPr lang="en-US" altLang="ko-KR"/>
              <a:t>20</a:t>
            </a:r>
            <a:r>
              <a:rPr lang="ko-KR" altLang="en-US"/>
              <a:t> 증가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아이템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공격속도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b</a:t>
            </a:r>
            <a:endParaRPr lang="en-US" altLang="ko-KR"/>
          </a:p>
          <a:p>
            <a:pPr lvl="3">
              <a:defRPr/>
            </a:pPr>
            <a:r>
              <a:rPr lang="ko-KR" altLang="en-US"/>
              <a:t>아이템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공격 데미지 배율 증가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(</a:t>
            </a:r>
            <a:r>
              <a:rPr lang="ko-KR" altLang="en-US"/>
              <a:t>이후 아이템은 추가되거나 효과 변경 예정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486862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심해">
  <a:themeElements>
    <a:clrScheme name="심해">
      <a:dk1>
        <a:srgbClr val="000000"/>
      </a:dk1>
      <a:lt1>
        <a:srgbClr val="ffffff"/>
      </a:lt1>
      <a:dk2>
        <a:srgbClr val="5f5f5f"/>
      </a:dk2>
      <a:lt2>
        <a:srgbClr val="a5a5a5"/>
      </a:lt2>
      <a:accent1>
        <a:srgbClr val="4d4d4d"/>
      </a:accent1>
      <a:accent2>
        <a:srgbClr val="657991"/>
      </a:accent2>
      <a:accent3>
        <a:srgbClr val="63c8d3"/>
      </a:accent3>
      <a:accent4>
        <a:srgbClr val="278089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심해">
      <a:majorFont>
        <a:latin typeface="Arial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심해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6350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7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tint val="100000"/>
                <a:shade val="5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0"/>
                <a:shade val="60000"/>
              </a:schemeClr>
            </a:gs>
            <a:gs pos="100000">
              <a:schemeClr val="phClr">
                <a:hueMod val="100000"/>
                <a:satMod val="100000"/>
                <a:lumMod val="100000"/>
              </a:schemeClr>
            </a:gs>
          </a:gsLst>
          <a:lin ang="108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301</ep:Words>
  <ep:PresentationFormat>화면 슬라이드 쇼(4:3)</ep:PresentationFormat>
  <ep:Paragraphs>64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심해</vt:lpstr>
      <vt:lpstr>2DGP-2D 게임 개발 프로젝트 -Sephiria(모작)-</vt:lpstr>
      <vt:lpstr>게임 컨셉</vt:lpstr>
      <vt:lpstr>예상 게임 진행 흐름(시작 스테이지)</vt:lpstr>
      <vt:lpstr>예상 게임 진행 흐름(일반 스테이지, 아이템 획득)</vt:lpstr>
      <vt:lpstr>예상 게임 진행 흐름(보스 스테이지)</vt:lpstr>
      <vt:lpstr>개발 일정</vt:lpstr>
      <vt:lpstr>게임 상세기획서</vt:lpstr>
      <vt:lpstr>게임 상세 기획서</vt:lpstr>
      <vt:lpstr>게임 상세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2025-10-01T09:15:05.780</dcterms:created>
  <dc:creator>User</dc:creator>
  <cp:lastModifiedBy>User</cp:lastModifiedBy>
  <dcterms:modified xsi:type="dcterms:W3CDTF">2025-10-01T10:52:13.712</dcterms:modified>
  <cp:revision>15</cp:revision>
  <dc:title>2DGP-2D 게임 개발 프로젝트 -Sephiria(모작)-</dc:title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