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Encode Sans ExtraLight"/>
      <p:regular r:id="rId24"/>
      <p:bold r:id="rId25"/>
    </p:embeddedFont>
    <p:embeddedFont>
      <p:font typeface="Encode San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EncodeSansExtraLight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ncodeSans-regular.fntdata"/><Relationship Id="rId25" Type="http://schemas.openxmlformats.org/officeDocument/2006/relationships/font" Target="fonts/EncodeSansExtraLight-bold.fntdata"/><Relationship Id="rId27" Type="http://schemas.openxmlformats.org/officeDocument/2006/relationships/font" Target="fonts/Encode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4634b9981_0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4634b998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4634b9981_0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4634b998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4634b9981_0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4634b998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4634b9981_0_1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4634b998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3600e3f8d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3600e3f8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3aec2bb8d_1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3aec2bb8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3aec2bb8d_1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3aec2bb8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3aec2bb8d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3aec2bb8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3600e3f8d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3600e3f8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3600e3f8d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3600e3f8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fc2413805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fc241380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3600e3f8d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3600e3f8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3600e3f8d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3600e3f8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4634b998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4634b99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4634b9981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4634b998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chemeClr val="accen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chemeClr val="accen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chemeClr val="accen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▪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800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b="1" sz="6800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29" name="Google Shape;29;p5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30" name="Google Shape;30;p5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" name="Google Shape;32;p5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" name="Google Shape;33;p5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hort + 1 column + image">
  <p:cSld name="TITLE_AND_BODY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39" name="Google Shape;39;p6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40" name="Google Shape;40;p6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" name="Google Shape;42;p6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" name="Google Shape;43;p6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49" name="Google Shape;49;p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50" name="Google Shape;50;p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" name="Google Shape;52;p7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" name="Google Shape;53;p7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61" name="Google Shape;61;p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" name="Google Shape;63;p8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" name="Google Shape;64;p8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8" name="Google Shape;68;p8"/>
          <p:cNvSpPr txBox="1"/>
          <p:nvPr>
            <p:ph idx="3" type="body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9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72" name="Google Shape;72;p9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73" name="Google Shape;73;p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" name="Google Shape;75;p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" name="Google Shape;76;p9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457200" y="0"/>
            <a:ext cx="8229600" cy="8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cxnSp>
        <p:nvCxnSpPr>
          <p:cNvPr id="84" name="Google Shape;84;p10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b="1" sz="1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b="1" sz="1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b="1" sz="1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b="1" sz="1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b="1" sz="1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b="1" sz="1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b="1" sz="1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b="1" sz="1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b="1" sz="1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ExtraLight"/>
              <a:buChar char="▪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300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b="1" sz="1300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b="1" sz="1300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b="1" sz="1300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b="1" sz="1300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b="1" sz="1300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b="1" sz="1300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b="1" sz="1300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b="1" sz="1300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jp.vuejs.org/v2/guide/index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Vue.js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勉強会 その壱</a:t>
            </a:r>
            <a:endParaRPr/>
          </a:p>
        </p:txBody>
      </p:sp>
      <p:pic>
        <p:nvPicPr>
          <p:cNvPr id="99" name="Google Shape;9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264" y="3808870"/>
            <a:ext cx="975275" cy="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idx="1" type="body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フレームワーク覚えてますか？？</a:t>
            </a:r>
            <a:endParaRPr/>
          </a:p>
        </p:txBody>
      </p:sp>
      <p:sp>
        <p:nvSpPr>
          <p:cNvPr id="232" name="Google Shape;232;p22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Vue.js</a:t>
            </a:r>
            <a:r>
              <a:rPr lang="en"/>
              <a:t> の登場</a:t>
            </a:r>
            <a:endParaRPr/>
          </a:p>
        </p:txBody>
      </p:sp>
      <p:sp>
        <p:nvSpPr>
          <p:cNvPr id="238" name="Google Shape;238;p23"/>
          <p:cNvSpPr txBox="1"/>
          <p:nvPr>
            <p:ph idx="1" type="body"/>
          </p:nvPr>
        </p:nvSpPr>
        <p:spPr>
          <a:xfrm>
            <a:off x="549600" y="1047750"/>
            <a:ext cx="7497000" cy="33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特徴</a:t>
            </a:r>
            <a:endParaRPr sz="18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様々な規模の開発に対応できるスケーラビリティ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環境設定がかんたん、学習コスト低め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14 ページに 3 種のフレームワークについて紹介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日本語ドキュメントがなかなかできる</a:t>
            </a:r>
            <a:endParaRPr sz="1400"/>
          </a:p>
        </p:txBody>
      </p:sp>
      <p:sp>
        <p:nvSpPr>
          <p:cNvPr id="239" name="Google Shape;239;p23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Vue.js </a:t>
            </a:r>
            <a:r>
              <a:rPr lang="en"/>
              <a:t>による DOM 操作問題の解決</a:t>
            </a:r>
            <a:endParaRPr/>
          </a:p>
        </p:txBody>
      </p:sp>
      <p:sp>
        <p:nvSpPr>
          <p:cNvPr id="245" name="Google Shape;245;p24"/>
          <p:cNvSpPr txBox="1"/>
          <p:nvPr>
            <p:ph idx="1" type="body"/>
          </p:nvPr>
        </p:nvSpPr>
        <p:spPr>
          <a:xfrm>
            <a:off x="549600" y="1047750"/>
            <a:ext cx="7497000" cy="33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データ駆動により Vue.js が DOM を自動的に更新</a:t>
            </a:r>
            <a:endParaRPr sz="1400"/>
          </a:p>
        </p:txBody>
      </p:sp>
      <p:sp>
        <p:nvSpPr>
          <p:cNvPr id="246" name="Google Shape;246;p24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24"/>
          <p:cNvSpPr/>
          <p:nvPr/>
        </p:nvSpPr>
        <p:spPr>
          <a:xfrm>
            <a:off x="678825" y="1833450"/>
            <a:ext cx="2757300" cy="9207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{{ price }} 円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9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678825" y="3112500"/>
            <a:ext cx="2757300" cy="1118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Vue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el: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'#app'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ata: 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90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//データの更新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678825" y="1571475"/>
            <a:ext cx="720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main.html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678825" y="2867600"/>
            <a:ext cx="720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main.js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pic>
        <p:nvPicPr>
          <p:cNvPr id="251" name="Google Shape;2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225" y="1798374"/>
            <a:ext cx="1752175" cy="131412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2" name="Google Shape;2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4000" y="1798374"/>
            <a:ext cx="1752175" cy="131412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3" name="Google Shape;253;p24"/>
          <p:cNvSpPr txBox="1"/>
          <p:nvPr/>
        </p:nvSpPr>
        <p:spPr>
          <a:xfrm>
            <a:off x="4742863" y="2353675"/>
            <a:ext cx="720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1000 円</a:t>
            </a:r>
            <a:endParaRPr sz="1100"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7029625" y="2353675"/>
            <a:ext cx="720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2</a:t>
            </a:r>
            <a:r>
              <a:rPr lang="en" sz="1100"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000 円</a:t>
            </a:r>
            <a:endParaRPr sz="1100"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4851025" y="3473988"/>
            <a:ext cx="550314" cy="395118"/>
          </a:xfrm>
          <a:prstGeom prst="flowChartMultidocumen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4"/>
          <p:cNvSpPr/>
          <p:nvPr/>
        </p:nvSpPr>
        <p:spPr>
          <a:xfrm>
            <a:off x="4805275" y="3616975"/>
            <a:ext cx="596100" cy="14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main.js</a:t>
            </a:r>
            <a:endParaRPr sz="900"/>
          </a:p>
        </p:txBody>
      </p:sp>
      <p:sp>
        <p:nvSpPr>
          <p:cNvPr id="257" name="Google Shape;257;p24"/>
          <p:cNvSpPr/>
          <p:nvPr/>
        </p:nvSpPr>
        <p:spPr>
          <a:xfrm>
            <a:off x="7137775" y="3490663"/>
            <a:ext cx="550314" cy="395118"/>
          </a:xfrm>
          <a:prstGeom prst="flowChartMultidocumen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4"/>
          <p:cNvSpPr/>
          <p:nvPr/>
        </p:nvSpPr>
        <p:spPr>
          <a:xfrm>
            <a:off x="7092025" y="3633650"/>
            <a:ext cx="596100" cy="14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main.js</a:t>
            </a:r>
            <a:endParaRPr sz="900"/>
          </a:p>
        </p:txBody>
      </p:sp>
      <p:sp>
        <p:nvSpPr>
          <p:cNvPr id="259" name="Google Shape;259;p24"/>
          <p:cNvSpPr/>
          <p:nvPr/>
        </p:nvSpPr>
        <p:spPr>
          <a:xfrm>
            <a:off x="4031575" y="3999900"/>
            <a:ext cx="1132800" cy="436500"/>
          </a:xfrm>
          <a:prstGeom prst="wedgeRoundRectCallout">
            <a:avLst>
              <a:gd fmla="val -2168" name="adj1"/>
              <a:gd fmla="val -9973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</a:t>
            </a:r>
            <a:r>
              <a:rPr lang="en" sz="900"/>
              <a:t>pp.price = 1000;</a:t>
            </a:r>
            <a:endParaRPr sz="900"/>
          </a:p>
        </p:txBody>
      </p:sp>
      <p:sp>
        <p:nvSpPr>
          <p:cNvPr id="260" name="Google Shape;260;p24"/>
          <p:cNvSpPr/>
          <p:nvPr/>
        </p:nvSpPr>
        <p:spPr>
          <a:xfrm>
            <a:off x="6423325" y="3999900"/>
            <a:ext cx="1132800" cy="436500"/>
          </a:xfrm>
          <a:prstGeom prst="wedgeRoundRectCallout">
            <a:avLst>
              <a:gd fmla="val -2168" name="adj1"/>
              <a:gd fmla="val -9973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app.price = 2000;</a:t>
            </a:r>
            <a:endParaRPr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フレームワーク比較</a:t>
            </a:r>
            <a:endParaRPr/>
          </a:p>
        </p:txBody>
      </p:sp>
      <p:sp>
        <p:nvSpPr>
          <p:cNvPr id="266" name="Google Shape;266;p25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7" name="Google Shape;2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175" y="1121662"/>
            <a:ext cx="6180650" cy="31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理論編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はじめての vue.js</a:t>
            </a:r>
            <a:endParaRPr/>
          </a:p>
        </p:txBody>
      </p:sp>
      <p:sp>
        <p:nvSpPr>
          <p:cNvPr id="273" name="Google Shape;273;p26"/>
          <p:cNvSpPr txBox="1"/>
          <p:nvPr>
            <p:ph idx="1" type="subTitle"/>
          </p:nvPr>
        </p:nvSpPr>
        <p:spPr>
          <a:xfrm>
            <a:off x="1785450" y="2658466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Hello, vue.js!</a:t>
            </a:r>
            <a:endParaRPr/>
          </a:p>
        </p:txBody>
      </p:sp>
      <p:grpSp>
        <p:nvGrpSpPr>
          <p:cNvPr id="274" name="Google Shape;274;p26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275" name="Google Shape;275;p26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vue.jsの</a:t>
            </a:r>
            <a:r>
              <a:rPr lang="en"/>
              <a:t>基本機能</a:t>
            </a:r>
            <a:endParaRPr/>
          </a:p>
        </p:txBody>
      </p:sp>
      <p:sp>
        <p:nvSpPr>
          <p:cNvPr id="285" name="Google Shape;285;p27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v-bind(</a:t>
            </a:r>
            <a:r>
              <a:rPr lang="en"/>
              <a:t>データバインディング</a:t>
            </a:r>
            <a:r>
              <a:rPr lang="en"/>
              <a:t>)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https://jp.vuejs.org/v2/guide/index.html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v-on</a:t>
            </a:r>
            <a:r>
              <a:rPr lang="en"/>
              <a:t>（イベント）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▪"/>
            </a:pPr>
            <a:r>
              <a:rPr lang="en">
                <a:solidFill>
                  <a:schemeClr val="accent6"/>
                </a:solidFill>
              </a:rPr>
              <a:t>v-for(for文)</a:t>
            </a:r>
            <a:endParaRPr>
              <a:solidFill>
                <a:schemeClr val="accent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▪"/>
            </a:pPr>
            <a:r>
              <a:rPr lang="en">
                <a:solidFill>
                  <a:schemeClr val="accent6"/>
                </a:solidFill>
              </a:rPr>
              <a:t>v-if</a:t>
            </a:r>
            <a:r>
              <a:rPr lang="en">
                <a:solidFill>
                  <a:schemeClr val="accent6"/>
                </a:solidFill>
              </a:rPr>
              <a:t>(if文)</a:t>
            </a:r>
            <a:endParaRPr>
              <a:solidFill>
                <a:schemeClr val="accent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▪"/>
            </a:pPr>
            <a:r>
              <a:rPr lang="en">
                <a:solidFill>
                  <a:schemeClr val="accent6"/>
                </a:solidFill>
              </a:rPr>
              <a:t>v-model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86" name="Google Shape;286;p2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オプション構成</a:t>
            </a:r>
            <a:endParaRPr/>
          </a:p>
        </p:txBody>
      </p:sp>
      <p:sp>
        <p:nvSpPr>
          <p:cNvPr id="292" name="Google Shape;292;p28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el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</a:t>
            </a:r>
            <a:r>
              <a:rPr lang="en"/>
              <a:t>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computed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props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ライフサイクルフック系</a:t>
            </a:r>
            <a:endParaRPr/>
          </a:p>
        </p:txBody>
      </p:sp>
      <p:sp>
        <p:nvSpPr>
          <p:cNvPr id="293" name="Google Shape;293;p28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</a:t>
            </a:r>
            <a:r>
              <a:rPr lang="en"/>
              <a:t>インスタンスライフサイクル</a:t>
            </a:r>
            <a:endParaRPr/>
          </a:p>
        </p:txBody>
      </p:sp>
      <p:sp>
        <p:nvSpPr>
          <p:cNvPr id="299" name="Google Shape;299;p29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</a:t>
            </a:r>
            <a:r>
              <a:rPr lang="en"/>
              <a:t>reated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mounted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updated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destroyed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1" name="Google Shape;3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575" y="1200150"/>
            <a:ext cx="2614649" cy="32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1095" y="1200150"/>
            <a:ext cx="2951480" cy="32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ハンズオン</a:t>
            </a:r>
            <a:r>
              <a:rPr lang="en"/>
              <a:t>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環境構築</a:t>
            </a:r>
            <a:endParaRPr/>
          </a:p>
        </p:txBody>
      </p:sp>
      <p:sp>
        <p:nvSpPr>
          <p:cNvPr id="308" name="Google Shape;308;p30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</a:t>
            </a:r>
            <a:endParaRPr/>
          </a:p>
        </p:txBody>
      </p:sp>
      <p:grpSp>
        <p:nvGrpSpPr>
          <p:cNvPr id="309" name="Google Shape;309;p30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310" name="Google Shape;310;p3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ハンズオン編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実際に書いてみましょか</a:t>
            </a:r>
            <a:endParaRPr/>
          </a:p>
        </p:txBody>
      </p:sp>
      <p:sp>
        <p:nvSpPr>
          <p:cNvPr id="320" name="Google Shape;320;p31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Coding.</a:t>
            </a:r>
            <a:endParaRPr/>
          </a:p>
        </p:txBody>
      </p:sp>
      <p:grpSp>
        <p:nvGrpSpPr>
          <p:cNvPr id="321" name="Google Shape;321;p31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322" name="Google Shape;322;p31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アジェンダ</a:t>
            </a:r>
            <a:endParaRPr/>
          </a:p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549600" y="1200150"/>
            <a:ext cx="7497000" cy="32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b="1" lang="en" sz="1800">
                <a:solidFill>
                  <a:srgbClr val="FFFFFF"/>
                </a:solidFill>
              </a:rPr>
              <a:t>勉強会の進め方について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b="1" lang="en" sz="1800">
                <a:solidFill>
                  <a:srgbClr val="FFFFFF"/>
                </a:solidFill>
              </a:rPr>
              <a:t>理論編 </a:t>
            </a:r>
            <a:endParaRPr b="1"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</a:pPr>
            <a:r>
              <a:rPr b="1" lang="en" sz="1800">
                <a:solidFill>
                  <a:srgbClr val="FFFFFF"/>
                </a:solidFill>
              </a:rPr>
              <a:t>フロントエンドの進化</a:t>
            </a:r>
            <a:endParaRPr b="1"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</a:pPr>
            <a:r>
              <a:rPr b="1" lang="en" sz="1800">
                <a:solidFill>
                  <a:srgbClr val="FFFFFF"/>
                </a:solidFill>
              </a:rPr>
              <a:t>はじめての vue.js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b="1" lang="en" sz="1800">
                <a:solidFill>
                  <a:srgbClr val="FFFFFF"/>
                </a:solidFill>
              </a:rPr>
              <a:t>ハンズオン編</a:t>
            </a:r>
            <a:endParaRPr b="1"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</a:pPr>
            <a:r>
              <a:rPr b="1" lang="en" sz="1800">
                <a:solidFill>
                  <a:srgbClr val="FFFFFF"/>
                </a:solidFill>
              </a:rPr>
              <a:t>環境構築</a:t>
            </a:r>
            <a:endParaRPr b="1"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</a:pPr>
            <a:r>
              <a:rPr b="1" lang="en" sz="1800">
                <a:solidFill>
                  <a:srgbClr val="FFFFFF"/>
                </a:solidFill>
              </a:rPr>
              <a:t>実際に書いてみましょか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勉強会の進め方について</a:t>
            </a:r>
            <a:endParaRPr/>
          </a:p>
        </p:txBody>
      </p:sp>
      <p:sp>
        <p:nvSpPr>
          <p:cNvPr id="112" name="Google Shape;112;p15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Study Meeting?</a:t>
            </a:r>
            <a:endParaRPr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14" name="Google Shape;114;p15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勉強会について</a:t>
            </a:r>
            <a:endParaRPr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在宅勤務中は約 90 分 (40 - 10 - 40) の勉強会を予定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Vue.js についてはだいたい全 5 回くらい？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他の勉強会も開催してみたい、開催してほしい等あれば</a:t>
            </a:r>
            <a:br>
              <a:rPr lang="en" sz="2000"/>
            </a:br>
            <a:r>
              <a:rPr lang="en" sz="2000"/>
              <a:t>ご自由にどうぞ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基本的に理論編 (スライド) とハンズオン編 (手を動かす)に</a:t>
            </a:r>
            <a:br>
              <a:rPr lang="en" sz="2000"/>
            </a:br>
            <a:r>
              <a:rPr lang="en" sz="2000"/>
              <a:t>分けて実施予定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自由参加 OK (スライドやコードは GitHub とかにあげる予定)</a:t>
            </a:r>
            <a:endParaRPr sz="2000"/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6"/>
          <p:cNvSpPr txBox="1"/>
          <p:nvPr>
            <p:ph idx="4294967295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今後やろうと思ってること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マテリアルデザインを使った UI の構築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SPA (Single Page Application) の</a:t>
            </a:r>
            <a:r>
              <a:rPr lang="en"/>
              <a:t>開発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PWA (Progressive Web Application) の開発</a:t>
            </a:r>
            <a:endParaRPr/>
          </a:p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理論編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フロントエンドの進化</a:t>
            </a:r>
            <a:endParaRPr/>
          </a:p>
        </p:txBody>
      </p:sp>
      <p:sp>
        <p:nvSpPr>
          <p:cNvPr id="139" name="Google Shape;139;p18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Evolution of Front-End</a:t>
            </a: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41" name="Google Shape;141;p1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long time ago in a galaxy far, far away...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549600" y="1047750"/>
            <a:ext cx="7497000" cy="33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研修でやったとき...</a:t>
            </a:r>
            <a:endParaRPr sz="1800"/>
          </a:p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4846820" y="2162488"/>
            <a:ext cx="996477" cy="1679416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4F4F5C"/>
          </a:solidFill>
          <a:ln cap="flat" cmpd="sng" w="9525">
            <a:solidFill>
              <a:srgbClr val="F55C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4846763" y="2862250"/>
            <a:ext cx="9966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フロントエンド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596400" y="2033800"/>
            <a:ext cx="3350400" cy="2089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1803400" y="2295550"/>
            <a:ext cx="1097400" cy="1622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57" name="Google Shape;157;p19"/>
          <p:cNvSpPr/>
          <p:nvPr/>
        </p:nvSpPr>
        <p:spPr>
          <a:xfrm>
            <a:off x="723900" y="2782075"/>
            <a:ext cx="642050" cy="592650"/>
          </a:xfrm>
          <a:prstGeom prst="flowChartMagneticDisk">
            <a:avLst/>
          </a:prstGeom>
          <a:solidFill>
            <a:srgbClr val="C9DAF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DB</a:t>
            </a:r>
            <a:endParaRPr sz="1000"/>
          </a:p>
        </p:txBody>
      </p:sp>
      <p:sp>
        <p:nvSpPr>
          <p:cNvPr id="158" name="Google Shape;158;p19"/>
          <p:cNvSpPr/>
          <p:nvPr/>
        </p:nvSpPr>
        <p:spPr>
          <a:xfrm>
            <a:off x="1895125" y="3374725"/>
            <a:ext cx="642000" cy="39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データ</a:t>
            </a:r>
            <a:endParaRPr sz="900"/>
          </a:p>
        </p:txBody>
      </p:sp>
      <p:sp>
        <p:nvSpPr>
          <p:cNvPr id="159" name="Google Shape;159;p19"/>
          <p:cNvSpPr/>
          <p:nvPr/>
        </p:nvSpPr>
        <p:spPr>
          <a:xfrm>
            <a:off x="3184900" y="3374713"/>
            <a:ext cx="550314" cy="395118"/>
          </a:xfrm>
          <a:prstGeom prst="flowChartMultidocumen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475" y="2282818"/>
            <a:ext cx="1993934" cy="149545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1" name="Google Shape;161;p19"/>
          <p:cNvSpPr/>
          <p:nvPr/>
        </p:nvSpPr>
        <p:spPr>
          <a:xfrm>
            <a:off x="3139150" y="3517700"/>
            <a:ext cx="596100" cy="14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HTML</a:t>
            </a:r>
            <a:endParaRPr sz="900"/>
          </a:p>
        </p:txBody>
      </p:sp>
      <p:sp>
        <p:nvSpPr>
          <p:cNvPr id="162" name="Google Shape;162;p19"/>
          <p:cNvSpPr/>
          <p:nvPr/>
        </p:nvSpPr>
        <p:spPr>
          <a:xfrm>
            <a:off x="5963975" y="2624225"/>
            <a:ext cx="719700" cy="360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2987000" y="2578450"/>
            <a:ext cx="1755600" cy="360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4" name="Google Shape;164;p19"/>
          <p:cNvSpPr txBox="1"/>
          <p:nvPr/>
        </p:nvSpPr>
        <p:spPr>
          <a:xfrm>
            <a:off x="1803400" y="2560900"/>
            <a:ext cx="1097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バックエンド</a:t>
            </a:r>
            <a:endParaRPr sz="1200"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1442150" y="2670700"/>
            <a:ext cx="323400" cy="10230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 rot="10800000">
            <a:off x="3846300" y="3333700"/>
            <a:ext cx="975600" cy="360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67" name="Google Shape;167;p19"/>
          <p:cNvSpPr/>
          <p:nvPr/>
        </p:nvSpPr>
        <p:spPr>
          <a:xfrm rot="10800000">
            <a:off x="5960675" y="3316075"/>
            <a:ext cx="723000" cy="360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 rot="10800000">
            <a:off x="2596500" y="3332750"/>
            <a:ext cx="500100" cy="360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254925" y="3769825"/>
            <a:ext cx="1432200" cy="436500"/>
          </a:xfrm>
          <a:prstGeom prst="wedgeRoundRectCallout">
            <a:avLst>
              <a:gd fmla="val -4977" name="adj1"/>
              <a:gd fmla="val -12178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リクエストに対応する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データを検索</a:t>
            </a:r>
            <a:endParaRPr sz="900"/>
          </a:p>
        </p:txBody>
      </p:sp>
      <p:sp>
        <p:nvSpPr>
          <p:cNvPr id="170" name="Google Shape;170;p19"/>
          <p:cNvSpPr/>
          <p:nvPr/>
        </p:nvSpPr>
        <p:spPr>
          <a:xfrm>
            <a:off x="5670800" y="3934950"/>
            <a:ext cx="1432200" cy="436500"/>
          </a:xfrm>
          <a:prstGeom prst="wedgeRoundRectCallout">
            <a:avLst>
              <a:gd fmla="val -4977" name="adj1"/>
              <a:gd fmla="val -12178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受け取ったHTMLを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ブラウザに丸投げ</a:t>
            </a:r>
            <a:endParaRPr sz="900"/>
          </a:p>
        </p:txBody>
      </p:sp>
      <p:sp>
        <p:nvSpPr>
          <p:cNvPr id="171" name="Google Shape;171;p19"/>
          <p:cNvSpPr/>
          <p:nvPr/>
        </p:nvSpPr>
        <p:spPr>
          <a:xfrm>
            <a:off x="7637738" y="957275"/>
            <a:ext cx="323400" cy="36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7549388" y="1327400"/>
            <a:ext cx="500100" cy="4365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7311650" y="1805250"/>
            <a:ext cx="975600" cy="436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操作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 (</a:t>
            </a:r>
            <a:r>
              <a:rPr lang="en"/>
              <a:t>非同期通信) の貢献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549600" y="1047750"/>
            <a:ext cx="7497000" cy="33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フロントエンドに役割をバトンタッチ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　→ フロントエンドが大忙しに</a:t>
            </a:r>
            <a:endParaRPr sz="1800"/>
          </a:p>
        </p:txBody>
      </p:sp>
      <p:sp>
        <p:nvSpPr>
          <p:cNvPr id="180" name="Google Shape;180;p20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4161020" y="2162488"/>
            <a:ext cx="996477" cy="1679416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4F4F5C"/>
          </a:solidFill>
          <a:ln cap="flat" cmpd="sng" w="9525">
            <a:solidFill>
              <a:srgbClr val="F55C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4160963" y="2862250"/>
            <a:ext cx="9966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フロントエンド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596400" y="2033800"/>
            <a:ext cx="3350400" cy="2089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1803400" y="2295550"/>
            <a:ext cx="1097400" cy="1622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85" name="Google Shape;185;p20"/>
          <p:cNvSpPr/>
          <p:nvPr/>
        </p:nvSpPr>
        <p:spPr>
          <a:xfrm>
            <a:off x="723900" y="2782075"/>
            <a:ext cx="642050" cy="592650"/>
          </a:xfrm>
          <a:prstGeom prst="flowChartMagneticDisk">
            <a:avLst/>
          </a:prstGeom>
          <a:solidFill>
            <a:srgbClr val="C9DAF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DB</a:t>
            </a:r>
            <a:endParaRPr sz="1000"/>
          </a:p>
        </p:txBody>
      </p:sp>
      <p:sp>
        <p:nvSpPr>
          <p:cNvPr id="186" name="Google Shape;186;p20"/>
          <p:cNvSpPr/>
          <p:nvPr/>
        </p:nvSpPr>
        <p:spPr>
          <a:xfrm>
            <a:off x="1895125" y="3374725"/>
            <a:ext cx="642000" cy="39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データ</a:t>
            </a:r>
            <a:endParaRPr sz="900"/>
          </a:p>
        </p:txBody>
      </p:sp>
      <p:sp>
        <p:nvSpPr>
          <p:cNvPr id="187" name="Google Shape;187;p20"/>
          <p:cNvSpPr/>
          <p:nvPr/>
        </p:nvSpPr>
        <p:spPr>
          <a:xfrm>
            <a:off x="6133325" y="3315188"/>
            <a:ext cx="550314" cy="395118"/>
          </a:xfrm>
          <a:prstGeom prst="flowChartMultidocumen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475" y="2282818"/>
            <a:ext cx="1993934" cy="149545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9" name="Google Shape;189;p20"/>
          <p:cNvSpPr/>
          <p:nvPr/>
        </p:nvSpPr>
        <p:spPr>
          <a:xfrm>
            <a:off x="6087575" y="3458175"/>
            <a:ext cx="596100" cy="14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HTML</a:t>
            </a:r>
            <a:endParaRPr sz="900"/>
          </a:p>
        </p:txBody>
      </p:sp>
      <p:sp>
        <p:nvSpPr>
          <p:cNvPr id="190" name="Google Shape;190;p20"/>
          <p:cNvSpPr/>
          <p:nvPr/>
        </p:nvSpPr>
        <p:spPr>
          <a:xfrm>
            <a:off x="5251475" y="2624225"/>
            <a:ext cx="1432200" cy="360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2987000" y="2578450"/>
            <a:ext cx="1097400" cy="360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API 呼び出し</a:t>
            </a:r>
            <a:endParaRPr sz="900"/>
          </a:p>
        </p:txBody>
      </p:sp>
      <p:sp>
        <p:nvSpPr>
          <p:cNvPr id="192" name="Google Shape;192;p20"/>
          <p:cNvSpPr txBox="1"/>
          <p:nvPr/>
        </p:nvSpPr>
        <p:spPr>
          <a:xfrm>
            <a:off x="1803400" y="2241750"/>
            <a:ext cx="1097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バックエンド</a:t>
            </a:r>
            <a:endParaRPr sz="900"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1442150" y="2670700"/>
            <a:ext cx="323400" cy="10230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 rot="10800000">
            <a:off x="2596425" y="3332750"/>
            <a:ext cx="1469400" cy="360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254925" y="3769825"/>
            <a:ext cx="1432200" cy="436500"/>
          </a:xfrm>
          <a:prstGeom prst="wedgeRoundRectCallout">
            <a:avLst>
              <a:gd fmla="val -4977" name="adj1"/>
              <a:gd fmla="val -12178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リクエストに対応する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データを検索</a:t>
            </a:r>
            <a:endParaRPr sz="900"/>
          </a:p>
        </p:txBody>
      </p:sp>
      <p:sp>
        <p:nvSpPr>
          <p:cNvPr id="196" name="Google Shape;196;p20"/>
          <p:cNvSpPr/>
          <p:nvPr/>
        </p:nvSpPr>
        <p:spPr>
          <a:xfrm>
            <a:off x="5157500" y="4074625"/>
            <a:ext cx="1343700" cy="436500"/>
          </a:xfrm>
          <a:prstGeom prst="wedgeRoundRectCallout">
            <a:avLst>
              <a:gd fmla="val -4977" name="adj1"/>
              <a:gd fmla="val -12178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JavaScript を使って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HTML を構築</a:t>
            </a:r>
            <a:endParaRPr sz="900"/>
          </a:p>
        </p:txBody>
      </p:sp>
      <p:sp>
        <p:nvSpPr>
          <p:cNvPr id="197" name="Google Shape;197;p20"/>
          <p:cNvSpPr/>
          <p:nvPr/>
        </p:nvSpPr>
        <p:spPr>
          <a:xfrm>
            <a:off x="7637738" y="957275"/>
            <a:ext cx="323400" cy="36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7549388" y="1327400"/>
            <a:ext cx="500100" cy="4365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7311650" y="1805250"/>
            <a:ext cx="975600" cy="436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操作</a:t>
            </a:r>
            <a:endParaRPr sz="900"/>
          </a:p>
        </p:txBody>
      </p:sp>
      <p:sp>
        <p:nvSpPr>
          <p:cNvPr id="200" name="Google Shape;200;p20"/>
          <p:cNvSpPr/>
          <p:nvPr/>
        </p:nvSpPr>
        <p:spPr>
          <a:xfrm>
            <a:off x="4161025" y="3298525"/>
            <a:ext cx="642000" cy="395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データ</a:t>
            </a:r>
            <a:endParaRPr sz="900"/>
          </a:p>
        </p:txBody>
      </p:sp>
      <p:sp>
        <p:nvSpPr>
          <p:cNvPr id="201" name="Google Shape;201;p20"/>
          <p:cNvSpPr/>
          <p:nvPr/>
        </p:nvSpPr>
        <p:spPr>
          <a:xfrm rot="10800000">
            <a:off x="4846250" y="3332750"/>
            <a:ext cx="1179000" cy="360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1942925" y="2540200"/>
            <a:ext cx="866700" cy="436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データに</a:t>
            </a:r>
            <a:br>
              <a:rPr lang="en" sz="900"/>
            </a:br>
            <a:r>
              <a:rPr lang="en" sz="900"/>
              <a:t>対応するAPI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も</a:t>
            </a:r>
            <a:r>
              <a:rPr lang="en"/>
              <a:t>よく頑張った</a:t>
            </a:r>
            <a:endParaRPr/>
          </a:p>
        </p:txBody>
      </p:sp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549600" y="1047750"/>
            <a:ext cx="7497000" cy="33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DOM (Document Object Model) によりデータ構造を形成</a:t>
            </a:r>
            <a:endParaRPr sz="1800"/>
          </a:p>
        </p:txBody>
      </p:sp>
      <p:sp>
        <p:nvSpPr>
          <p:cNvPr id="209" name="Google Shape;209;p21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1028675" y="1658500"/>
            <a:ext cx="608700" cy="223800"/>
          </a:xfrm>
          <a:prstGeom prst="roundRect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&lt;html&gt;</a:t>
            </a:r>
            <a:endParaRPr sz="900"/>
          </a:p>
        </p:txBody>
      </p:sp>
      <p:sp>
        <p:nvSpPr>
          <p:cNvPr id="211" name="Google Shape;211;p21"/>
          <p:cNvSpPr/>
          <p:nvPr/>
        </p:nvSpPr>
        <p:spPr>
          <a:xfrm>
            <a:off x="1805325" y="2046025"/>
            <a:ext cx="693000" cy="223800"/>
          </a:xfrm>
          <a:prstGeom prst="roundRect">
            <a:avLst>
              <a:gd fmla="val 5000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&lt;head&gt;</a:t>
            </a:r>
            <a:endParaRPr sz="900"/>
          </a:p>
        </p:txBody>
      </p:sp>
      <p:sp>
        <p:nvSpPr>
          <p:cNvPr id="212" name="Google Shape;212;p21"/>
          <p:cNvSpPr/>
          <p:nvPr/>
        </p:nvSpPr>
        <p:spPr>
          <a:xfrm>
            <a:off x="2566525" y="2369150"/>
            <a:ext cx="693000" cy="223800"/>
          </a:xfrm>
          <a:prstGeom prst="roundRect">
            <a:avLst>
              <a:gd fmla="val 5000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&lt;meta&gt;</a:t>
            </a:r>
            <a:endParaRPr sz="900"/>
          </a:p>
        </p:txBody>
      </p:sp>
      <p:sp>
        <p:nvSpPr>
          <p:cNvPr id="213" name="Google Shape;213;p21"/>
          <p:cNvSpPr/>
          <p:nvPr/>
        </p:nvSpPr>
        <p:spPr>
          <a:xfrm>
            <a:off x="2566525" y="2724500"/>
            <a:ext cx="693000" cy="223800"/>
          </a:xfrm>
          <a:prstGeom prst="roundRect">
            <a:avLst>
              <a:gd fmla="val 5000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&lt;title&gt;</a:t>
            </a:r>
            <a:endParaRPr sz="900"/>
          </a:p>
        </p:txBody>
      </p:sp>
      <p:sp>
        <p:nvSpPr>
          <p:cNvPr id="214" name="Google Shape;214;p21"/>
          <p:cNvSpPr/>
          <p:nvPr/>
        </p:nvSpPr>
        <p:spPr>
          <a:xfrm>
            <a:off x="1805325" y="3152950"/>
            <a:ext cx="693000" cy="223800"/>
          </a:xfrm>
          <a:prstGeom prst="roundRect">
            <a:avLst>
              <a:gd fmla="val 5000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&lt;body&gt;</a:t>
            </a:r>
            <a:endParaRPr sz="900"/>
          </a:p>
        </p:txBody>
      </p:sp>
      <p:sp>
        <p:nvSpPr>
          <p:cNvPr id="215" name="Google Shape;215;p21"/>
          <p:cNvSpPr/>
          <p:nvPr/>
        </p:nvSpPr>
        <p:spPr>
          <a:xfrm>
            <a:off x="2566525" y="3459300"/>
            <a:ext cx="741900" cy="223800"/>
          </a:xfrm>
          <a:prstGeom prst="roundRect">
            <a:avLst>
              <a:gd fmla="val 5000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&lt;header&gt;</a:t>
            </a:r>
            <a:endParaRPr sz="900"/>
          </a:p>
        </p:txBody>
      </p:sp>
      <p:sp>
        <p:nvSpPr>
          <p:cNvPr id="216" name="Google Shape;216;p21"/>
          <p:cNvSpPr/>
          <p:nvPr/>
        </p:nvSpPr>
        <p:spPr>
          <a:xfrm>
            <a:off x="3385450" y="3749325"/>
            <a:ext cx="608700" cy="2238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&lt;h1&gt;</a:t>
            </a:r>
            <a:endParaRPr sz="900"/>
          </a:p>
        </p:txBody>
      </p:sp>
      <p:sp>
        <p:nvSpPr>
          <p:cNvPr id="217" name="Google Shape;217;p21"/>
          <p:cNvSpPr/>
          <p:nvPr/>
        </p:nvSpPr>
        <p:spPr>
          <a:xfrm>
            <a:off x="3385450" y="4084675"/>
            <a:ext cx="608700" cy="2238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&lt;p&gt;</a:t>
            </a:r>
            <a:endParaRPr sz="900"/>
          </a:p>
        </p:txBody>
      </p:sp>
      <p:cxnSp>
        <p:nvCxnSpPr>
          <p:cNvPr id="218" name="Google Shape;218;p21"/>
          <p:cNvCxnSpPr>
            <a:stCxn id="210" idx="2"/>
            <a:endCxn id="211" idx="1"/>
          </p:cNvCxnSpPr>
          <p:nvPr/>
        </p:nvCxnSpPr>
        <p:spPr>
          <a:xfrm flipH="1" rot="-5400000">
            <a:off x="1431275" y="1784050"/>
            <a:ext cx="275700" cy="472200"/>
          </a:xfrm>
          <a:prstGeom prst="bentConnector2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1"/>
          <p:cNvCxnSpPr>
            <a:stCxn id="211" idx="2"/>
            <a:endCxn id="212" idx="1"/>
          </p:cNvCxnSpPr>
          <p:nvPr/>
        </p:nvCxnSpPr>
        <p:spPr>
          <a:xfrm flipH="1" rot="-5400000">
            <a:off x="2253525" y="2168125"/>
            <a:ext cx="211200" cy="414600"/>
          </a:xfrm>
          <a:prstGeom prst="bentConnector2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1"/>
          <p:cNvCxnSpPr>
            <a:stCxn id="211" idx="2"/>
            <a:endCxn id="213" idx="1"/>
          </p:cNvCxnSpPr>
          <p:nvPr/>
        </p:nvCxnSpPr>
        <p:spPr>
          <a:xfrm flipH="1" rot="-5400000">
            <a:off x="2075775" y="2345875"/>
            <a:ext cx="566700" cy="414600"/>
          </a:xfrm>
          <a:prstGeom prst="bentConnector2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1"/>
          <p:cNvCxnSpPr>
            <a:stCxn id="214" idx="2"/>
            <a:endCxn id="215" idx="1"/>
          </p:cNvCxnSpPr>
          <p:nvPr/>
        </p:nvCxnSpPr>
        <p:spPr>
          <a:xfrm flipH="1" rot="-5400000">
            <a:off x="2261925" y="3266650"/>
            <a:ext cx="194400" cy="414600"/>
          </a:xfrm>
          <a:prstGeom prst="bentConnector2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1"/>
          <p:cNvCxnSpPr>
            <a:stCxn id="215" idx="2"/>
            <a:endCxn id="216" idx="1"/>
          </p:cNvCxnSpPr>
          <p:nvPr/>
        </p:nvCxnSpPr>
        <p:spPr>
          <a:xfrm flipH="1" rot="-5400000">
            <a:off x="3072325" y="3548250"/>
            <a:ext cx="178200" cy="447900"/>
          </a:xfrm>
          <a:prstGeom prst="bentConnector2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1"/>
          <p:cNvCxnSpPr>
            <a:stCxn id="215" idx="2"/>
            <a:endCxn id="217" idx="1"/>
          </p:cNvCxnSpPr>
          <p:nvPr/>
        </p:nvCxnSpPr>
        <p:spPr>
          <a:xfrm flipH="1" rot="-5400000">
            <a:off x="2904625" y="3715950"/>
            <a:ext cx="513600" cy="447900"/>
          </a:xfrm>
          <a:prstGeom prst="bentConnector2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1"/>
          <p:cNvCxnSpPr>
            <a:stCxn id="210" idx="2"/>
            <a:endCxn id="214" idx="1"/>
          </p:cNvCxnSpPr>
          <p:nvPr/>
        </p:nvCxnSpPr>
        <p:spPr>
          <a:xfrm flipH="1" rot="-5400000">
            <a:off x="877775" y="2337550"/>
            <a:ext cx="1382700" cy="472200"/>
          </a:xfrm>
          <a:prstGeom prst="bentConnector2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21"/>
          <p:cNvSpPr/>
          <p:nvPr/>
        </p:nvSpPr>
        <p:spPr>
          <a:xfrm>
            <a:off x="4408725" y="1749500"/>
            <a:ext cx="2757300" cy="619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BDF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// h1 要素を赤色に</a:t>
            </a:r>
            <a:endParaRPr sz="900">
              <a:solidFill>
                <a:srgbClr val="8BDF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BDF4C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900">
                <a:solidFill>
                  <a:srgbClr val="E3E3E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41B7D7"/>
                </a:solidFill>
                <a:latin typeface="Courier New"/>
                <a:ea typeface="Courier New"/>
                <a:cs typeface="Courier New"/>
                <a:sym typeface="Courier New"/>
              </a:rPr>
              <a:t>"h1"</a:t>
            </a:r>
            <a:r>
              <a:rPr lang="en" sz="900">
                <a:solidFill>
                  <a:srgbClr val="E3E3E3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900">
                <a:solidFill>
                  <a:srgbClr val="8BDF4C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r>
              <a:rPr lang="en" sz="900">
                <a:solidFill>
                  <a:srgbClr val="E3E3E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41B7D7"/>
                </a:solidFill>
                <a:latin typeface="Courier New"/>
                <a:ea typeface="Courier New"/>
                <a:cs typeface="Courier New"/>
                <a:sym typeface="Courier New"/>
              </a:rPr>
              <a:t>"color"</a:t>
            </a:r>
            <a:r>
              <a:rPr lang="en" sz="900">
                <a:solidFill>
                  <a:srgbClr val="E3E3E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41B7D7"/>
                </a:solidFill>
                <a:latin typeface="Courier New"/>
                <a:ea typeface="Courier New"/>
                <a:cs typeface="Courier New"/>
                <a:sym typeface="Courier New"/>
              </a:rPr>
              <a:t>"brown"</a:t>
            </a:r>
            <a:r>
              <a:rPr lang="en" sz="900">
                <a:solidFill>
                  <a:srgbClr val="E3E3E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E3E3E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4408725" y="2601200"/>
            <a:ext cx="3897900" cy="17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・jQuery によって DOM の操作やイベント (キーボード、</a:t>
            </a:r>
            <a:br>
              <a:rPr lang="en" sz="11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</a:br>
            <a:r>
              <a:rPr lang="en" sz="11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マウス操作等) をシンプルな構文で実装可能</a:t>
            </a:r>
            <a:endParaRPr sz="11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0000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デメリット</a:t>
            </a:r>
            <a:endParaRPr sz="1100">
              <a:solidFill>
                <a:srgbClr val="CC0000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・そもそも DOM 操作ロジックを組み立てるのが困難</a:t>
            </a:r>
            <a:endParaRPr sz="11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・「ノードアクセス → 内容変更」といった 2 段階処理の</a:t>
            </a:r>
            <a:br>
              <a:rPr lang="en" sz="11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</a:br>
            <a:r>
              <a:rPr lang="en" sz="11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　記述が必要</a:t>
            </a:r>
            <a:endParaRPr sz="11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　→ 複数人開発で書き方に差異が発生</a:t>
            </a:r>
            <a:endParaRPr sz="11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ertes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55C21"/>
      </a:accent1>
      <a:accent2>
        <a:srgbClr val="BA3B21"/>
      </a:accent2>
      <a:accent3>
        <a:srgbClr val="661201"/>
      </a:accent3>
      <a:accent4>
        <a:srgbClr val="27272D"/>
      </a:accent4>
      <a:accent5>
        <a:srgbClr val="4F4F5C"/>
      </a:accent5>
      <a:accent6>
        <a:srgbClr val="D4D3D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