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7B254-35D9-C186-520A-A0432AEA2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777F3E-175D-F8A3-5F3B-1D03D9E0F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80926-37EA-987A-DFCB-22C9BEA1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E37-72C0-4A16-A3BE-DE290D96D11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439B5-67E4-B72A-BCD1-10D6B303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84DBA-D7E9-578C-58CF-296E8D52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919D-6928-4F9B-8AC9-62C5C277F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6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20C66-7CA9-D1A8-8CC6-BBD4C8D7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561FE2-B9CE-E93A-2540-1C3593ADA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EAD28-9D2D-E11E-B6EC-4C93A0EA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E37-72C0-4A16-A3BE-DE290D96D11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D9A10-03FA-8DF5-701B-7D0F8D8E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3D4F3-0AE2-4D15-FA75-2710CA44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919D-6928-4F9B-8AC9-62C5C277F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E6E234-9624-B471-F4F6-93F8FF14B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2C83F-7524-275F-9134-053E4399E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D5EDE-EC13-25C1-A950-8103130D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E37-72C0-4A16-A3BE-DE290D96D11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A697D-7154-55BB-3604-84E70F9A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D6389-95F9-E7DE-571C-0A470C53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919D-6928-4F9B-8AC9-62C5C277F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4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7B860-DAF1-5BF8-8DDF-4C9352A5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2FFCB-D1BA-CD11-F4A9-992B6E2A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8BCB3-ADD4-3D0D-EA36-FFD67CEB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E37-72C0-4A16-A3BE-DE290D96D11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47EE7-3C88-F8DB-26C4-C3883333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8583A-B120-1241-639B-5D079B0A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919D-6928-4F9B-8AC9-62C5C277F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84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BF858-EC26-C79E-DC1E-2E41882B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474031-DA2D-57D2-FF9A-FFC0A1CA7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05C70-A1BE-06CE-6D4D-4F7E1ADA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E37-72C0-4A16-A3BE-DE290D96D11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432B5-6EAB-C3F7-B3C2-2770FA7F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616E5-5730-94FD-9D79-D3F0B791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919D-6928-4F9B-8AC9-62C5C277F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1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A2779-1AD6-8467-526E-7C27F616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AC246-E514-E4FE-F4C3-8C85C2682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9B0BBB-DF80-5A58-B79D-BD09027A0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626A4-9C7F-8E29-B0F6-964F3196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E37-72C0-4A16-A3BE-DE290D96D11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4CC589-20A6-AD29-AC0F-FB7B6698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33587-3E12-7F09-E973-2DD94FE9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919D-6928-4F9B-8AC9-62C5C277F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0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599E4-C759-F78D-B28B-6C6E02F0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650FD-DF41-7EEE-F45D-72B0320E4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8920AF-CC63-22EF-AE35-F527DA62C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726483-09DF-906F-0074-A4A555541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B57ABC-3443-FE02-ABE3-F600C9582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AA6541-B07F-B77E-E2D1-20E3843A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E37-72C0-4A16-A3BE-DE290D96D11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8C37AA-1730-AC0D-4BD2-6AB38BD8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6CD891-08DB-545B-7BFD-0F232E30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919D-6928-4F9B-8AC9-62C5C277F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8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3A267-C391-99F7-EB04-203CE165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8A0EF5-2C0D-50B9-7D92-29D683D4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E37-72C0-4A16-A3BE-DE290D96D11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08E3C7-203D-8B77-8BD3-EFCCF5D5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2AA2FA-7B0B-98FC-D47C-7A81FFDE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919D-6928-4F9B-8AC9-62C5C277F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5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4E351B-FF1C-6049-2E0E-1F9E0068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E37-72C0-4A16-A3BE-DE290D96D11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004644-62D3-8278-0DF7-43EC31C8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63B723-4D86-25B9-5344-C0BFA84D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919D-6928-4F9B-8AC9-62C5C277F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4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DFB37-0BFC-76DF-F19A-36D84613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23E63-B086-25EF-4879-736D31AD7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8BC08-B85B-6E5A-581C-0EE1DF76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A3030-D65E-4E86-D15D-BB7CD0F8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E37-72C0-4A16-A3BE-DE290D96D11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7F024E-44B6-4E88-0EF8-D51BD700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A4F66-0CC2-759E-A755-B7D518DA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919D-6928-4F9B-8AC9-62C5C277F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3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BABB3-9BC2-D60B-5AA6-59AF2336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B7A9AF-F972-5330-8EA6-1EBDBA657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EB0E9A-3C77-2E9D-0699-4C4368542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A6732-A0F2-8D1F-9F13-5621E636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E37-72C0-4A16-A3BE-DE290D96D11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18E2AF-68D2-BFD8-D2D0-6D0E30E6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AB768-47F9-EF5D-93CE-93C778D2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919D-6928-4F9B-8AC9-62C5C277F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5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90DF39-F5F2-B70B-B793-CFF23C42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7B1E7F-2659-DA8B-9B56-A9FD983C0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94B37-C803-2F9C-A4A6-9A4CAA001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ECAE37-72C0-4A16-A3BE-DE290D96D11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1D2B3-07C7-20C5-B973-6786802E9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3433E-4EC3-71B1-4FA3-BC47349EF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56919D-6928-4F9B-8AC9-62C5C277F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EAF0831-EF94-A0AA-D410-904189878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585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근태관리시스템 사용자화면 정의서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오택주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2024. 03. 20.</a:t>
            </a:r>
            <a:endParaRPr lang="ko-KR" altLang="en-US" dirty="0"/>
          </a:p>
        </p:txBody>
      </p:sp>
      <p:pic>
        <p:nvPicPr>
          <p:cNvPr id="5" name="그림 4" descr="텍스트, 폰트, 로고, 디자인이(가) 표시된 사진&#10;&#10;자동 생성된 설명">
            <a:extLst>
              <a:ext uri="{FF2B5EF4-FFF2-40B4-BE49-F238E27FC236}">
                <a16:creationId xmlns:a16="http://schemas.microsoft.com/office/drawing/2014/main" id="{FD84BF4C-7B6B-0038-8EA3-FF4B606ED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102" y="0"/>
            <a:ext cx="50482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8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2AACA8-9499-5283-779E-B8B4FE1E6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32178"/>
              </p:ext>
            </p:extLst>
          </p:nvPr>
        </p:nvGraphicFramePr>
        <p:xfrm>
          <a:off x="0" y="0"/>
          <a:ext cx="8699384" cy="63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1327822362"/>
                    </a:ext>
                  </a:extLst>
                </a:gridCol>
                <a:gridCol w="2982286">
                  <a:extLst>
                    <a:ext uri="{9D8B030D-6E8A-4147-A177-3AD203B41FA5}">
                      <a16:colId xmlns:a16="http://schemas.microsoft.com/office/drawing/2014/main" val="417016096"/>
                    </a:ext>
                  </a:extLst>
                </a:gridCol>
                <a:gridCol w="1396767">
                  <a:extLst>
                    <a:ext uri="{9D8B030D-6E8A-4147-A177-3AD203B41FA5}">
                      <a16:colId xmlns:a16="http://schemas.microsoft.com/office/drawing/2014/main" val="2949305504"/>
                    </a:ext>
                  </a:extLst>
                </a:gridCol>
                <a:gridCol w="2952925">
                  <a:extLst>
                    <a:ext uri="{9D8B030D-6E8A-4147-A177-3AD203B41FA5}">
                      <a16:colId xmlns:a16="http://schemas.microsoft.com/office/drawing/2014/main" val="3011153142"/>
                    </a:ext>
                  </a:extLst>
                </a:gridCol>
              </a:tblGrid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Page-9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회사 문서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9584"/>
                  </a:ext>
                </a:extLst>
              </a:tr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</a:t>
                      </a:r>
                      <a:r>
                        <a:rPr lang="en-US" altLang="ko-KR" sz="1400" dirty="0" err="1"/>
                        <a:t>companyFile</a:t>
                      </a:r>
                      <a:r>
                        <a:rPr lang="en-US" altLang="ko-KR" sz="1400" dirty="0"/>
                        <a:t>/list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오택주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151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BE6D2-0705-EBA4-18DB-0000A3F1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418647"/>
              </p:ext>
            </p:extLst>
          </p:nvPr>
        </p:nvGraphicFramePr>
        <p:xfrm>
          <a:off x="8783273" y="0"/>
          <a:ext cx="3408726" cy="5034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62">
                  <a:extLst>
                    <a:ext uri="{9D8B030D-6E8A-4147-A177-3AD203B41FA5}">
                      <a16:colId xmlns:a16="http://schemas.microsoft.com/office/drawing/2014/main" val="4194115174"/>
                    </a:ext>
                  </a:extLst>
                </a:gridCol>
                <a:gridCol w="2922164">
                  <a:extLst>
                    <a:ext uri="{9D8B030D-6E8A-4147-A177-3AD203B41FA5}">
                      <a16:colId xmlns:a16="http://schemas.microsoft.com/office/drawing/2014/main" val="766658963"/>
                    </a:ext>
                  </a:extLst>
                </a:gridCol>
              </a:tblGrid>
              <a:tr h="3942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13072"/>
                  </a:ext>
                </a:extLst>
              </a:tr>
              <a:tr h="377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관리자가 업로드한 회사문서 목록을 확인할 수 있다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683271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이미지 파일의 경우 해당 이미지가 목록에 보여진다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597832"/>
                  </a:ext>
                </a:extLst>
              </a:tr>
              <a:tr h="343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PDF </a:t>
                      </a:r>
                      <a:r>
                        <a:rPr lang="ko-KR" altLang="en-US" sz="1000" dirty="0"/>
                        <a:t>파일의 경우 첫 페이지가 썸네일로 설정되어 해당 썸네일 이미지가 목록에 보여진다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117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다운로드 버튼을 클릭하면 다운로드를 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55404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5858"/>
                  </a:ext>
                </a:extLst>
              </a:tr>
              <a:tr h="36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98120"/>
                  </a:ext>
                </a:extLst>
              </a:tr>
              <a:tr h="402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46906"/>
                  </a:ext>
                </a:extLst>
              </a:tr>
              <a:tr h="419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96335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83802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8599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9945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B83F72D-1FFC-8CA8-661D-43F18DE4432B}"/>
              </a:ext>
            </a:extLst>
          </p:cNvPr>
          <p:cNvSpPr/>
          <p:nvPr/>
        </p:nvSpPr>
        <p:spPr>
          <a:xfrm>
            <a:off x="0" y="637564"/>
            <a:ext cx="8699384" cy="61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0B67B3-3138-87CB-D440-DA244171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87" y="1375795"/>
            <a:ext cx="8036228" cy="4265119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D5B899B-FFF5-B38B-A81F-EFAED95A6C42}"/>
              </a:ext>
            </a:extLst>
          </p:cNvPr>
          <p:cNvSpPr/>
          <p:nvPr/>
        </p:nvSpPr>
        <p:spPr>
          <a:xfrm>
            <a:off x="1246784" y="1905348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6ED9370-98AC-F3AA-67FB-2743298D3EDA}"/>
              </a:ext>
            </a:extLst>
          </p:cNvPr>
          <p:cNvSpPr/>
          <p:nvPr/>
        </p:nvSpPr>
        <p:spPr>
          <a:xfrm>
            <a:off x="1894135" y="2270269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ED22F49-9B30-EADF-CF3D-1264D4BFAF5C}"/>
              </a:ext>
            </a:extLst>
          </p:cNvPr>
          <p:cNvSpPr/>
          <p:nvPr/>
        </p:nvSpPr>
        <p:spPr>
          <a:xfrm>
            <a:off x="6257809" y="2270269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967C86A-E5C6-B0DE-3959-62B2EBC96293}"/>
              </a:ext>
            </a:extLst>
          </p:cNvPr>
          <p:cNvSpPr/>
          <p:nvPr/>
        </p:nvSpPr>
        <p:spPr>
          <a:xfrm>
            <a:off x="1246784" y="3974633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8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2AACA8-9499-5283-779E-B8B4FE1E6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48098"/>
              </p:ext>
            </p:extLst>
          </p:nvPr>
        </p:nvGraphicFramePr>
        <p:xfrm>
          <a:off x="0" y="0"/>
          <a:ext cx="8699384" cy="63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1327822362"/>
                    </a:ext>
                  </a:extLst>
                </a:gridCol>
                <a:gridCol w="2982286">
                  <a:extLst>
                    <a:ext uri="{9D8B030D-6E8A-4147-A177-3AD203B41FA5}">
                      <a16:colId xmlns:a16="http://schemas.microsoft.com/office/drawing/2014/main" val="417016096"/>
                    </a:ext>
                  </a:extLst>
                </a:gridCol>
                <a:gridCol w="1396767">
                  <a:extLst>
                    <a:ext uri="{9D8B030D-6E8A-4147-A177-3AD203B41FA5}">
                      <a16:colId xmlns:a16="http://schemas.microsoft.com/office/drawing/2014/main" val="2949305504"/>
                    </a:ext>
                  </a:extLst>
                </a:gridCol>
                <a:gridCol w="2952925">
                  <a:extLst>
                    <a:ext uri="{9D8B030D-6E8A-4147-A177-3AD203B41FA5}">
                      <a16:colId xmlns:a16="http://schemas.microsoft.com/office/drawing/2014/main" val="3011153142"/>
                    </a:ext>
                  </a:extLst>
                </a:gridCol>
              </a:tblGrid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Page-10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구성원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9584"/>
                  </a:ext>
                </a:extLst>
              </a:tr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/user/member/list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오택주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151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BE6D2-0705-EBA4-18DB-0000A3F1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40898"/>
              </p:ext>
            </p:extLst>
          </p:nvPr>
        </p:nvGraphicFramePr>
        <p:xfrm>
          <a:off x="8783273" y="0"/>
          <a:ext cx="3408726" cy="4867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62">
                  <a:extLst>
                    <a:ext uri="{9D8B030D-6E8A-4147-A177-3AD203B41FA5}">
                      <a16:colId xmlns:a16="http://schemas.microsoft.com/office/drawing/2014/main" val="4194115174"/>
                    </a:ext>
                  </a:extLst>
                </a:gridCol>
                <a:gridCol w="2922164">
                  <a:extLst>
                    <a:ext uri="{9D8B030D-6E8A-4147-A177-3AD203B41FA5}">
                      <a16:colId xmlns:a16="http://schemas.microsoft.com/office/drawing/2014/main" val="766658963"/>
                    </a:ext>
                  </a:extLst>
                </a:gridCol>
              </a:tblGrid>
              <a:tr h="3942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13072"/>
                  </a:ext>
                </a:extLst>
              </a:tr>
              <a:tr h="377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구성원을 이름으로 검색할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683271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 구성원의 목록을 확인할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597832"/>
                  </a:ext>
                </a:extLst>
              </a:tr>
              <a:tr h="343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117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55404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5858"/>
                  </a:ext>
                </a:extLst>
              </a:tr>
              <a:tr h="36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98120"/>
                  </a:ext>
                </a:extLst>
              </a:tr>
              <a:tr h="402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46906"/>
                  </a:ext>
                </a:extLst>
              </a:tr>
              <a:tr h="419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96335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83802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8599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9945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B83F72D-1FFC-8CA8-661D-43F18DE4432B}"/>
              </a:ext>
            </a:extLst>
          </p:cNvPr>
          <p:cNvSpPr/>
          <p:nvPr/>
        </p:nvSpPr>
        <p:spPr>
          <a:xfrm>
            <a:off x="0" y="637564"/>
            <a:ext cx="8699384" cy="61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337677-9E62-D799-74D6-433D9A43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6" y="932934"/>
            <a:ext cx="8374194" cy="468300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4D04B2B7-4D9E-0FD9-5508-40C5E12D5C08}"/>
              </a:ext>
            </a:extLst>
          </p:cNvPr>
          <p:cNvSpPr/>
          <p:nvPr/>
        </p:nvSpPr>
        <p:spPr>
          <a:xfrm>
            <a:off x="1086764" y="1478628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ECB1F00-C981-AA3C-6190-8A521C1BC5B1}"/>
              </a:ext>
            </a:extLst>
          </p:cNvPr>
          <p:cNvSpPr/>
          <p:nvPr/>
        </p:nvSpPr>
        <p:spPr>
          <a:xfrm>
            <a:off x="1086763" y="2024322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0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2AACA8-9499-5283-779E-B8B4FE1E6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809474"/>
              </p:ext>
            </p:extLst>
          </p:nvPr>
        </p:nvGraphicFramePr>
        <p:xfrm>
          <a:off x="0" y="0"/>
          <a:ext cx="8699384" cy="63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1327822362"/>
                    </a:ext>
                  </a:extLst>
                </a:gridCol>
                <a:gridCol w="2982286">
                  <a:extLst>
                    <a:ext uri="{9D8B030D-6E8A-4147-A177-3AD203B41FA5}">
                      <a16:colId xmlns:a16="http://schemas.microsoft.com/office/drawing/2014/main" val="417016096"/>
                    </a:ext>
                  </a:extLst>
                </a:gridCol>
                <a:gridCol w="1396767">
                  <a:extLst>
                    <a:ext uri="{9D8B030D-6E8A-4147-A177-3AD203B41FA5}">
                      <a16:colId xmlns:a16="http://schemas.microsoft.com/office/drawing/2014/main" val="2949305504"/>
                    </a:ext>
                  </a:extLst>
                </a:gridCol>
                <a:gridCol w="2952925">
                  <a:extLst>
                    <a:ext uri="{9D8B030D-6E8A-4147-A177-3AD203B41FA5}">
                      <a16:colId xmlns:a16="http://schemas.microsoft.com/office/drawing/2014/main" val="3011153142"/>
                    </a:ext>
                  </a:extLst>
                </a:gridCol>
              </a:tblGrid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Page-11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화면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구성원 추가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9584"/>
                  </a:ext>
                </a:extLst>
              </a:tr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/admin/signup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오택주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151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BE6D2-0705-EBA4-18DB-0000A3F1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01404"/>
              </p:ext>
            </p:extLst>
          </p:nvPr>
        </p:nvGraphicFramePr>
        <p:xfrm>
          <a:off x="8783273" y="0"/>
          <a:ext cx="3408726" cy="5151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62">
                  <a:extLst>
                    <a:ext uri="{9D8B030D-6E8A-4147-A177-3AD203B41FA5}">
                      <a16:colId xmlns:a16="http://schemas.microsoft.com/office/drawing/2014/main" val="4194115174"/>
                    </a:ext>
                  </a:extLst>
                </a:gridCol>
                <a:gridCol w="2922164">
                  <a:extLst>
                    <a:ext uri="{9D8B030D-6E8A-4147-A177-3AD203B41FA5}">
                      <a16:colId xmlns:a16="http://schemas.microsoft.com/office/drawing/2014/main" val="766658963"/>
                    </a:ext>
                  </a:extLst>
                </a:gridCol>
              </a:tblGrid>
              <a:tr h="3942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13072"/>
                  </a:ext>
                </a:extLst>
              </a:tr>
              <a:tr h="377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메뉴 버튼 클릭 시 슬라이드가 활성화 되어 사이드버튼의 설명을 확인할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683271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사이드 버튼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해당화면으로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597832"/>
                  </a:ext>
                </a:extLst>
              </a:tr>
              <a:tr h="343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사이드바 하단에는 접속자정보와 나가기 버튼이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117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 추가할 구성원의 정보를 입력하여 추가할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55404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5858"/>
                  </a:ext>
                </a:extLst>
              </a:tr>
              <a:tr h="36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98120"/>
                  </a:ext>
                </a:extLst>
              </a:tr>
              <a:tr h="402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46906"/>
                  </a:ext>
                </a:extLst>
              </a:tr>
              <a:tr h="419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96335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83802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8599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9945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B83F72D-1FFC-8CA8-661D-43F18DE4432B}"/>
              </a:ext>
            </a:extLst>
          </p:cNvPr>
          <p:cNvSpPr/>
          <p:nvPr/>
        </p:nvSpPr>
        <p:spPr>
          <a:xfrm>
            <a:off x="0" y="637564"/>
            <a:ext cx="8699384" cy="61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338E98-FFDF-28A6-F14E-8B25FC927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20" b="2431"/>
          <a:stretch/>
        </p:blipFill>
        <p:spPr>
          <a:xfrm>
            <a:off x="3703310" y="922020"/>
            <a:ext cx="4785379" cy="419862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841387C2-9102-332E-5B0D-D07463F9EFEC}"/>
              </a:ext>
            </a:extLst>
          </p:cNvPr>
          <p:cNvSpPr/>
          <p:nvPr/>
        </p:nvSpPr>
        <p:spPr>
          <a:xfrm>
            <a:off x="4408135" y="1207420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295464-8DE9-7978-DED0-C645D4DFD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1" y="883920"/>
            <a:ext cx="3075994" cy="427482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60AAAA2E-E4F6-3B6F-3A79-B06A29155D62}"/>
              </a:ext>
            </a:extLst>
          </p:cNvPr>
          <p:cNvSpPr/>
          <p:nvPr/>
        </p:nvSpPr>
        <p:spPr>
          <a:xfrm>
            <a:off x="55582" y="758434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DF89AA5-0A4E-E732-3FE0-A99C9D5CF0C3}"/>
              </a:ext>
            </a:extLst>
          </p:cNvPr>
          <p:cNvSpPr/>
          <p:nvPr/>
        </p:nvSpPr>
        <p:spPr>
          <a:xfrm>
            <a:off x="8603" y="4232560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2AF657A-4CEA-B11F-9FB6-9235683B679A}"/>
              </a:ext>
            </a:extLst>
          </p:cNvPr>
          <p:cNvSpPr/>
          <p:nvPr/>
        </p:nvSpPr>
        <p:spPr>
          <a:xfrm>
            <a:off x="55582" y="1273552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2AACA8-9499-5283-779E-B8B4FE1E6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19260"/>
              </p:ext>
            </p:extLst>
          </p:nvPr>
        </p:nvGraphicFramePr>
        <p:xfrm>
          <a:off x="0" y="0"/>
          <a:ext cx="8699384" cy="63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1327822362"/>
                    </a:ext>
                  </a:extLst>
                </a:gridCol>
                <a:gridCol w="2982286">
                  <a:extLst>
                    <a:ext uri="{9D8B030D-6E8A-4147-A177-3AD203B41FA5}">
                      <a16:colId xmlns:a16="http://schemas.microsoft.com/office/drawing/2014/main" val="417016096"/>
                    </a:ext>
                  </a:extLst>
                </a:gridCol>
                <a:gridCol w="1396767">
                  <a:extLst>
                    <a:ext uri="{9D8B030D-6E8A-4147-A177-3AD203B41FA5}">
                      <a16:colId xmlns:a16="http://schemas.microsoft.com/office/drawing/2014/main" val="2949305504"/>
                    </a:ext>
                  </a:extLst>
                </a:gridCol>
                <a:gridCol w="2952925">
                  <a:extLst>
                    <a:ext uri="{9D8B030D-6E8A-4147-A177-3AD203B41FA5}">
                      <a16:colId xmlns:a16="http://schemas.microsoft.com/office/drawing/2014/main" val="3011153142"/>
                    </a:ext>
                  </a:extLst>
                </a:gridCol>
              </a:tblGrid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Page-12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화면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구성원 목록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9584"/>
                  </a:ext>
                </a:extLst>
              </a:tr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/admin/</a:t>
                      </a:r>
                      <a:r>
                        <a:rPr lang="en-US" altLang="ko-KR" sz="1400" dirty="0" err="1"/>
                        <a:t>userlist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오택주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151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BE6D2-0705-EBA4-18DB-0000A3F1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164150"/>
              </p:ext>
            </p:extLst>
          </p:nvPr>
        </p:nvGraphicFramePr>
        <p:xfrm>
          <a:off x="8783273" y="0"/>
          <a:ext cx="3408726" cy="4867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62">
                  <a:extLst>
                    <a:ext uri="{9D8B030D-6E8A-4147-A177-3AD203B41FA5}">
                      <a16:colId xmlns:a16="http://schemas.microsoft.com/office/drawing/2014/main" val="4194115174"/>
                    </a:ext>
                  </a:extLst>
                </a:gridCol>
                <a:gridCol w="2922164">
                  <a:extLst>
                    <a:ext uri="{9D8B030D-6E8A-4147-A177-3AD203B41FA5}">
                      <a16:colId xmlns:a16="http://schemas.microsoft.com/office/drawing/2014/main" val="766658963"/>
                    </a:ext>
                  </a:extLst>
                </a:gridCol>
              </a:tblGrid>
              <a:tr h="3942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13072"/>
                  </a:ext>
                </a:extLst>
              </a:tr>
              <a:tr h="377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전체 구성원의 정보를 목록으로 확인할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683271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구성원의 권한을 부여하거나 회수할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597832"/>
                  </a:ext>
                </a:extLst>
              </a:tr>
              <a:tr h="343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117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55404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5858"/>
                  </a:ext>
                </a:extLst>
              </a:tr>
              <a:tr h="36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98120"/>
                  </a:ext>
                </a:extLst>
              </a:tr>
              <a:tr h="402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46906"/>
                  </a:ext>
                </a:extLst>
              </a:tr>
              <a:tr h="419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96335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83802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8599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9945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B83F72D-1FFC-8CA8-661D-43F18DE4432B}"/>
              </a:ext>
            </a:extLst>
          </p:cNvPr>
          <p:cNvSpPr/>
          <p:nvPr/>
        </p:nvSpPr>
        <p:spPr>
          <a:xfrm>
            <a:off x="0" y="637564"/>
            <a:ext cx="8699384" cy="61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AB1555-62E2-B818-A0A1-08B938A5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402164"/>
            <a:ext cx="7690787" cy="4371559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D5DBE728-21DB-E211-6624-346844A93C47}"/>
              </a:ext>
            </a:extLst>
          </p:cNvPr>
          <p:cNvSpPr/>
          <p:nvPr/>
        </p:nvSpPr>
        <p:spPr>
          <a:xfrm>
            <a:off x="399530" y="1664445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386FEA-EECA-F5F1-AC34-A9CFCD8270B8}"/>
              </a:ext>
            </a:extLst>
          </p:cNvPr>
          <p:cNvSpPr/>
          <p:nvPr/>
        </p:nvSpPr>
        <p:spPr>
          <a:xfrm>
            <a:off x="7061787" y="1828030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2AACA8-9499-5283-779E-B8B4FE1E6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5473"/>
              </p:ext>
            </p:extLst>
          </p:nvPr>
        </p:nvGraphicFramePr>
        <p:xfrm>
          <a:off x="0" y="0"/>
          <a:ext cx="8699384" cy="63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1327822362"/>
                    </a:ext>
                  </a:extLst>
                </a:gridCol>
                <a:gridCol w="2982286">
                  <a:extLst>
                    <a:ext uri="{9D8B030D-6E8A-4147-A177-3AD203B41FA5}">
                      <a16:colId xmlns:a16="http://schemas.microsoft.com/office/drawing/2014/main" val="417016096"/>
                    </a:ext>
                  </a:extLst>
                </a:gridCol>
                <a:gridCol w="1396767">
                  <a:extLst>
                    <a:ext uri="{9D8B030D-6E8A-4147-A177-3AD203B41FA5}">
                      <a16:colId xmlns:a16="http://schemas.microsoft.com/office/drawing/2014/main" val="2949305504"/>
                    </a:ext>
                  </a:extLst>
                </a:gridCol>
                <a:gridCol w="2952925">
                  <a:extLst>
                    <a:ext uri="{9D8B030D-6E8A-4147-A177-3AD203B41FA5}">
                      <a16:colId xmlns:a16="http://schemas.microsoft.com/office/drawing/2014/main" val="3011153142"/>
                    </a:ext>
                  </a:extLst>
                </a:gridCol>
              </a:tblGrid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Page-13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화면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휴가 승인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9584"/>
                  </a:ext>
                </a:extLst>
              </a:tr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/admin/annual/enroll/list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오택주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151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BE6D2-0705-EBA4-18DB-0000A3F1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20113"/>
              </p:ext>
            </p:extLst>
          </p:nvPr>
        </p:nvGraphicFramePr>
        <p:xfrm>
          <a:off x="8783273" y="0"/>
          <a:ext cx="3408726" cy="4886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62">
                  <a:extLst>
                    <a:ext uri="{9D8B030D-6E8A-4147-A177-3AD203B41FA5}">
                      <a16:colId xmlns:a16="http://schemas.microsoft.com/office/drawing/2014/main" val="4194115174"/>
                    </a:ext>
                  </a:extLst>
                </a:gridCol>
                <a:gridCol w="2922164">
                  <a:extLst>
                    <a:ext uri="{9D8B030D-6E8A-4147-A177-3AD203B41FA5}">
                      <a16:colId xmlns:a16="http://schemas.microsoft.com/office/drawing/2014/main" val="766658963"/>
                    </a:ext>
                  </a:extLst>
                </a:gridCol>
              </a:tblGrid>
              <a:tr h="3942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13072"/>
                  </a:ext>
                </a:extLst>
              </a:tr>
              <a:tr h="377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구성원들이 신청한 연차들의 목록을 확인할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683271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연차를 승인하거나 반려할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597832"/>
                  </a:ext>
                </a:extLst>
              </a:tr>
              <a:tr h="343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117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55404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5858"/>
                  </a:ext>
                </a:extLst>
              </a:tr>
              <a:tr h="36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98120"/>
                  </a:ext>
                </a:extLst>
              </a:tr>
              <a:tr h="402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46906"/>
                  </a:ext>
                </a:extLst>
              </a:tr>
              <a:tr h="419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96335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83802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8599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9945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B83F72D-1FFC-8CA8-661D-43F18DE4432B}"/>
              </a:ext>
            </a:extLst>
          </p:cNvPr>
          <p:cNvSpPr/>
          <p:nvPr/>
        </p:nvSpPr>
        <p:spPr>
          <a:xfrm>
            <a:off x="0" y="637564"/>
            <a:ext cx="8699384" cy="61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5AAF7E-B841-0A42-5B65-3FE061A79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4" y="1619077"/>
            <a:ext cx="7773915" cy="3769289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83E400C-2E93-5ECF-46B8-8266F6C67A66}"/>
              </a:ext>
            </a:extLst>
          </p:cNvPr>
          <p:cNvSpPr/>
          <p:nvPr/>
        </p:nvSpPr>
        <p:spPr>
          <a:xfrm>
            <a:off x="558921" y="1916115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18471DF-2A73-EF80-6B6E-5FC2F16E8C32}"/>
              </a:ext>
            </a:extLst>
          </p:cNvPr>
          <p:cNvSpPr/>
          <p:nvPr/>
        </p:nvSpPr>
        <p:spPr>
          <a:xfrm>
            <a:off x="7556738" y="2106684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3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8A193A8-769D-55E2-4C2F-574C9EE1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50" y="1698239"/>
            <a:ext cx="8165284" cy="3461522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2AACA8-9499-5283-779E-B8B4FE1E6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17139"/>
              </p:ext>
            </p:extLst>
          </p:nvPr>
        </p:nvGraphicFramePr>
        <p:xfrm>
          <a:off x="0" y="0"/>
          <a:ext cx="8699384" cy="63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1327822362"/>
                    </a:ext>
                  </a:extLst>
                </a:gridCol>
                <a:gridCol w="2982286">
                  <a:extLst>
                    <a:ext uri="{9D8B030D-6E8A-4147-A177-3AD203B41FA5}">
                      <a16:colId xmlns:a16="http://schemas.microsoft.com/office/drawing/2014/main" val="417016096"/>
                    </a:ext>
                  </a:extLst>
                </a:gridCol>
                <a:gridCol w="1396767">
                  <a:extLst>
                    <a:ext uri="{9D8B030D-6E8A-4147-A177-3AD203B41FA5}">
                      <a16:colId xmlns:a16="http://schemas.microsoft.com/office/drawing/2014/main" val="2949305504"/>
                    </a:ext>
                  </a:extLst>
                </a:gridCol>
                <a:gridCol w="2952925">
                  <a:extLst>
                    <a:ext uri="{9D8B030D-6E8A-4147-A177-3AD203B41FA5}">
                      <a16:colId xmlns:a16="http://schemas.microsoft.com/office/drawing/2014/main" val="3011153142"/>
                    </a:ext>
                  </a:extLst>
                </a:gridCol>
              </a:tblGrid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Page-14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화면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외근 승인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9584"/>
                  </a:ext>
                </a:extLst>
              </a:tr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/admin/</a:t>
                      </a:r>
                      <a:r>
                        <a:rPr lang="en-US" altLang="ko-KR" sz="1400" dirty="0" err="1"/>
                        <a:t>bg</a:t>
                      </a:r>
                      <a:r>
                        <a:rPr lang="en-US" altLang="ko-KR" sz="1400" dirty="0"/>
                        <a:t>/attendance/list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오택주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151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BE6D2-0705-EBA4-18DB-0000A3F1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138994"/>
              </p:ext>
            </p:extLst>
          </p:nvPr>
        </p:nvGraphicFramePr>
        <p:xfrm>
          <a:off x="8783273" y="0"/>
          <a:ext cx="3408726" cy="4867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62">
                  <a:extLst>
                    <a:ext uri="{9D8B030D-6E8A-4147-A177-3AD203B41FA5}">
                      <a16:colId xmlns:a16="http://schemas.microsoft.com/office/drawing/2014/main" val="4194115174"/>
                    </a:ext>
                  </a:extLst>
                </a:gridCol>
                <a:gridCol w="2922164">
                  <a:extLst>
                    <a:ext uri="{9D8B030D-6E8A-4147-A177-3AD203B41FA5}">
                      <a16:colId xmlns:a16="http://schemas.microsoft.com/office/drawing/2014/main" val="766658963"/>
                    </a:ext>
                  </a:extLst>
                </a:gridCol>
              </a:tblGrid>
              <a:tr h="3942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13072"/>
                  </a:ext>
                </a:extLst>
              </a:tr>
              <a:tr h="377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구성원들이 신청한 외근 목록을 확인할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683271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외근을 승인하거나 반려할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597832"/>
                  </a:ext>
                </a:extLst>
              </a:tr>
              <a:tr h="343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117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55404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5858"/>
                  </a:ext>
                </a:extLst>
              </a:tr>
              <a:tr h="36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98120"/>
                  </a:ext>
                </a:extLst>
              </a:tr>
              <a:tr h="402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46906"/>
                  </a:ext>
                </a:extLst>
              </a:tr>
              <a:tr h="419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96335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83802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8599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9945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B83F72D-1FFC-8CA8-661D-43F18DE4432B}"/>
              </a:ext>
            </a:extLst>
          </p:cNvPr>
          <p:cNvSpPr/>
          <p:nvPr/>
        </p:nvSpPr>
        <p:spPr>
          <a:xfrm>
            <a:off x="0" y="637564"/>
            <a:ext cx="8699384" cy="61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64DFADF-5AEF-ECDB-2F93-1927DA1615CD}"/>
              </a:ext>
            </a:extLst>
          </p:cNvPr>
          <p:cNvSpPr/>
          <p:nvPr/>
        </p:nvSpPr>
        <p:spPr>
          <a:xfrm>
            <a:off x="558921" y="1916115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C2FC506-E5DF-ED17-3336-56D19CAFBDC4}"/>
              </a:ext>
            </a:extLst>
          </p:cNvPr>
          <p:cNvSpPr/>
          <p:nvPr/>
        </p:nvSpPr>
        <p:spPr>
          <a:xfrm>
            <a:off x="7556738" y="2106684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5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2AACA8-9499-5283-779E-B8B4FE1E6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78664"/>
              </p:ext>
            </p:extLst>
          </p:nvPr>
        </p:nvGraphicFramePr>
        <p:xfrm>
          <a:off x="0" y="0"/>
          <a:ext cx="8699384" cy="63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1327822362"/>
                    </a:ext>
                  </a:extLst>
                </a:gridCol>
                <a:gridCol w="2982286">
                  <a:extLst>
                    <a:ext uri="{9D8B030D-6E8A-4147-A177-3AD203B41FA5}">
                      <a16:colId xmlns:a16="http://schemas.microsoft.com/office/drawing/2014/main" val="417016096"/>
                    </a:ext>
                  </a:extLst>
                </a:gridCol>
                <a:gridCol w="1396767">
                  <a:extLst>
                    <a:ext uri="{9D8B030D-6E8A-4147-A177-3AD203B41FA5}">
                      <a16:colId xmlns:a16="http://schemas.microsoft.com/office/drawing/2014/main" val="2949305504"/>
                    </a:ext>
                  </a:extLst>
                </a:gridCol>
                <a:gridCol w="2952925">
                  <a:extLst>
                    <a:ext uri="{9D8B030D-6E8A-4147-A177-3AD203B41FA5}">
                      <a16:colId xmlns:a16="http://schemas.microsoft.com/office/drawing/2014/main" val="3011153142"/>
                    </a:ext>
                  </a:extLst>
                </a:gridCol>
              </a:tblGrid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Page-15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화면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문서목록 및 업로드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9584"/>
                  </a:ext>
                </a:extLst>
              </a:tr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/admin/</a:t>
                      </a:r>
                      <a:r>
                        <a:rPr lang="en-US" altLang="ko-KR" sz="1400" dirty="0" err="1"/>
                        <a:t>companyFile</a:t>
                      </a:r>
                      <a:r>
                        <a:rPr lang="en-US" altLang="ko-KR" sz="1400" dirty="0"/>
                        <a:t>/upload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오택주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151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BE6D2-0705-EBA4-18DB-0000A3F1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68936"/>
              </p:ext>
            </p:extLst>
          </p:nvPr>
        </p:nvGraphicFramePr>
        <p:xfrm>
          <a:off x="8783273" y="0"/>
          <a:ext cx="3408726" cy="5038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62">
                  <a:extLst>
                    <a:ext uri="{9D8B030D-6E8A-4147-A177-3AD203B41FA5}">
                      <a16:colId xmlns:a16="http://schemas.microsoft.com/office/drawing/2014/main" val="4194115174"/>
                    </a:ext>
                  </a:extLst>
                </a:gridCol>
                <a:gridCol w="2922164">
                  <a:extLst>
                    <a:ext uri="{9D8B030D-6E8A-4147-A177-3AD203B41FA5}">
                      <a16:colId xmlns:a16="http://schemas.microsoft.com/office/drawing/2014/main" val="766658963"/>
                    </a:ext>
                  </a:extLst>
                </a:gridCol>
              </a:tblGrid>
              <a:tr h="3942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13072"/>
                  </a:ext>
                </a:extLst>
              </a:tr>
              <a:tr h="377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회사 문서를 업로드 할 수 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제목과 파일을 등록할 수 있으며 파일은 이미지파일과 </a:t>
                      </a:r>
                      <a:r>
                        <a:rPr lang="en-US" altLang="ko-KR" sz="1000" dirty="0"/>
                        <a:t>pdf </a:t>
                      </a:r>
                      <a:r>
                        <a:rPr lang="ko-KR" altLang="en-US" sz="1000" dirty="0"/>
                        <a:t>파일만 등록이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683271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업로드 된 회사문서 목록을 확인할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597832"/>
                  </a:ext>
                </a:extLst>
              </a:tr>
              <a:tr h="343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업로드 된 회서문서를 삭제할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117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55404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5858"/>
                  </a:ext>
                </a:extLst>
              </a:tr>
              <a:tr h="36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98120"/>
                  </a:ext>
                </a:extLst>
              </a:tr>
              <a:tr h="402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46906"/>
                  </a:ext>
                </a:extLst>
              </a:tr>
              <a:tr h="419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96335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83802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8599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9945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B83F72D-1FFC-8CA8-661D-43F18DE4432B}"/>
              </a:ext>
            </a:extLst>
          </p:cNvPr>
          <p:cNvSpPr/>
          <p:nvPr/>
        </p:nvSpPr>
        <p:spPr>
          <a:xfrm>
            <a:off x="0" y="637564"/>
            <a:ext cx="8699384" cy="61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215446-89D4-D7A5-EAEB-BCE0EDD3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32" y="1057012"/>
            <a:ext cx="7400320" cy="455941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63AC2112-77FD-C8A4-126F-2D2D99E78B09}"/>
              </a:ext>
            </a:extLst>
          </p:cNvPr>
          <p:cNvSpPr/>
          <p:nvPr/>
        </p:nvSpPr>
        <p:spPr>
          <a:xfrm>
            <a:off x="649532" y="1370830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2C1ACD5-4AAE-81DE-54A8-911B9D21E6AE}"/>
              </a:ext>
            </a:extLst>
          </p:cNvPr>
          <p:cNvSpPr/>
          <p:nvPr/>
        </p:nvSpPr>
        <p:spPr>
          <a:xfrm>
            <a:off x="615361" y="2122974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0B1AA6D-D1D6-BCC5-9045-45752E82DCE5}"/>
              </a:ext>
            </a:extLst>
          </p:cNvPr>
          <p:cNvSpPr/>
          <p:nvPr/>
        </p:nvSpPr>
        <p:spPr>
          <a:xfrm>
            <a:off x="6497442" y="2514460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2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2AACA8-9499-5283-779E-B8B4FE1E6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69934"/>
              </p:ext>
            </p:extLst>
          </p:nvPr>
        </p:nvGraphicFramePr>
        <p:xfrm>
          <a:off x="0" y="0"/>
          <a:ext cx="8699384" cy="63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1327822362"/>
                    </a:ext>
                  </a:extLst>
                </a:gridCol>
                <a:gridCol w="2982286">
                  <a:extLst>
                    <a:ext uri="{9D8B030D-6E8A-4147-A177-3AD203B41FA5}">
                      <a16:colId xmlns:a16="http://schemas.microsoft.com/office/drawing/2014/main" val="417016096"/>
                    </a:ext>
                  </a:extLst>
                </a:gridCol>
                <a:gridCol w="1396767">
                  <a:extLst>
                    <a:ext uri="{9D8B030D-6E8A-4147-A177-3AD203B41FA5}">
                      <a16:colId xmlns:a16="http://schemas.microsoft.com/office/drawing/2014/main" val="2949305504"/>
                    </a:ext>
                  </a:extLst>
                </a:gridCol>
                <a:gridCol w="2952925">
                  <a:extLst>
                    <a:ext uri="{9D8B030D-6E8A-4147-A177-3AD203B41FA5}">
                      <a16:colId xmlns:a16="http://schemas.microsoft.com/office/drawing/2014/main" val="3011153142"/>
                    </a:ext>
                  </a:extLst>
                </a:gridCol>
              </a:tblGrid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Page-1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9584"/>
                  </a:ext>
                </a:extLst>
              </a:tr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/user/login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오택주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151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BE6D2-0705-EBA4-18DB-0000A3F1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91109"/>
              </p:ext>
            </p:extLst>
          </p:nvPr>
        </p:nvGraphicFramePr>
        <p:xfrm>
          <a:off x="8783273" y="0"/>
          <a:ext cx="3408726" cy="492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62">
                  <a:extLst>
                    <a:ext uri="{9D8B030D-6E8A-4147-A177-3AD203B41FA5}">
                      <a16:colId xmlns:a16="http://schemas.microsoft.com/office/drawing/2014/main" val="4194115174"/>
                    </a:ext>
                  </a:extLst>
                </a:gridCol>
                <a:gridCol w="2922164">
                  <a:extLst>
                    <a:ext uri="{9D8B030D-6E8A-4147-A177-3AD203B41FA5}">
                      <a16:colId xmlns:a16="http://schemas.microsoft.com/office/drawing/2014/main" val="766658963"/>
                    </a:ext>
                  </a:extLst>
                </a:gridCol>
              </a:tblGrid>
              <a:tr h="3942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13072"/>
                  </a:ext>
                </a:extLst>
              </a:tr>
              <a:tr h="377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아이디와 비밀번호를 입력하여 로그인을 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683271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비밀번호 찾기</a:t>
                      </a:r>
                      <a:r>
                        <a:rPr lang="en-US" altLang="ko-KR" sz="1000" dirty="0"/>
                        <a:t>’ </a:t>
                      </a:r>
                      <a:r>
                        <a:rPr lang="ko-KR" altLang="en-US" sz="1000" dirty="0"/>
                        <a:t>버튼을 클릭하여 비밀번호를 찾을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597832"/>
                  </a:ext>
                </a:extLst>
              </a:tr>
              <a:tr h="343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비회원은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로그인 화면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 만 볼 수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117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55404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5858"/>
                  </a:ext>
                </a:extLst>
              </a:tr>
              <a:tr h="36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98120"/>
                  </a:ext>
                </a:extLst>
              </a:tr>
              <a:tr h="402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46906"/>
                  </a:ext>
                </a:extLst>
              </a:tr>
              <a:tr h="419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96335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83802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8599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994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2306426-4A08-F7AA-2F4D-327B0D83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" y="1677798"/>
            <a:ext cx="8686337" cy="45992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B83F72D-1FFC-8CA8-661D-43F18DE4432B}"/>
              </a:ext>
            </a:extLst>
          </p:cNvPr>
          <p:cNvSpPr/>
          <p:nvPr/>
        </p:nvSpPr>
        <p:spPr>
          <a:xfrm>
            <a:off x="0" y="637564"/>
            <a:ext cx="8699384" cy="61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10C21E4-57D1-F48D-734A-D0B6DC525E0F}"/>
              </a:ext>
            </a:extLst>
          </p:cNvPr>
          <p:cNvSpPr/>
          <p:nvPr/>
        </p:nvSpPr>
        <p:spPr>
          <a:xfrm>
            <a:off x="3112315" y="3101829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8E84D0-8C41-E5DD-0767-9244D6035C2D}"/>
              </a:ext>
            </a:extLst>
          </p:cNvPr>
          <p:cNvSpPr/>
          <p:nvPr/>
        </p:nvSpPr>
        <p:spPr>
          <a:xfrm>
            <a:off x="3549941" y="3923950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14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2AACA8-9499-5283-779E-B8B4FE1E6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03879"/>
              </p:ext>
            </p:extLst>
          </p:nvPr>
        </p:nvGraphicFramePr>
        <p:xfrm>
          <a:off x="0" y="0"/>
          <a:ext cx="8699384" cy="63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1327822362"/>
                    </a:ext>
                  </a:extLst>
                </a:gridCol>
                <a:gridCol w="2982286">
                  <a:extLst>
                    <a:ext uri="{9D8B030D-6E8A-4147-A177-3AD203B41FA5}">
                      <a16:colId xmlns:a16="http://schemas.microsoft.com/office/drawing/2014/main" val="417016096"/>
                    </a:ext>
                  </a:extLst>
                </a:gridCol>
                <a:gridCol w="1396767">
                  <a:extLst>
                    <a:ext uri="{9D8B030D-6E8A-4147-A177-3AD203B41FA5}">
                      <a16:colId xmlns:a16="http://schemas.microsoft.com/office/drawing/2014/main" val="2949305504"/>
                    </a:ext>
                  </a:extLst>
                </a:gridCol>
                <a:gridCol w="2952925">
                  <a:extLst>
                    <a:ext uri="{9D8B030D-6E8A-4147-A177-3AD203B41FA5}">
                      <a16:colId xmlns:a16="http://schemas.microsoft.com/office/drawing/2014/main" val="3011153142"/>
                    </a:ext>
                  </a:extLst>
                </a:gridCol>
              </a:tblGrid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Page-2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홈 화면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메인 화면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9584"/>
                  </a:ext>
                </a:extLst>
              </a:tr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오택주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151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BE6D2-0705-EBA4-18DB-0000A3F1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72125"/>
              </p:ext>
            </p:extLst>
          </p:nvPr>
        </p:nvGraphicFramePr>
        <p:xfrm>
          <a:off x="8783273" y="0"/>
          <a:ext cx="3408726" cy="5393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62">
                  <a:extLst>
                    <a:ext uri="{9D8B030D-6E8A-4147-A177-3AD203B41FA5}">
                      <a16:colId xmlns:a16="http://schemas.microsoft.com/office/drawing/2014/main" val="4194115174"/>
                    </a:ext>
                  </a:extLst>
                </a:gridCol>
                <a:gridCol w="2922164">
                  <a:extLst>
                    <a:ext uri="{9D8B030D-6E8A-4147-A177-3AD203B41FA5}">
                      <a16:colId xmlns:a16="http://schemas.microsoft.com/office/drawing/2014/main" val="766658963"/>
                    </a:ext>
                  </a:extLst>
                </a:gridCol>
              </a:tblGrid>
              <a:tr h="3942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13072"/>
                  </a:ext>
                </a:extLst>
              </a:tr>
              <a:tr h="377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로고를 클릭하면 홈화면으로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683271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로그아웃</a:t>
                      </a:r>
                      <a:r>
                        <a:rPr lang="en-US" altLang="ko-KR" sz="1000" dirty="0"/>
                        <a:t>’ </a:t>
                      </a:r>
                      <a:r>
                        <a:rPr lang="ko-KR" altLang="en-US" sz="1000" dirty="0"/>
                        <a:t>버튼 클릭 시 로그아웃 상태로 변경된다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597832"/>
                  </a:ext>
                </a:extLst>
              </a:tr>
              <a:tr h="343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관리자 권한이 있는 회원의 경우만 버튼이 보여지며 클릭 시 관리자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117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회원의 프로필사진이 표시된다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해당 프로필사진 클릭 시 프로필사진 변경이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55404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근무시작 버튼 클릭 시 당일의 근무가 시작되며 버튼이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근무종료</a:t>
                      </a:r>
                      <a:r>
                        <a:rPr lang="en-US" altLang="ko-KR" sz="1000" dirty="0"/>
                        <a:t>’ </a:t>
                      </a:r>
                      <a:r>
                        <a:rPr lang="ko-KR" altLang="en-US" sz="1000" dirty="0"/>
                        <a:t>버튼으로 변경된다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latinLnBrk="1"/>
                      <a:r>
                        <a:rPr lang="ko-KR" altLang="en-US" sz="1000" dirty="0"/>
                        <a:t> 근무는 계정당 하루 한번만 생성이 가능하다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5858"/>
                  </a:ext>
                </a:extLst>
              </a:tr>
              <a:tr h="36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사이드 메뉴 클릭 시 해당하는 화면이로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98120"/>
                  </a:ext>
                </a:extLst>
              </a:tr>
              <a:tr h="402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관리자 권한이 있는 경우 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공지사항을 등록할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46906"/>
                  </a:ext>
                </a:extLst>
              </a:tr>
              <a:tr h="419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등록된 공지사항을 확인할 수 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작성한 관리자의 이름과 프로필사진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내용이 표기된다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ko-KR" altLang="en-US" sz="1000" dirty="0"/>
                        <a:t> 수정과 삭제는 작성자만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96335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83802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8599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9945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B83F72D-1FFC-8CA8-661D-43F18DE4432B}"/>
              </a:ext>
            </a:extLst>
          </p:cNvPr>
          <p:cNvSpPr/>
          <p:nvPr/>
        </p:nvSpPr>
        <p:spPr>
          <a:xfrm>
            <a:off x="0" y="637564"/>
            <a:ext cx="8699384" cy="61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E5A773-8F90-4B74-71CD-3D4804C57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1" y="1234231"/>
            <a:ext cx="8504401" cy="493901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FBC9DF4-6FA7-1FC1-2CFE-13A6B3630FC7}"/>
              </a:ext>
            </a:extLst>
          </p:cNvPr>
          <p:cNvSpPr/>
          <p:nvPr/>
        </p:nvSpPr>
        <p:spPr>
          <a:xfrm>
            <a:off x="13602" y="1234231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EE22B8-BFB0-A47A-3ED9-C51C630C039A}"/>
              </a:ext>
            </a:extLst>
          </p:cNvPr>
          <p:cNvSpPr/>
          <p:nvPr/>
        </p:nvSpPr>
        <p:spPr>
          <a:xfrm>
            <a:off x="468005" y="1336297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5159EF-0327-995A-B7EF-C4341FAF1FDD}"/>
              </a:ext>
            </a:extLst>
          </p:cNvPr>
          <p:cNvSpPr/>
          <p:nvPr/>
        </p:nvSpPr>
        <p:spPr>
          <a:xfrm>
            <a:off x="922408" y="1345736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2CEBC37-394C-316C-A168-D01D02B92E55}"/>
              </a:ext>
            </a:extLst>
          </p:cNvPr>
          <p:cNvSpPr/>
          <p:nvPr/>
        </p:nvSpPr>
        <p:spPr>
          <a:xfrm>
            <a:off x="170832" y="1994483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3FD4E3-8352-C03F-CE91-FCBBAEC94961}"/>
              </a:ext>
            </a:extLst>
          </p:cNvPr>
          <p:cNvSpPr/>
          <p:nvPr/>
        </p:nvSpPr>
        <p:spPr>
          <a:xfrm>
            <a:off x="32413" y="2632047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D57F1D8-5BFF-C6F7-F147-F83BC6337083}"/>
              </a:ext>
            </a:extLst>
          </p:cNvPr>
          <p:cNvSpPr/>
          <p:nvPr/>
        </p:nvSpPr>
        <p:spPr>
          <a:xfrm>
            <a:off x="-4321" y="3188867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474801B-71E3-5FF7-A315-863FD083DC0E}"/>
              </a:ext>
            </a:extLst>
          </p:cNvPr>
          <p:cNvSpPr/>
          <p:nvPr/>
        </p:nvSpPr>
        <p:spPr>
          <a:xfrm>
            <a:off x="3428174" y="3108121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E33663-71AE-E6D2-C2F9-F52426CA06AA}"/>
              </a:ext>
            </a:extLst>
          </p:cNvPr>
          <p:cNvSpPr/>
          <p:nvPr/>
        </p:nvSpPr>
        <p:spPr>
          <a:xfrm>
            <a:off x="3535325" y="2158068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3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2AACA8-9499-5283-779E-B8B4FE1E6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69941"/>
              </p:ext>
            </p:extLst>
          </p:nvPr>
        </p:nvGraphicFramePr>
        <p:xfrm>
          <a:off x="0" y="0"/>
          <a:ext cx="8699384" cy="63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1327822362"/>
                    </a:ext>
                  </a:extLst>
                </a:gridCol>
                <a:gridCol w="2982286">
                  <a:extLst>
                    <a:ext uri="{9D8B030D-6E8A-4147-A177-3AD203B41FA5}">
                      <a16:colId xmlns:a16="http://schemas.microsoft.com/office/drawing/2014/main" val="417016096"/>
                    </a:ext>
                  </a:extLst>
                </a:gridCol>
                <a:gridCol w="1396767">
                  <a:extLst>
                    <a:ext uri="{9D8B030D-6E8A-4147-A177-3AD203B41FA5}">
                      <a16:colId xmlns:a16="http://schemas.microsoft.com/office/drawing/2014/main" val="2949305504"/>
                    </a:ext>
                  </a:extLst>
                </a:gridCol>
                <a:gridCol w="2952925">
                  <a:extLst>
                    <a:ext uri="{9D8B030D-6E8A-4147-A177-3AD203B41FA5}">
                      <a16:colId xmlns:a16="http://schemas.microsoft.com/office/drawing/2014/main" val="3011153142"/>
                    </a:ext>
                  </a:extLst>
                </a:gridCol>
              </a:tblGrid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Page-3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연차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휴가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신청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9584"/>
                  </a:ext>
                </a:extLst>
              </a:tr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user/annual/enroll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오택주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151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BE6D2-0705-EBA4-18DB-0000A3F1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582909"/>
              </p:ext>
            </p:extLst>
          </p:nvPr>
        </p:nvGraphicFramePr>
        <p:xfrm>
          <a:off x="8783273" y="0"/>
          <a:ext cx="3408726" cy="4867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62">
                  <a:extLst>
                    <a:ext uri="{9D8B030D-6E8A-4147-A177-3AD203B41FA5}">
                      <a16:colId xmlns:a16="http://schemas.microsoft.com/office/drawing/2014/main" val="4194115174"/>
                    </a:ext>
                  </a:extLst>
                </a:gridCol>
                <a:gridCol w="2922164">
                  <a:extLst>
                    <a:ext uri="{9D8B030D-6E8A-4147-A177-3AD203B41FA5}">
                      <a16:colId xmlns:a16="http://schemas.microsoft.com/office/drawing/2014/main" val="766658963"/>
                    </a:ext>
                  </a:extLst>
                </a:gridCol>
              </a:tblGrid>
              <a:tr h="3942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13072"/>
                  </a:ext>
                </a:extLst>
              </a:tr>
              <a:tr h="377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연차 희망일을 입력한다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683271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연차 신청 사유를 작성한다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597832"/>
                  </a:ext>
                </a:extLst>
              </a:tr>
              <a:tr h="343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117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55404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5858"/>
                  </a:ext>
                </a:extLst>
              </a:tr>
              <a:tr h="36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98120"/>
                  </a:ext>
                </a:extLst>
              </a:tr>
              <a:tr h="402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46906"/>
                  </a:ext>
                </a:extLst>
              </a:tr>
              <a:tr h="419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96335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83802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8599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9945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B83F72D-1FFC-8CA8-661D-43F18DE4432B}"/>
              </a:ext>
            </a:extLst>
          </p:cNvPr>
          <p:cNvSpPr/>
          <p:nvPr/>
        </p:nvSpPr>
        <p:spPr>
          <a:xfrm>
            <a:off x="0" y="637564"/>
            <a:ext cx="8699384" cy="61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A31A6C-F83A-F1DF-48CC-1B5337747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9" y="1392572"/>
            <a:ext cx="8528277" cy="4261608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A1447A10-EABD-4704-6F6A-C9793139965B}"/>
              </a:ext>
            </a:extLst>
          </p:cNvPr>
          <p:cNvSpPr/>
          <p:nvPr/>
        </p:nvSpPr>
        <p:spPr>
          <a:xfrm>
            <a:off x="3897705" y="2601636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608FD84-C0C0-170C-5BF6-121205796EB4}"/>
              </a:ext>
            </a:extLst>
          </p:cNvPr>
          <p:cNvSpPr/>
          <p:nvPr/>
        </p:nvSpPr>
        <p:spPr>
          <a:xfrm>
            <a:off x="2280028" y="2928807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3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2AACA8-9499-5283-779E-B8B4FE1E6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07802"/>
              </p:ext>
            </p:extLst>
          </p:nvPr>
        </p:nvGraphicFramePr>
        <p:xfrm>
          <a:off x="0" y="0"/>
          <a:ext cx="8699384" cy="63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1327822362"/>
                    </a:ext>
                  </a:extLst>
                </a:gridCol>
                <a:gridCol w="2982286">
                  <a:extLst>
                    <a:ext uri="{9D8B030D-6E8A-4147-A177-3AD203B41FA5}">
                      <a16:colId xmlns:a16="http://schemas.microsoft.com/office/drawing/2014/main" val="417016096"/>
                    </a:ext>
                  </a:extLst>
                </a:gridCol>
                <a:gridCol w="1396767">
                  <a:extLst>
                    <a:ext uri="{9D8B030D-6E8A-4147-A177-3AD203B41FA5}">
                      <a16:colId xmlns:a16="http://schemas.microsoft.com/office/drawing/2014/main" val="2949305504"/>
                    </a:ext>
                  </a:extLst>
                </a:gridCol>
                <a:gridCol w="2952925">
                  <a:extLst>
                    <a:ext uri="{9D8B030D-6E8A-4147-A177-3AD203B41FA5}">
                      <a16:colId xmlns:a16="http://schemas.microsoft.com/office/drawing/2014/main" val="3011153142"/>
                    </a:ext>
                  </a:extLst>
                </a:gridCol>
              </a:tblGrid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Page-4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연차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휴가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신청 내역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9584"/>
                  </a:ext>
                </a:extLst>
              </a:tr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/user/annual/enroll/list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오택주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151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BE6D2-0705-EBA4-18DB-0000A3F1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73757"/>
              </p:ext>
            </p:extLst>
          </p:nvPr>
        </p:nvGraphicFramePr>
        <p:xfrm>
          <a:off x="8783273" y="0"/>
          <a:ext cx="3408726" cy="492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62">
                  <a:extLst>
                    <a:ext uri="{9D8B030D-6E8A-4147-A177-3AD203B41FA5}">
                      <a16:colId xmlns:a16="http://schemas.microsoft.com/office/drawing/2014/main" val="4194115174"/>
                    </a:ext>
                  </a:extLst>
                </a:gridCol>
                <a:gridCol w="2922164">
                  <a:extLst>
                    <a:ext uri="{9D8B030D-6E8A-4147-A177-3AD203B41FA5}">
                      <a16:colId xmlns:a16="http://schemas.microsoft.com/office/drawing/2014/main" val="766658963"/>
                    </a:ext>
                  </a:extLst>
                </a:gridCol>
              </a:tblGrid>
              <a:tr h="3942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13072"/>
                  </a:ext>
                </a:extLst>
              </a:tr>
              <a:tr h="377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신청한 연차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휴가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의 내역과 상태를 확인 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683271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연차의 승인상태가 </a:t>
                      </a:r>
                      <a:r>
                        <a:rPr lang="en-US" altLang="ko-KR" sz="1000" dirty="0"/>
                        <a:t> ‘</a:t>
                      </a:r>
                      <a:r>
                        <a:rPr lang="ko-KR" altLang="en-US" sz="1000" dirty="0"/>
                        <a:t>결제 전</a:t>
                      </a:r>
                      <a:r>
                        <a:rPr lang="en-US" altLang="ko-KR" sz="1000" dirty="0"/>
                        <a:t>‘ </a:t>
                      </a:r>
                      <a:r>
                        <a:rPr lang="ko-KR" altLang="en-US" sz="1000" dirty="0"/>
                        <a:t>인 경우 취소버튼을 통해 신청을 취소할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597832"/>
                  </a:ext>
                </a:extLst>
              </a:tr>
              <a:tr h="343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117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55404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5858"/>
                  </a:ext>
                </a:extLst>
              </a:tr>
              <a:tr h="36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98120"/>
                  </a:ext>
                </a:extLst>
              </a:tr>
              <a:tr h="402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46906"/>
                  </a:ext>
                </a:extLst>
              </a:tr>
              <a:tr h="419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96335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83802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8599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9945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B83F72D-1FFC-8CA8-661D-43F18DE4432B}"/>
              </a:ext>
            </a:extLst>
          </p:cNvPr>
          <p:cNvSpPr/>
          <p:nvPr/>
        </p:nvSpPr>
        <p:spPr>
          <a:xfrm>
            <a:off x="0" y="637564"/>
            <a:ext cx="8699384" cy="61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368E7C-8853-17A0-11EE-4CE5685F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0" y="1298158"/>
            <a:ext cx="8481062" cy="414629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917C6F1-F085-EF49-D757-02C770A382DF}"/>
              </a:ext>
            </a:extLst>
          </p:cNvPr>
          <p:cNvSpPr/>
          <p:nvPr/>
        </p:nvSpPr>
        <p:spPr>
          <a:xfrm>
            <a:off x="1859180" y="2006018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81840A8-80FF-C713-30A5-9CBCDE39CFF9}"/>
              </a:ext>
            </a:extLst>
          </p:cNvPr>
          <p:cNvSpPr/>
          <p:nvPr/>
        </p:nvSpPr>
        <p:spPr>
          <a:xfrm>
            <a:off x="7699316" y="2333189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0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2AACA8-9499-5283-779E-B8B4FE1E6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60876"/>
              </p:ext>
            </p:extLst>
          </p:nvPr>
        </p:nvGraphicFramePr>
        <p:xfrm>
          <a:off x="0" y="0"/>
          <a:ext cx="8699384" cy="63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1327822362"/>
                    </a:ext>
                  </a:extLst>
                </a:gridCol>
                <a:gridCol w="2982286">
                  <a:extLst>
                    <a:ext uri="{9D8B030D-6E8A-4147-A177-3AD203B41FA5}">
                      <a16:colId xmlns:a16="http://schemas.microsoft.com/office/drawing/2014/main" val="417016096"/>
                    </a:ext>
                  </a:extLst>
                </a:gridCol>
                <a:gridCol w="1396767">
                  <a:extLst>
                    <a:ext uri="{9D8B030D-6E8A-4147-A177-3AD203B41FA5}">
                      <a16:colId xmlns:a16="http://schemas.microsoft.com/office/drawing/2014/main" val="2949305504"/>
                    </a:ext>
                  </a:extLst>
                </a:gridCol>
                <a:gridCol w="2952925">
                  <a:extLst>
                    <a:ext uri="{9D8B030D-6E8A-4147-A177-3AD203B41FA5}">
                      <a16:colId xmlns:a16="http://schemas.microsoft.com/office/drawing/2014/main" val="3011153142"/>
                    </a:ext>
                  </a:extLst>
                </a:gridCol>
              </a:tblGrid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Page-5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나의 연차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9584"/>
                  </a:ext>
                </a:extLst>
              </a:tr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/user/annual/page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오택주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151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BE6D2-0705-EBA4-18DB-0000A3F1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30258"/>
              </p:ext>
            </p:extLst>
          </p:nvPr>
        </p:nvGraphicFramePr>
        <p:xfrm>
          <a:off x="8783273" y="0"/>
          <a:ext cx="3408726" cy="4886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62">
                  <a:extLst>
                    <a:ext uri="{9D8B030D-6E8A-4147-A177-3AD203B41FA5}">
                      <a16:colId xmlns:a16="http://schemas.microsoft.com/office/drawing/2014/main" val="4194115174"/>
                    </a:ext>
                  </a:extLst>
                </a:gridCol>
                <a:gridCol w="2922164">
                  <a:extLst>
                    <a:ext uri="{9D8B030D-6E8A-4147-A177-3AD203B41FA5}">
                      <a16:colId xmlns:a16="http://schemas.microsoft.com/office/drawing/2014/main" val="766658963"/>
                    </a:ext>
                  </a:extLst>
                </a:gridCol>
              </a:tblGrid>
              <a:tr h="3942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13072"/>
                  </a:ext>
                </a:extLst>
              </a:tr>
              <a:tr h="377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나의 잔여 연차와 사용한 연차 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총 지급된 연차 를 확인할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683271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597832"/>
                  </a:ext>
                </a:extLst>
              </a:tr>
              <a:tr h="343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117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55404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5858"/>
                  </a:ext>
                </a:extLst>
              </a:tr>
              <a:tr h="36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98120"/>
                  </a:ext>
                </a:extLst>
              </a:tr>
              <a:tr h="402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46906"/>
                  </a:ext>
                </a:extLst>
              </a:tr>
              <a:tr h="419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96335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83802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8599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9945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B83F72D-1FFC-8CA8-661D-43F18DE4432B}"/>
              </a:ext>
            </a:extLst>
          </p:cNvPr>
          <p:cNvSpPr/>
          <p:nvPr/>
        </p:nvSpPr>
        <p:spPr>
          <a:xfrm>
            <a:off x="0" y="637564"/>
            <a:ext cx="8699384" cy="61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B695D0-DE4D-C9F0-9088-B5312167B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" y="1598522"/>
            <a:ext cx="6816951" cy="366095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9E4200C-DC55-FE5A-1722-F72947B4F50B}"/>
              </a:ext>
            </a:extLst>
          </p:cNvPr>
          <p:cNvSpPr/>
          <p:nvPr/>
        </p:nvSpPr>
        <p:spPr>
          <a:xfrm>
            <a:off x="3201418" y="2106684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19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2AACA8-9499-5283-779E-B8B4FE1E6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53951"/>
              </p:ext>
            </p:extLst>
          </p:nvPr>
        </p:nvGraphicFramePr>
        <p:xfrm>
          <a:off x="0" y="0"/>
          <a:ext cx="8699384" cy="63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1327822362"/>
                    </a:ext>
                  </a:extLst>
                </a:gridCol>
                <a:gridCol w="2982286">
                  <a:extLst>
                    <a:ext uri="{9D8B030D-6E8A-4147-A177-3AD203B41FA5}">
                      <a16:colId xmlns:a16="http://schemas.microsoft.com/office/drawing/2014/main" val="417016096"/>
                    </a:ext>
                  </a:extLst>
                </a:gridCol>
                <a:gridCol w="1396767">
                  <a:extLst>
                    <a:ext uri="{9D8B030D-6E8A-4147-A177-3AD203B41FA5}">
                      <a16:colId xmlns:a16="http://schemas.microsoft.com/office/drawing/2014/main" val="2949305504"/>
                    </a:ext>
                  </a:extLst>
                </a:gridCol>
                <a:gridCol w="2952925">
                  <a:extLst>
                    <a:ext uri="{9D8B030D-6E8A-4147-A177-3AD203B41FA5}">
                      <a16:colId xmlns:a16="http://schemas.microsoft.com/office/drawing/2014/main" val="3011153142"/>
                    </a:ext>
                  </a:extLst>
                </a:gridCol>
              </a:tblGrid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Page-6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근무내역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9584"/>
                  </a:ext>
                </a:extLst>
              </a:tr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/user/</a:t>
                      </a:r>
                      <a:r>
                        <a:rPr lang="en-US" altLang="ko-KR" sz="1400" dirty="0" err="1"/>
                        <a:t>monthAttendance</a:t>
                      </a:r>
                      <a:r>
                        <a:rPr lang="en-US" altLang="ko-KR" sz="1400" dirty="0"/>
                        <a:t>/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오택주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151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BE6D2-0705-EBA4-18DB-0000A3F1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22978"/>
              </p:ext>
            </p:extLst>
          </p:nvPr>
        </p:nvGraphicFramePr>
        <p:xfrm>
          <a:off x="8783273" y="0"/>
          <a:ext cx="3408726" cy="493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62">
                  <a:extLst>
                    <a:ext uri="{9D8B030D-6E8A-4147-A177-3AD203B41FA5}">
                      <a16:colId xmlns:a16="http://schemas.microsoft.com/office/drawing/2014/main" val="4194115174"/>
                    </a:ext>
                  </a:extLst>
                </a:gridCol>
                <a:gridCol w="2922164">
                  <a:extLst>
                    <a:ext uri="{9D8B030D-6E8A-4147-A177-3AD203B41FA5}">
                      <a16:colId xmlns:a16="http://schemas.microsoft.com/office/drawing/2014/main" val="766658963"/>
                    </a:ext>
                  </a:extLst>
                </a:gridCol>
              </a:tblGrid>
              <a:tr h="3942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13072"/>
                  </a:ext>
                </a:extLst>
              </a:tr>
              <a:tr h="377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조회 할 근무내역을 설정할 수 있다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latinLnBrk="1"/>
                      <a:r>
                        <a:rPr lang="ko-KR" altLang="en-US" sz="1000" dirty="0"/>
                        <a:t>조회 기간은 최대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개월이다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683271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조회한 기간의 근무내역을 확인할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597832"/>
                  </a:ext>
                </a:extLst>
              </a:tr>
              <a:tr h="343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조회한 기간의 총 근무일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 총 근무시간을 확인할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117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55404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5858"/>
                  </a:ext>
                </a:extLst>
              </a:tr>
              <a:tr h="36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98120"/>
                  </a:ext>
                </a:extLst>
              </a:tr>
              <a:tr h="402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46906"/>
                  </a:ext>
                </a:extLst>
              </a:tr>
              <a:tr h="419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96335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83802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8599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9945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B83F72D-1FFC-8CA8-661D-43F18DE4432B}"/>
              </a:ext>
            </a:extLst>
          </p:cNvPr>
          <p:cNvSpPr/>
          <p:nvPr/>
        </p:nvSpPr>
        <p:spPr>
          <a:xfrm>
            <a:off x="0" y="637564"/>
            <a:ext cx="8699384" cy="61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C89690-2603-0A92-22DF-CE0DC1DCC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75" y="1678423"/>
            <a:ext cx="7935633" cy="350115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AA47EBB-D9E7-0C80-180E-BCB9C39AF100}"/>
              </a:ext>
            </a:extLst>
          </p:cNvPr>
          <p:cNvSpPr/>
          <p:nvPr/>
        </p:nvSpPr>
        <p:spPr>
          <a:xfrm>
            <a:off x="3637646" y="2626801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23AF7C9-2D2C-75C5-B764-215C072C5FC9}"/>
              </a:ext>
            </a:extLst>
          </p:cNvPr>
          <p:cNvSpPr/>
          <p:nvPr/>
        </p:nvSpPr>
        <p:spPr>
          <a:xfrm>
            <a:off x="1734743" y="3039260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1022AAE-BAA1-69AC-453E-54369F9E96ED}"/>
              </a:ext>
            </a:extLst>
          </p:cNvPr>
          <p:cNvSpPr/>
          <p:nvPr/>
        </p:nvSpPr>
        <p:spPr>
          <a:xfrm>
            <a:off x="1706399" y="3540154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9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2AACA8-9499-5283-779E-B8B4FE1E6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33215"/>
              </p:ext>
            </p:extLst>
          </p:nvPr>
        </p:nvGraphicFramePr>
        <p:xfrm>
          <a:off x="0" y="0"/>
          <a:ext cx="8699384" cy="63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1327822362"/>
                    </a:ext>
                  </a:extLst>
                </a:gridCol>
                <a:gridCol w="2982286">
                  <a:extLst>
                    <a:ext uri="{9D8B030D-6E8A-4147-A177-3AD203B41FA5}">
                      <a16:colId xmlns:a16="http://schemas.microsoft.com/office/drawing/2014/main" val="417016096"/>
                    </a:ext>
                  </a:extLst>
                </a:gridCol>
                <a:gridCol w="1396767">
                  <a:extLst>
                    <a:ext uri="{9D8B030D-6E8A-4147-A177-3AD203B41FA5}">
                      <a16:colId xmlns:a16="http://schemas.microsoft.com/office/drawing/2014/main" val="2949305504"/>
                    </a:ext>
                  </a:extLst>
                </a:gridCol>
                <a:gridCol w="2952925">
                  <a:extLst>
                    <a:ext uri="{9D8B030D-6E8A-4147-A177-3AD203B41FA5}">
                      <a16:colId xmlns:a16="http://schemas.microsoft.com/office/drawing/2014/main" val="3011153142"/>
                    </a:ext>
                  </a:extLst>
                </a:gridCol>
              </a:tblGrid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Page-7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외근 신청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9584"/>
                  </a:ext>
                </a:extLst>
              </a:tr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/user/</a:t>
                      </a:r>
                      <a:r>
                        <a:rPr lang="en-US" altLang="ko-KR" sz="1400" dirty="0" err="1"/>
                        <a:t>bg</a:t>
                      </a:r>
                      <a:r>
                        <a:rPr lang="en-US" altLang="ko-KR" sz="1400" dirty="0"/>
                        <a:t>/enroll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오택주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151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BE6D2-0705-EBA4-18DB-0000A3F1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442121"/>
              </p:ext>
            </p:extLst>
          </p:nvPr>
        </p:nvGraphicFramePr>
        <p:xfrm>
          <a:off x="8783273" y="0"/>
          <a:ext cx="3408726" cy="4867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62">
                  <a:extLst>
                    <a:ext uri="{9D8B030D-6E8A-4147-A177-3AD203B41FA5}">
                      <a16:colId xmlns:a16="http://schemas.microsoft.com/office/drawing/2014/main" val="4194115174"/>
                    </a:ext>
                  </a:extLst>
                </a:gridCol>
                <a:gridCol w="2922164">
                  <a:extLst>
                    <a:ext uri="{9D8B030D-6E8A-4147-A177-3AD203B41FA5}">
                      <a16:colId xmlns:a16="http://schemas.microsoft.com/office/drawing/2014/main" val="766658963"/>
                    </a:ext>
                  </a:extLst>
                </a:gridCol>
              </a:tblGrid>
              <a:tr h="3942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13072"/>
                  </a:ext>
                </a:extLst>
              </a:tr>
              <a:tr h="377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외근일을 선택한다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683271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외근지와 사유 </a:t>
                      </a:r>
                      <a:r>
                        <a:rPr lang="ko-KR" altLang="en-US" sz="1000" dirty="0" err="1"/>
                        <a:t>를</a:t>
                      </a:r>
                      <a:r>
                        <a:rPr lang="ko-KR" altLang="en-US" sz="1000" dirty="0"/>
                        <a:t> 입력한다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597832"/>
                  </a:ext>
                </a:extLst>
              </a:tr>
              <a:tr h="343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117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55404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5858"/>
                  </a:ext>
                </a:extLst>
              </a:tr>
              <a:tr h="36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98120"/>
                  </a:ext>
                </a:extLst>
              </a:tr>
              <a:tr h="402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46906"/>
                  </a:ext>
                </a:extLst>
              </a:tr>
              <a:tr h="419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96335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83802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8599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9945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B83F72D-1FFC-8CA8-661D-43F18DE4432B}"/>
              </a:ext>
            </a:extLst>
          </p:cNvPr>
          <p:cNvSpPr/>
          <p:nvPr/>
        </p:nvSpPr>
        <p:spPr>
          <a:xfrm>
            <a:off x="0" y="637564"/>
            <a:ext cx="8699384" cy="61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D49149-4E87-B73A-40A6-D5365EC99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91" y="1048624"/>
            <a:ext cx="8007446" cy="476075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3BA40F8F-459E-05E8-425E-734B38D26C3B}"/>
              </a:ext>
            </a:extLst>
          </p:cNvPr>
          <p:cNvSpPr/>
          <p:nvPr/>
        </p:nvSpPr>
        <p:spPr>
          <a:xfrm>
            <a:off x="3822205" y="2433855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140AD61-CEE0-8EFF-8829-606A0E542917}"/>
              </a:ext>
            </a:extLst>
          </p:cNvPr>
          <p:cNvSpPr/>
          <p:nvPr/>
        </p:nvSpPr>
        <p:spPr>
          <a:xfrm>
            <a:off x="2498143" y="2761026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5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2AACA8-9499-5283-779E-B8B4FE1E6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501448"/>
              </p:ext>
            </p:extLst>
          </p:nvPr>
        </p:nvGraphicFramePr>
        <p:xfrm>
          <a:off x="0" y="0"/>
          <a:ext cx="8699384" cy="63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1327822362"/>
                    </a:ext>
                  </a:extLst>
                </a:gridCol>
                <a:gridCol w="2982286">
                  <a:extLst>
                    <a:ext uri="{9D8B030D-6E8A-4147-A177-3AD203B41FA5}">
                      <a16:colId xmlns:a16="http://schemas.microsoft.com/office/drawing/2014/main" val="417016096"/>
                    </a:ext>
                  </a:extLst>
                </a:gridCol>
                <a:gridCol w="1396767">
                  <a:extLst>
                    <a:ext uri="{9D8B030D-6E8A-4147-A177-3AD203B41FA5}">
                      <a16:colId xmlns:a16="http://schemas.microsoft.com/office/drawing/2014/main" val="2949305504"/>
                    </a:ext>
                  </a:extLst>
                </a:gridCol>
                <a:gridCol w="2952925">
                  <a:extLst>
                    <a:ext uri="{9D8B030D-6E8A-4147-A177-3AD203B41FA5}">
                      <a16:colId xmlns:a16="http://schemas.microsoft.com/office/drawing/2014/main" val="3011153142"/>
                    </a:ext>
                  </a:extLst>
                </a:gridCol>
              </a:tblGrid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Page-8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외근 신청내역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9584"/>
                  </a:ext>
                </a:extLst>
              </a:tr>
              <a:tr h="318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/user/</a:t>
                      </a:r>
                      <a:r>
                        <a:rPr lang="en-US" altLang="ko-KR" sz="1400" dirty="0" err="1"/>
                        <a:t>bg</a:t>
                      </a:r>
                      <a:r>
                        <a:rPr lang="en-US" altLang="ko-KR" sz="1400" dirty="0"/>
                        <a:t>/enroll/list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오택주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151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BE6D2-0705-EBA4-18DB-0000A3F1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10870"/>
              </p:ext>
            </p:extLst>
          </p:nvPr>
        </p:nvGraphicFramePr>
        <p:xfrm>
          <a:off x="8783273" y="0"/>
          <a:ext cx="3408726" cy="4903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62">
                  <a:extLst>
                    <a:ext uri="{9D8B030D-6E8A-4147-A177-3AD203B41FA5}">
                      <a16:colId xmlns:a16="http://schemas.microsoft.com/office/drawing/2014/main" val="4194115174"/>
                    </a:ext>
                  </a:extLst>
                </a:gridCol>
                <a:gridCol w="2922164">
                  <a:extLst>
                    <a:ext uri="{9D8B030D-6E8A-4147-A177-3AD203B41FA5}">
                      <a16:colId xmlns:a16="http://schemas.microsoft.com/office/drawing/2014/main" val="766658963"/>
                    </a:ext>
                  </a:extLst>
                </a:gridCol>
              </a:tblGrid>
              <a:tr h="3942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13072"/>
                  </a:ext>
                </a:extLst>
              </a:tr>
              <a:tr h="377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신청한 외근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의 내역과 상태를 확인 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683271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외근의 승인상태가 </a:t>
                      </a:r>
                      <a:r>
                        <a:rPr lang="en-US" altLang="ko-KR" sz="1000" dirty="0"/>
                        <a:t> ‘</a:t>
                      </a:r>
                      <a:r>
                        <a:rPr lang="ko-KR" altLang="en-US" sz="1000" dirty="0"/>
                        <a:t>결제 전</a:t>
                      </a:r>
                      <a:r>
                        <a:rPr lang="en-US" altLang="ko-KR" sz="1000" dirty="0"/>
                        <a:t>‘ </a:t>
                      </a:r>
                      <a:r>
                        <a:rPr lang="ko-KR" altLang="en-US" sz="1000" dirty="0"/>
                        <a:t>인 경우 취소버튼을 통해 신청을 취소할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597832"/>
                  </a:ext>
                </a:extLst>
              </a:tr>
              <a:tr h="343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117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55404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5858"/>
                  </a:ext>
                </a:extLst>
              </a:tr>
              <a:tr h="36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98120"/>
                  </a:ext>
                </a:extLst>
              </a:tr>
              <a:tr h="402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46906"/>
                  </a:ext>
                </a:extLst>
              </a:tr>
              <a:tr h="419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96335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83802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8599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9945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B83F72D-1FFC-8CA8-661D-43F18DE4432B}"/>
              </a:ext>
            </a:extLst>
          </p:cNvPr>
          <p:cNvSpPr/>
          <p:nvPr/>
        </p:nvSpPr>
        <p:spPr>
          <a:xfrm>
            <a:off x="0" y="637564"/>
            <a:ext cx="8699384" cy="6132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D45D15-2028-0483-B252-BB0E78880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49" y="1675781"/>
            <a:ext cx="7318285" cy="405591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1A90845-18C2-1997-5C55-E9300D171C55}"/>
              </a:ext>
            </a:extLst>
          </p:cNvPr>
          <p:cNvSpPr/>
          <p:nvPr/>
        </p:nvSpPr>
        <p:spPr>
          <a:xfrm>
            <a:off x="2026959" y="1972462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0C5E85-89D6-CB12-955D-A5963B818766}"/>
              </a:ext>
            </a:extLst>
          </p:cNvPr>
          <p:cNvSpPr/>
          <p:nvPr/>
        </p:nvSpPr>
        <p:spPr>
          <a:xfrm>
            <a:off x="7489591" y="2270269"/>
            <a:ext cx="276837" cy="3271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21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914</Words>
  <Application>Microsoft Office PowerPoint</Application>
  <PresentationFormat>와이드스크린</PresentationFormat>
  <Paragraphs>360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택주 오</dc:creator>
  <cp:lastModifiedBy>택주 오</cp:lastModifiedBy>
  <cp:revision>1</cp:revision>
  <dcterms:created xsi:type="dcterms:W3CDTF">2024-03-20T11:12:58Z</dcterms:created>
  <dcterms:modified xsi:type="dcterms:W3CDTF">2024-03-20T12:21:23Z</dcterms:modified>
</cp:coreProperties>
</file>