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303" r:id="rId2"/>
    <p:sldId id="302" r:id="rId3"/>
    <p:sldId id="304" r:id="rId4"/>
    <p:sldId id="307" r:id="rId5"/>
    <p:sldId id="306" r:id="rId6"/>
    <p:sldId id="309" r:id="rId7"/>
    <p:sldId id="311" r:id="rId8"/>
    <p:sldId id="308" r:id="rId9"/>
    <p:sldId id="282"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7" r:id="rId25"/>
    <p:sldId id="326" r:id="rId26"/>
    <p:sldId id="328" r:id="rId27"/>
    <p:sldId id="329" r:id="rId28"/>
    <p:sldId id="330" r:id="rId29"/>
    <p:sldId id="331" r:id="rId30"/>
    <p:sldId id="332" r:id="rId31"/>
    <p:sldId id="333" r:id="rId32"/>
    <p:sldId id="334" r:id="rId33"/>
    <p:sldId id="336" r:id="rId34"/>
    <p:sldId id="335" r:id="rId35"/>
    <p:sldId id="338" r:id="rId36"/>
    <p:sldId id="339" r:id="rId37"/>
    <p:sldId id="337" r:id="rId38"/>
    <p:sldId id="341" r:id="rId39"/>
    <p:sldId id="342" r:id="rId40"/>
    <p:sldId id="340" r:id="rId41"/>
    <p:sldId id="343" r:id="rId42"/>
    <p:sldId id="344" r:id="rId43"/>
    <p:sldId id="345" r:id="rId44"/>
  </p:sldIdLst>
  <p:sldSz cx="11880850" cy="7305675"/>
  <p:notesSz cx="6858000" cy="9144000"/>
  <p:defaultTextStyle>
    <a:defPPr>
      <a:defRPr lang="zh-CN"/>
    </a:defPPr>
    <a:lvl1pPr marL="0" algn="l" defTabSz="869114" rtl="0" eaLnBrk="1" latinLnBrk="0" hangingPunct="1">
      <a:defRPr sz="1700" kern="1200">
        <a:solidFill>
          <a:schemeClr val="tx1"/>
        </a:solidFill>
        <a:latin typeface="+mn-lt"/>
        <a:ea typeface="+mn-ea"/>
        <a:cs typeface="+mn-cs"/>
      </a:defRPr>
    </a:lvl1pPr>
    <a:lvl2pPr marL="434557" algn="l" defTabSz="869114" rtl="0" eaLnBrk="1" latinLnBrk="0" hangingPunct="1">
      <a:defRPr sz="1700" kern="1200">
        <a:solidFill>
          <a:schemeClr val="tx1"/>
        </a:solidFill>
        <a:latin typeface="+mn-lt"/>
        <a:ea typeface="+mn-ea"/>
        <a:cs typeface="+mn-cs"/>
      </a:defRPr>
    </a:lvl2pPr>
    <a:lvl3pPr marL="869114" algn="l" defTabSz="869114" rtl="0" eaLnBrk="1" latinLnBrk="0" hangingPunct="1">
      <a:defRPr sz="1700" kern="1200">
        <a:solidFill>
          <a:schemeClr val="tx1"/>
        </a:solidFill>
        <a:latin typeface="+mn-lt"/>
        <a:ea typeface="+mn-ea"/>
        <a:cs typeface="+mn-cs"/>
      </a:defRPr>
    </a:lvl3pPr>
    <a:lvl4pPr marL="1303672" algn="l" defTabSz="869114" rtl="0" eaLnBrk="1" latinLnBrk="0" hangingPunct="1">
      <a:defRPr sz="1700" kern="1200">
        <a:solidFill>
          <a:schemeClr val="tx1"/>
        </a:solidFill>
        <a:latin typeface="+mn-lt"/>
        <a:ea typeface="+mn-ea"/>
        <a:cs typeface="+mn-cs"/>
      </a:defRPr>
    </a:lvl4pPr>
    <a:lvl5pPr marL="1738229" algn="l" defTabSz="869114" rtl="0" eaLnBrk="1" latinLnBrk="0" hangingPunct="1">
      <a:defRPr sz="1700" kern="1200">
        <a:solidFill>
          <a:schemeClr val="tx1"/>
        </a:solidFill>
        <a:latin typeface="+mn-lt"/>
        <a:ea typeface="+mn-ea"/>
        <a:cs typeface="+mn-cs"/>
      </a:defRPr>
    </a:lvl5pPr>
    <a:lvl6pPr marL="2172786" algn="l" defTabSz="869114" rtl="0" eaLnBrk="1" latinLnBrk="0" hangingPunct="1">
      <a:defRPr sz="1700" kern="1200">
        <a:solidFill>
          <a:schemeClr val="tx1"/>
        </a:solidFill>
        <a:latin typeface="+mn-lt"/>
        <a:ea typeface="+mn-ea"/>
        <a:cs typeface="+mn-cs"/>
      </a:defRPr>
    </a:lvl6pPr>
    <a:lvl7pPr marL="2607343" algn="l" defTabSz="869114" rtl="0" eaLnBrk="1" latinLnBrk="0" hangingPunct="1">
      <a:defRPr sz="1700" kern="1200">
        <a:solidFill>
          <a:schemeClr val="tx1"/>
        </a:solidFill>
        <a:latin typeface="+mn-lt"/>
        <a:ea typeface="+mn-ea"/>
        <a:cs typeface="+mn-cs"/>
      </a:defRPr>
    </a:lvl7pPr>
    <a:lvl8pPr marL="3041900" algn="l" defTabSz="869114" rtl="0" eaLnBrk="1" latinLnBrk="0" hangingPunct="1">
      <a:defRPr sz="1700" kern="1200">
        <a:solidFill>
          <a:schemeClr val="tx1"/>
        </a:solidFill>
        <a:latin typeface="+mn-lt"/>
        <a:ea typeface="+mn-ea"/>
        <a:cs typeface="+mn-cs"/>
      </a:defRPr>
    </a:lvl8pPr>
    <a:lvl9pPr marL="3476457" algn="l" defTabSz="869114"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1">
          <p15:clr>
            <a:srgbClr val="A4A3A4"/>
          </p15:clr>
        </p15:guide>
        <p15:guide id="2" pos="37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663300"/>
    <a:srgbClr val="CC3300"/>
    <a:srgbClr val="EEDC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802" y="82"/>
      </p:cViewPr>
      <p:guideLst>
        <p:guide orient="horz" pos="2301"/>
        <p:guide pos="374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F5D9D4-FC0B-4D71-B8C2-A21B8C15B515}" type="datetimeFigureOut">
              <a:rPr lang="zh-CN" altLang="en-US" smtClean="0"/>
              <a:t>2020/4/20</a:t>
            </a:fld>
            <a:endParaRPr lang="zh-CN" altLang="en-US"/>
          </a:p>
        </p:txBody>
      </p:sp>
      <p:sp>
        <p:nvSpPr>
          <p:cNvPr id="4" name="幻灯片图像占位符 3"/>
          <p:cNvSpPr>
            <a:spLocks noGrp="1" noRot="1" noChangeAspect="1"/>
          </p:cNvSpPr>
          <p:nvPr>
            <p:ph type="sldImg" idx="2"/>
          </p:nvPr>
        </p:nvSpPr>
        <p:spPr>
          <a:xfrm>
            <a:off x="641350" y="685800"/>
            <a:ext cx="55753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B0653-FC23-40F5-8110-C975952C3ED3}" type="slidenum">
              <a:rPr lang="zh-CN" altLang="en-US" smtClean="0"/>
              <a:t>‹#›</a:t>
            </a:fld>
            <a:endParaRPr lang="zh-CN" altLang="en-US"/>
          </a:p>
        </p:txBody>
      </p:sp>
    </p:spTree>
    <p:extLst>
      <p:ext uri="{BB962C8B-B14F-4D97-AF65-F5344CB8AC3E}">
        <p14:creationId xmlns:p14="http://schemas.microsoft.com/office/powerpoint/2010/main" val="3318657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485107" y="1195629"/>
            <a:ext cx="8910638" cy="2543457"/>
          </a:xfrm>
        </p:spPr>
        <p:txBody>
          <a:bodyPr anchor="b"/>
          <a:lstStyle>
            <a:lvl1pPr algn="ctr">
              <a:defRPr sz="5700"/>
            </a:lvl1pPr>
          </a:lstStyle>
          <a:p>
            <a:r>
              <a:rPr lang="zh-CN" altLang="en-US"/>
              <a:t>单击此处编辑母版标题样式</a:t>
            </a:r>
            <a:endParaRPr lang="en-US" dirty="0"/>
          </a:p>
        </p:txBody>
      </p:sp>
      <p:sp>
        <p:nvSpPr>
          <p:cNvPr id="3" name="Subtitle 2"/>
          <p:cNvSpPr>
            <a:spLocks noGrp="1"/>
          </p:cNvSpPr>
          <p:nvPr>
            <p:ph type="subTitle" idx="1"/>
          </p:nvPr>
        </p:nvSpPr>
        <p:spPr>
          <a:xfrm>
            <a:off x="1485107" y="3837171"/>
            <a:ext cx="8910638" cy="1763847"/>
          </a:xfrm>
        </p:spPr>
        <p:txBody>
          <a:bodyPr/>
          <a:lstStyle>
            <a:lvl1pPr marL="0" indent="0" algn="ctr">
              <a:buNone/>
              <a:defRPr sz="2300"/>
            </a:lvl1pPr>
            <a:lvl2pPr marL="434557" indent="0" algn="ctr">
              <a:buNone/>
              <a:defRPr sz="1900"/>
            </a:lvl2pPr>
            <a:lvl3pPr marL="869114" indent="0" algn="ctr">
              <a:buNone/>
              <a:defRPr sz="1700"/>
            </a:lvl3pPr>
            <a:lvl4pPr marL="1303672" indent="0" algn="ctr">
              <a:buNone/>
              <a:defRPr sz="1500"/>
            </a:lvl4pPr>
            <a:lvl5pPr marL="1738229" indent="0" algn="ctr">
              <a:buNone/>
              <a:defRPr sz="1500"/>
            </a:lvl5pPr>
            <a:lvl6pPr marL="2172786" indent="0" algn="ctr">
              <a:buNone/>
              <a:defRPr sz="1500"/>
            </a:lvl6pPr>
            <a:lvl7pPr marL="2607343" indent="0" algn="ctr">
              <a:buNone/>
              <a:defRPr sz="1500"/>
            </a:lvl7pPr>
            <a:lvl8pPr marL="3041900" indent="0" algn="ctr">
              <a:buNone/>
              <a:defRPr sz="1500"/>
            </a:lvl8pPr>
            <a:lvl9pPr marL="3476457" indent="0" algn="ctr">
              <a:buNone/>
              <a:defRPr sz="15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2020/4/20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84642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2020/4/20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50930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02235" y="388961"/>
            <a:ext cx="2561808" cy="619122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6810" y="388961"/>
            <a:ext cx="7536914" cy="619122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2020/4/20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024317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2020/4/20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15622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0" name="矩形 9"/>
          <p:cNvSpPr/>
          <p:nvPr userDrawn="1"/>
        </p:nvSpPr>
        <p:spPr>
          <a:xfrm>
            <a:off x="326074" y="278444"/>
            <a:ext cx="1122870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799" y="-258390"/>
            <a:ext cx="1829952" cy="1551520"/>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0010833" y="-258391"/>
            <a:ext cx="2756722" cy="2337279"/>
          </a:xfrm>
          <a:prstGeom prst="rect">
            <a:avLst/>
          </a:prstGeom>
        </p:spPr>
      </p:pic>
    </p:spTree>
    <p:extLst>
      <p:ext uri="{BB962C8B-B14F-4D97-AF65-F5344CB8AC3E}">
        <p14:creationId xmlns:p14="http://schemas.microsoft.com/office/powerpoint/2010/main" val="301122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6808" y="1944798"/>
            <a:ext cx="5049362" cy="46353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014680" y="1944798"/>
            <a:ext cx="5049362" cy="46353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C1EA7DF-616D-4807-B0A1-86BDC4DF6A41}" type="datetimeFigureOut">
              <a:rPr lang="zh-CN" altLang="en-US" smtClean="0"/>
              <a:t>2020/4/20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135129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18356" y="388960"/>
            <a:ext cx="10247233" cy="141209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18358" y="1790906"/>
            <a:ext cx="5026156" cy="877695"/>
          </a:xfrm>
        </p:spPr>
        <p:txBody>
          <a:bodyPr anchor="b"/>
          <a:lstStyle>
            <a:lvl1pPr marL="0" indent="0">
              <a:buNone/>
              <a:defRPr sz="2300" b="1"/>
            </a:lvl1pPr>
            <a:lvl2pPr marL="434557" indent="0">
              <a:buNone/>
              <a:defRPr sz="1900" b="1"/>
            </a:lvl2pPr>
            <a:lvl3pPr marL="869114" indent="0">
              <a:buNone/>
              <a:defRPr sz="1700" b="1"/>
            </a:lvl3pPr>
            <a:lvl4pPr marL="1303672" indent="0">
              <a:buNone/>
              <a:defRPr sz="1500" b="1"/>
            </a:lvl4pPr>
            <a:lvl5pPr marL="1738229" indent="0">
              <a:buNone/>
              <a:defRPr sz="1500" b="1"/>
            </a:lvl5pPr>
            <a:lvl6pPr marL="2172786" indent="0">
              <a:buNone/>
              <a:defRPr sz="1500" b="1"/>
            </a:lvl6pPr>
            <a:lvl7pPr marL="2607343" indent="0">
              <a:buNone/>
              <a:defRPr sz="1500" b="1"/>
            </a:lvl7pPr>
            <a:lvl8pPr marL="3041900" indent="0">
              <a:buNone/>
              <a:defRPr sz="1500" b="1"/>
            </a:lvl8pPr>
            <a:lvl9pPr marL="3476457" indent="0">
              <a:buNone/>
              <a:defRPr sz="1500" b="1"/>
            </a:lvl9pPr>
          </a:lstStyle>
          <a:p>
            <a:pPr lvl="0"/>
            <a:r>
              <a:rPr lang="zh-CN" altLang="en-US"/>
              <a:t>编辑母版文本样式</a:t>
            </a:r>
          </a:p>
        </p:txBody>
      </p:sp>
      <p:sp>
        <p:nvSpPr>
          <p:cNvPr id="4" name="Content Placeholder 3"/>
          <p:cNvSpPr>
            <a:spLocks noGrp="1"/>
          </p:cNvSpPr>
          <p:nvPr>
            <p:ph sz="half" idx="2"/>
          </p:nvPr>
        </p:nvSpPr>
        <p:spPr>
          <a:xfrm>
            <a:off x="818358" y="2668601"/>
            <a:ext cx="5026156" cy="392511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14682" y="1790906"/>
            <a:ext cx="5050909" cy="877695"/>
          </a:xfrm>
        </p:spPr>
        <p:txBody>
          <a:bodyPr anchor="b"/>
          <a:lstStyle>
            <a:lvl1pPr marL="0" indent="0">
              <a:buNone/>
              <a:defRPr sz="2300" b="1"/>
            </a:lvl1pPr>
            <a:lvl2pPr marL="434557" indent="0">
              <a:buNone/>
              <a:defRPr sz="1900" b="1"/>
            </a:lvl2pPr>
            <a:lvl3pPr marL="869114" indent="0">
              <a:buNone/>
              <a:defRPr sz="1700" b="1"/>
            </a:lvl3pPr>
            <a:lvl4pPr marL="1303672" indent="0">
              <a:buNone/>
              <a:defRPr sz="1500" b="1"/>
            </a:lvl4pPr>
            <a:lvl5pPr marL="1738229" indent="0">
              <a:buNone/>
              <a:defRPr sz="1500" b="1"/>
            </a:lvl5pPr>
            <a:lvl6pPr marL="2172786" indent="0">
              <a:buNone/>
              <a:defRPr sz="1500" b="1"/>
            </a:lvl6pPr>
            <a:lvl7pPr marL="2607343" indent="0">
              <a:buNone/>
              <a:defRPr sz="1500" b="1"/>
            </a:lvl7pPr>
            <a:lvl8pPr marL="3041900" indent="0">
              <a:buNone/>
              <a:defRPr sz="1500" b="1"/>
            </a:lvl8pPr>
            <a:lvl9pPr marL="3476457" indent="0">
              <a:buNone/>
              <a:defRPr sz="1500" b="1"/>
            </a:lvl9pPr>
          </a:lstStyle>
          <a:p>
            <a:pPr lvl="0"/>
            <a:r>
              <a:rPr lang="zh-CN" altLang="en-US"/>
              <a:t>编辑母版文本样式</a:t>
            </a:r>
          </a:p>
        </p:txBody>
      </p:sp>
      <p:sp>
        <p:nvSpPr>
          <p:cNvPr id="6" name="Content Placeholder 5"/>
          <p:cNvSpPr>
            <a:spLocks noGrp="1"/>
          </p:cNvSpPr>
          <p:nvPr>
            <p:ph sz="quarter" idx="4"/>
          </p:nvPr>
        </p:nvSpPr>
        <p:spPr>
          <a:xfrm>
            <a:off x="6014682" y="2668601"/>
            <a:ext cx="5050909" cy="392511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C1EA7DF-616D-4807-B0A1-86BDC4DF6A41}" type="datetimeFigureOut">
              <a:rPr lang="zh-CN" altLang="en-US" smtClean="0"/>
              <a:t>2020/4/20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747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C1EA7DF-616D-4807-B0A1-86BDC4DF6A41}" type="datetimeFigureOut">
              <a:rPr lang="zh-CN" altLang="en-US" smtClean="0"/>
              <a:t>2020/4/20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A0C3213-98A9-4E0F-99D5-C6FB5FA393A0}" type="slidenum">
              <a:rPr lang="zh-CN" altLang="en-US" smtClean="0"/>
              <a:t>‹#›</a:t>
            </a:fld>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370222" y="-490410"/>
            <a:ext cx="1235325" cy="1327705"/>
          </a:xfrm>
          <a:prstGeom prst="rect">
            <a:avLst/>
          </a:prstGeom>
        </p:spPr>
      </p:pic>
      <p:cxnSp>
        <p:nvCxnSpPr>
          <p:cNvPr id="10" name="直接连接符 9"/>
          <p:cNvCxnSpPr>
            <a:stCxn id="6" idx="2"/>
          </p:cNvCxnSpPr>
          <p:nvPr userDrawn="1"/>
        </p:nvCxnSpPr>
        <p:spPr>
          <a:xfrm>
            <a:off x="247440" y="837295"/>
            <a:ext cx="11449755" cy="0"/>
          </a:xfrm>
          <a:prstGeom prst="line">
            <a:avLst/>
          </a:prstGeom>
          <a:ln w="19050">
            <a:solidFill>
              <a:schemeClr val="accent4">
                <a:lumMod val="50000"/>
              </a:schemeClr>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84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矩形 7"/>
          <p:cNvSpPr/>
          <p:nvPr userDrawn="1"/>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10083433" y="-472148"/>
            <a:ext cx="2755726" cy="2337279"/>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67195" y="4465218"/>
            <a:ext cx="6257029" cy="3044592"/>
          </a:xfrm>
          <a:prstGeom prst="rect">
            <a:avLst/>
          </a:prstGeom>
          <a:ln>
            <a:solidFill>
              <a:srgbClr val="DDDDDD"/>
            </a:solidFill>
          </a:ln>
        </p:spPr>
      </p:pic>
    </p:spTree>
    <p:extLst>
      <p:ext uri="{BB962C8B-B14F-4D97-AF65-F5344CB8AC3E}">
        <p14:creationId xmlns:p14="http://schemas.microsoft.com/office/powerpoint/2010/main" val="108820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18356" y="487045"/>
            <a:ext cx="3831884" cy="1704658"/>
          </a:xfrm>
        </p:spPr>
        <p:txBody>
          <a:bodyPr anchor="b"/>
          <a:lstStyle>
            <a:lvl1pPr>
              <a:defRPr sz="3000"/>
            </a:lvl1pPr>
          </a:lstStyle>
          <a:p>
            <a:r>
              <a:rPr lang="zh-CN" altLang="en-US"/>
              <a:t>单击此处编辑母版标题样式</a:t>
            </a:r>
            <a:endParaRPr lang="en-US" dirty="0"/>
          </a:p>
        </p:txBody>
      </p:sp>
      <p:sp>
        <p:nvSpPr>
          <p:cNvPr id="3" name="Content Placeholder 2"/>
          <p:cNvSpPr>
            <a:spLocks noGrp="1"/>
          </p:cNvSpPr>
          <p:nvPr>
            <p:ph idx="1"/>
          </p:nvPr>
        </p:nvSpPr>
        <p:spPr>
          <a:xfrm>
            <a:off x="5050910" y="1051884"/>
            <a:ext cx="6014680" cy="5191765"/>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18356" y="2191703"/>
            <a:ext cx="3831884" cy="4060400"/>
          </a:xfrm>
        </p:spPr>
        <p:txBody>
          <a:bodyPr/>
          <a:lstStyle>
            <a:lvl1pPr marL="0" indent="0">
              <a:buNone/>
              <a:defRPr sz="1500"/>
            </a:lvl1pPr>
            <a:lvl2pPr marL="434557" indent="0">
              <a:buNone/>
              <a:defRPr sz="1300"/>
            </a:lvl2pPr>
            <a:lvl3pPr marL="869114" indent="0">
              <a:buNone/>
              <a:defRPr sz="1100"/>
            </a:lvl3pPr>
            <a:lvl4pPr marL="1303672" indent="0">
              <a:buNone/>
              <a:defRPr sz="1000"/>
            </a:lvl4pPr>
            <a:lvl5pPr marL="1738229" indent="0">
              <a:buNone/>
              <a:defRPr sz="1000"/>
            </a:lvl5pPr>
            <a:lvl6pPr marL="2172786" indent="0">
              <a:buNone/>
              <a:defRPr sz="1000"/>
            </a:lvl6pPr>
            <a:lvl7pPr marL="2607343" indent="0">
              <a:buNone/>
              <a:defRPr sz="1000"/>
            </a:lvl7pPr>
            <a:lvl8pPr marL="3041900" indent="0">
              <a:buNone/>
              <a:defRPr sz="1000"/>
            </a:lvl8pPr>
            <a:lvl9pPr marL="3476457"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C1EA7DF-616D-4807-B0A1-86BDC4DF6A41}" type="datetimeFigureOut">
              <a:rPr lang="zh-CN" altLang="en-US" smtClean="0"/>
              <a:t>2020/4/20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42198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8356" y="487045"/>
            <a:ext cx="3831884" cy="1704658"/>
          </a:xfrm>
        </p:spPr>
        <p:txBody>
          <a:bodyPr anchor="b"/>
          <a:lstStyle>
            <a:lvl1pPr>
              <a:defRPr sz="30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050910" y="1051884"/>
            <a:ext cx="6014680" cy="5191765"/>
          </a:xfrm>
        </p:spPr>
        <p:txBody>
          <a:bodyPr anchor="t"/>
          <a:lstStyle>
            <a:lvl1pPr marL="0" indent="0">
              <a:buNone/>
              <a:defRPr sz="3000"/>
            </a:lvl1pPr>
            <a:lvl2pPr marL="434557" indent="0">
              <a:buNone/>
              <a:defRPr sz="2700"/>
            </a:lvl2pPr>
            <a:lvl3pPr marL="869114" indent="0">
              <a:buNone/>
              <a:defRPr sz="2300"/>
            </a:lvl3pPr>
            <a:lvl4pPr marL="1303672" indent="0">
              <a:buNone/>
              <a:defRPr sz="1900"/>
            </a:lvl4pPr>
            <a:lvl5pPr marL="1738229" indent="0">
              <a:buNone/>
              <a:defRPr sz="1900"/>
            </a:lvl5pPr>
            <a:lvl6pPr marL="2172786" indent="0">
              <a:buNone/>
              <a:defRPr sz="1900"/>
            </a:lvl6pPr>
            <a:lvl7pPr marL="2607343" indent="0">
              <a:buNone/>
              <a:defRPr sz="1900"/>
            </a:lvl7pPr>
            <a:lvl8pPr marL="3041900" indent="0">
              <a:buNone/>
              <a:defRPr sz="1900"/>
            </a:lvl8pPr>
            <a:lvl9pPr marL="3476457" indent="0">
              <a:buNone/>
              <a:defRPr sz="1900"/>
            </a:lvl9pPr>
          </a:lstStyle>
          <a:p>
            <a:r>
              <a:rPr lang="zh-CN" altLang="en-US"/>
              <a:t>单击图标添加图片</a:t>
            </a:r>
            <a:endParaRPr lang="en-US" dirty="0"/>
          </a:p>
        </p:txBody>
      </p:sp>
      <p:sp>
        <p:nvSpPr>
          <p:cNvPr id="4" name="Text Placeholder 3"/>
          <p:cNvSpPr>
            <a:spLocks noGrp="1"/>
          </p:cNvSpPr>
          <p:nvPr>
            <p:ph type="body" sz="half" idx="2"/>
          </p:nvPr>
        </p:nvSpPr>
        <p:spPr>
          <a:xfrm>
            <a:off x="818356" y="2191703"/>
            <a:ext cx="3831884" cy="4060400"/>
          </a:xfrm>
        </p:spPr>
        <p:txBody>
          <a:bodyPr/>
          <a:lstStyle>
            <a:lvl1pPr marL="0" indent="0">
              <a:buNone/>
              <a:defRPr sz="1500"/>
            </a:lvl1pPr>
            <a:lvl2pPr marL="434557" indent="0">
              <a:buNone/>
              <a:defRPr sz="1300"/>
            </a:lvl2pPr>
            <a:lvl3pPr marL="869114" indent="0">
              <a:buNone/>
              <a:defRPr sz="1100"/>
            </a:lvl3pPr>
            <a:lvl4pPr marL="1303672" indent="0">
              <a:buNone/>
              <a:defRPr sz="1000"/>
            </a:lvl4pPr>
            <a:lvl5pPr marL="1738229" indent="0">
              <a:buNone/>
              <a:defRPr sz="1000"/>
            </a:lvl5pPr>
            <a:lvl6pPr marL="2172786" indent="0">
              <a:buNone/>
              <a:defRPr sz="1000"/>
            </a:lvl6pPr>
            <a:lvl7pPr marL="2607343" indent="0">
              <a:buNone/>
              <a:defRPr sz="1000"/>
            </a:lvl7pPr>
            <a:lvl8pPr marL="3041900" indent="0">
              <a:buNone/>
              <a:defRPr sz="1000"/>
            </a:lvl8pPr>
            <a:lvl9pPr marL="3476457"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C1EA7DF-616D-4807-B0A1-86BDC4DF6A41}" type="datetimeFigureOut">
              <a:rPr lang="zh-CN" altLang="en-US" smtClean="0"/>
              <a:t>2020/4/20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94356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DCC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6809" y="388960"/>
            <a:ext cx="10247233" cy="1412092"/>
          </a:xfrm>
          <a:prstGeom prst="rect">
            <a:avLst/>
          </a:prstGeom>
        </p:spPr>
        <p:txBody>
          <a:bodyPr vert="horz" lIns="115882" tIns="57941" rIns="115882" bIns="57941"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6809" y="1944798"/>
            <a:ext cx="10247233" cy="4635384"/>
          </a:xfrm>
          <a:prstGeom prst="rect">
            <a:avLst/>
          </a:prstGeom>
        </p:spPr>
        <p:txBody>
          <a:bodyPr vert="horz" lIns="115882" tIns="57941" rIns="115882" bIns="57941"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16808" y="6771279"/>
            <a:ext cx="2673192" cy="388960"/>
          </a:xfrm>
          <a:prstGeom prst="rect">
            <a:avLst/>
          </a:prstGeom>
        </p:spPr>
        <p:txBody>
          <a:bodyPr vert="horz" lIns="115882" tIns="57941" rIns="115882" bIns="57941" rtlCol="0" anchor="ctr"/>
          <a:lstStyle>
            <a:lvl1pPr algn="l">
              <a:defRPr sz="1100">
                <a:solidFill>
                  <a:schemeClr val="tx1">
                    <a:tint val="75000"/>
                  </a:schemeClr>
                </a:solidFill>
              </a:defRPr>
            </a:lvl1pPr>
          </a:lstStyle>
          <a:p>
            <a:fld id="{9C1EA7DF-616D-4807-B0A1-86BDC4DF6A41}" type="datetimeFigureOut">
              <a:rPr lang="zh-CN" altLang="en-US" smtClean="0"/>
              <a:t>2020/4/20</a:t>
            </a:fld>
            <a:endParaRPr lang="zh-CN" altLang="en-US"/>
          </a:p>
        </p:txBody>
      </p:sp>
      <p:sp>
        <p:nvSpPr>
          <p:cNvPr id="5" name="Footer Placeholder 4"/>
          <p:cNvSpPr>
            <a:spLocks noGrp="1"/>
          </p:cNvSpPr>
          <p:nvPr>
            <p:ph type="ftr" sz="quarter" idx="3"/>
          </p:nvPr>
        </p:nvSpPr>
        <p:spPr>
          <a:xfrm>
            <a:off x="3935532" y="6771279"/>
            <a:ext cx="4009787" cy="388960"/>
          </a:xfrm>
          <a:prstGeom prst="rect">
            <a:avLst/>
          </a:prstGeom>
        </p:spPr>
        <p:txBody>
          <a:bodyPr vert="horz" lIns="115882" tIns="57941" rIns="115882" bIns="57941" rtlCol="0" anchor="ctr"/>
          <a:lstStyle>
            <a:lvl1pPr algn="ctr">
              <a:defRPr sz="11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390850" y="6771279"/>
            <a:ext cx="2673192" cy="388960"/>
          </a:xfrm>
          <a:prstGeom prst="rect">
            <a:avLst/>
          </a:prstGeom>
        </p:spPr>
        <p:txBody>
          <a:bodyPr vert="horz" lIns="115882" tIns="57941" rIns="115882" bIns="57941" rtlCol="0" anchor="ctr"/>
          <a:lstStyle>
            <a:lvl1pPr algn="r">
              <a:defRPr sz="1100">
                <a:solidFill>
                  <a:schemeClr val="tx1">
                    <a:tint val="75000"/>
                  </a:schemeClr>
                </a:solidFill>
              </a:defRPr>
            </a:lvl1p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1491098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69114"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17279" indent="-217279" algn="l" defTabSz="869114" rtl="0" eaLnBrk="1" latinLnBrk="0" hangingPunct="1">
        <a:lnSpc>
          <a:spcPct val="90000"/>
        </a:lnSpc>
        <a:spcBef>
          <a:spcPts val="950"/>
        </a:spcBef>
        <a:buFont typeface="Arial" panose="020B0604020202020204" pitchFamily="34" charset="0"/>
        <a:buChar char="•"/>
        <a:defRPr sz="2700" kern="1200">
          <a:solidFill>
            <a:schemeClr val="tx1"/>
          </a:solidFill>
          <a:latin typeface="+mn-lt"/>
          <a:ea typeface="+mn-ea"/>
          <a:cs typeface="+mn-cs"/>
        </a:defRPr>
      </a:lvl1pPr>
      <a:lvl2pPr marL="651836" indent="-217279" algn="l" defTabSz="869114" rtl="0" eaLnBrk="1" latinLnBrk="0" hangingPunct="1">
        <a:lnSpc>
          <a:spcPct val="90000"/>
        </a:lnSpc>
        <a:spcBef>
          <a:spcPts val="475"/>
        </a:spcBef>
        <a:buFont typeface="Arial" panose="020B0604020202020204" pitchFamily="34" charset="0"/>
        <a:buChar char="•"/>
        <a:defRPr sz="2300" kern="1200">
          <a:solidFill>
            <a:schemeClr val="tx1"/>
          </a:solidFill>
          <a:latin typeface="+mn-lt"/>
          <a:ea typeface="+mn-ea"/>
          <a:cs typeface="+mn-cs"/>
        </a:defRPr>
      </a:lvl2pPr>
      <a:lvl3pPr marL="1086393" indent="-217279" algn="l" defTabSz="869114"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950"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4pPr>
      <a:lvl5pPr marL="1955507"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5pPr>
      <a:lvl6pPr marL="2390064"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6pPr>
      <a:lvl7pPr marL="2824622"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7pPr>
      <a:lvl8pPr marL="3259179"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8pPr>
      <a:lvl9pPr marL="3693736"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869114" rtl="0" eaLnBrk="1" latinLnBrk="0" hangingPunct="1">
        <a:defRPr sz="1700" kern="1200">
          <a:solidFill>
            <a:schemeClr val="tx1"/>
          </a:solidFill>
          <a:latin typeface="+mn-lt"/>
          <a:ea typeface="+mn-ea"/>
          <a:cs typeface="+mn-cs"/>
        </a:defRPr>
      </a:lvl1pPr>
      <a:lvl2pPr marL="434557" algn="l" defTabSz="869114" rtl="0" eaLnBrk="1" latinLnBrk="0" hangingPunct="1">
        <a:defRPr sz="1700" kern="1200">
          <a:solidFill>
            <a:schemeClr val="tx1"/>
          </a:solidFill>
          <a:latin typeface="+mn-lt"/>
          <a:ea typeface="+mn-ea"/>
          <a:cs typeface="+mn-cs"/>
        </a:defRPr>
      </a:lvl2pPr>
      <a:lvl3pPr marL="869114" algn="l" defTabSz="869114" rtl="0" eaLnBrk="1" latinLnBrk="0" hangingPunct="1">
        <a:defRPr sz="1700" kern="1200">
          <a:solidFill>
            <a:schemeClr val="tx1"/>
          </a:solidFill>
          <a:latin typeface="+mn-lt"/>
          <a:ea typeface="+mn-ea"/>
          <a:cs typeface="+mn-cs"/>
        </a:defRPr>
      </a:lvl3pPr>
      <a:lvl4pPr marL="1303672" algn="l" defTabSz="869114" rtl="0" eaLnBrk="1" latinLnBrk="0" hangingPunct="1">
        <a:defRPr sz="1700" kern="1200">
          <a:solidFill>
            <a:schemeClr val="tx1"/>
          </a:solidFill>
          <a:latin typeface="+mn-lt"/>
          <a:ea typeface="+mn-ea"/>
          <a:cs typeface="+mn-cs"/>
        </a:defRPr>
      </a:lvl4pPr>
      <a:lvl5pPr marL="1738229" algn="l" defTabSz="869114" rtl="0" eaLnBrk="1" latinLnBrk="0" hangingPunct="1">
        <a:defRPr sz="1700" kern="1200">
          <a:solidFill>
            <a:schemeClr val="tx1"/>
          </a:solidFill>
          <a:latin typeface="+mn-lt"/>
          <a:ea typeface="+mn-ea"/>
          <a:cs typeface="+mn-cs"/>
        </a:defRPr>
      </a:lvl5pPr>
      <a:lvl6pPr marL="2172786" algn="l" defTabSz="869114" rtl="0" eaLnBrk="1" latinLnBrk="0" hangingPunct="1">
        <a:defRPr sz="1700" kern="1200">
          <a:solidFill>
            <a:schemeClr val="tx1"/>
          </a:solidFill>
          <a:latin typeface="+mn-lt"/>
          <a:ea typeface="+mn-ea"/>
          <a:cs typeface="+mn-cs"/>
        </a:defRPr>
      </a:lvl6pPr>
      <a:lvl7pPr marL="2607343" algn="l" defTabSz="869114" rtl="0" eaLnBrk="1" latinLnBrk="0" hangingPunct="1">
        <a:defRPr sz="1700" kern="1200">
          <a:solidFill>
            <a:schemeClr val="tx1"/>
          </a:solidFill>
          <a:latin typeface="+mn-lt"/>
          <a:ea typeface="+mn-ea"/>
          <a:cs typeface="+mn-cs"/>
        </a:defRPr>
      </a:lvl7pPr>
      <a:lvl8pPr marL="3041900" algn="l" defTabSz="869114" rtl="0" eaLnBrk="1" latinLnBrk="0" hangingPunct="1">
        <a:defRPr sz="1700" kern="1200">
          <a:solidFill>
            <a:schemeClr val="tx1"/>
          </a:solidFill>
          <a:latin typeface="+mn-lt"/>
          <a:ea typeface="+mn-ea"/>
          <a:cs typeface="+mn-cs"/>
        </a:defRPr>
      </a:lvl8pPr>
      <a:lvl9pPr marL="3476457" algn="l" defTabSz="8691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3.emf"/></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119750" y="1654189"/>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633081" y="1393714"/>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262250" y="1750149"/>
            <a:ext cx="1498853" cy="1488092"/>
          </a:xfrm>
          <a:prstGeom prst="rect">
            <a:avLst/>
          </a:prstGeom>
          <a:noFill/>
        </p:spPr>
        <p:txBody>
          <a:bodyPr wrap="square" lIns="86863" tIns="43430" rIns="86863" bIns="43430" rtlCol="0">
            <a:spAutoFit/>
          </a:bodyPr>
          <a:lstStyle/>
          <a:p>
            <a:r>
              <a:rPr lang="en-US" altLang="zh-CN" sz="9100" b="1" dirty="0">
                <a:solidFill>
                  <a:schemeClr val="bg1"/>
                </a:solidFill>
                <a:latin typeface="方正隶书简体" panose="02010601030101010101" pitchFamily="2" charset="-122"/>
                <a:ea typeface="方正隶书简体" panose="02010601030101010101" pitchFamily="2" charset="-122"/>
              </a:rPr>
              <a:t>04</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5286" y="824490"/>
            <a:ext cx="939645" cy="1112796"/>
          </a:xfrm>
          <a:prstGeom prst="rect">
            <a:avLst/>
          </a:prstGeom>
        </p:spPr>
      </p:pic>
      <p:sp>
        <p:nvSpPr>
          <p:cNvPr id="25" name="TextBox 5"/>
          <p:cNvSpPr txBox="1"/>
          <p:nvPr/>
        </p:nvSpPr>
        <p:spPr>
          <a:xfrm>
            <a:off x="4633081" y="3833526"/>
            <a:ext cx="2569619" cy="518595"/>
          </a:xfrm>
          <a:prstGeom prst="rect">
            <a:avLst/>
          </a:prstGeom>
          <a:noFill/>
        </p:spPr>
        <p:txBody>
          <a:bodyPr wrap="square" lIns="86863" tIns="43430" rIns="86863" bIns="43430" rtlCol="0">
            <a:spAutoFit/>
          </a:bodyPr>
          <a:lstStyle/>
          <a:p>
            <a:r>
              <a:rPr lang="en-US" altLang="zh-CN" sz="2800" b="1" dirty="0" err="1"/>
              <a:t>Qt</a:t>
            </a:r>
            <a:r>
              <a:rPr lang="en-US" altLang="zh-CN" sz="2800" b="1" dirty="0"/>
              <a:t> 5</a:t>
            </a:r>
            <a:r>
              <a:rPr lang="zh-CN" altLang="zh-CN" sz="2800" b="1" dirty="0"/>
              <a:t>开发环境</a:t>
            </a:r>
          </a:p>
        </p:txBody>
      </p:sp>
    </p:spTree>
    <p:extLst>
      <p:ext uri="{BB962C8B-B14F-4D97-AF65-F5344CB8AC3E}">
        <p14:creationId xmlns:p14="http://schemas.microsoft.com/office/powerpoint/2010/main" val="1477386097"/>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879041" cy="461665"/>
          </a:xfrm>
          <a:prstGeom prst="rect">
            <a:avLst/>
          </a:prstGeom>
        </p:spPr>
        <p:txBody>
          <a:bodyPr wrap="none">
            <a:spAutoFit/>
          </a:bodyPr>
          <a:lstStyle/>
          <a:p>
            <a:r>
              <a:rPr lang="en-US" altLang="zh-CN" sz="2400" b="1" dirty="0"/>
              <a:t>1</a:t>
            </a:r>
            <a:r>
              <a:rPr lang="zh-CN" altLang="zh-CN" sz="2400" b="1" dirty="0"/>
              <a:t>．界面设计</a:t>
            </a:r>
          </a:p>
        </p:txBody>
      </p:sp>
      <p:sp>
        <p:nvSpPr>
          <p:cNvPr id="3" name="TextBox 2"/>
          <p:cNvSpPr txBox="1"/>
          <p:nvPr/>
        </p:nvSpPr>
        <p:spPr>
          <a:xfrm>
            <a:off x="840419" y="997527"/>
            <a:ext cx="10369887" cy="1200329"/>
          </a:xfrm>
          <a:prstGeom prst="rect">
            <a:avLst/>
          </a:prstGeom>
          <a:noFill/>
        </p:spPr>
        <p:txBody>
          <a:bodyPr wrap="square" rtlCol="0">
            <a:spAutoFit/>
          </a:bodyPr>
          <a:lstStyle/>
          <a:p>
            <a:pPr indent="450850"/>
            <a:r>
              <a:rPr lang="zh-CN" altLang="zh-CN" sz="1800" dirty="0"/>
              <a:t>（</a:t>
            </a:r>
            <a:r>
              <a:rPr lang="en-US" altLang="zh-CN" sz="1800" dirty="0"/>
              <a:t>5</a:t>
            </a:r>
            <a:r>
              <a:rPr lang="zh-CN" altLang="zh-CN" sz="1800" dirty="0"/>
              <a:t>）根据实际需要，选择一个“基类”。这里选择</a:t>
            </a:r>
            <a:r>
              <a:rPr lang="en-US" altLang="zh-CN" sz="1800" dirty="0" err="1"/>
              <a:t>QDialog</a:t>
            </a:r>
            <a:r>
              <a:rPr lang="zh-CN" altLang="zh-CN" sz="1800" dirty="0"/>
              <a:t>对话框类作为基类，这时“类名”“头文件”“源文件”及“界面文件”都出现默认的文件名。注意，对这些文件名都可以根据具体需要进行相应的修改。默认选中“创建界面”复选框，表示需要采用界面设计器来设计界面，否则需要利用代码完成界面的设计，如图</a:t>
            </a:r>
            <a:r>
              <a:rPr lang="en-US" altLang="zh-CN" sz="1800" dirty="0"/>
              <a:t>1.19</a:t>
            </a:r>
            <a:r>
              <a:rPr lang="zh-CN" altLang="zh-CN" sz="1800" dirty="0"/>
              <a:t>所示。</a:t>
            </a:r>
          </a:p>
        </p:txBody>
      </p:sp>
      <p:pic>
        <p:nvPicPr>
          <p:cNvPr id="1638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566" y="2293779"/>
            <a:ext cx="7817592" cy="3910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5855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879041" cy="461665"/>
          </a:xfrm>
          <a:prstGeom prst="rect">
            <a:avLst/>
          </a:prstGeom>
        </p:spPr>
        <p:txBody>
          <a:bodyPr wrap="none">
            <a:spAutoFit/>
          </a:bodyPr>
          <a:lstStyle/>
          <a:p>
            <a:r>
              <a:rPr lang="en-US" altLang="zh-CN" sz="2400" b="1" dirty="0"/>
              <a:t>1</a:t>
            </a:r>
            <a:r>
              <a:rPr lang="zh-CN" altLang="zh-CN" sz="2400" b="1" dirty="0"/>
              <a:t>．界面设计</a:t>
            </a:r>
          </a:p>
        </p:txBody>
      </p:sp>
      <p:sp>
        <p:nvSpPr>
          <p:cNvPr id="3" name="TextBox 2"/>
          <p:cNvSpPr txBox="1"/>
          <p:nvPr/>
        </p:nvSpPr>
        <p:spPr>
          <a:xfrm>
            <a:off x="973777" y="1033153"/>
            <a:ext cx="10141527" cy="369332"/>
          </a:xfrm>
          <a:prstGeom prst="rect">
            <a:avLst/>
          </a:prstGeom>
          <a:noFill/>
        </p:spPr>
        <p:txBody>
          <a:bodyPr wrap="square" rtlCol="0">
            <a:spAutoFit/>
          </a:bodyPr>
          <a:lstStyle/>
          <a:p>
            <a:r>
              <a:rPr lang="zh-CN" altLang="zh-CN" sz="1800" dirty="0"/>
              <a:t>（</a:t>
            </a:r>
            <a:r>
              <a:rPr lang="en-US" altLang="zh-CN" sz="1800" dirty="0"/>
              <a:t>6</a:t>
            </a:r>
            <a:r>
              <a:rPr lang="zh-CN" altLang="zh-CN" sz="1800" dirty="0"/>
              <a:t>）选择完成后单击“下一步”按钮，相应的文件自动加载到项目文件列表中，如图</a:t>
            </a:r>
            <a:r>
              <a:rPr lang="en-US" altLang="zh-CN" sz="1800" dirty="0"/>
              <a:t>1.20</a:t>
            </a:r>
            <a:r>
              <a:rPr lang="zh-CN" altLang="zh-CN" sz="1800" dirty="0"/>
              <a:t>所示。</a:t>
            </a:r>
          </a:p>
        </p:txBody>
      </p:sp>
      <p:pic>
        <p:nvPicPr>
          <p:cNvPr id="1741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775" y="1508166"/>
            <a:ext cx="7631530" cy="382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685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879041" cy="461665"/>
          </a:xfrm>
          <a:prstGeom prst="rect">
            <a:avLst/>
          </a:prstGeom>
        </p:spPr>
        <p:txBody>
          <a:bodyPr wrap="none">
            <a:spAutoFit/>
          </a:bodyPr>
          <a:lstStyle/>
          <a:p>
            <a:r>
              <a:rPr lang="en-US" altLang="zh-CN" sz="2400" b="1" dirty="0"/>
              <a:t>1</a:t>
            </a:r>
            <a:r>
              <a:rPr lang="zh-CN" altLang="zh-CN" sz="2400" b="1" dirty="0"/>
              <a:t>．界面设计</a:t>
            </a:r>
          </a:p>
        </p:txBody>
      </p:sp>
      <p:sp>
        <p:nvSpPr>
          <p:cNvPr id="3" name="TextBox 2"/>
          <p:cNvSpPr txBox="1"/>
          <p:nvPr/>
        </p:nvSpPr>
        <p:spPr>
          <a:xfrm>
            <a:off x="840419" y="997527"/>
            <a:ext cx="10274885" cy="1200329"/>
          </a:xfrm>
          <a:prstGeom prst="rect">
            <a:avLst/>
          </a:prstGeom>
          <a:noFill/>
        </p:spPr>
        <p:txBody>
          <a:bodyPr wrap="square" rtlCol="0">
            <a:spAutoFit/>
          </a:bodyPr>
          <a:lstStyle/>
          <a:p>
            <a:pPr indent="450850"/>
            <a:r>
              <a:rPr lang="zh-CN" altLang="zh-CN" sz="1800" dirty="0"/>
              <a:t>单击“完成”按钮完成创建，文件列表中的文件自动分类显示，如图</a:t>
            </a:r>
            <a:r>
              <a:rPr lang="en-US" altLang="zh-CN" sz="1800" dirty="0"/>
              <a:t>1.21</a:t>
            </a:r>
            <a:r>
              <a:rPr lang="zh-CN" altLang="zh-CN" sz="1800" dirty="0"/>
              <a:t>（</a:t>
            </a:r>
            <a:r>
              <a:rPr lang="en-US" altLang="zh-CN" sz="1800" dirty="0"/>
              <a:t>a</a:t>
            </a:r>
            <a:r>
              <a:rPr lang="zh-CN" altLang="zh-CN" sz="1800" dirty="0"/>
              <a:t>）所示，各个文件包含在相应的文件夹中，单击文件夹前的“</a:t>
            </a:r>
            <a:r>
              <a:rPr lang="en-US" altLang="zh-CN" sz="1800" dirty="0"/>
              <a:t> </a:t>
            </a:r>
            <a:r>
              <a:rPr lang="zh-CN" altLang="zh-CN" sz="1800" dirty="0"/>
              <a:t>”图标可以显示该文件夹下的文件；而单击文件夹前面的“</a:t>
            </a:r>
            <a:r>
              <a:rPr lang="en-US" altLang="zh-CN" sz="1800" dirty="0"/>
              <a:t> </a:t>
            </a:r>
            <a:r>
              <a:rPr lang="zh-CN" altLang="zh-CN" sz="1800" dirty="0"/>
              <a:t>”图标则可隐藏该文件夹下的文件。单击上部灰色工具栏中的过滤符号 </a:t>
            </a:r>
            <a:r>
              <a:rPr lang="en-US" altLang="zh-CN" sz="1800" dirty="0"/>
              <a:t>      </a:t>
            </a:r>
            <a:r>
              <a:rPr lang="zh-CN" altLang="zh-CN" sz="1800" dirty="0"/>
              <a:t>后，弹出一个下拉列表，勾选“简化树形视图”则切换到简单的文件列表，如图</a:t>
            </a:r>
            <a:r>
              <a:rPr lang="en-US" altLang="zh-CN" sz="1800" dirty="0"/>
              <a:t>1.21</a:t>
            </a:r>
            <a:r>
              <a:rPr lang="zh-CN" altLang="zh-CN" sz="1800" dirty="0"/>
              <a:t>（</a:t>
            </a:r>
            <a:r>
              <a:rPr lang="en-US" altLang="zh-CN" sz="1800" dirty="0"/>
              <a:t>b</a:t>
            </a:r>
            <a:r>
              <a:rPr lang="zh-CN" altLang="zh-CN" sz="1800" dirty="0"/>
              <a:t>）所示。</a:t>
            </a:r>
          </a:p>
        </p:txBody>
      </p:sp>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8974" y="1597691"/>
            <a:ext cx="291894" cy="32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939" y="2267933"/>
            <a:ext cx="4603631" cy="3159090"/>
          </a:xfrm>
          <a:prstGeom prst="rect">
            <a:avLst/>
          </a:prstGeom>
          <a:noFill/>
          <a:extLst>
            <a:ext uri="{909E8E84-426E-40DD-AFC4-6F175D3DCCD1}">
              <a14:hiddenFill xmlns:a14="http://schemas.microsoft.com/office/drawing/2010/main">
                <a:solidFill>
                  <a:srgbClr val="FFFFFF"/>
                </a:solidFill>
              </a14:hiddenFill>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571" y="3632536"/>
            <a:ext cx="2206068" cy="17944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6"/>
          <p:cNvSpPr>
            <a:spLocks noChangeArrowheads="1"/>
          </p:cNvSpPr>
          <p:nvPr/>
        </p:nvSpPr>
        <p:spPr bwMode="auto">
          <a:xfrm>
            <a:off x="0" y="2778125"/>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78698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879041" cy="461665"/>
          </a:xfrm>
          <a:prstGeom prst="rect">
            <a:avLst/>
          </a:prstGeom>
        </p:spPr>
        <p:txBody>
          <a:bodyPr wrap="none">
            <a:spAutoFit/>
          </a:bodyPr>
          <a:lstStyle/>
          <a:p>
            <a:r>
              <a:rPr lang="en-US" altLang="zh-CN" sz="2400" b="1" dirty="0"/>
              <a:t>1</a:t>
            </a:r>
            <a:r>
              <a:rPr lang="zh-CN" altLang="zh-CN" sz="2400" b="1" dirty="0"/>
              <a:t>．界面设计</a:t>
            </a:r>
          </a:p>
        </p:txBody>
      </p:sp>
      <p:sp>
        <p:nvSpPr>
          <p:cNvPr id="3" name="TextBox 2"/>
          <p:cNvSpPr txBox="1"/>
          <p:nvPr/>
        </p:nvSpPr>
        <p:spPr>
          <a:xfrm>
            <a:off x="844546" y="1002315"/>
            <a:ext cx="10191758" cy="1477328"/>
          </a:xfrm>
          <a:prstGeom prst="rect">
            <a:avLst/>
          </a:prstGeom>
          <a:noFill/>
        </p:spPr>
        <p:txBody>
          <a:bodyPr wrap="square" rtlCol="0">
            <a:spAutoFit/>
          </a:bodyPr>
          <a:lstStyle/>
          <a:p>
            <a:pPr indent="450850"/>
            <a:r>
              <a:rPr lang="zh-CN" altLang="zh-CN" sz="1800" dirty="0"/>
              <a:t>（</a:t>
            </a:r>
            <a:r>
              <a:rPr lang="en-US" altLang="zh-CN" sz="1800" dirty="0"/>
              <a:t>7</a:t>
            </a:r>
            <a:r>
              <a:rPr lang="zh-CN" altLang="zh-CN" sz="1800" dirty="0"/>
              <a:t>）双击</a:t>
            </a:r>
            <a:r>
              <a:rPr lang="en-US" altLang="zh-CN" sz="1800" dirty="0" err="1"/>
              <a:t>dialog.ui</a:t>
            </a:r>
            <a:r>
              <a:rPr lang="zh-CN" altLang="zh-CN" sz="1800" dirty="0"/>
              <a:t>，进入界面设计器</a:t>
            </a:r>
            <a:r>
              <a:rPr lang="en-US" altLang="zh-CN" sz="1800" dirty="0" err="1"/>
              <a:t>Qt</a:t>
            </a:r>
            <a:r>
              <a:rPr lang="en-US" altLang="zh-CN" sz="1800" dirty="0"/>
              <a:t> Designer</a:t>
            </a:r>
            <a:r>
              <a:rPr lang="zh-CN" altLang="zh-CN" sz="1800" dirty="0"/>
              <a:t>编辑状态，开始进行设计器（</a:t>
            </a:r>
            <a:r>
              <a:rPr lang="en-US" altLang="zh-CN" sz="1800" dirty="0" err="1"/>
              <a:t>Qt</a:t>
            </a:r>
            <a:r>
              <a:rPr lang="en-US" altLang="zh-CN" sz="1800" dirty="0"/>
              <a:t> Designer</a:t>
            </a:r>
            <a:r>
              <a:rPr lang="zh-CN" altLang="zh-CN" sz="1800" dirty="0"/>
              <a:t>）编程。</a:t>
            </a:r>
          </a:p>
          <a:p>
            <a:pPr indent="450850"/>
            <a:r>
              <a:rPr lang="zh-CN" altLang="zh-CN" sz="1800" dirty="0"/>
              <a:t>拖曳控件容器栏的滑动条，在最后的</a:t>
            </a:r>
            <a:r>
              <a:rPr lang="en-US" altLang="zh-CN" sz="1800" dirty="0"/>
              <a:t>Display Widgets</a:t>
            </a:r>
            <a:r>
              <a:rPr lang="zh-CN" altLang="zh-CN" sz="1800" dirty="0"/>
              <a:t>容器栏（图</a:t>
            </a:r>
            <a:r>
              <a:rPr lang="en-US" altLang="zh-CN" sz="1800" dirty="0"/>
              <a:t>1.22</a:t>
            </a:r>
            <a:r>
              <a:rPr lang="zh-CN" altLang="zh-CN" sz="1800" dirty="0"/>
              <a:t>）中找到</a:t>
            </a:r>
            <a:r>
              <a:rPr lang="en-US" altLang="zh-CN" sz="1800" dirty="0"/>
              <a:t>Label</a:t>
            </a:r>
            <a:r>
              <a:rPr lang="zh-CN" altLang="zh-CN" sz="1800" dirty="0"/>
              <a:t>标签控件，拖曳三个此控件到中间的编辑框中；同样，在</a:t>
            </a:r>
            <a:r>
              <a:rPr lang="en-US" altLang="zh-CN" sz="1800" dirty="0"/>
              <a:t>Input Widgets</a:t>
            </a:r>
            <a:r>
              <a:rPr lang="zh-CN" altLang="zh-CN" sz="1800" dirty="0"/>
              <a:t>容器栏（图</a:t>
            </a:r>
            <a:r>
              <a:rPr lang="en-US" altLang="zh-CN" sz="1800" dirty="0"/>
              <a:t>1.21</a:t>
            </a:r>
            <a:r>
              <a:rPr lang="zh-CN" altLang="zh-CN" sz="1800" dirty="0"/>
              <a:t>）中找到</a:t>
            </a:r>
            <a:r>
              <a:rPr lang="en-US" altLang="zh-CN" sz="1800" dirty="0"/>
              <a:t>Line Edit</a:t>
            </a:r>
            <a:r>
              <a:rPr lang="zh-CN" altLang="zh-CN" sz="1800" dirty="0"/>
              <a:t>文本控件，拖曳此控件到中间的编辑框中，用于输入半径值；在</a:t>
            </a:r>
            <a:r>
              <a:rPr lang="en-US" altLang="zh-CN" sz="1800" dirty="0"/>
              <a:t>Buttons</a:t>
            </a:r>
            <a:r>
              <a:rPr lang="zh-CN" altLang="zh-CN" sz="1800" dirty="0"/>
              <a:t>容器栏（图</a:t>
            </a:r>
            <a:r>
              <a:rPr lang="en-US" altLang="zh-CN" sz="1800" dirty="0"/>
              <a:t>1.24</a:t>
            </a:r>
            <a:r>
              <a:rPr lang="zh-CN" altLang="zh-CN" sz="1800" dirty="0"/>
              <a:t>）中找到</a:t>
            </a:r>
            <a:r>
              <a:rPr lang="en-US" altLang="zh-CN" sz="1800" dirty="0"/>
              <a:t>Push Button</a:t>
            </a:r>
            <a:r>
              <a:rPr lang="zh-CN" altLang="zh-CN" sz="1800" dirty="0"/>
              <a:t>按钮控件，拖曳此控件到中间的编辑框中，用于提交响应单击事件。</a:t>
            </a:r>
          </a:p>
        </p:txBody>
      </p:sp>
      <p:pic>
        <p:nvPicPr>
          <p:cNvPr id="102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187" y="3156244"/>
            <a:ext cx="2760312" cy="29804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8889" y="2550197"/>
            <a:ext cx="2137558" cy="3586507"/>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3340" y="4394195"/>
            <a:ext cx="2541319" cy="17299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2225675"/>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666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Rectangle 6"/>
          <p:cNvSpPr>
            <a:spLocks noChangeArrowheads="1"/>
          </p:cNvSpPr>
          <p:nvPr/>
        </p:nvSpPr>
        <p:spPr bwMode="auto">
          <a:xfrm>
            <a:off x="0" y="4606925"/>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66675"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326098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879041" cy="461665"/>
          </a:xfrm>
          <a:prstGeom prst="rect">
            <a:avLst/>
          </a:prstGeom>
        </p:spPr>
        <p:txBody>
          <a:bodyPr wrap="none">
            <a:spAutoFit/>
          </a:bodyPr>
          <a:lstStyle/>
          <a:p>
            <a:r>
              <a:rPr lang="en-US" altLang="zh-CN" sz="2400" b="1" dirty="0"/>
              <a:t>1</a:t>
            </a:r>
            <a:r>
              <a:rPr lang="zh-CN" altLang="zh-CN" sz="2400" b="1" dirty="0"/>
              <a:t>．界面设计</a:t>
            </a:r>
          </a:p>
        </p:txBody>
      </p:sp>
      <p:sp>
        <p:nvSpPr>
          <p:cNvPr id="3" name="TextBox 2"/>
          <p:cNvSpPr txBox="1"/>
          <p:nvPr/>
        </p:nvSpPr>
        <p:spPr>
          <a:xfrm>
            <a:off x="840419" y="1009403"/>
            <a:ext cx="10168007" cy="369332"/>
          </a:xfrm>
          <a:prstGeom prst="rect">
            <a:avLst/>
          </a:prstGeom>
          <a:noFill/>
        </p:spPr>
        <p:txBody>
          <a:bodyPr wrap="square" rtlCol="0">
            <a:spAutoFit/>
          </a:bodyPr>
          <a:lstStyle/>
          <a:p>
            <a:r>
              <a:rPr lang="zh-CN" altLang="zh-CN" sz="1800" dirty="0"/>
              <a:t>下面将修改拖曳到编辑框中的各控件的属性，如图</a:t>
            </a:r>
            <a:r>
              <a:rPr lang="en-US" altLang="zh-CN" sz="1800" dirty="0"/>
              <a:t>1.25</a:t>
            </a:r>
            <a:r>
              <a:rPr lang="zh-CN" altLang="zh-CN" sz="1800" dirty="0"/>
              <a:t>所示，对象监视器内容如图</a:t>
            </a:r>
            <a:r>
              <a:rPr lang="en-US" altLang="zh-CN" sz="1800" dirty="0"/>
              <a:t>1.26</a:t>
            </a:r>
            <a:r>
              <a:rPr lang="zh-CN" altLang="zh-CN" sz="1800" dirty="0"/>
              <a:t>所示。 </a:t>
            </a:r>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4" y="1775362"/>
            <a:ext cx="5159156" cy="2571008"/>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1450" y="2766736"/>
            <a:ext cx="2802576" cy="15796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978025"/>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01217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879041" cy="461665"/>
          </a:xfrm>
          <a:prstGeom prst="rect">
            <a:avLst/>
          </a:prstGeom>
        </p:spPr>
        <p:txBody>
          <a:bodyPr wrap="none">
            <a:spAutoFit/>
          </a:bodyPr>
          <a:lstStyle/>
          <a:p>
            <a:r>
              <a:rPr lang="en-US" altLang="zh-CN" sz="2400" b="1" dirty="0"/>
              <a:t>1</a:t>
            </a:r>
            <a:r>
              <a:rPr lang="zh-CN" altLang="zh-CN" sz="2400" b="1" dirty="0"/>
              <a:t>．界面设计</a:t>
            </a:r>
          </a:p>
        </p:txBody>
      </p:sp>
      <p:sp>
        <p:nvSpPr>
          <p:cNvPr id="3" name="矩形 2"/>
          <p:cNvSpPr/>
          <p:nvPr/>
        </p:nvSpPr>
        <p:spPr>
          <a:xfrm>
            <a:off x="1333215" y="1077052"/>
            <a:ext cx="5093061" cy="369332"/>
          </a:xfrm>
          <a:prstGeom prst="rect">
            <a:avLst/>
          </a:prstGeom>
        </p:spPr>
        <p:txBody>
          <a:bodyPr wrap="none">
            <a:spAutoFit/>
          </a:bodyPr>
          <a:lstStyle/>
          <a:p>
            <a:r>
              <a:rPr lang="zh-CN" altLang="zh-CN" sz="1800" dirty="0"/>
              <a:t>然后需要对各控件属性进行修改，内容见表</a:t>
            </a:r>
            <a:r>
              <a:rPr lang="en-US" altLang="zh-CN" sz="1800" dirty="0"/>
              <a:t>1.1</a:t>
            </a:r>
            <a:r>
              <a:rPr lang="zh-CN" altLang="zh-CN" sz="1800" dirty="0"/>
              <a:t>。</a:t>
            </a:r>
          </a:p>
        </p:txBody>
      </p:sp>
      <p:graphicFrame>
        <p:nvGraphicFramePr>
          <p:cNvPr id="4" name="表格 3"/>
          <p:cNvGraphicFramePr>
            <a:graphicFrameLocks noGrp="1"/>
          </p:cNvGraphicFramePr>
          <p:nvPr>
            <p:extLst>
              <p:ext uri="{D42A27DB-BD31-4B8C-83A1-F6EECF244321}">
                <p14:modId xmlns:p14="http://schemas.microsoft.com/office/powerpoint/2010/main" val="1029330772"/>
              </p:ext>
            </p:extLst>
          </p:nvPr>
        </p:nvGraphicFramePr>
        <p:xfrm>
          <a:off x="1683163" y="1542395"/>
          <a:ext cx="8232733" cy="2376462"/>
        </p:xfrm>
        <a:graphic>
          <a:graphicData uri="http://schemas.openxmlformats.org/drawingml/2006/table">
            <a:tbl>
              <a:tblPr firstRow="1" firstCol="1" bandRow="1"/>
              <a:tblGrid>
                <a:gridCol w="2743147">
                  <a:extLst>
                    <a:ext uri="{9D8B030D-6E8A-4147-A177-3AD203B41FA5}">
                      <a16:colId xmlns:a16="http://schemas.microsoft.com/office/drawing/2014/main" val="20000"/>
                    </a:ext>
                  </a:extLst>
                </a:gridCol>
                <a:gridCol w="2744793">
                  <a:extLst>
                    <a:ext uri="{9D8B030D-6E8A-4147-A177-3AD203B41FA5}">
                      <a16:colId xmlns:a16="http://schemas.microsoft.com/office/drawing/2014/main" val="20001"/>
                    </a:ext>
                  </a:extLst>
                </a:gridCol>
                <a:gridCol w="2744793">
                  <a:extLst>
                    <a:ext uri="{9D8B030D-6E8A-4147-A177-3AD203B41FA5}">
                      <a16:colId xmlns:a16="http://schemas.microsoft.com/office/drawing/2014/main" val="20002"/>
                    </a:ext>
                  </a:extLst>
                </a:gridCol>
              </a:tblGrid>
              <a:tr h="396077">
                <a:tc>
                  <a:txBody>
                    <a:bodyPr/>
                    <a:lstStyle/>
                    <a:p>
                      <a:pPr indent="228600" algn="ctr">
                        <a:lnSpc>
                          <a:spcPts val="1400"/>
                        </a:lnSpc>
                        <a:spcAft>
                          <a:spcPts val="0"/>
                        </a:spcAft>
                      </a:pPr>
                      <a:r>
                        <a:rPr lang="en-US" sz="1600" kern="100">
                          <a:effectLst/>
                          <a:latin typeface="Arial"/>
                          <a:ea typeface="宋体"/>
                        </a:rPr>
                        <a:t>Class</a:t>
                      </a:r>
                      <a:endParaRPr lang="zh-CN" sz="16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D9D9D9"/>
                      </a:bgClr>
                    </a:pattFill>
                  </a:tcPr>
                </a:tc>
                <a:tc>
                  <a:txBody>
                    <a:bodyPr/>
                    <a:lstStyle/>
                    <a:p>
                      <a:pPr indent="228600" algn="ctr">
                        <a:lnSpc>
                          <a:spcPts val="1400"/>
                        </a:lnSpc>
                        <a:spcAft>
                          <a:spcPts val="0"/>
                        </a:spcAft>
                      </a:pPr>
                      <a:r>
                        <a:rPr lang="en-US" sz="1600" kern="100">
                          <a:effectLst/>
                          <a:latin typeface="Arial"/>
                          <a:ea typeface="宋体"/>
                        </a:rPr>
                        <a:t>text</a:t>
                      </a:r>
                      <a:endParaRPr lang="zh-CN" sz="16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D9D9D9"/>
                      </a:bgClr>
                    </a:pattFill>
                  </a:tcPr>
                </a:tc>
                <a:tc>
                  <a:txBody>
                    <a:bodyPr/>
                    <a:lstStyle/>
                    <a:p>
                      <a:pPr indent="228600" algn="ctr">
                        <a:lnSpc>
                          <a:spcPts val="1400"/>
                        </a:lnSpc>
                        <a:spcAft>
                          <a:spcPts val="0"/>
                        </a:spcAft>
                      </a:pPr>
                      <a:r>
                        <a:rPr lang="en-US" sz="1600" kern="100">
                          <a:effectLst/>
                          <a:latin typeface="Arial"/>
                          <a:ea typeface="宋体"/>
                        </a:rPr>
                        <a:t>objectName</a:t>
                      </a:r>
                      <a:endParaRPr lang="zh-CN" sz="16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5">
                      <a:fgClr>
                        <a:srgbClr val="FFFFFF"/>
                      </a:fgClr>
                      <a:bgClr>
                        <a:srgbClr val="D9D9D9"/>
                      </a:bgClr>
                    </a:pattFill>
                  </a:tcPr>
                </a:tc>
                <a:extLst>
                  <a:ext uri="{0D108BD9-81ED-4DB2-BD59-A6C34878D82A}">
                    <a16:rowId xmlns:a16="http://schemas.microsoft.com/office/drawing/2014/main" val="10000"/>
                  </a:ext>
                </a:extLst>
              </a:tr>
              <a:tr h="396077">
                <a:tc>
                  <a:txBody>
                    <a:bodyPr/>
                    <a:lstStyle/>
                    <a:p>
                      <a:pPr indent="228600" algn="ctr">
                        <a:lnSpc>
                          <a:spcPts val="1400"/>
                        </a:lnSpc>
                        <a:spcAft>
                          <a:spcPts val="0"/>
                        </a:spcAft>
                      </a:pPr>
                      <a:r>
                        <a:rPr lang="en-US" sz="1600" kern="100" dirty="0" err="1">
                          <a:effectLst/>
                          <a:latin typeface="Times New Roman"/>
                          <a:ea typeface="宋体"/>
                        </a:rPr>
                        <a:t>QLabel</a:t>
                      </a:r>
                      <a:endParaRPr lang="zh-CN" sz="1600" kern="10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ts val="1400"/>
                        </a:lnSpc>
                        <a:spcAft>
                          <a:spcPts val="0"/>
                        </a:spcAft>
                      </a:pPr>
                      <a:r>
                        <a:rPr lang="zh-CN" sz="1600" kern="100">
                          <a:effectLst/>
                          <a:latin typeface="Times New Roman"/>
                          <a:ea typeface="宋体"/>
                        </a:rPr>
                        <a:t>半径：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ts val="1400"/>
                        </a:lnSpc>
                        <a:spcAft>
                          <a:spcPts val="0"/>
                        </a:spcAft>
                      </a:pPr>
                      <a:r>
                        <a:rPr lang="en-US" sz="1600" kern="100">
                          <a:effectLst/>
                          <a:latin typeface="Times New Roman"/>
                          <a:ea typeface="宋体"/>
                        </a:rPr>
                        <a:t>radiusLabel</a:t>
                      </a:r>
                      <a:endParaRPr lang="zh-CN" sz="16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96077">
                <a:tc>
                  <a:txBody>
                    <a:bodyPr/>
                    <a:lstStyle/>
                    <a:p>
                      <a:pPr indent="228600" algn="ctr">
                        <a:lnSpc>
                          <a:spcPts val="1400"/>
                        </a:lnSpc>
                        <a:spcAft>
                          <a:spcPts val="0"/>
                        </a:spcAft>
                      </a:pPr>
                      <a:r>
                        <a:rPr lang="en-US" sz="1600" kern="100" dirty="0" err="1">
                          <a:effectLst/>
                          <a:latin typeface="Times New Roman"/>
                          <a:ea typeface="宋体"/>
                        </a:rPr>
                        <a:t>QLineEdit</a:t>
                      </a:r>
                      <a:endParaRPr lang="zh-CN" sz="1600" kern="10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ts val="1400"/>
                        </a:lnSpc>
                        <a:spcAft>
                          <a:spcPts val="0"/>
                        </a:spcAft>
                      </a:pPr>
                      <a:r>
                        <a:rPr lang="en-US" sz="1600" kern="100">
                          <a:effectLst/>
                          <a:latin typeface="Times New Roman"/>
                          <a:ea typeface="宋体"/>
                        </a:rPr>
                        <a:t> </a:t>
                      </a:r>
                      <a:endParaRPr lang="zh-CN" sz="16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ts val="1400"/>
                        </a:lnSpc>
                        <a:spcAft>
                          <a:spcPts val="0"/>
                        </a:spcAft>
                      </a:pPr>
                      <a:r>
                        <a:rPr lang="en-US" sz="1600" kern="100">
                          <a:effectLst/>
                          <a:latin typeface="Times New Roman"/>
                          <a:ea typeface="宋体"/>
                        </a:rPr>
                        <a:t>radiusLineEdit</a:t>
                      </a:r>
                      <a:endParaRPr lang="zh-CN" sz="16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396077">
                <a:tc>
                  <a:txBody>
                    <a:bodyPr/>
                    <a:lstStyle/>
                    <a:p>
                      <a:pPr indent="228600" algn="ctr">
                        <a:lnSpc>
                          <a:spcPts val="1400"/>
                        </a:lnSpc>
                        <a:spcAft>
                          <a:spcPts val="0"/>
                        </a:spcAft>
                      </a:pPr>
                      <a:r>
                        <a:rPr lang="en-US" sz="1600" kern="100" dirty="0" err="1">
                          <a:effectLst/>
                          <a:latin typeface="Times New Roman"/>
                          <a:ea typeface="宋体"/>
                        </a:rPr>
                        <a:t>QLabel</a:t>
                      </a:r>
                      <a:endParaRPr lang="zh-CN" sz="1600" kern="10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ts val="1400"/>
                        </a:lnSpc>
                        <a:spcAft>
                          <a:spcPts val="0"/>
                        </a:spcAft>
                      </a:pPr>
                      <a:r>
                        <a:rPr lang="zh-CN" sz="1600" kern="100">
                          <a:effectLst/>
                          <a:latin typeface="Times New Roman"/>
                          <a:ea typeface="宋体"/>
                        </a:rPr>
                        <a:t>面积：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ts val="1400"/>
                        </a:lnSpc>
                        <a:spcAft>
                          <a:spcPts val="0"/>
                        </a:spcAft>
                      </a:pPr>
                      <a:r>
                        <a:rPr lang="en-US" sz="1600" kern="100">
                          <a:effectLst/>
                          <a:latin typeface="Times New Roman"/>
                          <a:ea typeface="宋体"/>
                        </a:rPr>
                        <a:t>areaLabel_1</a:t>
                      </a:r>
                      <a:endParaRPr lang="zh-CN" sz="16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396077">
                <a:tc>
                  <a:txBody>
                    <a:bodyPr/>
                    <a:lstStyle/>
                    <a:p>
                      <a:pPr indent="228600" algn="ctr">
                        <a:lnSpc>
                          <a:spcPts val="1400"/>
                        </a:lnSpc>
                        <a:spcAft>
                          <a:spcPts val="0"/>
                        </a:spcAft>
                      </a:pPr>
                      <a:r>
                        <a:rPr lang="en-US" sz="1600" kern="100">
                          <a:effectLst/>
                          <a:latin typeface="Times New Roman"/>
                          <a:ea typeface="宋体"/>
                        </a:rPr>
                        <a:t>QLabel</a:t>
                      </a:r>
                      <a:endParaRPr lang="zh-CN" sz="16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ts val="1400"/>
                        </a:lnSpc>
                        <a:spcAft>
                          <a:spcPts val="0"/>
                        </a:spcAft>
                      </a:pPr>
                      <a:r>
                        <a:rPr lang="en-US" sz="1600" kern="100" dirty="0">
                          <a:effectLst/>
                          <a:latin typeface="Times New Roman"/>
                          <a:ea typeface="宋体"/>
                        </a:rPr>
                        <a:t> </a:t>
                      </a:r>
                      <a:endParaRPr lang="zh-CN" sz="16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ts val="1400"/>
                        </a:lnSpc>
                        <a:spcAft>
                          <a:spcPts val="0"/>
                        </a:spcAft>
                      </a:pPr>
                      <a:r>
                        <a:rPr lang="en-US" sz="1600" kern="100">
                          <a:effectLst/>
                          <a:latin typeface="Times New Roman"/>
                          <a:ea typeface="宋体"/>
                        </a:rPr>
                        <a:t>areaLabel_2</a:t>
                      </a:r>
                      <a:endParaRPr lang="zh-CN" sz="16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396077">
                <a:tc>
                  <a:txBody>
                    <a:bodyPr/>
                    <a:lstStyle/>
                    <a:p>
                      <a:pPr indent="228600" algn="ctr">
                        <a:lnSpc>
                          <a:spcPts val="1400"/>
                        </a:lnSpc>
                        <a:spcAft>
                          <a:spcPts val="0"/>
                        </a:spcAft>
                      </a:pPr>
                      <a:r>
                        <a:rPr lang="en-US" sz="1600" kern="100">
                          <a:effectLst/>
                          <a:latin typeface="Times New Roman"/>
                          <a:ea typeface="宋体"/>
                        </a:rPr>
                        <a:t>QPushButton</a:t>
                      </a:r>
                      <a:endParaRPr lang="zh-CN" sz="16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ts val="1400"/>
                        </a:lnSpc>
                        <a:spcAft>
                          <a:spcPts val="0"/>
                        </a:spcAft>
                      </a:pPr>
                      <a:r>
                        <a:rPr lang="zh-CN" sz="1600" kern="100" dirty="0">
                          <a:effectLst/>
                          <a:latin typeface="Times New Roman"/>
                          <a:ea typeface="宋体"/>
                        </a:rPr>
                        <a:t>计算</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28600" algn="ctr">
                        <a:lnSpc>
                          <a:spcPts val="1400"/>
                        </a:lnSpc>
                        <a:spcAft>
                          <a:spcPts val="0"/>
                        </a:spcAft>
                      </a:pPr>
                      <a:r>
                        <a:rPr lang="en-US" sz="1600" kern="100" dirty="0" err="1">
                          <a:effectLst/>
                          <a:latin typeface="Times New Roman"/>
                          <a:ea typeface="宋体"/>
                        </a:rPr>
                        <a:t>countBtn</a:t>
                      </a:r>
                      <a:endParaRPr lang="zh-CN" sz="16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5" name="TextBox 4"/>
          <p:cNvSpPr txBox="1"/>
          <p:nvPr/>
        </p:nvSpPr>
        <p:spPr>
          <a:xfrm>
            <a:off x="1151905" y="4025735"/>
            <a:ext cx="9737767" cy="923330"/>
          </a:xfrm>
          <a:prstGeom prst="rect">
            <a:avLst/>
          </a:prstGeom>
          <a:noFill/>
        </p:spPr>
        <p:txBody>
          <a:bodyPr wrap="square" rtlCol="0">
            <a:spAutoFit/>
          </a:bodyPr>
          <a:lstStyle/>
          <a:p>
            <a:r>
              <a:rPr lang="zh-CN" altLang="zh-CN" sz="1800" dirty="0"/>
              <a:t>其中，修改控件</a:t>
            </a:r>
            <a:r>
              <a:rPr lang="en-US" altLang="zh-CN" sz="1800" dirty="0"/>
              <a:t>Text</a:t>
            </a:r>
            <a:r>
              <a:rPr lang="zh-CN" altLang="zh-CN" sz="1800" dirty="0"/>
              <a:t>值的方法有如下两种。</a:t>
            </a:r>
          </a:p>
          <a:p>
            <a:r>
              <a:rPr lang="en-US" altLang="zh-CN" sz="1800" dirty="0">
                <a:sym typeface="Wingdings"/>
              </a:rPr>
              <a:t></a:t>
            </a:r>
            <a:r>
              <a:rPr lang="en-US" altLang="zh-CN" sz="1800" dirty="0"/>
              <a:t> </a:t>
            </a:r>
            <a:r>
              <a:rPr lang="zh-CN" altLang="zh-CN" sz="1800" dirty="0"/>
              <a:t>直接双击控件本身即可修改。</a:t>
            </a:r>
          </a:p>
          <a:p>
            <a:r>
              <a:rPr lang="en-US" altLang="zh-CN" sz="1800" dirty="0">
                <a:sym typeface="Wingdings"/>
              </a:rPr>
              <a:t></a:t>
            </a:r>
            <a:r>
              <a:rPr lang="en-US" altLang="zh-CN" sz="1800" dirty="0"/>
              <a:t> </a:t>
            </a:r>
            <a:r>
              <a:rPr lang="zh-CN" altLang="zh-CN" sz="1800" dirty="0"/>
              <a:t>在</a:t>
            </a:r>
            <a:r>
              <a:rPr lang="en-US" altLang="zh-CN" sz="1800" dirty="0" err="1"/>
              <a:t>Qt</a:t>
            </a:r>
            <a:r>
              <a:rPr lang="en-US" altLang="zh-CN" sz="1800" dirty="0"/>
              <a:t> Designer</a:t>
            </a:r>
            <a:r>
              <a:rPr lang="zh-CN" altLang="zh-CN" sz="1800" dirty="0"/>
              <a:t>设计器的属性栏中修改，如修改表示半径的</a:t>
            </a:r>
            <a:r>
              <a:rPr lang="en-US" altLang="zh-CN" sz="1800" dirty="0"/>
              <a:t>Label</a:t>
            </a:r>
            <a:r>
              <a:rPr lang="zh-CN" altLang="zh-CN" sz="1800" dirty="0"/>
              <a:t>标签，如图</a:t>
            </a:r>
            <a:r>
              <a:rPr lang="en-US" altLang="zh-CN" sz="1800" dirty="0"/>
              <a:t>1.25</a:t>
            </a:r>
            <a:r>
              <a:rPr lang="zh-CN" altLang="zh-CN" sz="1800" dirty="0"/>
              <a:t>所示。</a:t>
            </a:r>
          </a:p>
        </p:txBody>
      </p:sp>
      <p:sp>
        <p:nvSpPr>
          <p:cNvPr id="6" name="Rectangle 2"/>
          <p:cNvSpPr>
            <a:spLocks noChangeArrowheads="1"/>
          </p:cNvSpPr>
          <p:nvPr/>
        </p:nvSpPr>
        <p:spPr bwMode="auto">
          <a:xfrm>
            <a:off x="0" y="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878774712"/>
              </p:ext>
            </p:extLst>
          </p:nvPr>
        </p:nvGraphicFramePr>
        <p:xfrm>
          <a:off x="2351315" y="5070764"/>
          <a:ext cx="5685908" cy="1080655"/>
        </p:xfrm>
        <a:graphic>
          <a:graphicData uri="http://schemas.openxmlformats.org/presentationml/2006/ole">
            <mc:AlternateContent xmlns:mc="http://schemas.openxmlformats.org/markup-compatibility/2006">
              <mc:Choice xmlns:v="urn:schemas-microsoft-com:vml" Requires="v">
                <p:oleObj spid="_x0000_s3080" name="Visio" r:id="rId3" imgW="5110105" imgH="970920" progId="Visio.Drawing.11">
                  <p:embed/>
                </p:oleObj>
              </mc:Choice>
              <mc:Fallback>
                <p:oleObj name="Visio" r:id="rId3" imgW="5110105" imgH="97092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315" y="5070764"/>
                        <a:ext cx="5685908" cy="1080655"/>
                      </a:xfrm>
                      <a:prstGeom prst="rect">
                        <a:avLst/>
                      </a:prstGeom>
                      <a:noFill/>
                    </p:spPr>
                  </p:pic>
                </p:oleObj>
              </mc:Fallback>
            </mc:AlternateContent>
          </a:graphicData>
        </a:graphic>
      </p:graphicFrame>
    </p:spTree>
    <p:extLst>
      <p:ext uri="{BB962C8B-B14F-4D97-AF65-F5344CB8AC3E}">
        <p14:creationId xmlns:p14="http://schemas.microsoft.com/office/powerpoint/2010/main" val="3323647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879041" cy="461665"/>
          </a:xfrm>
          <a:prstGeom prst="rect">
            <a:avLst/>
          </a:prstGeom>
        </p:spPr>
        <p:txBody>
          <a:bodyPr wrap="none">
            <a:spAutoFit/>
          </a:bodyPr>
          <a:lstStyle/>
          <a:p>
            <a:r>
              <a:rPr lang="en-US" altLang="zh-CN" sz="2400" b="1" dirty="0"/>
              <a:t>1</a:t>
            </a:r>
            <a:r>
              <a:rPr lang="zh-CN" altLang="zh-CN" sz="2400" b="1" dirty="0"/>
              <a:t>．界面设计</a:t>
            </a:r>
          </a:p>
        </p:txBody>
      </p:sp>
      <p:sp>
        <p:nvSpPr>
          <p:cNvPr id="3" name="TextBox 2"/>
          <p:cNvSpPr txBox="1"/>
          <p:nvPr/>
        </p:nvSpPr>
        <p:spPr>
          <a:xfrm>
            <a:off x="840419" y="1009403"/>
            <a:ext cx="10120506" cy="646331"/>
          </a:xfrm>
          <a:prstGeom prst="rect">
            <a:avLst/>
          </a:prstGeom>
          <a:noFill/>
        </p:spPr>
        <p:txBody>
          <a:bodyPr wrap="square" rtlCol="0">
            <a:spAutoFit/>
          </a:bodyPr>
          <a:lstStyle/>
          <a:p>
            <a:pPr indent="450850"/>
            <a:r>
              <a:rPr lang="zh-CN" altLang="zh-CN" sz="1800" dirty="0"/>
              <a:t>修改</a:t>
            </a:r>
            <a:r>
              <a:rPr lang="en-US" altLang="zh-CN" sz="1800" dirty="0"/>
              <a:t>areaLabel_2</a:t>
            </a:r>
            <a:r>
              <a:rPr lang="zh-CN" altLang="zh-CN" sz="1800" dirty="0"/>
              <a:t>的“</a:t>
            </a:r>
            <a:r>
              <a:rPr lang="en-US" altLang="zh-CN" sz="1800" dirty="0" err="1"/>
              <a:t>frameShape</a:t>
            </a:r>
            <a:r>
              <a:rPr lang="zh-CN" altLang="zh-CN" sz="1800" dirty="0"/>
              <a:t>”为</a:t>
            </a:r>
            <a:r>
              <a:rPr lang="en-US" altLang="zh-CN" sz="1800" dirty="0"/>
              <a:t>Panel</a:t>
            </a:r>
            <a:r>
              <a:rPr lang="zh-CN" altLang="zh-CN" sz="1800" dirty="0"/>
              <a:t>；“</a:t>
            </a:r>
            <a:r>
              <a:rPr lang="en-US" altLang="zh-CN" sz="1800" dirty="0" err="1"/>
              <a:t>frameShadow</a:t>
            </a:r>
            <a:r>
              <a:rPr lang="zh-CN" altLang="zh-CN" sz="1800" dirty="0"/>
              <a:t>”为</a:t>
            </a:r>
            <a:r>
              <a:rPr lang="en-US" altLang="zh-CN" sz="1800" dirty="0"/>
              <a:t>Sunken</a:t>
            </a:r>
            <a:r>
              <a:rPr lang="zh-CN" altLang="zh-CN" sz="1800" dirty="0"/>
              <a:t>，如图</a:t>
            </a:r>
            <a:r>
              <a:rPr lang="en-US" altLang="zh-CN" sz="1800" dirty="0"/>
              <a:t>1.26</a:t>
            </a:r>
            <a:r>
              <a:rPr lang="zh-CN" altLang="zh-CN" sz="1800" dirty="0"/>
              <a:t>所示。最终效果如图</a:t>
            </a:r>
            <a:r>
              <a:rPr lang="en-US" altLang="zh-CN" sz="1800" dirty="0"/>
              <a:t>1.27</a:t>
            </a:r>
            <a:r>
              <a:rPr lang="zh-CN" altLang="zh-CN" sz="1800" dirty="0"/>
              <a:t>所示。</a:t>
            </a:r>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870" y="2464129"/>
            <a:ext cx="3875068" cy="1502229"/>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1799110"/>
            <a:ext cx="4352260" cy="21672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387475"/>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79834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4341253" cy="461665"/>
          </a:xfrm>
          <a:prstGeom prst="rect">
            <a:avLst/>
          </a:prstGeom>
        </p:spPr>
        <p:txBody>
          <a:bodyPr wrap="none">
            <a:spAutoFit/>
          </a:bodyPr>
          <a:lstStyle/>
          <a:p>
            <a:r>
              <a:rPr lang="en-US" altLang="zh-CN" sz="2400" b="1" dirty="0"/>
              <a:t>2</a:t>
            </a:r>
            <a:r>
              <a:rPr lang="zh-CN" altLang="zh-CN" sz="2400" b="1" dirty="0"/>
              <a:t>．编写相应的计算圆面积代码</a:t>
            </a:r>
          </a:p>
        </p:txBody>
      </p:sp>
      <p:sp>
        <p:nvSpPr>
          <p:cNvPr id="3" name="TextBox 2"/>
          <p:cNvSpPr txBox="1"/>
          <p:nvPr/>
        </p:nvSpPr>
        <p:spPr>
          <a:xfrm>
            <a:off x="840419" y="1080655"/>
            <a:ext cx="10298636" cy="923330"/>
          </a:xfrm>
          <a:prstGeom prst="rect">
            <a:avLst/>
          </a:prstGeom>
          <a:noFill/>
        </p:spPr>
        <p:txBody>
          <a:bodyPr wrap="square" rtlCol="0">
            <a:spAutoFit/>
          </a:bodyPr>
          <a:lstStyle/>
          <a:p>
            <a:pPr indent="450850"/>
            <a:r>
              <a:rPr lang="zh-CN" altLang="zh-CN" sz="1800" dirty="0"/>
              <a:t>首先简单认识一下</a:t>
            </a:r>
            <a:r>
              <a:rPr lang="en-US" altLang="zh-CN" sz="1800" dirty="0" err="1"/>
              <a:t>Qt</a:t>
            </a:r>
            <a:r>
              <a:rPr lang="zh-CN" altLang="zh-CN" sz="1800" dirty="0"/>
              <a:t>编程环境。找到文件列表中自动添加的</a:t>
            </a:r>
            <a:r>
              <a:rPr lang="en-US" altLang="zh-CN" sz="1800" dirty="0"/>
              <a:t>main.cpp</a:t>
            </a:r>
            <a:r>
              <a:rPr lang="zh-CN" altLang="zh-CN" sz="1800" dirty="0"/>
              <a:t>文件，如图</a:t>
            </a:r>
            <a:r>
              <a:rPr lang="en-US" altLang="zh-CN" sz="1800" dirty="0"/>
              <a:t>1.19</a:t>
            </a:r>
            <a:r>
              <a:rPr lang="zh-CN" altLang="zh-CN" sz="1800" dirty="0"/>
              <a:t>所示。每个工程都有一个执行的入口函数，此文件中的</a:t>
            </a:r>
            <a:r>
              <a:rPr lang="en-US" altLang="zh-CN" sz="1800" dirty="0"/>
              <a:t>main()</a:t>
            </a:r>
            <a:r>
              <a:rPr lang="zh-CN" altLang="zh-CN" sz="1800" dirty="0"/>
              <a:t>函数就是此工程的入口。</a:t>
            </a:r>
          </a:p>
          <a:p>
            <a:r>
              <a:rPr lang="zh-CN" altLang="zh-CN" sz="1800" dirty="0"/>
              <a:t>下面详细介绍</a:t>
            </a:r>
            <a:r>
              <a:rPr lang="en-US" altLang="zh-CN" sz="1800" dirty="0"/>
              <a:t>main()</a:t>
            </a:r>
            <a:r>
              <a:rPr lang="zh-CN" altLang="zh-CN" sz="1800" dirty="0"/>
              <a:t>函数的相关内容：</a:t>
            </a:r>
          </a:p>
        </p:txBody>
      </p:sp>
      <p:sp>
        <p:nvSpPr>
          <p:cNvPr id="4" name="TextBox 3"/>
          <p:cNvSpPr txBox="1"/>
          <p:nvPr/>
        </p:nvSpPr>
        <p:spPr>
          <a:xfrm>
            <a:off x="1472540" y="2137558"/>
            <a:ext cx="8918369" cy="2707124"/>
          </a:xfrm>
          <a:prstGeom prst="roundRect">
            <a:avLst>
              <a:gd name="adj" fmla="val 10964"/>
            </a:avLst>
          </a:prstGeom>
          <a:solidFill>
            <a:srgbClr val="DDDDDD"/>
          </a:solidFill>
        </p:spPr>
        <p:txBody>
          <a:bodyPr wrap="square" rtlCol="0">
            <a:spAutoFit/>
          </a:bodyPr>
          <a:lstStyle/>
          <a:p>
            <a:r>
              <a:rPr lang="en-US" altLang="zh-CN" dirty="0"/>
              <a:t>#include "</a:t>
            </a:r>
            <a:r>
              <a:rPr lang="en-US" altLang="zh-CN" dirty="0" err="1"/>
              <a:t>dialog.h</a:t>
            </a:r>
            <a:r>
              <a:rPr lang="en-US" altLang="zh-CN" dirty="0"/>
              <a:t>"						//(a)</a:t>
            </a:r>
            <a:endParaRPr lang="zh-CN" altLang="zh-CN" dirty="0"/>
          </a:p>
          <a:p>
            <a:r>
              <a:rPr lang="en-US" altLang="zh-CN" dirty="0"/>
              <a:t>#include &lt;</a:t>
            </a:r>
            <a:r>
              <a:rPr lang="en-US" altLang="zh-CN" dirty="0" err="1"/>
              <a:t>QApplication</a:t>
            </a:r>
            <a:r>
              <a:rPr lang="en-US" altLang="zh-CN" dirty="0"/>
              <a:t>&gt;					//(b)</a:t>
            </a:r>
            <a:endParaRPr lang="zh-CN" altLang="zh-CN" dirty="0"/>
          </a:p>
          <a:p>
            <a:r>
              <a:rPr lang="en-US" altLang="zh-CN" dirty="0" err="1"/>
              <a:t>int</a:t>
            </a:r>
            <a:r>
              <a:rPr lang="en-US" altLang="zh-CN" dirty="0"/>
              <a:t> main(</a:t>
            </a:r>
            <a:r>
              <a:rPr lang="en-US" altLang="zh-CN" dirty="0" err="1"/>
              <a:t>int</a:t>
            </a:r>
            <a:r>
              <a:rPr lang="en-US" altLang="zh-CN" dirty="0"/>
              <a:t> </a:t>
            </a:r>
            <a:r>
              <a:rPr lang="en-US" altLang="zh-CN" dirty="0" err="1"/>
              <a:t>argc</a:t>
            </a:r>
            <a:r>
              <a:rPr lang="en-US" altLang="zh-CN" dirty="0"/>
              <a:t>, char *</a:t>
            </a:r>
            <a:r>
              <a:rPr lang="en-US" altLang="zh-CN" dirty="0" err="1"/>
              <a:t>argv</a:t>
            </a:r>
            <a:r>
              <a:rPr lang="en-US" altLang="zh-CN" dirty="0"/>
              <a:t>[])				//(c)</a:t>
            </a:r>
            <a:endParaRPr lang="zh-CN" altLang="zh-CN" dirty="0"/>
          </a:p>
          <a:p>
            <a:r>
              <a:rPr lang="en-US" altLang="zh-CN" dirty="0"/>
              <a:t>{</a:t>
            </a:r>
            <a:endParaRPr lang="zh-CN" altLang="zh-CN" dirty="0"/>
          </a:p>
          <a:p>
            <a:r>
              <a:rPr lang="en-US" altLang="zh-CN" dirty="0"/>
              <a:t>    </a:t>
            </a:r>
            <a:r>
              <a:rPr lang="en-US" altLang="zh-CN" dirty="0" err="1"/>
              <a:t>QApplication</a:t>
            </a:r>
            <a:r>
              <a:rPr lang="en-US" altLang="zh-CN" dirty="0"/>
              <a:t> a(</a:t>
            </a:r>
            <a:r>
              <a:rPr lang="en-US" altLang="zh-CN" dirty="0" err="1"/>
              <a:t>argc</a:t>
            </a:r>
            <a:r>
              <a:rPr lang="en-US" altLang="zh-CN" dirty="0"/>
              <a:t>, </a:t>
            </a:r>
            <a:r>
              <a:rPr lang="en-US" altLang="zh-CN" dirty="0" err="1"/>
              <a:t>argv</a:t>
            </a:r>
            <a:r>
              <a:rPr lang="en-US" altLang="zh-CN" dirty="0"/>
              <a:t>);					//(d)</a:t>
            </a:r>
            <a:endParaRPr lang="zh-CN" altLang="zh-CN" dirty="0"/>
          </a:p>
          <a:p>
            <a:r>
              <a:rPr lang="en-US" altLang="zh-CN" dirty="0"/>
              <a:t>    Dialog w;						//</a:t>
            </a:r>
            <a:r>
              <a:rPr lang="zh-CN" altLang="zh-CN" dirty="0"/>
              <a:t>创建一个对话框对象</a:t>
            </a:r>
          </a:p>
          <a:p>
            <a:r>
              <a:rPr lang="en-US" altLang="zh-CN" dirty="0"/>
              <a:t>    </a:t>
            </a:r>
            <a:r>
              <a:rPr lang="en-US" altLang="zh-CN" dirty="0" err="1"/>
              <a:t>w.show</a:t>
            </a:r>
            <a:r>
              <a:rPr lang="en-US" altLang="zh-CN" dirty="0"/>
              <a:t>();						//(e)</a:t>
            </a:r>
            <a:endParaRPr lang="zh-CN" altLang="zh-CN" dirty="0"/>
          </a:p>
          <a:p>
            <a:r>
              <a:rPr lang="en-US" altLang="zh-CN" dirty="0"/>
              <a:t>    return </a:t>
            </a:r>
            <a:r>
              <a:rPr lang="en-US" altLang="zh-CN" dirty="0" err="1"/>
              <a:t>a.exec</a:t>
            </a:r>
            <a:r>
              <a:rPr lang="en-US" altLang="zh-CN" dirty="0"/>
              <a:t>();						//(f)</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454978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4341253" cy="461665"/>
          </a:xfrm>
          <a:prstGeom prst="rect">
            <a:avLst/>
          </a:prstGeom>
        </p:spPr>
        <p:txBody>
          <a:bodyPr wrap="none">
            <a:spAutoFit/>
          </a:bodyPr>
          <a:lstStyle/>
          <a:p>
            <a:r>
              <a:rPr lang="en-US" altLang="zh-CN" sz="2400" b="1" dirty="0"/>
              <a:t>2</a:t>
            </a:r>
            <a:r>
              <a:rPr lang="zh-CN" altLang="zh-CN" sz="2400" b="1" dirty="0"/>
              <a:t>．编写相应的计算圆面积代码</a:t>
            </a:r>
          </a:p>
        </p:txBody>
      </p:sp>
      <p:sp>
        <p:nvSpPr>
          <p:cNvPr id="3" name="TextBox 2"/>
          <p:cNvSpPr txBox="1"/>
          <p:nvPr/>
        </p:nvSpPr>
        <p:spPr>
          <a:xfrm>
            <a:off x="840419" y="1080655"/>
            <a:ext cx="10179882" cy="4615366"/>
          </a:xfrm>
          <a:prstGeom prst="rect">
            <a:avLst/>
          </a:prstGeom>
          <a:noFill/>
        </p:spPr>
        <p:txBody>
          <a:bodyPr wrap="square" rtlCol="0">
            <a:spAutoFit/>
          </a:bodyPr>
          <a:lstStyle/>
          <a:p>
            <a:pPr indent="450850">
              <a:lnSpc>
                <a:spcPct val="150000"/>
              </a:lnSpc>
            </a:pPr>
            <a:r>
              <a:rPr lang="zh-CN" altLang="zh-CN" sz="1800" b="1" dirty="0"/>
              <a:t>其中，</a:t>
            </a:r>
            <a:endParaRPr lang="zh-CN" altLang="zh-CN" sz="1800" dirty="0"/>
          </a:p>
          <a:p>
            <a:pPr indent="450850">
              <a:lnSpc>
                <a:spcPct val="150000"/>
              </a:lnSpc>
            </a:pPr>
            <a:r>
              <a:rPr lang="en-US" altLang="zh-CN" sz="1800" b="1" dirty="0"/>
              <a:t>(a) #include "</a:t>
            </a:r>
            <a:r>
              <a:rPr lang="en-US" altLang="zh-CN" sz="1800" b="1" dirty="0" err="1"/>
              <a:t>dialog.h</a:t>
            </a:r>
            <a:r>
              <a:rPr lang="en-US" altLang="zh-CN" sz="1800" b="1" dirty="0"/>
              <a:t>"</a:t>
            </a:r>
            <a:r>
              <a:rPr lang="zh-CN" altLang="zh-CN" sz="1800" b="1" dirty="0"/>
              <a:t>：</a:t>
            </a:r>
            <a:r>
              <a:rPr lang="zh-CN" altLang="zh-CN" sz="1800" dirty="0"/>
              <a:t>包含了程序中要完成功能的</a:t>
            </a:r>
            <a:r>
              <a:rPr lang="en-US" altLang="zh-CN" sz="1800" dirty="0"/>
              <a:t>Dialog</a:t>
            </a:r>
            <a:r>
              <a:rPr lang="zh-CN" altLang="zh-CN" sz="1800" dirty="0"/>
              <a:t>类的定义，在</a:t>
            </a:r>
            <a:r>
              <a:rPr lang="en-US" altLang="zh-CN" sz="1800" dirty="0"/>
              <a:t>Dialog</a:t>
            </a:r>
            <a:r>
              <a:rPr lang="zh-CN" altLang="zh-CN" sz="1800" dirty="0"/>
              <a:t>类中封装完成所需要的功能。注意，使用哪个类就必须将包含该类的头文件引用过来。例如，若要用到一个按钮类时，则必须在此处添加一行代码</a:t>
            </a:r>
            <a:r>
              <a:rPr lang="en-US" altLang="zh-CN" sz="1800" dirty="0"/>
              <a:t>#include &lt;</a:t>
            </a:r>
            <a:r>
              <a:rPr lang="en-US" altLang="zh-CN" sz="1800" dirty="0" err="1"/>
              <a:t>QPushButton</a:t>
            </a:r>
            <a:r>
              <a:rPr lang="en-US" altLang="zh-CN" sz="1800" dirty="0"/>
              <a:t>&gt;</a:t>
            </a:r>
            <a:r>
              <a:rPr lang="zh-CN" altLang="zh-CN" sz="1800" dirty="0"/>
              <a:t>，这表明包含了按钮（</a:t>
            </a:r>
            <a:r>
              <a:rPr lang="en-US" altLang="zh-CN" sz="1800" dirty="0" err="1"/>
              <a:t>QPushButton</a:t>
            </a:r>
            <a:r>
              <a:rPr lang="zh-CN" altLang="zh-CN" sz="1800" dirty="0"/>
              <a:t>）类的定义。</a:t>
            </a:r>
          </a:p>
          <a:p>
            <a:pPr indent="450850">
              <a:lnSpc>
                <a:spcPct val="150000"/>
              </a:lnSpc>
            </a:pPr>
            <a:r>
              <a:rPr lang="en-US" altLang="zh-CN" sz="1800" b="1" dirty="0"/>
              <a:t>(b) #include &lt;</a:t>
            </a:r>
            <a:r>
              <a:rPr lang="en-US" altLang="zh-CN" sz="1800" b="1" dirty="0" err="1"/>
              <a:t>QApplication</a:t>
            </a:r>
            <a:r>
              <a:rPr lang="en-US" altLang="zh-CN" sz="1800" b="1" dirty="0"/>
              <a:t>&gt;</a:t>
            </a:r>
            <a:r>
              <a:rPr lang="zh-CN" altLang="zh-CN" sz="1800" b="1" dirty="0"/>
              <a:t>：</a:t>
            </a:r>
            <a:r>
              <a:rPr lang="en-US" altLang="zh-CN" sz="1800" dirty="0"/>
              <a:t>Application</a:t>
            </a:r>
            <a:r>
              <a:rPr lang="zh-CN" altLang="zh-CN" sz="1800" dirty="0"/>
              <a:t>类的定义。在每一个使用</a:t>
            </a:r>
            <a:r>
              <a:rPr lang="en-US" altLang="zh-CN" sz="1800" dirty="0" err="1"/>
              <a:t>Qt</a:t>
            </a:r>
            <a:r>
              <a:rPr lang="zh-CN" altLang="zh-CN" sz="1800" dirty="0"/>
              <a:t>图形化应用程序中都必须使用一个</a:t>
            </a:r>
            <a:r>
              <a:rPr lang="en-US" altLang="zh-CN" sz="1800" dirty="0" err="1"/>
              <a:t>QApplication</a:t>
            </a:r>
            <a:r>
              <a:rPr lang="zh-CN" altLang="zh-CN" sz="1800" dirty="0"/>
              <a:t>对象。</a:t>
            </a:r>
            <a:r>
              <a:rPr lang="en-US" altLang="zh-CN" sz="1800" dirty="0" err="1"/>
              <a:t>QApplication</a:t>
            </a:r>
            <a:r>
              <a:rPr lang="zh-CN" altLang="zh-CN" sz="1800" dirty="0"/>
              <a:t>管理了各种各样的图形化应用程序的广泛资源、基本设置、控制流及事件处理等。</a:t>
            </a:r>
          </a:p>
          <a:p>
            <a:pPr indent="450850">
              <a:lnSpc>
                <a:spcPct val="150000"/>
              </a:lnSpc>
            </a:pPr>
            <a:r>
              <a:rPr lang="en-US" altLang="zh-CN" sz="1800" b="1" dirty="0"/>
              <a:t>(c) </a:t>
            </a:r>
            <a:r>
              <a:rPr lang="en-US" altLang="zh-CN" sz="1800" b="1" dirty="0" err="1"/>
              <a:t>int</a:t>
            </a:r>
            <a:r>
              <a:rPr lang="en-US" altLang="zh-CN" sz="1800" b="1" dirty="0"/>
              <a:t> main(</a:t>
            </a:r>
            <a:r>
              <a:rPr lang="en-US" altLang="zh-CN" sz="1800" b="1" dirty="0" err="1"/>
              <a:t>int</a:t>
            </a:r>
            <a:r>
              <a:rPr lang="en-US" altLang="zh-CN" sz="1800" b="1" dirty="0"/>
              <a:t> </a:t>
            </a:r>
            <a:r>
              <a:rPr lang="en-US" altLang="zh-CN" sz="1800" b="1" dirty="0" err="1"/>
              <a:t>argc</a:t>
            </a:r>
            <a:r>
              <a:rPr lang="en-US" altLang="zh-CN" sz="1800" b="1" dirty="0"/>
              <a:t>, char *</a:t>
            </a:r>
            <a:r>
              <a:rPr lang="en-US" altLang="zh-CN" sz="1800" b="1" dirty="0" err="1"/>
              <a:t>argv</a:t>
            </a:r>
            <a:r>
              <a:rPr lang="en-US" altLang="zh-CN" sz="1800" b="1" dirty="0"/>
              <a:t>[])</a:t>
            </a:r>
            <a:r>
              <a:rPr lang="zh-CN" altLang="zh-CN" sz="1800" b="1" dirty="0"/>
              <a:t>：</a:t>
            </a:r>
            <a:r>
              <a:rPr lang="zh-CN" altLang="zh-CN" sz="1800" dirty="0"/>
              <a:t>应用程序的入口，几乎在所有使用</a:t>
            </a:r>
            <a:r>
              <a:rPr lang="en-US" altLang="zh-CN" sz="1800" dirty="0" err="1"/>
              <a:t>Qt</a:t>
            </a:r>
            <a:r>
              <a:rPr lang="zh-CN" altLang="zh-CN" sz="1800" dirty="0"/>
              <a:t>的情况下，</a:t>
            </a:r>
            <a:r>
              <a:rPr lang="en-US" altLang="zh-CN" sz="1800" dirty="0"/>
              <a:t>main()</a:t>
            </a:r>
            <a:r>
              <a:rPr lang="zh-CN" altLang="zh-CN" sz="1800" dirty="0"/>
              <a:t>函数只需要在将控制转交给</a:t>
            </a:r>
            <a:r>
              <a:rPr lang="en-US" altLang="zh-CN" sz="1800" dirty="0" err="1"/>
              <a:t>Qt</a:t>
            </a:r>
            <a:r>
              <a:rPr lang="zh-CN" altLang="zh-CN" sz="1800" dirty="0"/>
              <a:t>库之前执行初始化，然后</a:t>
            </a:r>
            <a:r>
              <a:rPr lang="en-US" altLang="zh-CN" sz="1800" dirty="0" err="1"/>
              <a:t>Qt</a:t>
            </a:r>
            <a:r>
              <a:rPr lang="zh-CN" altLang="zh-CN" sz="1800" dirty="0"/>
              <a:t>库通过事件向程序告知用户的行为。所有</a:t>
            </a:r>
            <a:r>
              <a:rPr lang="en-US" altLang="zh-CN" sz="1800" dirty="0" err="1"/>
              <a:t>Qt</a:t>
            </a:r>
            <a:r>
              <a:rPr lang="zh-CN" altLang="zh-CN" sz="1800" dirty="0"/>
              <a:t>程序中都必须有且只有一个</a:t>
            </a:r>
            <a:r>
              <a:rPr lang="en-US" altLang="zh-CN" sz="1800" dirty="0"/>
              <a:t>main()</a:t>
            </a:r>
            <a:r>
              <a:rPr lang="zh-CN" altLang="zh-CN" sz="1800" dirty="0"/>
              <a:t>函数。</a:t>
            </a:r>
            <a:r>
              <a:rPr lang="en-US" altLang="zh-CN" sz="1800" dirty="0"/>
              <a:t>main()</a:t>
            </a:r>
            <a:r>
              <a:rPr lang="zh-CN" altLang="zh-CN" sz="1800" dirty="0"/>
              <a:t>函数有两个参数，即</a:t>
            </a:r>
            <a:r>
              <a:rPr lang="en-US" altLang="zh-CN" sz="1800" dirty="0" err="1"/>
              <a:t>argc</a:t>
            </a:r>
            <a:r>
              <a:rPr lang="zh-CN" altLang="zh-CN" sz="1800" dirty="0"/>
              <a:t>和</a:t>
            </a:r>
            <a:r>
              <a:rPr lang="en-US" altLang="zh-CN" sz="1800" dirty="0" err="1"/>
              <a:t>argv</a:t>
            </a:r>
            <a:r>
              <a:rPr lang="zh-CN" altLang="zh-CN" sz="1800" dirty="0"/>
              <a:t>。</a:t>
            </a:r>
            <a:r>
              <a:rPr lang="en-US" altLang="zh-CN" sz="1800" dirty="0" err="1"/>
              <a:t>argc</a:t>
            </a:r>
            <a:r>
              <a:rPr lang="zh-CN" altLang="zh-CN" sz="1800" dirty="0"/>
              <a:t>是命令行变量的数量，</a:t>
            </a:r>
            <a:r>
              <a:rPr lang="en-US" altLang="zh-CN" sz="1800" dirty="0" err="1"/>
              <a:t>argv</a:t>
            </a:r>
            <a:r>
              <a:rPr lang="zh-CN" altLang="zh-CN" sz="1800" dirty="0"/>
              <a:t>是命令行变量的数组。</a:t>
            </a:r>
          </a:p>
        </p:txBody>
      </p:sp>
    </p:spTree>
    <p:extLst>
      <p:ext uri="{BB962C8B-B14F-4D97-AF65-F5344CB8AC3E}">
        <p14:creationId xmlns:p14="http://schemas.microsoft.com/office/powerpoint/2010/main" val="3341118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4341253" cy="461665"/>
          </a:xfrm>
          <a:prstGeom prst="rect">
            <a:avLst/>
          </a:prstGeom>
        </p:spPr>
        <p:txBody>
          <a:bodyPr wrap="none">
            <a:spAutoFit/>
          </a:bodyPr>
          <a:lstStyle/>
          <a:p>
            <a:r>
              <a:rPr lang="en-US" altLang="zh-CN" sz="2400" b="1" dirty="0"/>
              <a:t>2</a:t>
            </a:r>
            <a:r>
              <a:rPr lang="zh-CN" altLang="zh-CN" sz="2400" b="1" dirty="0"/>
              <a:t>．编写相应的计算圆面积代码</a:t>
            </a:r>
          </a:p>
        </p:txBody>
      </p:sp>
      <p:sp>
        <p:nvSpPr>
          <p:cNvPr id="3" name="TextBox 2"/>
          <p:cNvSpPr txBox="1"/>
          <p:nvPr/>
        </p:nvSpPr>
        <p:spPr>
          <a:xfrm>
            <a:off x="840419" y="1056904"/>
            <a:ext cx="10203633" cy="3416320"/>
          </a:xfrm>
          <a:prstGeom prst="rect">
            <a:avLst/>
          </a:prstGeom>
          <a:noFill/>
        </p:spPr>
        <p:txBody>
          <a:bodyPr wrap="square" rtlCol="0">
            <a:spAutoFit/>
          </a:bodyPr>
          <a:lstStyle/>
          <a:p>
            <a:pPr indent="450850">
              <a:lnSpc>
                <a:spcPct val="150000"/>
              </a:lnSpc>
            </a:pPr>
            <a:r>
              <a:rPr lang="en-US" altLang="zh-CN" sz="1800" b="1" dirty="0"/>
              <a:t>(d) </a:t>
            </a:r>
            <a:r>
              <a:rPr lang="en-US" altLang="zh-CN" sz="1800" b="1" dirty="0" err="1"/>
              <a:t>QApplication</a:t>
            </a:r>
            <a:r>
              <a:rPr lang="en-US" altLang="zh-CN" sz="1800" b="1" dirty="0"/>
              <a:t> a(</a:t>
            </a:r>
            <a:r>
              <a:rPr lang="en-US" altLang="zh-CN" sz="1800" b="1" dirty="0" err="1"/>
              <a:t>argc</a:t>
            </a:r>
            <a:r>
              <a:rPr lang="en-US" altLang="zh-CN" sz="1800" b="1" dirty="0"/>
              <a:t>, </a:t>
            </a:r>
            <a:r>
              <a:rPr lang="en-US" altLang="zh-CN" sz="1800" b="1" dirty="0" err="1"/>
              <a:t>argv</a:t>
            </a:r>
            <a:r>
              <a:rPr lang="en-US" altLang="zh-CN" sz="1800" b="1" dirty="0"/>
              <a:t>)</a:t>
            </a:r>
            <a:r>
              <a:rPr lang="zh-CN" altLang="zh-CN" sz="1800" b="1" dirty="0"/>
              <a:t>：</a:t>
            </a:r>
            <a:r>
              <a:rPr lang="en-US" altLang="zh-CN" sz="1800" dirty="0"/>
              <a:t>a</a:t>
            </a:r>
            <a:r>
              <a:rPr lang="zh-CN" altLang="zh-CN" sz="1800" dirty="0"/>
              <a:t>是这个程序的</a:t>
            </a:r>
            <a:r>
              <a:rPr lang="en-US" altLang="zh-CN" sz="1800" dirty="0" err="1"/>
              <a:t>QApplication</a:t>
            </a:r>
            <a:r>
              <a:rPr lang="zh-CN" altLang="zh-CN" sz="1800" dirty="0"/>
              <a:t>对象。在任何</a:t>
            </a:r>
            <a:r>
              <a:rPr lang="en-US" altLang="zh-CN" sz="1800" dirty="0" err="1"/>
              <a:t>Qt</a:t>
            </a:r>
            <a:r>
              <a:rPr lang="zh-CN" altLang="zh-CN" sz="1800" dirty="0"/>
              <a:t>的窗口系统部件被使用之前必须创建</a:t>
            </a:r>
            <a:r>
              <a:rPr lang="en-US" altLang="zh-CN" sz="1800" dirty="0" err="1"/>
              <a:t>QApplication</a:t>
            </a:r>
            <a:r>
              <a:rPr lang="zh-CN" altLang="zh-CN" sz="1800" dirty="0"/>
              <a:t>对象。它在这里被创建并且处理这些命令行变量。所有被</a:t>
            </a:r>
            <a:r>
              <a:rPr lang="en-US" altLang="zh-CN" sz="1800" dirty="0" err="1"/>
              <a:t>Qt</a:t>
            </a:r>
            <a:r>
              <a:rPr lang="zh-CN" altLang="zh-CN" sz="1800" dirty="0"/>
              <a:t>识别的命令行参数都将从</a:t>
            </a:r>
            <a:r>
              <a:rPr lang="en-US" altLang="zh-CN" sz="1800" dirty="0" err="1"/>
              <a:t>argv</a:t>
            </a:r>
            <a:r>
              <a:rPr lang="zh-CN" altLang="zh-CN" sz="1800" dirty="0"/>
              <a:t>中被移去（并且</a:t>
            </a:r>
            <a:r>
              <a:rPr lang="en-US" altLang="zh-CN" sz="1800" dirty="0" err="1"/>
              <a:t>argc</a:t>
            </a:r>
            <a:r>
              <a:rPr lang="zh-CN" altLang="zh-CN" sz="1800" dirty="0"/>
              <a:t>也因此而减少）。</a:t>
            </a:r>
          </a:p>
          <a:p>
            <a:pPr indent="450850">
              <a:lnSpc>
                <a:spcPct val="150000"/>
              </a:lnSpc>
            </a:pPr>
            <a:r>
              <a:rPr lang="en-US" altLang="zh-CN" sz="1800" b="1" dirty="0"/>
              <a:t>(e) </a:t>
            </a:r>
            <a:r>
              <a:rPr lang="en-US" altLang="zh-CN" sz="1800" b="1" dirty="0" err="1"/>
              <a:t>w.show</a:t>
            </a:r>
            <a:r>
              <a:rPr lang="en-US" altLang="zh-CN" sz="1800" b="1" dirty="0"/>
              <a:t>()</a:t>
            </a:r>
            <a:r>
              <a:rPr lang="zh-CN" altLang="zh-CN" sz="1800" b="1" dirty="0"/>
              <a:t>：</a:t>
            </a:r>
            <a:r>
              <a:rPr lang="zh-CN" altLang="zh-CN" sz="1800" dirty="0"/>
              <a:t>当创建一个窗口部件的时候，默认它是不可见的，必须调用</a:t>
            </a:r>
            <a:r>
              <a:rPr lang="en-US" altLang="zh-CN" sz="1800" dirty="0"/>
              <a:t>show()</a:t>
            </a:r>
            <a:r>
              <a:rPr lang="zh-CN" altLang="zh-CN" sz="1800" dirty="0"/>
              <a:t>函数使它变为可见。</a:t>
            </a:r>
          </a:p>
          <a:p>
            <a:pPr indent="450850">
              <a:lnSpc>
                <a:spcPct val="150000"/>
              </a:lnSpc>
            </a:pPr>
            <a:r>
              <a:rPr lang="en-US" altLang="zh-CN" sz="1800" b="1" dirty="0"/>
              <a:t>(f) return </a:t>
            </a:r>
            <a:r>
              <a:rPr lang="en-US" altLang="zh-CN" sz="1800" b="1" dirty="0" err="1"/>
              <a:t>a.exec</a:t>
            </a:r>
            <a:r>
              <a:rPr lang="en-US" altLang="zh-CN" sz="1800" b="1" dirty="0"/>
              <a:t>()</a:t>
            </a:r>
            <a:r>
              <a:rPr lang="zh-CN" altLang="zh-CN" sz="1800" b="1" dirty="0"/>
              <a:t>：</a:t>
            </a:r>
            <a:r>
              <a:rPr lang="zh-CN" altLang="zh-CN" sz="1800" dirty="0"/>
              <a:t>程序进入消息循环，等待可能的输入进行响应。这里就是</a:t>
            </a:r>
            <a:r>
              <a:rPr lang="en-US" altLang="zh-CN" sz="1800" dirty="0"/>
              <a:t>main()</a:t>
            </a:r>
            <a:r>
              <a:rPr lang="zh-CN" altLang="zh-CN" sz="1800" dirty="0"/>
              <a:t>函数将控制权转交给</a:t>
            </a:r>
            <a:r>
              <a:rPr lang="en-US" altLang="zh-CN" sz="1800" dirty="0" err="1"/>
              <a:t>Qt</a:t>
            </a:r>
            <a:r>
              <a:rPr lang="zh-CN" altLang="zh-CN" sz="1800" dirty="0"/>
              <a:t>，</a:t>
            </a:r>
            <a:r>
              <a:rPr lang="en-US" altLang="zh-CN" sz="1800" dirty="0" err="1"/>
              <a:t>Qt</a:t>
            </a:r>
            <a:r>
              <a:rPr lang="zh-CN" altLang="zh-CN" sz="1800" dirty="0"/>
              <a:t>完成事件处理工作，当应用程序退出的时候，</a:t>
            </a:r>
            <a:r>
              <a:rPr lang="en-US" altLang="zh-CN" sz="1800" dirty="0"/>
              <a:t>exec()</a:t>
            </a:r>
            <a:r>
              <a:rPr lang="zh-CN" altLang="zh-CN" sz="1800" dirty="0"/>
              <a:t>函数的值就会返回。在</a:t>
            </a:r>
            <a:r>
              <a:rPr lang="en-US" altLang="zh-CN" sz="1800" dirty="0"/>
              <a:t>exec()</a:t>
            </a:r>
            <a:r>
              <a:rPr lang="zh-CN" altLang="zh-CN" sz="1800" dirty="0"/>
              <a:t>函数中，</a:t>
            </a:r>
            <a:r>
              <a:rPr lang="en-US" altLang="zh-CN" sz="1800" dirty="0" err="1"/>
              <a:t>Qt</a:t>
            </a:r>
            <a:r>
              <a:rPr lang="zh-CN" altLang="zh-CN" sz="1800" dirty="0"/>
              <a:t>接收并处理用户和系统的事件并且将它们传递给适当的窗口部件。</a:t>
            </a:r>
          </a:p>
        </p:txBody>
      </p:sp>
    </p:spTree>
    <p:extLst>
      <p:ext uri="{BB962C8B-B14F-4D97-AF65-F5344CB8AC3E}">
        <p14:creationId xmlns:p14="http://schemas.microsoft.com/office/powerpoint/2010/main" val="3121663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949573" cy="461665"/>
          </a:xfrm>
          <a:prstGeom prst="rect">
            <a:avLst/>
          </a:prstGeom>
        </p:spPr>
        <p:txBody>
          <a:bodyPr wrap="none">
            <a:spAutoFit/>
          </a:bodyPr>
          <a:lstStyle/>
          <a:p>
            <a:r>
              <a:rPr lang="en-US" altLang="zh-CN" sz="2400" b="1" dirty="0" err="1"/>
              <a:t>Qt</a:t>
            </a:r>
            <a:r>
              <a:rPr lang="en-US" altLang="zh-CN" sz="2400" b="1" dirty="0"/>
              <a:t> 5</a:t>
            </a:r>
            <a:r>
              <a:rPr lang="zh-CN" altLang="zh-CN" sz="2400" b="1" dirty="0"/>
              <a:t>开发环境</a:t>
            </a:r>
          </a:p>
        </p:txBody>
      </p:sp>
      <p:sp>
        <p:nvSpPr>
          <p:cNvPr id="3" name="TextBox 2"/>
          <p:cNvSpPr txBox="1"/>
          <p:nvPr/>
        </p:nvSpPr>
        <p:spPr>
          <a:xfrm>
            <a:off x="840419" y="1009403"/>
            <a:ext cx="10417389" cy="646331"/>
          </a:xfrm>
          <a:prstGeom prst="rect">
            <a:avLst/>
          </a:prstGeom>
          <a:noFill/>
        </p:spPr>
        <p:txBody>
          <a:bodyPr wrap="square" rtlCol="0">
            <a:spAutoFit/>
          </a:bodyPr>
          <a:lstStyle/>
          <a:p>
            <a:pPr indent="450850"/>
            <a:r>
              <a:rPr lang="zh-CN" altLang="zh-CN" sz="1800" dirty="0"/>
              <a:t>在设计器中用鼠标直接拖曳这些窗口部件，能够高效、快速地实现</a:t>
            </a:r>
            <a:r>
              <a:rPr lang="en-US" altLang="zh-CN" sz="1800" dirty="0"/>
              <a:t>GUI</a:t>
            </a:r>
            <a:r>
              <a:rPr lang="zh-CN" altLang="zh-CN" sz="1800" dirty="0"/>
              <a:t>界面的设计，界面直观形象，所见即所得。</a:t>
            </a:r>
            <a:r>
              <a:rPr lang="en-US" altLang="zh-CN" sz="1800" dirty="0" err="1"/>
              <a:t>Qt</a:t>
            </a:r>
            <a:r>
              <a:rPr lang="en-US" altLang="zh-CN" sz="1800" dirty="0"/>
              <a:t> Designer</a:t>
            </a:r>
            <a:r>
              <a:rPr lang="zh-CN" altLang="zh-CN" sz="1800" dirty="0"/>
              <a:t>界面如图</a:t>
            </a:r>
            <a:r>
              <a:rPr lang="en-US" altLang="zh-CN" sz="1800" dirty="0"/>
              <a:t>1.13</a:t>
            </a:r>
            <a:r>
              <a:rPr lang="zh-CN" altLang="zh-CN" sz="1800" dirty="0"/>
              <a:t>所示。</a:t>
            </a:r>
          </a:p>
        </p:txBody>
      </p:sp>
      <p:pic>
        <p:nvPicPr>
          <p:cNvPr id="10242" name="Picture 2" descr="1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0207" y="1655734"/>
            <a:ext cx="7791933" cy="446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664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4341253" cy="461665"/>
          </a:xfrm>
          <a:prstGeom prst="rect">
            <a:avLst/>
          </a:prstGeom>
        </p:spPr>
        <p:txBody>
          <a:bodyPr wrap="none">
            <a:spAutoFit/>
          </a:bodyPr>
          <a:lstStyle/>
          <a:p>
            <a:r>
              <a:rPr lang="en-US" altLang="zh-CN" sz="2400" b="1" dirty="0"/>
              <a:t>2</a:t>
            </a:r>
            <a:r>
              <a:rPr lang="zh-CN" altLang="zh-CN" sz="2400" b="1" dirty="0"/>
              <a:t>．编写相应的计算圆面积代码</a:t>
            </a:r>
          </a:p>
        </p:txBody>
      </p:sp>
      <p:sp>
        <p:nvSpPr>
          <p:cNvPr id="3" name="TextBox 2"/>
          <p:cNvSpPr txBox="1"/>
          <p:nvPr/>
        </p:nvSpPr>
        <p:spPr>
          <a:xfrm>
            <a:off x="840419" y="1068779"/>
            <a:ext cx="10179882" cy="1477328"/>
          </a:xfrm>
          <a:prstGeom prst="rect">
            <a:avLst/>
          </a:prstGeom>
          <a:noFill/>
        </p:spPr>
        <p:txBody>
          <a:bodyPr wrap="square" rtlCol="0">
            <a:spAutoFit/>
          </a:bodyPr>
          <a:lstStyle/>
          <a:p>
            <a:pPr indent="450850"/>
            <a:r>
              <a:rPr lang="zh-CN" altLang="zh-CN" sz="1800" b="1" dirty="0"/>
              <a:t>方式</a:t>
            </a:r>
            <a:r>
              <a:rPr lang="en-US" altLang="zh-CN" sz="1800" b="1" dirty="0"/>
              <a:t>1</a:t>
            </a:r>
            <a:r>
              <a:rPr lang="zh-CN" altLang="zh-CN" sz="1800" b="1" dirty="0"/>
              <a:t>：</a:t>
            </a:r>
            <a:r>
              <a:rPr lang="zh-CN" altLang="zh-CN" sz="1800" dirty="0"/>
              <a:t>在“</a:t>
            </a:r>
            <a:r>
              <a:rPr lang="en-US" altLang="zh-CN" sz="1800" dirty="0"/>
              <a:t>Line Edit</a:t>
            </a:r>
            <a:r>
              <a:rPr lang="zh-CN" altLang="zh-CN" sz="1800" dirty="0"/>
              <a:t>”文本框内输入半径值，然后单击“计算”按钮，则在</a:t>
            </a:r>
            <a:r>
              <a:rPr lang="en-US" altLang="zh-CN" sz="1800" dirty="0"/>
              <a:t>areaLabel_2</a:t>
            </a:r>
            <a:r>
              <a:rPr lang="zh-CN" altLang="zh-CN" sz="1800" dirty="0"/>
              <a:t>中显示对应的圆面积。</a:t>
            </a:r>
          </a:p>
          <a:p>
            <a:pPr indent="450850"/>
            <a:r>
              <a:rPr lang="zh-CN" altLang="zh-CN" sz="1800" dirty="0"/>
              <a:t>编写代码步骤如下。</a:t>
            </a:r>
          </a:p>
          <a:p>
            <a:pPr indent="450850"/>
            <a:r>
              <a:rPr lang="zh-CN" altLang="zh-CN" sz="1800" dirty="0"/>
              <a:t>（</a:t>
            </a:r>
            <a:r>
              <a:rPr lang="en-US" altLang="zh-CN" sz="1800" dirty="0"/>
              <a:t>1</a:t>
            </a:r>
            <a:r>
              <a:rPr lang="zh-CN" altLang="zh-CN" sz="1800" dirty="0"/>
              <a:t>）在“计算”按钮上按鼠标右键，在弹出的下拉菜单中选择“转到槽</a:t>
            </a:r>
            <a:r>
              <a:rPr lang="en-US" altLang="zh-CN" sz="1800" dirty="0"/>
              <a:t>...</a:t>
            </a:r>
            <a:r>
              <a:rPr lang="zh-CN" altLang="zh-CN" sz="1800" dirty="0"/>
              <a:t>”命令，在“转到槽”对话框中选择“</a:t>
            </a:r>
            <a:r>
              <a:rPr lang="en-US" altLang="zh-CN" sz="1800" dirty="0"/>
              <a:t>clicked()</a:t>
            </a:r>
            <a:r>
              <a:rPr lang="zh-CN" altLang="zh-CN" sz="1800" dirty="0"/>
              <a:t>”信号，单击“</a:t>
            </a:r>
            <a:r>
              <a:rPr lang="en-US" altLang="zh-CN" sz="1800" dirty="0"/>
              <a:t>OK</a:t>
            </a:r>
            <a:r>
              <a:rPr lang="zh-CN" altLang="zh-CN" sz="1800" dirty="0"/>
              <a:t>”按钮，如图</a:t>
            </a:r>
            <a:r>
              <a:rPr lang="en-US" altLang="zh-CN" sz="1800" dirty="0"/>
              <a:t>1.28</a:t>
            </a:r>
            <a:r>
              <a:rPr lang="zh-CN" altLang="zh-CN" sz="1800" dirty="0"/>
              <a:t>所示。</a:t>
            </a:r>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096" y="2763137"/>
            <a:ext cx="6655155" cy="2780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7079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496291" y="5130140"/>
            <a:ext cx="9037122" cy="296883"/>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840419" y="281405"/>
            <a:ext cx="4341253" cy="461665"/>
          </a:xfrm>
          <a:prstGeom prst="rect">
            <a:avLst/>
          </a:prstGeom>
        </p:spPr>
        <p:txBody>
          <a:bodyPr wrap="none">
            <a:spAutoFit/>
          </a:bodyPr>
          <a:lstStyle/>
          <a:p>
            <a:r>
              <a:rPr lang="en-US" altLang="zh-CN" sz="2400" b="1" dirty="0"/>
              <a:t>2</a:t>
            </a:r>
            <a:r>
              <a:rPr lang="zh-CN" altLang="zh-CN" sz="2400" b="1" dirty="0"/>
              <a:t>．编写相应的计算圆面积代码</a:t>
            </a:r>
          </a:p>
        </p:txBody>
      </p:sp>
      <p:sp>
        <p:nvSpPr>
          <p:cNvPr id="3" name="TextBox 2"/>
          <p:cNvSpPr txBox="1"/>
          <p:nvPr/>
        </p:nvSpPr>
        <p:spPr>
          <a:xfrm>
            <a:off x="840419" y="1033153"/>
            <a:ext cx="10227384" cy="646331"/>
          </a:xfrm>
          <a:prstGeom prst="rect">
            <a:avLst/>
          </a:prstGeom>
          <a:noFill/>
        </p:spPr>
        <p:txBody>
          <a:bodyPr wrap="square" rtlCol="0">
            <a:spAutoFit/>
          </a:bodyPr>
          <a:lstStyle/>
          <a:p>
            <a:pPr indent="450850"/>
            <a:r>
              <a:rPr lang="zh-CN" altLang="zh-CN" sz="1800" dirty="0"/>
              <a:t>（</a:t>
            </a:r>
            <a:r>
              <a:rPr lang="en-US" altLang="zh-CN" sz="1800" dirty="0"/>
              <a:t>2</a:t>
            </a:r>
            <a:r>
              <a:rPr lang="zh-CN" altLang="zh-CN" sz="1800" dirty="0"/>
              <a:t>）进入</a:t>
            </a:r>
            <a:r>
              <a:rPr lang="en-US" altLang="zh-CN" sz="1800" dirty="0"/>
              <a:t>dialog.cpp</a:t>
            </a:r>
            <a:r>
              <a:rPr lang="zh-CN" altLang="zh-CN" sz="1800" dirty="0"/>
              <a:t>文件中按钮单击事件的槽函数</a:t>
            </a:r>
            <a:r>
              <a:rPr lang="en-US" altLang="zh-CN" sz="1800" dirty="0" err="1"/>
              <a:t>on_countBtn_clicked</a:t>
            </a:r>
            <a:r>
              <a:rPr lang="en-US" altLang="zh-CN" sz="1800" dirty="0"/>
              <a:t>()</a:t>
            </a:r>
            <a:r>
              <a:rPr lang="zh-CN" altLang="zh-CN" sz="1800" dirty="0"/>
              <a:t>。信号与槽连接的具体说明参照本书后面提供的知识点链接部分。在此函数中添加如下代码：</a:t>
            </a:r>
          </a:p>
        </p:txBody>
      </p:sp>
      <p:sp>
        <p:nvSpPr>
          <p:cNvPr id="4" name="TextBox 3"/>
          <p:cNvSpPr txBox="1"/>
          <p:nvPr/>
        </p:nvSpPr>
        <p:spPr>
          <a:xfrm>
            <a:off x="1496291" y="1864426"/>
            <a:ext cx="9037122" cy="2860358"/>
          </a:xfrm>
          <a:prstGeom prst="roundRect">
            <a:avLst>
              <a:gd name="adj" fmla="val 8364"/>
            </a:avLst>
          </a:prstGeom>
          <a:solidFill>
            <a:srgbClr val="DDDDDD"/>
          </a:solidFill>
        </p:spPr>
        <p:txBody>
          <a:bodyPr wrap="square" rtlCol="0">
            <a:spAutoFit/>
          </a:bodyPr>
          <a:lstStyle/>
          <a:p>
            <a:r>
              <a:rPr lang="en-US" altLang="zh-CN" sz="1800" dirty="0"/>
              <a:t>void Dialog:: </a:t>
            </a:r>
            <a:r>
              <a:rPr lang="en-US" altLang="zh-CN" sz="1800" dirty="0" err="1"/>
              <a:t>on_countBtn_clicked</a:t>
            </a:r>
            <a:r>
              <a:rPr lang="en-US" altLang="zh-CN" sz="1800" dirty="0"/>
              <a:t>()</a:t>
            </a:r>
            <a:endParaRPr lang="zh-CN" altLang="zh-CN" sz="1800" dirty="0"/>
          </a:p>
          <a:p>
            <a:r>
              <a:rPr lang="en-US" altLang="zh-CN" sz="1800" dirty="0"/>
              <a:t>{</a:t>
            </a:r>
            <a:endParaRPr lang="zh-CN" altLang="zh-CN" sz="1800" dirty="0"/>
          </a:p>
          <a:p>
            <a:r>
              <a:rPr lang="en-US" altLang="zh-CN" sz="1800" dirty="0"/>
              <a:t>    </a:t>
            </a:r>
            <a:r>
              <a:rPr lang="en-US" altLang="zh-CN" sz="1800" dirty="0" err="1"/>
              <a:t>bool</a:t>
            </a:r>
            <a:r>
              <a:rPr lang="en-US" altLang="zh-CN" sz="1800" dirty="0"/>
              <a:t> ok;</a:t>
            </a:r>
            <a:endParaRPr lang="zh-CN" altLang="zh-CN" sz="1800" dirty="0"/>
          </a:p>
          <a:p>
            <a:r>
              <a:rPr lang="en-US" altLang="zh-CN" sz="1800" dirty="0"/>
              <a:t>    </a:t>
            </a:r>
            <a:r>
              <a:rPr lang="en-US" altLang="zh-CN" sz="1800" dirty="0" err="1"/>
              <a:t>QString</a:t>
            </a:r>
            <a:r>
              <a:rPr lang="en-US" altLang="zh-CN" sz="1800" dirty="0"/>
              <a:t> </a:t>
            </a:r>
            <a:r>
              <a:rPr lang="en-US" altLang="zh-CN" sz="1800" dirty="0" err="1"/>
              <a:t>tempStr</a:t>
            </a:r>
            <a:r>
              <a:rPr lang="en-US" altLang="zh-CN" sz="1800" dirty="0"/>
              <a:t>;</a:t>
            </a:r>
            <a:endParaRPr lang="zh-CN" altLang="zh-CN" sz="1800" dirty="0"/>
          </a:p>
          <a:p>
            <a:r>
              <a:rPr lang="en-US" altLang="zh-CN" sz="1800" dirty="0"/>
              <a:t>    </a:t>
            </a:r>
            <a:r>
              <a:rPr lang="en-US" altLang="zh-CN" sz="1800" dirty="0" err="1"/>
              <a:t>QString</a:t>
            </a:r>
            <a:r>
              <a:rPr lang="en-US" altLang="zh-CN" sz="1800" dirty="0"/>
              <a:t> </a:t>
            </a:r>
            <a:r>
              <a:rPr lang="en-US" altLang="zh-CN" sz="1800" dirty="0" err="1"/>
              <a:t>valueStr</a:t>
            </a:r>
            <a:r>
              <a:rPr lang="en-US" altLang="zh-CN" sz="1800" dirty="0"/>
              <a:t>=</a:t>
            </a:r>
            <a:r>
              <a:rPr lang="en-US" altLang="zh-CN" sz="1800" dirty="0" err="1"/>
              <a:t>ui</a:t>
            </a:r>
            <a:r>
              <a:rPr lang="en-US" altLang="zh-CN" sz="1800" dirty="0"/>
              <a:t>-&gt;</a:t>
            </a:r>
            <a:r>
              <a:rPr lang="en-US" altLang="zh-CN" sz="1800" dirty="0" err="1"/>
              <a:t>radiusLineEdit</a:t>
            </a:r>
            <a:r>
              <a:rPr lang="en-US" altLang="zh-CN" sz="1800" dirty="0"/>
              <a:t>-&gt;text();</a:t>
            </a:r>
            <a:endParaRPr lang="zh-CN" altLang="zh-CN" sz="1800" dirty="0"/>
          </a:p>
          <a:p>
            <a:r>
              <a:rPr lang="en-US" altLang="zh-CN" sz="1800" dirty="0"/>
              <a:t>    </a:t>
            </a:r>
            <a:r>
              <a:rPr lang="en-US" altLang="zh-CN" sz="1800" dirty="0" err="1"/>
              <a:t>int</a:t>
            </a:r>
            <a:r>
              <a:rPr lang="en-US" altLang="zh-CN" sz="1800" dirty="0"/>
              <a:t> </a:t>
            </a:r>
            <a:r>
              <a:rPr lang="en-US" altLang="zh-CN" sz="1800" dirty="0" err="1"/>
              <a:t>valueInt</a:t>
            </a:r>
            <a:r>
              <a:rPr lang="en-US" altLang="zh-CN" sz="1800" dirty="0"/>
              <a:t>=</a:t>
            </a:r>
            <a:r>
              <a:rPr lang="en-US" altLang="zh-CN" sz="1800" dirty="0" err="1"/>
              <a:t>valueStr.toInt</a:t>
            </a:r>
            <a:r>
              <a:rPr lang="en-US" altLang="zh-CN" sz="1800" dirty="0"/>
              <a:t>(&amp;ok);</a:t>
            </a:r>
            <a:endParaRPr lang="zh-CN" altLang="zh-CN" sz="1800" dirty="0"/>
          </a:p>
          <a:p>
            <a:r>
              <a:rPr lang="en-US" altLang="zh-CN" sz="1800" dirty="0"/>
              <a:t>    double area=</a:t>
            </a:r>
            <a:r>
              <a:rPr lang="en-US" altLang="zh-CN" sz="1800" dirty="0" err="1"/>
              <a:t>valueInt</a:t>
            </a:r>
            <a:r>
              <a:rPr lang="en-US" altLang="zh-CN" sz="1800" dirty="0"/>
              <a:t>*</a:t>
            </a:r>
            <a:r>
              <a:rPr lang="en-US" altLang="zh-CN" sz="1800" dirty="0" err="1"/>
              <a:t>valueInt</a:t>
            </a:r>
            <a:r>
              <a:rPr lang="en-US" altLang="zh-CN" sz="1800" dirty="0"/>
              <a:t>*PI;					//</a:t>
            </a:r>
            <a:r>
              <a:rPr lang="zh-CN" altLang="zh-CN" sz="1800" dirty="0"/>
              <a:t>计算圆面积</a:t>
            </a:r>
          </a:p>
          <a:p>
            <a:r>
              <a:rPr lang="en-US" altLang="zh-CN" sz="1800" dirty="0"/>
              <a:t>    </a:t>
            </a:r>
            <a:r>
              <a:rPr lang="en-US" altLang="zh-CN" sz="1800" dirty="0" err="1"/>
              <a:t>ui</a:t>
            </a:r>
            <a:r>
              <a:rPr lang="en-US" altLang="zh-CN" sz="1800" dirty="0"/>
              <a:t>-&gt;areaLabel_2-&gt;</a:t>
            </a:r>
            <a:r>
              <a:rPr lang="en-US" altLang="zh-CN" sz="1800" dirty="0" err="1"/>
              <a:t>setText</a:t>
            </a:r>
            <a:r>
              <a:rPr lang="en-US" altLang="zh-CN" sz="1800" dirty="0"/>
              <a:t>(</a:t>
            </a:r>
            <a:r>
              <a:rPr lang="en-US" altLang="zh-CN" sz="1800" dirty="0" err="1"/>
              <a:t>tempStr.setNum</a:t>
            </a:r>
            <a:r>
              <a:rPr lang="en-US" altLang="zh-CN" sz="1800" dirty="0"/>
              <a:t>(area));</a:t>
            </a:r>
            <a:endParaRPr lang="zh-CN" altLang="zh-CN" sz="1800" dirty="0"/>
          </a:p>
          <a:p>
            <a:r>
              <a:rPr lang="en-US" altLang="zh-CN" sz="1800" dirty="0"/>
              <a:t>}</a:t>
            </a:r>
            <a:endParaRPr lang="zh-CN" altLang="zh-CN" sz="1800" dirty="0"/>
          </a:p>
        </p:txBody>
      </p:sp>
      <p:sp>
        <p:nvSpPr>
          <p:cNvPr id="5" name="TextBox 4"/>
          <p:cNvSpPr txBox="1"/>
          <p:nvPr/>
        </p:nvSpPr>
        <p:spPr>
          <a:xfrm>
            <a:off x="840419" y="4724784"/>
            <a:ext cx="10369887" cy="1631216"/>
          </a:xfrm>
          <a:prstGeom prst="rect">
            <a:avLst/>
          </a:prstGeom>
          <a:noFill/>
        </p:spPr>
        <p:txBody>
          <a:bodyPr wrap="square" rtlCol="0">
            <a:spAutoFit/>
          </a:bodyPr>
          <a:lstStyle/>
          <a:p>
            <a:pPr indent="450850"/>
            <a:r>
              <a:rPr lang="zh-CN" altLang="zh-CN" sz="1800" dirty="0"/>
              <a:t>（</a:t>
            </a:r>
            <a:r>
              <a:rPr lang="en-US" altLang="zh-CN" sz="1800" dirty="0"/>
              <a:t>3</a:t>
            </a:r>
            <a:r>
              <a:rPr lang="zh-CN" altLang="zh-CN" sz="1800" dirty="0"/>
              <a:t>）在</a:t>
            </a:r>
            <a:r>
              <a:rPr lang="en-US" altLang="zh-CN" sz="1800" dirty="0"/>
              <a:t>dialog.cpp</a:t>
            </a:r>
            <a:r>
              <a:rPr lang="zh-CN" altLang="zh-CN" sz="1800" dirty="0"/>
              <a:t>文件开始处添加以下语句：</a:t>
            </a:r>
          </a:p>
          <a:p>
            <a:pPr indent="450850">
              <a:spcBef>
                <a:spcPts val="600"/>
              </a:spcBef>
              <a:spcAft>
                <a:spcPts val="600"/>
              </a:spcAft>
            </a:pPr>
            <a:r>
              <a:rPr lang="en-US" altLang="zh-CN" sz="1800" dirty="0"/>
              <a:t>      </a:t>
            </a:r>
            <a:r>
              <a:rPr lang="en-US" altLang="zh-CN" sz="1800" dirty="0" err="1"/>
              <a:t>const</a:t>
            </a:r>
            <a:r>
              <a:rPr lang="en-US" altLang="zh-CN" sz="1800" dirty="0"/>
              <a:t> static double PI=3.1416;</a:t>
            </a:r>
            <a:endParaRPr lang="zh-CN" altLang="zh-CN" sz="1800" dirty="0"/>
          </a:p>
          <a:p>
            <a:pPr indent="450850"/>
            <a:r>
              <a:rPr lang="zh-CN" altLang="zh-CN" sz="1800" dirty="0"/>
              <a:t>定义全局变量</a:t>
            </a:r>
            <a:r>
              <a:rPr lang="en-US" altLang="zh-CN" sz="1800" dirty="0"/>
              <a:t>PI</a:t>
            </a:r>
            <a:r>
              <a:rPr lang="zh-CN" altLang="zh-CN" sz="1800" dirty="0"/>
              <a:t>。</a:t>
            </a:r>
          </a:p>
          <a:p>
            <a:pPr indent="450850"/>
            <a:r>
              <a:rPr lang="zh-CN" altLang="zh-CN" sz="1800" dirty="0"/>
              <a:t>运行程序，在“</a:t>
            </a:r>
            <a:r>
              <a:rPr lang="en-US" altLang="zh-CN" sz="1800" dirty="0"/>
              <a:t>Line Edit</a:t>
            </a:r>
            <a:r>
              <a:rPr lang="zh-CN" altLang="zh-CN" sz="1800" dirty="0"/>
              <a:t>”文本框内输入半径值，单击“计算”按钮后，显示圆面积，完成计算圆面积功能。</a:t>
            </a:r>
          </a:p>
        </p:txBody>
      </p:sp>
    </p:spTree>
    <p:extLst>
      <p:ext uri="{BB962C8B-B14F-4D97-AF65-F5344CB8AC3E}">
        <p14:creationId xmlns:p14="http://schemas.microsoft.com/office/powerpoint/2010/main" val="1728849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4341253" cy="461665"/>
          </a:xfrm>
          <a:prstGeom prst="rect">
            <a:avLst/>
          </a:prstGeom>
        </p:spPr>
        <p:txBody>
          <a:bodyPr wrap="none">
            <a:spAutoFit/>
          </a:bodyPr>
          <a:lstStyle/>
          <a:p>
            <a:r>
              <a:rPr lang="en-US" altLang="zh-CN" sz="2400" b="1" dirty="0"/>
              <a:t>2</a:t>
            </a:r>
            <a:r>
              <a:rPr lang="zh-CN" altLang="zh-CN" sz="2400" b="1" dirty="0"/>
              <a:t>．编写相应的计算圆面积代码</a:t>
            </a:r>
          </a:p>
        </p:txBody>
      </p:sp>
      <p:sp>
        <p:nvSpPr>
          <p:cNvPr id="3" name="TextBox 2"/>
          <p:cNvSpPr txBox="1"/>
          <p:nvPr/>
        </p:nvSpPr>
        <p:spPr>
          <a:xfrm>
            <a:off x="840419" y="1021278"/>
            <a:ext cx="10203633" cy="1477328"/>
          </a:xfrm>
          <a:prstGeom prst="rect">
            <a:avLst/>
          </a:prstGeom>
          <a:noFill/>
        </p:spPr>
        <p:txBody>
          <a:bodyPr wrap="square" rtlCol="0">
            <a:spAutoFit/>
          </a:bodyPr>
          <a:lstStyle/>
          <a:p>
            <a:pPr indent="450850"/>
            <a:r>
              <a:rPr lang="zh-CN" altLang="zh-CN" sz="1800" b="1" dirty="0"/>
              <a:t>方式</a:t>
            </a:r>
            <a:r>
              <a:rPr lang="en-US" altLang="zh-CN" sz="1800" b="1" dirty="0"/>
              <a:t>2</a:t>
            </a:r>
            <a:r>
              <a:rPr lang="zh-CN" altLang="zh-CN" sz="1800" b="1" dirty="0"/>
              <a:t>：</a:t>
            </a:r>
            <a:r>
              <a:rPr lang="zh-CN" altLang="zh-CN" sz="1800" dirty="0"/>
              <a:t>在“</a:t>
            </a:r>
            <a:r>
              <a:rPr lang="en-US" altLang="zh-CN" sz="1800" dirty="0"/>
              <a:t>Line Edit</a:t>
            </a:r>
            <a:r>
              <a:rPr lang="zh-CN" altLang="zh-CN" sz="1800" dirty="0"/>
              <a:t>”文本框内输入半径值，不需要单击按钮触发单击事件，直接就在</a:t>
            </a:r>
            <a:r>
              <a:rPr lang="en-US" altLang="zh-CN" sz="1800" dirty="0"/>
              <a:t>areaLabel_2</a:t>
            </a:r>
            <a:r>
              <a:rPr lang="zh-CN" altLang="zh-CN" sz="1800" dirty="0"/>
              <a:t>中显示圆面积。</a:t>
            </a:r>
          </a:p>
          <a:p>
            <a:pPr indent="450850"/>
            <a:r>
              <a:rPr lang="zh-CN" altLang="zh-CN" sz="1800" dirty="0"/>
              <a:t>编写代码步骤如下。</a:t>
            </a:r>
          </a:p>
          <a:p>
            <a:pPr indent="450850"/>
            <a:r>
              <a:rPr lang="zh-CN" altLang="zh-CN" sz="1800" dirty="0"/>
              <a:t>（</a:t>
            </a:r>
            <a:r>
              <a:rPr lang="en-US" altLang="zh-CN" sz="1800" dirty="0"/>
              <a:t>1</a:t>
            </a:r>
            <a:r>
              <a:rPr lang="zh-CN" altLang="zh-CN" sz="1800" dirty="0"/>
              <a:t>）在“</a:t>
            </a:r>
            <a:r>
              <a:rPr lang="en-US" altLang="zh-CN" sz="1800" dirty="0"/>
              <a:t>Line Edit</a:t>
            </a:r>
            <a:r>
              <a:rPr lang="zh-CN" altLang="zh-CN" sz="1800" dirty="0"/>
              <a:t>”文本框上按鼠标右键，在弹出的下拉菜单中选择“转到槽</a:t>
            </a:r>
            <a:r>
              <a:rPr lang="en-US" altLang="zh-CN" sz="1800" dirty="0"/>
              <a:t>...</a:t>
            </a:r>
            <a:r>
              <a:rPr lang="zh-CN" altLang="zh-CN" sz="1800" dirty="0"/>
              <a:t>”命令，在“转到槽”对话框中选择“</a:t>
            </a:r>
            <a:r>
              <a:rPr lang="en-US" altLang="zh-CN" sz="1800" dirty="0" err="1"/>
              <a:t>textChanged</a:t>
            </a:r>
            <a:r>
              <a:rPr lang="en-US" altLang="zh-CN" sz="1800" dirty="0"/>
              <a:t>(</a:t>
            </a:r>
            <a:r>
              <a:rPr lang="en-US" altLang="zh-CN" sz="1800" dirty="0" err="1"/>
              <a:t>QString</a:t>
            </a:r>
            <a:r>
              <a:rPr lang="en-US" altLang="zh-CN" sz="1800" dirty="0"/>
              <a:t>)</a:t>
            </a:r>
            <a:r>
              <a:rPr lang="zh-CN" altLang="zh-CN" sz="1800" dirty="0"/>
              <a:t>”信号，如图</a:t>
            </a:r>
            <a:r>
              <a:rPr lang="en-US" altLang="zh-CN" sz="1800" dirty="0"/>
              <a:t>1.29</a:t>
            </a:r>
            <a:r>
              <a:rPr lang="zh-CN" altLang="zh-CN" sz="1800" dirty="0"/>
              <a:t>所示。</a:t>
            </a:r>
          </a:p>
        </p:txBody>
      </p:sp>
      <p:pic>
        <p:nvPicPr>
          <p:cNvPr id="61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0020" y="2638198"/>
            <a:ext cx="5977720" cy="2495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2845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4341253" cy="461665"/>
          </a:xfrm>
          <a:prstGeom prst="rect">
            <a:avLst/>
          </a:prstGeom>
        </p:spPr>
        <p:txBody>
          <a:bodyPr wrap="none">
            <a:spAutoFit/>
          </a:bodyPr>
          <a:lstStyle/>
          <a:p>
            <a:r>
              <a:rPr lang="en-US" altLang="zh-CN" sz="2400" b="1" dirty="0"/>
              <a:t>2</a:t>
            </a:r>
            <a:r>
              <a:rPr lang="zh-CN" altLang="zh-CN" sz="2400" b="1" dirty="0"/>
              <a:t>．编写相应的计算圆面积代码</a:t>
            </a:r>
          </a:p>
        </p:txBody>
      </p:sp>
      <p:sp>
        <p:nvSpPr>
          <p:cNvPr id="3" name="TextBox 2"/>
          <p:cNvSpPr txBox="1"/>
          <p:nvPr/>
        </p:nvSpPr>
        <p:spPr>
          <a:xfrm>
            <a:off x="840419" y="1056904"/>
            <a:ext cx="10191758" cy="646331"/>
          </a:xfrm>
          <a:prstGeom prst="rect">
            <a:avLst/>
          </a:prstGeom>
          <a:noFill/>
        </p:spPr>
        <p:txBody>
          <a:bodyPr wrap="square" rtlCol="0">
            <a:spAutoFit/>
          </a:bodyPr>
          <a:lstStyle/>
          <a:p>
            <a:pPr indent="450850"/>
            <a:r>
              <a:rPr lang="zh-CN" altLang="zh-CN" sz="1800" dirty="0"/>
              <a:t>（</a:t>
            </a:r>
            <a:r>
              <a:rPr lang="en-US" altLang="zh-CN" sz="1800" dirty="0"/>
              <a:t>2</a:t>
            </a:r>
            <a:r>
              <a:rPr lang="zh-CN" altLang="zh-CN" sz="1800" dirty="0"/>
              <a:t>）单击“</a:t>
            </a:r>
            <a:r>
              <a:rPr lang="en-US" altLang="zh-CN" sz="1800" dirty="0"/>
              <a:t>OK</a:t>
            </a:r>
            <a:r>
              <a:rPr lang="zh-CN" altLang="zh-CN" sz="1800" dirty="0"/>
              <a:t>”按钮，进入</a:t>
            </a:r>
            <a:r>
              <a:rPr lang="en-US" altLang="zh-CN" sz="1800" dirty="0"/>
              <a:t>dialog.cpp</a:t>
            </a:r>
            <a:r>
              <a:rPr lang="zh-CN" altLang="zh-CN" sz="1800" dirty="0"/>
              <a:t>文件中的文本编辑框改变值内容事件的槽函数</a:t>
            </a:r>
            <a:r>
              <a:rPr lang="en-US" altLang="zh-CN" sz="1800" dirty="0" err="1"/>
              <a:t>on_radiusLineEdit_textChanged</a:t>
            </a:r>
            <a:r>
              <a:rPr lang="en-US" altLang="zh-CN" sz="1800" dirty="0"/>
              <a:t>(</a:t>
            </a:r>
            <a:r>
              <a:rPr lang="en-US" altLang="zh-CN" sz="1800" dirty="0" err="1"/>
              <a:t>const</a:t>
            </a:r>
            <a:r>
              <a:rPr lang="en-US" altLang="zh-CN" sz="1800" dirty="0"/>
              <a:t> </a:t>
            </a:r>
            <a:r>
              <a:rPr lang="en-US" altLang="zh-CN" sz="1800" dirty="0" err="1"/>
              <a:t>QString</a:t>
            </a:r>
            <a:r>
              <a:rPr lang="en-US" altLang="zh-CN" sz="1800" dirty="0"/>
              <a:t> &amp;arg1)</a:t>
            </a:r>
            <a:r>
              <a:rPr lang="zh-CN" altLang="zh-CN" sz="1800" dirty="0"/>
              <a:t>。在此函数中添加如下代码：</a:t>
            </a:r>
          </a:p>
        </p:txBody>
      </p:sp>
      <p:sp>
        <p:nvSpPr>
          <p:cNvPr id="4" name="TextBox 3"/>
          <p:cNvSpPr txBox="1"/>
          <p:nvPr/>
        </p:nvSpPr>
        <p:spPr>
          <a:xfrm>
            <a:off x="1496291" y="1900052"/>
            <a:ext cx="8977745" cy="2707124"/>
          </a:xfrm>
          <a:prstGeom prst="roundRect">
            <a:avLst>
              <a:gd name="adj" fmla="val 7894"/>
            </a:avLst>
          </a:prstGeom>
          <a:solidFill>
            <a:srgbClr val="DDDDDD"/>
          </a:solidFill>
        </p:spPr>
        <p:txBody>
          <a:bodyPr wrap="square" rtlCol="0">
            <a:spAutoFit/>
          </a:bodyPr>
          <a:lstStyle/>
          <a:p>
            <a:r>
              <a:rPr lang="en-US" altLang="zh-CN" dirty="0"/>
              <a:t>void Dialog::</a:t>
            </a:r>
            <a:r>
              <a:rPr lang="en-US" altLang="zh-CN" dirty="0" err="1"/>
              <a:t>on_radiusLineEdit_textChanged</a:t>
            </a:r>
            <a:r>
              <a:rPr lang="en-US" altLang="zh-CN" dirty="0"/>
              <a:t>(</a:t>
            </a:r>
            <a:r>
              <a:rPr lang="en-US" altLang="zh-CN" dirty="0" err="1"/>
              <a:t>const</a:t>
            </a:r>
            <a:r>
              <a:rPr lang="en-US" altLang="zh-CN" dirty="0"/>
              <a:t> </a:t>
            </a:r>
            <a:r>
              <a:rPr lang="en-US" altLang="zh-CN" dirty="0" err="1"/>
              <a:t>QString</a:t>
            </a:r>
            <a:r>
              <a:rPr lang="en-US" altLang="zh-CN" dirty="0"/>
              <a:t> &amp;arg1)</a:t>
            </a:r>
            <a:endParaRPr lang="zh-CN" altLang="zh-CN" dirty="0"/>
          </a:p>
          <a:p>
            <a:r>
              <a:rPr lang="en-US" altLang="zh-CN" dirty="0"/>
              <a:t>{</a:t>
            </a:r>
            <a:endParaRPr lang="zh-CN" altLang="zh-CN" dirty="0"/>
          </a:p>
          <a:p>
            <a:r>
              <a:rPr lang="en-US" altLang="zh-CN" dirty="0"/>
              <a:t>    </a:t>
            </a:r>
            <a:r>
              <a:rPr lang="en-US" altLang="zh-CN" dirty="0" err="1"/>
              <a:t>bool</a:t>
            </a:r>
            <a:r>
              <a:rPr lang="en-US" altLang="zh-CN" dirty="0"/>
              <a:t> ok;</a:t>
            </a:r>
            <a:endParaRPr lang="zh-CN" altLang="zh-CN" dirty="0"/>
          </a:p>
          <a:p>
            <a:r>
              <a:rPr lang="en-US" altLang="zh-CN" dirty="0"/>
              <a:t>    </a:t>
            </a:r>
            <a:r>
              <a:rPr lang="en-US" altLang="zh-CN" dirty="0" err="1"/>
              <a:t>QString</a:t>
            </a:r>
            <a:r>
              <a:rPr lang="en-US" altLang="zh-CN" dirty="0"/>
              <a:t> </a:t>
            </a:r>
            <a:r>
              <a:rPr lang="en-US" altLang="zh-CN" dirty="0" err="1"/>
              <a:t>tempStr</a:t>
            </a:r>
            <a:r>
              <a:rPr lang="en-US" altLang="zh-CN" dirty="0"/>
              <a:t>;</a:t>
            </a:r>
            <a:endParaRPr lang="zh-CN" altLang="zh-CN" dirty="0"/>
          </a:p>
          <a:p>
            <a:r>
              <a:rPr lang="en-US" altLang="zh-CN" dirty="0"/>
              <a:t>    </a:t>
            </a:r>
            <a:r>
              <a:rPr lang="en-US" altLang="zh-CN" dirty="0" err="1"/>
              <a:t>QString</a:t>
            </a:r>
            <a:r>
              <a:rPr lang="en-US" altLang="zh-CN" dirty="0"/>
              <a:t> </a:t>
            </a:r>
            <a:r>
              <a:rPr lang="en-US" altLang="zh-CN" dirty="0" err="1"/>
              <a:t>valueStr</a:t>
            </a:r>
            <a:r>
              <a:rPr lang="en-US" altLang="zh-CN" dirty="0"/>
              <a:t>=</a:t>
            </a:r>
            <a:r>
              <a:rPr lang="en-US" altLang="zh-CN" dirty="0" err="1"/>
              <a:t>ui</a:t>
            </a:r>
            <a:r>
              <a:rPr lang="en-US" altLang="zh-CN" dirty="0"/>
              <a:t>-&gt;</a:t>
            </a:r>
            <a:r>
              <a:rPr lang="en-US" altLang="zh-CN" dirty="0" err="1"/>
              <a:t>radiusLineEdit</a:t>
            </a:r>
            <a:r>
              <a:rPr lang="en-US" altLang="zh-CN" dirty="0"/>
              <a:t>-&gt;text();</a:t>
            </a:r>
            <a:endParaRPr lang="zh-CN" altLang="zh-CN" dirty="0"/>
          </a:p>
          <a:p>
            <a:r>
              <a:rPr lang="en-US" altLang="zh-CN" dirty="0"/>
              <a:t>    </a:t>
            </a:r>
            <a:r>
              <a:rPr lang="en-US" altLang="zh-CN" dirty="0" err="1"/>
              <a:t>int</a:t>
            </a:r>
            <a:r>
              <a:rPr lang="en-US" altLang="zh-CN" dirty="0"/>
              <a:t> </a:t>
            </a:r>
            <a:r>
              <a:rPr lang="en-US" altLang="zh-CN" dirty="0" err="1"/>
              <a:t>valueInt</a:t>
            </a:r>
            <a:r>
              <a:rPr lang="en-US" altLang="zh-CN" dirty="0"/>
              <a:t>=</a:t>
            </a:r>
            <a:r>
              <a:rPr lang="en-US" altLang="zh-CN" dirty="0" err="1"/>
              <a:t>valueStr.toInt</a:t>
            </a:r>
            <a:r>
              <a:rPr lang="en-US" altLang="zh-CN" dirty="0"/>
              <a:t>(&amp;ok);</a:t>
            </a:r>
            <a:endParaRPr lang="zh-CN" altLang="zh-CN" dirty="0"/>
          </a:p>
          <a:p>
            <a:r>
              <a:rPr lang="en-US" altLang="zh-CN" dirty="0"/>
              <a:t>    double area=</a:t>
            </a:r>
            <a:r>
              <a:rPr lang="en-US" altLang="zh-CN" dirty="0" err="1"/>
              <a:t>valueInt</a:t>
            </a:r>
            <a:r>
              <a:rPr lang="en-US" altLang="zh-CN" dirty="0"/>
              <a:t>*</a:t>
            </a:r>
            <a:r>
              <a:rPr lang="en-US" altLang="zh-CN" dirty="0" err="1"/>
              <a:t>valueInt</a:t>
            </a:r>
            <a:r>
              <a:rPr lang="en-US" altLang="zh-CN" dirty="0"/>
              <a:t>*PI;					//</a:t>
            </a:r>
            <a:r>
              <a:rPr lang="zh-CN" altLang="zh-CN" dirty="0"/>
              <a:t>计算圆面积</a:t>
            </a:r>
          </a:p>
          <a:p>
            <a:r>
              <a:rPr lang="en-US" altLang="zh-CN" dirty="0"/>
              <a:t>    </a:t>
            </a:r>
            <a:r>
              <a:rPr lang="en-US" altLang="zh-CN" dirty="0" err="1"/>
              <a:t>ui</a:t>
            </a:r>
            <a:r>
              <a:rPr lang="en-US" altLang="zh-CN" dirty="0"/>
              <a:t>-&gt;areaLabel_2-&gt;</a:t>
            </a:r>
            <a:r>
              <a:rPr lang="en-US" altLang="zh-CN" dirty="0" err="1"/>
              <a:t>setText</a:t>
            </a:r>
            <a:r>
              <a:rPr lang="en-US" altLang="zh-CN" dirty="0"/>
              <a:t>(</a:t>
            </a:r>
            <a:r>
              <a:rPr lang="en-US" altLang="zh-CN" dirty="0" err="1"/>
              <a:t>tempStr.setNum</a:t>
            </a:r>
            <a:r>
              <a:rPr lang="en-US" altLang="zh-CN" dirty="0"/>
              <a:t>(area));</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839815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132432" y="1699911"/>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645763" y="1439436"/>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274932" y="1795871"/>
            <a:ext cx="1498853" cy="1488092"/>
          </a:xfrm>
          <a:prstGeom prst="rect">
            <a:avLst/>
          </a:prstGeom>
          <a:noFill/>
        </p:spPr>
        <p:txBody>
          <a:bodyPr wrap="square" lIns="86863" tIns="43430" rIns="86863" bIns="43430" rtlCol="0">
            <a:spAutoFit/>
          </a:bodyPr>
          <a:lstStyle/>
          <a:p>
            <a:r>
              <a:rPr lang="en-US" altLang="zh-CN" sz="9100" b="1" dirty="0">
                <a:solidFill>
                  <a:schemeClr val="bg1"/>
                </a:solidFill>
                <a:latin typeface="方正隶书简体" panose="02010601030101010101" pitchFamily="2" charset="-122"/>
                <a:ea typeface="方正隶书简体" panose="02010601030101010101" pitchFamily="2" charset="-122"/>
              </a:rPr>
              <a:t>02</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7968" y="870212"/>
            <a:ext cx="939645" cy="1112796"/>
          </a:xfrm>
          <a:prstGeom prst="rect">
            <a:avLst/>
          </a:prstGeom>
        </p:spPr>
      </p:pic>
      <p:sp>
        <p:nvSpPr>
          <p:cNvPr id="25" name="TextBox 5"/>
          <p:cNvSpPr txBox="1"/>
          <p:nvPr/>
        </p:nvSpPr>
        <p:spPr>
          <a:xfrm>
            <a:off x="4384804" y="3652838"/>
            <a:ext cx="3279107" cy="518595"/>
          </a:xfrm>
          <a:prstGeom prst="rect">
            <a:avLst/>
          </a:prstGeom>
          <a:noFill/>
        </p:spPr>
        <p:txBody>
          <a:bodyPr wrap="square" lIns="86863" tIns="43430" rIns="86863" bIns="43430" rtlCol="0">
            <a:spAutoFit/>
          </a:bodyPr>
          <a:lstStyle/>
          <a:p>
            <a:r>
              <a:rPr lang="zh-CN" altLang="zh-CN" sz="2800" b="1" dirty="0"/>
              <a:t>代码实现简单实例</a:t>
            </a:r>
          </a:p>
        </p:txBody>
      </p:sp>
    </p:spTree>
    <p:extLst>
      <p:ext uri="{BB962C8B-B14F-4D97-AF65-F5344CB8AC3E}">
        <p14:creationId xmlns:p14="http://schemas.microsoft.com/office/powerpoint/2010/main" val="75672490"/>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646878" cy="461665"/>
          </a:xfrm>
          <a:prstGeom prst="rect">
            <a:avLst/>
          </a:prstGeom>
        </p:spPr>
        <p:txBody>
          <a:bodyPr wrap="none">
            <a:spAutoFit/>
          </a:bodyPr>
          <a:lstStyle/>
          <a:p>
            <a:r>
              <a:rPr lang="zh-CN" altLang="zh-CN" sz="2400" b="1" dirty="0"/>
              <a:t>代码实现简单实例</a:t>
            </a:r>
          </a:p>
        </p:txBody>
      </p:sp>
      <p:sp>
        <p:nvSpPr>
          <p:cNvPr id="3" name="TextBox 2"/>
          <p:cNvSpPr txBox="1"/>
          <p:nvPr/>
        </p:nvSpPr>
        <p:spPr>
          <a:xfrm>
            <a:off x="665018" y="1009403"/>
            <a:ext cx="10497787" cy="1738938"/>
          </a:xfrm>
          <a:prstGeom prst="rect">
            <a:avLst/>
          </a:prstGeom>
          <a:noFill/>
        </p:spPr>
        <p:txBody>
          <a:bodyPr wrap="square" rtlCol="0">
            <a:spAutoFit/>
          </a:bodyPr>
          <a:lstStyle/>
          <a:p>
            <a:pPr indent="450850"/>
            <a:r>
              <a:rPr lang="zh-CN" altLang="zh-CN" sz="1800" b="1" u="sng" dirty="0"/>
              <a:t>【例】</a:t>
            </a:r>
            <a:r>
              <a:rPr lang="zh-CN" altLang="zh-CN" sz="1800" u="sng" dirty="0"/>
              <a:t>（简单）</a:t>
            </a:r>
            <a:r>
              <a:rPr lang="en-US" altLang="zh-CN" sz="1800" dirty="0"/>
              <a:t> </a:t>
            </a:r>
            <a:r>
              <a:rPr lang="zh-CN" altLang="zh-CN" sz="1800" dirty="0"/>
              <a:t>（</a:t>
            </a:r>
            <a:r>
              <a:rPr lang="en-US" altLang="zh-CN" sz="1800" dirty="0"/>
              <a:t>CH102</a:t>
            </a:r>
            <a:r>
              <a:rPr lang="zh-CN" altLang="zh-CN" sz="1800" dirty="0"/>
              <a:t>）采用编写代码的方式来实现计算圆面积的功能。</a:t>
            </a:r>
          </a:p>
          <a:p>
            <a:pPr indent="450850"/>
            <a:r>
              <a:rPr lang="zh-CN" altLang="zh-CN" sz="1800" dirty="0"/>
              <a:t>步骤如下。</a:t>
            </a:r>
          </a:p>
          <a:p>
            <a:pPr indent="450850"/>
            <a:r>
              <a:rPr lang="zh-CN" altLang="zh-CN" sz="1800" dirty="0"/>
              <a:t>（</a:t>
            </a:r>
            <a:r>
              <a:rPr lang="en-US" altLang="zh-CN" sz="1800" dirty="0"/>
              <a:t>1</a:t>
            </a:r>
            <a:r>
              <a:rPr lang="zh-CN" altLang="zh-CN" sz="1800" dirty="0"/>
              <a:t>）首先创建一个新工程。创建过程和本书</a:t>
            </a:r>
            <a:r>
              <a:rPr lang="en-US" altLang="zh-CN" sz="1800" dirty="0"/>
              <a:t>1.3.1</a:t>
            </a:r>
            <a:r>
              <a:rPr lang="zh-CN" altLang="zh-CN" sz="1800" dirty="0"/>
              <a:t>节界面设计中的第（</a:t>
            </a:r>
            <a:r>
              <a:rPr lang="en-US" altLang="zh-CN" sz="1800" dirty="0"/>
              <a:t>1</a:t>
            </a:r>
            <a:r>
              <a:rPr lang="zh-CN" altLang="zh-CN" sz="1800" dirty="0"/>
              <a:t>）～（</a:t>
            </a:r>
            <a:r>
              <a:rPr lang="en-US" altLang="zh-CN" sz="1800" dirty="0"/>
              <a:t>7</a:t>
            </a:r>
            <a:r>
              <a:rPr lang="zh-CN" altLang="zh-CN" sz="1800" dirty="0"/>
              <a:t>）步相同，只是在第（</a:t>
            </a:r>
            <a:r>
              <a:rPr lang="en-US" altLang="zh-CN" sz="1800" dirty="0"/>
              <a:t>3</a:t>
            </a:r>
            <a:r>
              <a:rPr lang="zh-CN" altLang="zh-CN" sz="1800" dirty="0"/>
              <a:t>）步中，项目命名为</a:t>
            </a:r>
            <a:r>
              <a:rPr lang="en-US" altLang="zh-CN" sz="1800" dirty="0"/>
              <a:t>Dialog</a:t>
            </a:r>
            <a:r>
              <a:rPr lang="zh-CN" altLang="zh-CN" sz="1800" dirty="0"/>
              <a:t>且保存路径为</a:t>
            </a:r>
            <a:r>
              <a:rPr lang="en-US" altLang="zh-CN" sz="1800" dirty="0"/>
              <a:t>D:\Qt\CH1\CH102</a:t>
            </a:r>
            <a:r>
              <a:rPr lang="zh-CN" altLang="zh-CN" sz="1800" dirty="0"/>
              <a:t>，在第（</a:t>
            </a:r>
            <a:r>
              <a:rPr lang="en-US" altLang="zh-CN" sz="1800" dirty="0"/>
              <a:t>5</a:t>
            </a:r>
            <a:r>
              <a:rPr lang="zh-CN" altLang="zh-CN" sz="1800" dirty="0"/>
              <a:t>）步中，取消“创建界面”复选框的选中状态。</a:t>
            </a:r>
          </a:p>
          <a:p>
            <a:pPr indent="450850"/>
            <a:r>
              <a:rPr lang="zh-CN" altLang="zh-CN" sz="1800" dirty="0"/>
              <a:t>（</a:t>
            </a:r>
            <a:r>
              <a:rPr lang="en-US" altLang="zh-CN" sz="1800" dirty="0"/>
              <a:t>2</a:t>
            </a:r>
            <a:r>
              <a:rPr lang="zh-CN" altLang="zh-CN" sz="1800" dirty="0"/>
              <a:t>）在上述工程的</a:t>
            </a:r>
            <a:r>
              <a:rPr lang="en-US" altLang="zh-CN" sz="1800" dirty="0" err="1"/>
              <a:t>dialog.h</a:t>
            </a:r>
            <a:r>
              <a:rPr lang="zh-CN" altLang="zh-CN" sz="1800" dirty="0"/>
              <a:t>中添加如下加黑代码：</a:t>
            </a:r>
          </a:p>
        </p:txBody>
      </p:sp>
      <p:sp>
        <p:nvSpPr>
          <p:cNvPr id="4" name="TextBox 3"/>
          <p:cNvSpPr txBox="1"/>
          <p:nvPr/>
        </p:nvSpPr>
        <p:spPr>
          <a:xfrm>
            <a:off x="1401288" y="2909455"/>
            <a:ext cx="9108374" cy="3863816"/>
          </a:xfrm>
          <a:prstGeom prst="roundRect">
            <a:avLst>
              <a:gd name="adj" fmla="val 5519"/>
            </a:avLst>
          </a:prstGeom>
          <a:solidFill>
            <a:srgbClr val="DDDDDD"/>
          </a:solidFill>
        </p:spPr>
        <p:txBody>
          <a:bodyPr wrap="square" rtlCol="0">
            <a:spAutoFit/>
          </a:bodyPr>
          <a:lstStyle/>
          <a:p>
            <a:r>
              <a:rPr lang="en-US" altLang="zh-CN" b="1" dirty="0"/>
              <a:t>#include &lt;</a:t>
            </a:r>
            <a:r>
              <a:rPr lang="en-US" altLang="zh-CN" b="1" dirty="0" err="1"/>
              <a:t>QLabel</a:t>
            </a:r>
            <a:r>
              <a:rPr lang="en-US" altLang="zh-CN" b="1" dirty="0"/>
              <a:t>&gt;							</a:t>
            </a:r>
            <a:r>
              <a:rPr lang="en-US" altLang="zh-CN" dirty="0"/>
              <a:t>// (a)</a:t>
            </a:r>
            <a:endParaRPr lang="zh-CN" altLang="zh-CN" dirty="0"/>
          </a:p>
          <a:p>
            <a:r>
              <a:rPr lang="en-US" altLang="zh-CN" b="1" dirty="0"/>
              <a:t>#include &lt;</a:t>
            </a:r>
            <a:r>
              <a:rPr lang="en-US" altLang="zh-CN" b="1" dirty="0" err="1"/>
              <a:t>QLineEdit</a:t>
            </a:r>
            <a:r>
              <a:rPr lang="en-US" altLang="zh-CN" b="1" dirty="0"/>
              <a:t>&gt;						</a:t>
            </a:r>
            <a:r>
              <a:rPr lang="en-US" altLang="zh-CN" dirty="0"/>
              <a:t>// (a)</a:t>
            </a:r>
            <a:endParaRPr lang="zh-CN" altLang="zh-CN" dirty="0"/>
          </a:p>
          <a:p>
            <a:r>
              <a:rPr lang="en-US" altLang="zh-CN" b="1" dirty="0"/>
              <a:t>#include &lt;</a:t>
            </a:r>
            <a:r>
              <a:rPr lang="en-US" altLang="zh-CN" b="1" dirty="0" err="1"/>
              <a:t>QPushButton</a:t>
            </a:r>
            <a:r>
              <a:rPr lang="en-US" altLang="zh-CN" b="1" dirty="0"/>
              <a:t>&gt;						</a:t>
            </a:r>
            <a:r>
              <a:rPr lang="en-US" altLang="zh-CN" dirty="0"/>
              <a:t>// (a)</a:t>
            </a:r>
            <a:endParaRPr lang="zh-CN" altLang="zh-CN" dirty="0"/>
          </a:p>
          <a:p>
            <a:r>
              <a:rPr lang="en-US" altLang="zh-CN" dirty="0"/>
              <a:t>class Dialog : public </a:t>
            </a:r>
            <a:r>
              <a:rPr lang="en-US" altLang="zh-CN" dirty="0" err="1"/>
              <a:t>QDialog</a:t>
            </a:r>
            <a:endParaRPr lang="zh-CN" altLang="zh-CN" dirty="0"/>
          </a:p>
          <a:p>
            <a:r>
              <a:rPr lang="en-US" altLang="zh-CN" dirty="0"/>
              <a:t>{</a:t>
            </a:r>
            <a:endParaRPr lang="zh-CN" altLang="zh-CN" dirty="0"/>
          </a:p>
          <a:p>
            <a:r>
              <a:rPr lang="en-US" altLang="zh-CN" dirty="0"/>
              <a:t>	Q_OBJECT</a:t>
            </a:r>
            <a:endParaRPr lang="zh-CN" altLang="zh-CN" dirty="0"/>
          </a:p>
          <a:p>
            <a:r>
              <a:rPr lang="en-US" altLang="zh-CN" dirty="0"/>
              <a:t>public:</a:t>
            </a:r>
            <a:endParaRPr lang="zh-CN" altLang="zh-CN" dirty="0"/>
          </a:p>
          <a:p>
            <a:r>
              <a:rPr lang="en-US" altLang="zh-CN" dirty="0"/>
              <a:t>	Dialog(</a:t>
            </a:r>
            <a:r>
              <a:rPr lang="en-US" altLang="zh-CN" dirty="0" err="1"/>
              <a:t>QWidget</a:t>
            </a:r>
            <a:r>
              <a:rPr lang="en-US" altLang="zh-CN" dirty="0"/>
              <a:t> *parent = 0); </a:t>
            </a:r>
            <a:endParaRPr lang="zh-CN" altLang="zh-CN" dirty="0"/>
          </a:p>
          <a:p>
            <a:r>
              <a:rPr lang="en-US" altLang="zh-CN" dirty="0"/>
              <a:t>	~Dialog();</a:t>
            </a:r>
            <a:endParaRPr lang="zh-CN" altLang="zh-CN" dirty="0"/>
          </a:p>
          <a:p>
            <a:r>
              <a:rPr lang="en-US" altLang="zh-CN" b="1" dirty="0"/>
              <a:t>private:</a:t>
            </a:r>
            <a:endParaRPr lang="zh-CN" altLang="zh-CN" dirty="0"/>
          </a:p>
          <a:p>
            <a:r>
              <a:rPr lang="en-US" altLang="zh-CN" dirty="0"/>
              <a:t>	</a:t>
            </a:r>
            <a:r>
              <a:rPr lang="en-US" altLang="zh-CN" b="1" dirty="0" err="1"/>
              <a:t>QLabel</a:t>
            </a:r>
            <a:r>
              <a:rPr lang="en-US" altLang="zh-CN" b="1" dirty="0"/>
              <a:t> *label1,*label2;					</a:t>
            </a:r>
            <a:r>
              <a:rPr lang="en-US" altLang="zh-CN" dirty="0"/>
              <a:t>// (b)</a:t>
            </a:r>
            <a:endParaRPr lang="zh-CN" altLang="zh-CN" dirty="0"/>
          </a:p>
          <a:p>
            <a:r>
              <a:rPr lang="en-US" altLang="zh-CN" dirty="0"/>
              <a:t>	</a:t>
            </a:r>
            <a:r>
              <a:rPr lang="en-US" altLang="zh-CN" b="1" dirty="0" err="1"/>
              <a:t>QLineEdit</a:t>
            </a:r>
            <a:r>
              <a:rPr lang="en-US" altLang="zh-CN" b="1" dirty="0"/>
              <a:t> *</a:t>
            </a:r>
            <a:r>
              <a:rPr lang="en-US" altLang="zh-CN" b="1" dirty="0" err="1"/>
              <a:t>lineEdit</a:t>
            </a:r>
            <a:r>
              <a:rPr lang="en-US" altLang="zh-CN" b="1" dirty="0"/>
              <a:t>;					</a:t>
            </a:r>
            <a:r>
              <a:rPr lang="en-US" altLang="zh-CN" dirty="0"/>
              <a:t>// (b)</a:t>
            </a:r>
            <a:endParaRPr lang="zh-CN" altLang="zh-CN" dirty="0"/>
          </a:p>
          <a:p>
            <a:r>
              <a:rPr lang="en-US" altLang="zh-CN" dirty="0"/>
              <a:t>	</a:t>
            </a:r>
            <a:r>
              <a:rPr lang="en-US" altLang="zh-CN" b="1" dirty="0" err="1"/>
              <a:t>QPushButton</a:t>
            </a:r>
            <a:r>
              <a:rPr lang="en-US" altLang="zh-CN" b="1" dirty="0"/>
              <a:t> *button;					</a:t>
            </a:r>
            <a:r>
              <a:rPr lang="en-US" altLang="zh-CN" dirty="0"/>
              <a:t>// (b)</a:t>
            </a:r>
            <a:endParaRPr lang="zh-CN" altLang="zh-CN" dirty="0"/>
          </a:p>
          <a:p>
            <a:r>
              <a:rPr lang="en-US" altLang="zh-CN" dirty="0"/>
              <a:t>};</a:t>
            </a:r>
          </a:p>
        </p:txBody>
      </p:sp>
    </p:spTree>
    <p:extLst>
      <p:ext uri="{BB962C8B-B14F-4D97-AF65-F5344CB8AC3E}">
        <p14:creationId xmlns:p14="http://schemas.microsoft.com/office/powerpoint/2010/main" val="2220481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646878" cy="461665"/>
          </a:xfrm>
          <a:prstGeom prst="rect">
            <a:avLst/>
          </a:prstGeom>
        </p:spPr>
        <p:txBody>
          <a:bodyPr wrap="none">
            <a:spAutoFit/>
          </a:bodyPr>
          <a:lstStyle/>
          <a:p>
            <a:r>
              <a:rPr lang="zh-CN" altLang="zh-CN" sz="2400" b="1" dirty="0"/>
              <a:t>代码实现简单实例</a:t>
            </a:r>
          </a:p>
        </p:txBody>
      </p:sp>
      <p:sp>
        <p:nvSpPr>
          <p:cNvPr id="4" name="TextBox 3"/>
          <p:cNvSpPr txBox="1"/>
          <p:nvPr/>
        </p:nvSpPr>
        <p:spPr>
          <a:xfrm>
            <a:off x="997527" y="1104405"/>
            <a:ext cx="9927772" cy="2794483"/>
          </a:xfrm>
          <a:prstGeom prst="rect">
            <a:avLst/>
          </a:prstGeom>
          <a:noFill/>
        </p:spPr>
        <p:txBody>
          <a:bodyPr wrap="square" rtlCol="0">
            <a:spAutoFit/>
          </a:bodyPr>
          <a:lstStyle/>
          <a:p>
            <a:pPr indent="450850">
              <a:lnSpc>
                <a:spcPct val="150000"/>
              </a:lnSpc>
            </a:pPr>
            <a:r>
              <a:rPr lang="zh-CN" altLang="zh-CN" b="1" dirty="0"/>
              <a:t>其中，</a:t>
            </a:r>
            <a:endParaRPr lang="zh-CN" altLang="zh-CN" dirty="0"/>
          </a:p>
          <a:p>
            <a:pPr indent="450850">
              <a:lnSpc>
                <a:spcPct val="150000"/>
              </a:lnSpc>
            </a:pPr>
            <a:r>
              <a:rPr lang="en-US" altLang="zh-CN" b="1" dirty="0"/>
              <a:t>(a) </a:t>
            </a:r>
            <a:r>
              <a:rPr lang="zh-CN" altLang="zh-CN" dirty="0"/>
              <a:t>加入实现</a:t>
            </a:r>
            <a:r>
              <a:rPr lang="en-US" altLang="zh-CN" dirty="0"/>
              <a:t>Label</a:t>
            </a:r>
            <a:r>
              <a:rPr lang="zh-CN" altLang="zh-CN" dirty="0"/>
              <a:t>、</a:t>
            </a:r>
            <a:r>
              <a:rPr lang="en-US" altLang="zh-CN" dirty="0" err="1"/>
              <a:t>LineEdit</a:t>
            </a:r>
            <a:r>
              <a:rPr lang="zh-CN" altLang="zh-CN" dirty="0"/>
              <a:t>、</a:t>
            </a:r>
            <a:r>
              <a:rPr lang="en-US" altLang="zh-CN" dirty="0" err="1"/>
              <a:t>PushButton</a:t>
            </a:r>
            <a:r>
              <a:rPr lang="zh-CN" altLang="zh-CN" dirty="0"/>
              <a:t>控件的头文件。</a:t>
            </a:r>
          </a:p>
          <a:p>
            <a:pPr indent="450850">
              <a:lnSpc>
                <a:spcPct val="150000"/>
              </a:lnSpc>
            </a:pPr>
            <a:r>
              <a:rPr lang="en-US" altLang="zh-CN" b="1" dirty="0"/>
              <a:t>(b) </a:t>
            </a:r>
            <a:r>
              <a:rPr lang="zh-CN" altLang="zh-CN" dirty="0"/>
              <a:t>定义界面中的</a:t>
            </a:r>
            <a:r>
              <a:rPr lang="en-US" altLang="zh-CN" dirty="0"/>
              <a:t>Label</a:t>
            </a:r>
            <a:r>
              <a:rPr lang="zh-CN" altLang="zh-CN" dirty="0"/>
              <a:t>、</a:t>
            </a:r>
            <a:r>
              <a:rPr lang="en-US" altLang="zh-CN" dirty="0" err="1"/>
              <a:t>LineEdit</a:t>
            </a:r>
            <a:r>
              <a:rPr lang="zh-CN" altLang="zh-CN" dirty="0"/>
              <a:t>、</a:t>
            </a:r>
            <a:r>
              <a:rPr lang="en-US" altLang="zh-CN" dirty="0" err="1"/>
              <a:t>PushButton</a:t>
            </a:r>
            <a:r>
              <a:rPr lang="zh-CN" altLang="zh-CN" dirty="0"/>
              <a:t>控件对象。</a:t>
            </a:r>
            <a:r>
              <a:rPr lang="en-US" altLang="zh-CN" dirty="0"/>
              <a:t>label1</a:t>
            </a:r>
            <a:r>
              <a:rPr lang="zh-CN" altLang="zh-CN" dirty="0"/>
              <a:t>标签对象提示“请输入圆的半径”，</a:t>
            </a:r>
            <a:r>
              <a:rPr lang="en-US" altLang="zh-CN" dirty="0"/>
              <a:t>label2</a:t>
            </a:r>
            <a:r>
              <a:rPr lang="zh-CN" altLang="zh-CN" dirty="0"/>
              <a:t>标签对象显示圆面积计算结果，</a:t>
            </a:r>
            <a:r>
              <a:rPr lang="en-US" altLang="zh-CN" dirty="0" err="1"/>
              <a:t>LineEdit</a:t>
            </a:r>
            <a:r>
              <a:rPr lang="zh-CN" altLang="zh-CN" dirty="0"/>
              <a:t>文本框对象用于输入半径，</a:t>
            </a:r>
            <a:r>
              <a:rPr lang="en-US" altLang="zh-CN" dirty="0" err="1"/>
              <a:t>PushButton</a:t>
            </a:r>
            <a:r>
              <a:rPr lang="zh-CN" altLang="zh-CN" dirty="0"/>
              <a:t>为“计算”命令按钮对象。</a:t>
            </a:r>
          </a:p>
          <a:p>
            <a:pPr indent="450850">
              <a:lnSpc>
                <a:spcPct val="150000"/>
              </a:lnSpc>
            </a:pPr>
            <a:r>
              <a:rPr lang="en-US" altLang="zh-CN" dirty="0"/>
              <a:t>Q_OBJECT</a:t>
            </a:r>
            <a:r>
              <a:rPr lang="zh-CN" altLang="zh-CN" dirty="0"/>
              <a:t>宏的作用是启动</a:t>
            </a:r>
            <a:r>
              <a:rPr lang="en-US" altLang="zh-CN" b="1" u="sng" dirty="0" err="1"/>
              <a:t>Qt</a:t>
            </a:r>
            <a:r>
              <a:rPr lang="en-US" altLang="zh-CN" b="1" u="sng" dirty="0"/>
              <a:t> 5元对象系统</a:t>
            </a:r>
            <a:r>
              <a:rPr lang="zh-CN" altLang="zh-CN" dirty="0"/>
              <a:t>的一些特性（如支持信号和槽等），它必须放置到类定义的私有区中。</a:t>
            </a:r>
          </a:p>
        </p:txBody>
      </p:sp>
    </p:spTree>
    <p:extLst>
      <p:ext uri="{BB962C8B-B14F-4D97-AF65-F5344CB8AC3E}">
        <p14:creationId xmlns:p14="http://schemas.microsoft.com/office/powerpoint/2010/main" val="400330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646878" cy="461665"/>
          </a:xfrm>
          <a:prstGeom prst="rect">
            <a:avLst/>
          </a:prstGeom>
        </p:spPr>
        <p:txBody>
          <a:bodyPr wrap="none">
            <a:spAutoFit/>
          </a:bodyPr>
          <a:lstStyle/>
          <a:p>
            <a:r>
              <a:rPr lang="zh-CN" altLang="zh-CN" sz="2400" b="1" dirty="0"/>
              <a:t>代码实现简单实例</a:t>
            </a:r>
          </a:p>
        </p:txBody>
      </p:sp>
      <p:sp>
        <p:nvSpPr>
          <p:cNvPr id="3" name="矩形 2"/>
          <p:cNvSpPr/>
          <p:nvPr/>
        </p:nvSpPr>
        <p:spPr>
          <a:xfrm>
            <a:off x="1192313" y="946423"/>
            <a:ext cx="3861955" cy="369332"/>
          </a:xfrm>
          <a:prstGeom prst="rect">
            <a:avLst/>
          </a:prstGeom>
        </p:spPr>
        <p:txBody>
          <a:bodyPr wrap="none">
            <a:spAutoFit/>
          </a:bodyPr>
          <a:lstStyle/>
          <a:p>
            <a:r>
              <a:rPr lang="zh-CN" altLang="zh-CN" sz="1800" dirty="0"/>
              <a:t>（</a:t>
            </a:r>
            <a:r>
              <a:rPr lang="en-US" altLang="zh-CN" sz="1800" dirty="0"/>
              <a:t>3</a:t>
            </a:r>
            <a:r>
              <a:rPr lang="zh-CN" altLang="zh-CN" sz="1800" dirty="0"/>
              <a:t>）在</a:t>
            </a:r>
            <a:r>
              <a:rPr lang="en-US" altLang="zh-CN" sz="1800" dirty="0"/>
              <a:t>dialog.cpp </a:t>
            </a:r>
            <a:r>
              <a:rPr lang="zh-CN" altLang="zh-CN" sz="1800" dirty="0"/>
              <a:t>中添加如下代码：</a:t>
            </a:r>
          </a:p>
        </p:txBody>
      </p:sp>
      <p:sp>
        <p:nvSpPr>
          <p:cNvPr id="4" name="TextBox 3"/>
          <p:cNvSpPr txBox="1"/>
          <p:nvPr/>
        </p:nvSpPr>
        <p:spPr>
          <a:xfrm>
            <a:off x="1377538" y="1315755"/>
            <a:ext cx="9144000" cy="4627513"/>
          </a:xfrm>
          <a:prstGeom prst="roundRect">
            <a:avLst>
              <a:gd name="adj" fmla="val 4609"/>
            </a:avLst>
          </a:prstGeom>
          <a:solidFill>
            <a:srgbClr val="DDDDDD"/>
          </a:solidFill>
        </p:spPr>
        <p:txBody>
          <a:bodyPr wrap="square" rtlCol="0">
            <a:spAutoFit/>
          </a:bodyPr>
          <a:lstStyle/>
          <a:p>
            <a:r>
              <a:rPr lang="en-US" altLang="zh-CN" b="1" dirty="0"/>
              <a:t>#include &lt;</a:t>
            </a:r>
            <a:r>
              <a:rPr lang="en-US" altLang="zh-CN" b="1" dirty="0" err="1"/>
              <a:t>QGridLayout</a:t>
            </a:r>
            <a:r>
              <a:rPr lang="en-US" altLang="zh-CN" b="1" dirty="0"/>
              <a:t>&gt;										</a:t>
            </a:r>
            <a:r>
              <a:rPr lang="en-US" altLang="zh-CN" dirty="0"/>
              <a:t>// (a)</a:t>
            </a:r>
            <a:endParaRPr lang="zh-CN" altLang="zh-CN" dirty="0"/>
          </a:p>
          <a:p>
            <a:r>
              <a:rPr lang="en-US" altLang="zh-CN" dirty="0"/>
              <a:t>Dialog::Dialog(</a:t>
            </a:r>
            <a:r>
              <a:rPr lang="en-US" altLang="zh-CN" dirty="0" err="1"/>
              <a:t>QWidget</a:t>
            </a:r>
            <a:r>
              <a:rPr lang="en-US" altLang="zh-CN" dirty="0"/>
              <a:t> *parent)</a:t>
            </a:r>
            <a:endParaRPr lang="zh-CN" altLang="zh-CN" dirty="0"/>
          </a:p>
          <a:p>
            <a:r>
              <a:rPr lang="en-US" altLang="zh-CN" dirty="0"/>
              <a:t>    : </a:t>
            </a:r>
            <a:r>
              <a:rPr lang="en-US" altLang="zh-CN" dirty="0" err="1"/>
              <a:t>QDialog</a:t>
            </a:r>
            <a:r>
              <a:rPr lang="en-US" altLang="zh-CN" dirty="0"/>
              <a:t>(parent)</a:t>
            </a:r>
            <a:endParaRPr lang="zh-CN" altLang="zh-CN" dirty="0"/>
          </a:p>
          <a:p>
            <a:r>
              <a:rPr lang="en-US" altLang="zh-CN" dirty="0"/>
              <a:t>{</a:t>
            </a:r>
            <a:endParaRPr lang="zh-CN" altLang="zh-CN" dirty="0"/>
          </a:p>
          <a:p>
            <a:r>
              <a:rPr lang="en-US" altLang="zh-CN" dirty="0"/>
              <a:t>    label1=new </a:t>
            </a:r>
            <a:r>
              <a:rPr lang="en-US" altLang="zh-CN" dirty="0" err="1"/>
              <a:t>QLabel</a:t>
            </a:r>
            <a:r>
              <a:rPr lang="en-US" altLang="zh-CN" dirty="0"/>
              <a:t>(this);</a:t>
            </a:r>
            <a:endParaRPr lang="zh-CN" altLang="zh-CN" dirty="0"/>
          </a:p>
          <a:p>
            <a:r>
              <a:rPr lang="en-US" altLang="zh-CN" dirty="0"/>
              <a:t>    label1-&gt;</a:t>
            </a:r>
            <a:r>
              <a:rPr lang="en-US" altLang="zh-CN" dirty="0" err="1"/>
              <a:t>setText</a:t>
            </a:r>
            <a:r>
              <a:rPr lang="en-US" altLang="zh-CN" dirty="0"/>
              <a:t>(</a:t>
            </a:r>
            <a:r>
              <a:rPr lang="en-US" altLang="zh-CN" dirty="0" err="1"/>
              <a:t>tr</a:t>
            </a:r>
            <a:r>
              <a:rPr lang="en-US" altLang="zh-CN" dirty="0"/>
              <a:t>("</a:t>
            </a:r>
            <a:r>
              <a:rPr lang="zh-CN" altLang="zh-CN" dirty="0"/>
              <a:t>请输入圆的半径：</a:t>
            </a:r>
            <a:r>
              <a:rPr lang="en-US" altLang="zh-CN" dirty="0"/>
              <a:t>"));</a:t>
            </a:r>
            <a:endParaRPr lang="zh-CN" altLang="zh-CN" dirty="0"/>
          </a:p>
          <a:p>
            <a:r>
              <a:rPr lang="en-US" altLang="zh-CN" dirty="0"/>
              <a:t>    </a:t>
            </a:r>
            <a:r>
              <a:rPr lang="en-US" altLang="zh-CN" dirty="0" err="1"/>
              <a:t>lineEdit</a:t>
            </a:r>
            <a:r>
              <a:rPr lang="en-US" altLang="zh-CN" dirty="0"/>
              <a:t>=new </a:t>
            </a:r>
            <a:r>
              <a:rPr lang="en-US" altLang="zh-CN" dirty="0" err="1"/>
              <a:t>QLineEdit</a:t>
            </a:r>
            <a:r>
              <a:rPr lang="en-US" altLang="zh-CN" dirty="0"/>
              <a:t>(this);</a:t>
            </a:r>
            <a:endParaRPr lang="zh-CN" altLang="zh-CN" dirty="0"/>
          </a:p>
          <a:p>
            <a:r>
              <a:rPr lang="en-US" altLang="zh-CN" dirty="0"/>
              <a:t>    label2=new </a:t>
            </a:r>
            <a:r>
              <a:rPr lang="en-US" altLang="zh-CN" dirty="0" err="1"/>
              <a:t>QLabel</a:t>
            </a:r>
            <a:r>
              <a:rPr lang="en-US" altLang="zh-CN" dirty="0"/>
              <a:t>(this);</a:t>
            </a:r>
            <a:endParaRPr lang="zh-CN" altLang="zh-CN" dirty="0"/>
          </a:p>
          <a:p>
            <a:r>
              <a:rPr lang="en-US" altLang="zh-CN" dirty="0"/>
              <a:t>    button=new </a:t>
            </a:r>
            <a:r>
              <a:rPr lang="en-US" altLang="zh-CN" dirty="0" err="1"/>
              <a:t>QPushButton</a:t>
            </a:r>
            <a:r>
              <a:rPr lang="en-US" altLang="zh-CN" dirty="0"/>
              <a:t>(this);</a:t>
            </a:r>
            <a:endParaRPr lang="zh-CN" altLang="zh-CN" dirty="0"/>
          </a:p>
          <a:p>
            <a:r>
              <a:rPr lang="en-US" altLang="zh-CN" dirty="0"/>
              <a:t>    button-&gt;</a:t>
            </a:r>
            <a:r>
              <a:rPr lang="en-US" altLang="zh-CN" dirty="0" err="1"/>
              <a:t>setText</a:t>
            </a:r>
            <a:r>
              <a:rPr lang="en-US" altLang="zh-CN" dirty="0"/>
              <a:t>(</a:t>
            </a:r>
            <a:r>
              <a:rPr lang="en-US" altLang="zh-CN" dirty="0" err="1"/>
              <a:t>tr</a:t>
            </a:r>
            <a:r>
              <a:rPr lang="en-US" altLang="zh-CN" dirty="0"/>
              <a:t>("</a:t>
            </a:r>
            <a:r>
              <a:rPr lang="zh-CN" altLang="zh-CN" dirty="0"/>
              <a:t>显示对应圆的面积</a:t>
            </a:r>
            <a:r>
              <a:rPr lang="en-US" altLang="zh-CN" dirty="0"/>
              <a:t>"));</a:t>
            </a:r>
            <a:endParaRPr lang="zh-CN" altLang="zh-CN" dirty="0"/>
          </a:p>
          <a:p>
            <a:r>
              <a:rPr lang="en-US" altLang="zh-CN" dirty="0"/>
              <a:t>    </a:t>
            </a:r>
            <a:r>
              <a:rPr lang="en-US" altLang="zh-CN" b="1" dirty="0" err="1"/>
              <a:t>QGridLayout</a:t>
            </a:r>
            <a:r>
              <a:rPr lang="en-US" altLang="zh-CN" b="1" dirty="0"/>
              <a:t> *</a:t>
            </a:r>
            <a:r>
              <a:rPr lang="en-US" altLang="zh-CN" b="1" dirty="0" err="1"/>
              <a:t>mainLayout</a:t>
            </a:r>
            <a:r>
              <a:rPr lang="en-US" altLang="zh-CN" b="1" dirty="0"/>
              <a:t>=new </a:t>
            </a:r>
            <a:r>
              <a:rPr lang="en-US" altLang="zh-CN" b="1" dirty="0" err="1"/>
              <a:t>QGridLayout</a:t>
            </a:r>
            <a:r>
              <a:rPr lang="en-US" altLang="zh-CN" b="1" dirty="0"/>
              <a:t>(this);			</a:t>
            </a:r>
            <a:r>
              <a:rPr lang="en-US" altLang="zh-CN" dirty="0"/>
              <a:t>// (b)</a:t>
            </a:r>
            <a:endParaRPr lang="zh-CN" altLang="zh-CN" dirty="0"/>
          </a:p>
          <a:p>
            <a:r>
              <a:rPr lang="en-US" altLang="zh-CN" dirty="0"/>
              <a:t>    </a:t>
            </a:r>
            <a:r>
              <a:rPr lang="en-US" altLang="zh-CN" dirty="0" err="1"/>
              <a:t>mainLayout</a:t>
            </a:r>
            <a:r>
              <a:rPr lang="en-US" altLang="zh-CN" dirty="0"/>
              <a:t>-&gt;</a:t>
            </a:r>
            <a:r>
              <a:rPr lang="en-US" altLang="zh-CN" dirty="0" err="1"/>
              <a:t>addWidget</a:t>
            </a:r>
            <a:r>
              <a:rPr lang="en-US" altLang="zh-CN" dirty="0"/>
              <a:t>(label1,0,0);</a:t>
            </a:r>
            <a:endParaRPr lang="zh-CN" altLang="zh-CN" dirty="0"/>
          </a:p>
          <a:p>
            <a:r>
              <a:rPr lang="en-US" altLang="zh-CN" dirty="0"/>
              <a:t>    </a:t>
            </a:r>
            <a:r>
              <a:rPr lang="en-US" altLang="zh-CN" dirty="0" err="1"/>
              <a:t>mainLayout</a:t>
            </a:r>
            <a:r>
              <a:rPr lang="en-US" altLang="zh-CN" dirty="0"/>
              <a:t>-&gt;</a:t>
            </a:r>
            <a:r>
              <a:rPr lang="en-US" altLang="zh-CN" dirty="0" err="1"/>
              <a:t>addWidget</a:t>
            </a:r>
            <a:r>
              <a:rPr lang="en-US" altLang="zh-CN" dirty="0"/>
              <a:t>(lineEdit,0,1);</a:t>
            </a:r>
            <a:endParaRPr lang="zh-CN" altLang="zh-CN" dirty="0"/>
          </a:p>
          <a:p>
            <a:r>
              <a:rPr lang="en-US" altLang="zh-CN" dirty="0"/>
              <a:t>    </a:t>
            </a:r>
            <a:r>
              <a:rPr lang="en-US" altLang="zh-CN" dirty="0" err="1"/>
              <a:t>mainLayout</a:t>
            </a:r>
            <a:r>
              <a:rPr lang="en-US" altLang="zh-CN" dirty="0"/>
              <a:t>-&gt;</a:t>
            </a:r>
            <a:r>
              <a:rPr lang="en-US" altLang="zh-CN" dirty="0" err="1"/>
              <a:t>addWidget</a:t>
            </a:r>
            <a:r>
              <a:rPr lang="en-US" altLang="zh-CN" dirty="0"/>
              <a:t>(label2,1,0);</a:t>
            </a:r>
            <a:endParaRPr lang="zh-CN" altLang="zh-CN" dirty="0"/>
          </a:p>
          <a:p>
            <a:r>
              <a:rPr lang="en-US" altLang="zh-CN" dirty="0"/>
              <a:t>    </a:t>
            </a:r>
            <a:r>
              <a:rPr lang="en-US" altLang="zh-CN" dirty="0" err="1"/>
              <a:t>mainLayout</a:t>
            </a:r>
            <a:r>
              <a:rPr lang="en-US" altLang="zh-CN" dirty="0"/>
              <a:t>-&gt;</a:t>
            </a:r>
            <a:r>
              <a:rPr lang="en-US" altLang="zh-CN" dirty="0" err="1"/>
              <a:t>addWidget</a:t>
            </a:r>
            <a:r>
              <a:rPr lang="en-US" altLang="zh-CN" dirty="0"/>
              <a:t>(button,1,1);</a:t>
            </a:r>
            <a:endParaRPr lang="zh-CN" altLang="zh-CN" dirty="0"/>
          </a:p>
          <a:p>
            <a:r>
              <a:rPr lang="en-US" altLang="zh-CN" dirty="0"/>
              <a:t>}</a:t>
            </a:r>
          </a:p>
        </p:txBody>
      </p:sp>
    </p:spTree>
    <p:extLst>
      <p:ext uri="{BB962C8B-B14F-4D97-AF65-F5344CB8AC3E}">
        <p14:creationId xmlns:p14="http://schemas.microsoft.com/office/powerpoint/2010/main" val="2033056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646878" cy="461665"/>
          </a:xfrm>
          <a:prstGeom prst="rect">
            <a:avLst/>
          </a:prstGeom>
        </p:spPr>
        <p:txBody>
          <a:bodyPr wrap="none">
            <a:spAutoFit/>
          </a:bodyPr>
          <a:lstStyle/>
          <a:p>
            <a:r>
              <a:rPr lang="zh-CN" altLang="zh-CN" sz="2400" b="1" dirty="0"/>
              <a:t>代码实现简单实例</a:t>
            </a:r>
          </a:p>
        </p:txBody>
      </p:sp>
      <p:sp>
        <p:nvSpPr>
          <p:cNvPr id="3" name="TextBox 2"/>
          <p:cNvSpPr txBox="1"/>
          <p:nvPr/>
        </p:nvSpPr>
        <p:spPr>
          <a:xfrm>
            <a:off x="840419" y="1021278"/>
            <a:ext cx="10073004" cy="1200329"/>
          </a:xfrm>
          <a:prstGeom prst="rect">
            <a:avLst/>
          </a:prstGeom>
          <a:noFill/>
        </p:spPr>
        <p:txBody>
          <a:bodyPr wrap="square" rtlCol="0">
            <a:spAutoFit/>
          </a:bodyPr>
          <a:lstStyle/>
          <a:p>
            <a:pPr indent="450850"/>
            <a:r>
              <a:rPr lang="zh-CN" altLang="en-US" sz="1800" dirty="0"/>
              <a:t>其中，</a:t>
            </a:r>
          </a:p>
          <a:p>
            <a:pPr indent="450850"/>
            <a:r>
              <a:rPr lang="en-US" altLang="zh-CN" sz="1800" dirty="0"/>
              <a:t>(a) #include &lt;</a:t>
            </a:r>
            <a:r>
              <a:rPr lang="en-US" altLang="zh-CN" sz="1800" dirty="0" err="1"/>
              <a:t>QGridLayout</a:t>
            </a:r>
            <a:r>
              <a:rPr lang="en-US" altLang="zh-CN" sz="1800" dirty="0"/>
              <a:t>&gt;</a:t>
            </a:r>
            <a:r>
              <a:rPr lang="zh-CN" altLang="en-US" sz="1800" dirty="0"/>
              <a:t>为加入实现布局管理器的头文件。</a:t>
            </a:r>
          </a:p>
          <a:p>
            <a:pPr indent="450850"/>
            <a:r>
              <a:rPr lang="en-US" altLang="zh-CN" sz="1800" dirty="0"/>
              <a:t>(b) </a:t>
            </a:r>
            <a:r>
              <a:rPr lang="en-US" altLang="zh-CN" sz="1800" dirty="0" err="1"/>
              <a:t>QGridLayout</a:t>
            </a:r>
            <a:r>
              <a:rPr lang="en-US" altLang="zh-CN" sz="1800" dirty="0"/>
              <a:t> *</a:t>
            </a:r>
            <a:r>
              <a:rPr lang="en-US" altLang="zh-CN" sz="1800" dirty="0" err="1"/>
              <a:t>mainLayout</a:t>
            </a:r>
            <a:r>
              <a:rPr lang="en-US" altLang="zh-CN" sz="1800" dirty="0"/>
              <a:t>=new </a:t>
            </a:r>
            <a:r>
              <a:rPr lang="en-US" altLang="zh-CN" sz="1800" dirty="0" err="1"/>
              <a:t>QGridLayout</a:t>
            </a:r>
            <a:r>
              <a:rPr lang="en-US" altLang="zh-CN" sz="1800" dirty="0"/>
              <a:t>(this)</a:t>
            </a:r>
            <a:r>
              <a:rPr lang="zh-CN" altLang="en-US" sz="1800" dirty="0"/>
              <a:t>用于布局管理器，将所有控件的位置固定。</a:t>
            </a:r>
          </a:p>
          <a:p>
            <a:pPr indent="450850"/>
            <a:r>
              <a:rPr lang="zh-CN" altLang="en-US" sz="1800" dirty="0"/>
              <a:t>界面运行效果如图</a:t>
            </a:r>
            <a:r>
              <a:rPr lang="en-US" altLang="zh-CN" sz="1800" dirty="0"/>
              <a:t>1.30</a:t>
            </a:r>
            <a:r>
              <a:rPr lang="zh-CN" altLang="en-US" sz="1800" dirty="0"/>
              <a:t>所示。</a:t>
            </a:r>
          </a:p>
        </p:txBody>
      </p:sp>
      <p:pic>
        <p:nvPicPr>
          <p:cNvPr id="717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7600" y="2498375"/>
            <a:ext cx="4651994" cy="186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2110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646878" cy="461665"/>
          </a:xfrm>
          <a:prstGeom prst="rect">
            <a:avLst/>
          </a:prstGeom>
        </p:spPr>
        <p:txBody>
          <a:bodyPr wrap="none">
            <a:spAutoFit/>
          </a:bodyPr>
          <a:lstStyle/>
          <a:p>
            <a:r>
              <a:rPr lang="zh-CN" altLang="zh-CN" sz="2400" b="1" dirty="0"/>
              <a:t>代码实现简单实例</a:t>
            </a:r>
          </a:p>
        </p:txBody>
      </p:sp>
      <p:sp>
        <p:nvSpPr>
          <p:cNvPr id="3" name="TextBox 2"/>
          <p:cNvSpPr txBox="1"/>
          <p:nvPr/>
        </p:nvSpPr>
        <p:spPr>
          <a:xfrm>
            <a:off x="840419" y="997527"/>
            <a:ext cx="10322386" cy="1738938"/>
          </a:xfrm>
          <a:prstGeom prst="rect">
            <a:avLst/>
          </a:prstGeom>
          <a:noFill/>
        </p:spPr>
        <p:txBody>
          <a:bodyPr wrap="square" rtlCol="0">
            <a:spAutoFit/>
          </a:bodyPr>
          <a:lstStyle/>
          <a:p>
            <a:pPr indent="450850"/>
            <a:r>
              <a:rPr lang="zh-CN" altLang="zh-CN" sz="1800" dirty="0"/>
              <a:t>（</a:t>
            </a:r>
            <a:r>
              <a:rPr lang="en-US" altLang="zh-CN" sz="1800" dirty="0"/>
              <a:t>4</a:t>
            </a:r>
            <a:r>
              <a:rPr lang="zh-CN" altLang="zh-CN" sz="1800" dirty="0"/>
              <a:t>）完成程序功能：</a:t>
            </a:r>
          </a:p>
          <a:p>
            <a:pPr indent="450850"/>
            <a:r>
              <a:rPr lang="zh-CN" altLang="zh-CN" sz="1800" dirty="0"/>
              <a:t>以上第（</a:t>
            </a:r>
            <a:r>
              <a:rPr lang="en-US" altLang="zh-CN" sz="1800" dirty="0"/>
              <a:t>1</a:t>
            </a:r>
            <a:r>
              <a:rPr lang="zh-CN" altLang="zh-CN" sz="1800" dirty="0"/>
              <a:t>）～（</a:t>
            </a:r>
            <a:r>
              <a:rPr lang="en-US" altLang="zh-CN" sz="1800" dirty="0"/>
              <a:t>3</a:t>
            </a:r>
            <a:r>
              <a:rPr lang="zh-CN" altLang="zh-CN" sz="1800" dirty="0"/>
              <a:t>）步代码只完成了界面设计，下面同样通过两种触发不同控件事件的方式来完成计算圆面积的功能。</a:t>
            </a:r>
          </a:p>
          <a:p>
            <a:pPr indent="450850"/>
            <a:r>
              <a:rPr lang="zh-CN" altLang="zh-CN" sz="1800" b="1" dirty="0"/>
              <a:t>方式</a:t>
            </a:r>
            <a:r>
              <a:rPr lang="en-US" altLang="zh-CN" sz="1800" b="1" dirty="0"/>
              <a:t>1</a:t>
            </a:r>
            <a:r>
              <a:rPr lang="zh-CN" altLang="zh-CN" sz="1800" b="1" dirty="0"/>
              <a:t>：</a:t>
            </a:r>
            <a:r>
              <a:rPr lang="zh-CN" altLang="zh-CN" sz="1800" dirty="0"/>
              <a:t>在</a:t>
            </a:r>
            <a:r>
              <a:rPr lang="en-US" altLang="zh-CN" sz="1800" dirty="0" err="1"/>
              <a:t>lineEdit</a:t>
            </a:r>
            <a:r>
              <a:rPr lang="zh-CN" altLang="zh-CN" sz="1800" dirty="0"/>
              <a:t>文本框内输入所需圆的半径值，单击“显示对应圆的面积”按钮后，在</a:t>
            </a:r>
            <a:r>
              <a:rPr lang="en-US" altLang="zh-CN" sz="1800" dirty="0"/>
              <a:t>label2</a:t>
            </a:r>
            <a:r>
              <a:rPr lang="zh-CN" altLang="zh-CN" sz="1800" dirty="0"/>
              <a:t>中显示相对应的圆的面积值。</a:t>
            </a:r>
          </a:p>
          <a:p>
            <a:pPr indent="450850"/>
            <a:r>
              <a:rPr lang="zh-CN" altLang="zh-CN" sz="1800" dirty="0"/>
              <a:t>① 打开</a:t>
            </a:r>
            <a:r>
              <a:rPr lang="en-US" altLang="zh-CN" sz="1800" dirty="0" err="1"/>
              <a:t>dialog.h</a:t>
            </a:r>
            <a:r>
              <a:rPr lang="zh-CN" altLang="zh-CN" sz="1800" dirty="0"/>
              <a:t>文件，在类构造函数和控件成员声明后，添加如下加黑代码：</a:t>
            </a:r>
          </a:p>
        </p:txBody>
      </p:sp>
      <p:sp>
        <p:nvSpPr>
          <p:cNvPr id="4" name="TextBox 3"/>
          <p:cNvSpPr txBox="1"/>
          <p:nvPr/>
        </p:nvSpPr>
        <p:spPr>
          <a:xfrm>
            <a:off x="1555668" y="2838203"/>
            <a:ext cx="8716488" cy="2128242"/>
          </a:xfrm>
          <a:prstGeom prst="roundRect">
            <a:avLst>
              <a:gd name="adj" fmla="val 8855"/>
            </a:avLst>
          </a:prstGeom>
          <a:solidFill>
            <a:srgbClr val="DDDDDD"/>
          </a:solidFill>
        </p:spPr>
        <p:txBody>
          <a:bodyPr wrap="square" rtlCol="0">
            <a:spAutoFit/>
          </a:bodyPr>
          <a:lstStyle/>
          <a:p>
            <a:r>
              <a:rPr lang="en-US" altLang="zh-CN" dirty="0"/>
              <a:t>class Dialog : public </a:t>
            </a:r>
            <a:r>
              <a:rPr lang="en-US" altLang="zh-CN" dirty="0" err="1"/>
              <a:t>QDialog</a:t>
            </a:r>
            <a:endParaRPr lang="zh-CN" altLang="zh-CN" dirty="0"/>
          </a:p>
          <a:p>
            <a:r>
              <a:rPr lang="en-US" altLang="zh-CN" dirty="0"/>
              <a:t>{</a:t>
            </a:r>
            <a:endParaRPr lang="zh-CN" altLang="zh-CN" dirty="0"/>
          </a:p>
          <a:p>
            <a:r>
              <a:rPr lang="en-US" altLang="zh-CN" dirty="0"/>
              <a:t>    ... </a:t>
            </a:r>
            <a:endParaRPr lang="zh-CN" altLang="zh-CN" dirty="0"/>
          </a:p>
          <a:p>
            <a:r>
              <a:rPr lang="en-US" altLang="zh-CN" dirty="0"/>
              <a:t>    </a:t>
            </a:r>
            <a:r>
              <a:rPr lang="en-US" altLang="zh-CN" dirty="0" err="1"/>
              <a:t>QPushButton</a:t>
            </a:r>
            <a:r>
              <a:rPr lang="en-US" altLang="zh-CN" dirty="0"/>
              <a:t> *button;</a:t>
            </a:r>
            <a:endParaRPr lang="zh-CN" altLang="zh-CN" dirty="0"/>
          </a:p>
          <a:p>
            <a:r>
              <a:rPr lang="en-US" altLang="zh-CN" b="1" dirty="0"/>
              <a:t>private slots:</a:t>
            </a:r>
            <a:endParaRPr lang="zh-CN" altLang="zh-CN" dirty="0"/>
          </a:p>
          <a:p>
            <a:r>
              <a:rPr lang="en-US" altLang="zh-CN" b="1" dirty="0"/>
              <a:t>    void </a:t>
            </a:r>
            <a:r>
              <a:rPr lang="en-US" altLang="zh-CN" b="1" dirty="0" err="1"/>
              <a:t>showArea</a:t>
            </a:r>
            <a:r>
              <a:rPr lang="en-US" altLang="zh-CN" b="1" dirty="0"/>
              <a:t>();  </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4235837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949573" cy="461665"/>
          </a:xfrm>
          <a:prstGeom prst="rect">
            <a:avLst/>
          </a:prstGeom>
        </p:spPr>
        <p:txBody>
          <a:bodyPr wrap="none">
            <a:spAutoFit/>
          </a:bodyPr>
          <a:lstStyle/>
          <a:p>
            <a:r>
              <a:rPr lang="en-US" altLang="zh-CN" sz="2400" b="1" dirty="0" err="1"/>
              <a:t>Qt</a:t>
            </a:r>
            <a:r>
              <a:rPr lang="en-US" altLang="zh-CN" sz="2400" b="1" dirty="0"/>
              <a:t> 5</a:t>
            </a:r>
            <a:r>
              <a:rPr lang="zh-CN" altLang="zh-CN" sz="2400" b="1" dirty="0"/>
              <a:t>开发环境</a:t>
            </a:r>
          </a:p>
        </p:txBody>
      </p:sp>
      <p:sp>
        <p:nvSpPr>
          <p:cNvPr id="3" name="TextBox 2"/>
          <p:cNvSpPr txBox="1"/>
          <p:nvPr/>
        </p:nvSpPr>
        <p:spPr>
          <a:xfrm>
            <a:off x="840419" y="985652"/>
            <a:ext cx="10179882" cy="646331"/>
          </a:xfrm>
          <a:prstGeom prst="rect">
            <a:avLst/>
          </a:prstGeom>
          <a:noFill/>
        </p:spPr>
        <p:txBody>
          <a:bodyPr wrap="square" rtlCol="0">
            <a:spAutoFit/>
          </a:bodyPr>
          <a:lstStyle/>
          <a:p>
            <a:pPr indent="450850"/>
            <a:r>
              <a:rPr lang="zh-CN" altLang="zh-CN" sz="1800" dirty="0"/>
              <a:t>进入</a:t>
            </a:r>
            <a:r>
              <a:rPr lang="en-US" altLang="zh-CN" sz="1800" dirty="0" err="1"/>
              <a:t>Qt</a:t>
            </a:r>
            <a:r>
              <a:rPr lang="zh-CN" altLang="zh-CN" sz="1800" dirty="0"/>
              <a:t>设计器主界面后，看到的</a:t>
            </a:r>
            <a:r>
              <a:rPr lang="en-US" altLang="zh-CN" sz="1800" dirty="0"/>
              <a:t>form</a:t>
            </a:r>
            <a:r>
              <a:rPr lang="zh-CN" altLang="zh-CN" sz="1800" dirty="0"/>
              <a:t>部分（如图</a:t>
            </a:r>
            <a:r>
              <a:rPr lang="en-US" altLang="zh-CN" sz="1800" dirty="0"/>
              <a:t>1.14</a:t>
            </a:r>
            <a:r>
              <a:rPr lang="zh-CN" altLang="zh-CN" sz="1800" dirty="0"/>
              <a:t>所示）就是将要设计的顶层窗口部件（顶层窗口部件是其他子窗口部件的载体）。</a:t>
            </a:r>
          </a:p>
        </p:txBody>
      </p:sp>
      <p:pic>
        <p:nvPicPr>
          <p:cNvPr id="11266" name="Picture 2" descr="1t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3129" y="1864426"/>
            <a:ext cx="5035847" cy="350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9572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646878" cy="461665"/>
          </a:xfrm>
          <a:prstGeom prst="rect">
            <a:avLst/>
          </a:prstGeom>
        </p:spPr>
        <p:txBody>
          <a:bodyPr wrap="none">
            <a:spAutoFit/>
          </a:bodyPr>
          <a:lstStyle/>
          <a:p>
            <a:r>
              <a:rPr lang="zh-CN" altLang="zh-CN" sz="2400" b="1" dirty="0"/>
              <a:t>代码实现简单实例</a:t>
            </a:r>
          </a:p>
        </p:txBody>
      </p:sp>
      <p:sp>
        <p:nvSpPr>
          <p:cNvPr id="3" name="矩形 2"/>
          <p:cNvSpPr/>
          <p:nvPr/>
        </p:nvSpPr>
        <p:spPr>
          <a:xfrm>
            <a:off x="1012598" y="993924"/>
            <a:ext cx="6053260" cy="369332"/>
          </a:xfrm>
          <a:prstGeom prst="rect">
            <a:avLst/>
          </a:prstGeom>
        </p:spPr>
        <p:txBody>
          <a:bodyPr wrap="none">
            <a:spAutoFit/>
          </a:bodyPr>
          <a:lstStyle/>
          <a:p>
            <a:r>
              <a:rPr lang="zh-CN" altLang="zh-CN" sz="1800" dirty="0"/>
              <a:t>② 打开</a:t>
            </a:r>
            <a:r>
              <a:rPr lang="en-US" altLang="zh-CN" sz="1800" dirty="0"/>
              <a:t>dialog.cpp</a:t>
            </a:r>
            <a:r>
              <a:rPr lang="zh-CN" altLang="zh-CN" sz="1800" dirty="0"/>
              <a:t>文件，在构造函数中添加如下加黑代码：</a:t>
            </a:r>
          </a:p>
        </p:txBody>
      </p:sp>
      <p:sp>
        <p:nvSpPr>
          <p:cNvPr id="4" name="TextBox 3"/>
          <p:cNvSpPr txBox="1"/>
          <p:nvPr/>
        </p:nvSpPr>
        <p:spPr>
          <a:xfrm>
            <a:off x="1199408" y="1363256"/>
            <a:ext cx="9512135" cy="2128242"/>
          </a:xfrm>
          <a:prstGeom prst="roundRect">
            <a:avLst/>
          </a:prstGeom>
          <a:solidFill>
            <a:srgbClr val="DDDDDD"/>
          </a:solidFill>
        </p:spPr>
        <p:txBody>
          <a:bodyPr wrap="square" rtlCol="0">
            <a:spAutoFit/>
          </a:bodyPr>
          <a:lstStyle/>
          <a:p>
            <a:r>
              <a:rPr lang="en-US" altLang="zh-CN" dirty="0"/>
              <a:t>Dialog::Dialog(</a:t>
            </a:r>
            <a:r>
              <a:rPr lang="en-US" altLang="zh-CN" dirty="0" err="1"/>
              <a:t>QWidget</a:t>
            </a:r>
            <a:r>
              <a:rPr lang="en-US" altLang="zh-CN" dirty="0"/>
              <a:t> *parent)</a:t>
            </a:r>
            <a:endParaRPr lang="zh-CN" altLang="zh-CN" dirty="0"/>
          </a:p>
          <a:p>
            <a:r>
              <a:rPr lang="en-US" altLang="zh-CN" dirty="0"/>
              <a:t>    : </a:t>
            </a:r>
            <a:r>
              <a:rPr lang="en-US" altLang="zh-CN" dirty="0" err="1"/>
              <a:t>QDialog</a:t>
            </a:r>
            <a:r>
              <a:rPr lang="en-US" altLang="zh-CN" dirty="0"/>
              <a:t>(parent)</a:t>
            </a:r>
            <a:endParaRPr lang="zh-CN" altLang="zh-CN" dirty="0"/>
          </a:p>
          <a:p>
            <a:r>
              <a:rPr lang="en-US" altLang="zh-CN" dirty="0"/>
              <a:t>{</a:t>
            </a:r>
            <a:endParaRPr lang="zh-CN" altLang="zh-CN" dirty="0"/>
          </a:p>
          <a:p>
            <a:r>
              <a:rPr lang="en-US" altLang="zh-CN" dirty="0"/>
              <a:t>    ... </a:t>
            </a:r>
            <a:endParaRPr lang="zh-CN" altLang="zh-CN" dirty="0"/>
          </a:p>
          <a:p>
            <a:r>
              <a:rPr lang="en-US" altLang="zh-CN" dirty="0"/>
              <a:t>    </a:t>
            </a:r>
            <a:r>
              <a:rPr lang="en-US" altLang="zh-CN" dirty="0" err="1"/>
              <a:t>mainLayout</a:t>
            </a:r>
            <a:r>
              <a:rPr lang="en-US" altLang="zh-CN" dirty="0"/>
              <a:t>-&gt;</a:t>
            </a:r>
            <a:r>
              <a:rPr lang="en-US" altLang="zh-CN" dirty="0" err="1"/>
              <a:t>addWidget</a:t>
            </a:r>
            <a:r>
              <a:rPr lang="en-US" altLang="zh-CN" dirty="0"/>
              <a:t>(button,1,1);</a:t>
            </a:r>
            <a:endParaRPr lang="zh-CN" altLang="zh-CN" dirty="0"/>
          </a:p>
          <a:p>
            <a:r>
              <a:rPr lang="en-US" altLang="zh-CN" dirty="0"/>
              <a:t>    </a:t>
            </a:r>
            <a:r>
              <a:rPr lang="en-US" altLang="zh-CN" b="1" dirty="0"/>
              <a:t>connect(</a:t>
            </a:r>
            <a:r>
              <a:rPr lang="en-US" altLang="zh-CN" b="1" dirty="0" err="1"/>
              <a:t>button,SIGNAL</a:t>
            </a:r>
            <a:r>
              <a:rPr lang="en-US" altLang="zh-CN" b="1" dirty="0"/>
              <a:t>(clicked()),</a:t>
            </a:r>
            <a:r>
              <a:rPr lang="en-US" altLang="zh-CN" b="1" dirty="0" err="1"/>
              <a:t>this,SLOT</a:t>
            </a:r>
            <a:r>
              <a:rPr lang="en-US" altLang="zh-CN" b="1" dirty="0"/>
              <a:t>(</a:t>
            </a:r>
            <a:r>
              <a:rPr lang="en-US" altLang="zh-CN" b="1" dirty="0" err="1"/>
              <a:t>showArea</a:t>
            </a:r>
            <a:r>
              <a:rPr lang="en-US" altLang="zh-CN" b="1" dirty="0"/>
              <a:t>()));</a:t>
            </a:r>
            <a:endParaRPr lang="zh-CN" altLang="zh-CN" dirty="0"/>
          </a:p>
          <a:p>
            <a:r>
              <a:rPr lang="en-US" altLang="zh-CN" dirty="0"/>
              <a:t>}</a:t>
            </a:r>
            <a:endParaRPr lang="zh-CN" altLang="zh-CN" dirty="0"/>
          </a:p>
        </p:txBody>
      </p:sp>
      <p:sp>
        <p:nvSpPr>
          <p:cNvPr id="5" name="矩形 4"/>
          <p:cNvSpPr/>
          <p:nvPr/>
        </p:nvSpPr>
        <p:spPr>
          <a:xfrm>
            <a:off x="1012598" y="3611292"/>
            <a:ext cx="5467459" cy="369332"/>
          </a:xfrm>
          <a:prstGeom prst="rect">
            <a:avLst/>
          </a:prstGeom>
        </p:spPr>
        <p:txBody>
          <a:bodyPr wrap="none">
            <a:spAutoFit/>
          </a:bodyPr>
          <a:lstStyle/>
          <a:p>
            <a:r>
              <a:rPr lang="zh-CN" altLang="zh-CN" sz="1800" dirty="0"/>
              <a:t>③ 在</a:t>
            </a:r>
            <a:r>
              <a:rPr lang="en-US" altLang="zh-CN" sz="1800" dirty="0" err="1"/>
              <a:t>showArea</a:t>
            </a:r>
            <a:r>
              <a:rPr lang="en-US" altLang="zh-CN" sz="1800" dirty="0"/>
              <a:t>()</a:t>
            </a:r>
            <a:r>
              <a:rPr lang="zh-CN" altLang="zh-CN" sz="1800" dirty="0"/>
              <a:t>中实现显示圆面积功能，代码如下：</a:t>
            </a:r>
          </a:p>
        </p:txBody>
      </p:sp>
      <p:sp>
        <p:nvSpPr>
          <p:cNvPr id="6" name="TextBox 5"/>
          <p:cNvSpPr txBox="1"/>
          <p:nvPr/>
        </p:nvSpPr>
        <p:spPr>
          <a:xfrm>
            <a:off x="1199408" y="4073236"/>
            <a:ext cx="9512135" cy="2996565"/>
          </a:xfrm>
          <a:prstGeom prst="roundRect">
            <a:avLst>
              <a:gd name="adj" fmla="val 7948"/>
            </a:avLst>
          </a:prstGeom>
          <a:solidFill>
            <a:srgbClr val="DDDDDD"/>
          </a:solidFill>
        </p:spPr>
        <p:txBody>
          <a:bodyPr wrap="square" rtlCol="0">
            <a:spAutoFit/>
          </a:bodyPr>
          <a:lstStyle/>
          <a:p>
            <a:r>
              <a:rPr lang="en-US" altLang="zh-CN" dirty="0" err="1"/>
              <a:t>const</a:t>
            </a:r>
            <a:r>
              <a:rPr lang="en-US" altLang="zh-CN" dirty="0"/>
              <a:t> static double PI=3.1416;</a:t>
            </a:r>
            <a:endParaRPr lang="zh-CN" altLang="zh-CN" dirty="0"/>
          </a:p>
          <a:p>
            <a:r>
              <a:rPr lang="en-US" altLang="zh-CN" dirty="0"/>
              <a:t>void Dialog::</a:t>
            </a:r>
            <a:r>
              <a:rPr lang="en-US" altLang="zh-CN" dirty="0" err="1"/>
              <a:t>showArea</a:t>
            </a:r>
            <a:r>
              <a:rPr lang="en-US" altLang="zh-CN" dirty="0"/>
              <a:t>()</a:t>
            </a:r>
            <a:endParaRPr lang="zh-CN" altLang="zh-CN" dirty="0"/>
          </a:p>
          <a:p>
            <a:r>
              <a:rPr lang="en-US" altLang="zh-CN" dirty="0"/>
              <a:t>{</a:t>
            </a:r>
            <a:endParaRPr lang="zh-CN" altLang="zh-CN" dirty="0"/>
          </a:p>
          <a:p>
            <a:r>
              <a:rPr lang="en-US" altLang="zh-CN" dirty="0"/>
              <a:t>    </a:t>
            </a:r>
            <a:r>
              <a:rPr lang="en-US" altLang="zh-CN" dirty="0" err="1"/>
              <a:t>bool</a:t>
            </a:r>
            <a:r>
              <a:rPr lang="en-US" altLang="zh-CN" dirty="0"/>
              <a:t> ok;</a:t>
            </a:r>
            <a:endParaRPr lang="zh-CN" altLang="zh-CN" dirty="0"/>
          </a:p>
          <a:p>
            <a:r>
              <a:rPr lang="en-US" altLang="zh-CN" dirty="0"/>
              <a:t>    </a:t>
            </a:r>
            <a:r>
              <a:rPr lang="en-US" altLang="zh-CN" dirty="0" err="1"/>
              <a:t>QString</a:t>
            </a:r>
            <a:r>
              <a:rPr lang="en-US" altLang="zh-CN" dirty="0"/>
              <a:t> </a:t>
            </a:r>
            <a:r>
              <a:rPr lang="en-US" altLang="zh-CN" dirty="0" err="1"/>
              <a:t>tempStr</a:t>
            </a:r>
            <a:r>
              <a:rPr lang="en-US" altLang="zh-CN" dirty="0"/>
              <a:t>;</a:t>
            </a:r>
            <a:endParaRPr lang="zh-CN" altLang="zh-CN" dirty="0"/>
          </a:p>
          <a:p>
            <a:r>
              <a:rPr lang="en-US" altLang="zh-CN" dirty="0"/>
              <a:t>    </a:t>
            </a:r>
            <a:r>
              <a:rPr lang="en-US" altLang="zh-CN" dirty="0" err="1"/>
              <a:t>QString</a:t>
            </a:r>
            <a:r>
              <a:rPr lang="en-US" altLang="zh-CN" dirty="0"/>
              <a:t> </a:t>
            </a:r>
            <a:r>
              <a:rPr lang="en-US" altLang="zh-CN" dirty="0" err="1"/>
              <a:t>valueStr</a:t>
            </a:r>
            <a:r>
              <a:rPr lang="en-US" altLang="zh-CN" dirty="0"/>
              <a:t>=</a:t>
            </a:r>
            <a:r>
              <a:rPr lang="en-US" altLang="zh-CN" dirty="0" err="1"/>
              <a:t>lineEdit</a:t>
            </a:r>
            <a:r>
              <a:rPr lang="en-US" altLang="zh-CN" dirty="0"/>
              <a:t>-&gt;text();</a:t>
            </a:r>
            <a:endParaRPr lang="zh-CN" altLang="zh-CN" dirty="0"/>
          </a:p>
          <a:p>
            <a:r>
              <a:rPr lang="en-US" altLang="zh-CN" dirty="0"/>
              <a:t>    </a:t>
            </a:r>
            <a:r>
              <a:rPr lang="en-US" altLang="zh-CN" dirty="0" err="1"/>
              <a:t>int</a:t>
            </a:r>
            <a:r>
              <a:rPr lang="en-US" altLang="zh-CN" dirty="0"/>
              <a:t> </a:t>
            </a:r>
            <a:r>
              <a:rPr lang="en-US" altLang="zh-CN" dirty="0" err="1"/>
              <a:t>valueInt</a:t>
            </a:r>
            <a:r>
              <a:rPr lang="en-US" altLang="zh-CN" dirty="0"/>
              <a:t>=</a:t>
            </a:r>
            <a:r>
              <a:rPr lang="en-US" altLang="zh-CN" dirty="0" err="1"/>
              <a:t>valueStr.toInt</a:t>
            </a:r>
            <a:r>
              <a:rPr lang="en-US" altLang="zh-CN" dirty="0"/>
              <a:t>(&amp;ok);</a:t>
            </a:r>
            <a:endParaRPr lang="zh-CN" altLang="zh-CN" dirty="0"/>
          </a:p>
          <a:p>
            <a:r>
              <a:rPr lang="en-US" altLang="zh-CN" dirty="0"/>
              <a:t>    double area=</a:t>
            </a:r>
            <a:r>
              <a:rPr lang="en-US" altLang="zh-CN" dirty="0" err="1"/>
              <a:t>valueInt</a:t>
            </a:r>
            <a:r>
              <a:rPr lang="en-US" altLang="zh-CN" dirty="0"/>
              <a:t>*</a:t>
            </a:r>
            <a:r>
              <a:rPr lang="en-US" altLang="zh-CN" dirty="0" err="1"/>
              <a:t>valueInt</a:t>
            </a:r>
            <a:r>
              <a:rPr lang="en-US" altLang="zh-CN" dirty="0"/>
              <a:t>*PI;</a:t>
            </a:r>
            <a:endParaRPr lang="zh-CN" altLang="zh-CN" dirty="0"/>
          </a:p>
          <a:p>
            <a:r>
              <a:rPr lang="en-US" altLang="zh-CN" dirty="0"/>
              <a:t>    label2-&gt;</a:t>
            </a:r>
            <a:r>
              <a:rPr lang="en-US" altLang="zh-CN" dirty="0" err="1"/>
              <a:t>setText</a:t>
            </a:r>
            <a:r>
              <a:rPr lang="en-US" altLang="zh-CN" dirty="0"/>
              <a:t>(</a:t>
            </a:r>
            <a:r>
              <a:rPr lang="en-US" altLang="zh-CN" dirty="0" err="1"/>
              <a:t>tempStr.setNum</a:t>
            </a:r>
            <a:r>
              <a:rPr lang="en-US" altLang="zh-CN" dirty="0"/>
              <a:t>(area));</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2108156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646878" cy="461665"/>
          </a:xfrm>
          <a:prstGeom prst="rect">
            <a:avLst/>
          </a:prstGeom>
        </p:spPr>
        <p:txBody>
          <a:bodyPr wrap="none">
            <a:spAutoFit/>
          </a:bodyPr>
          <a:lstStyle/>
          <a:p>
            <a:r>
              <a:rPr lang="zh-CN" altLang="zh-CN" sz="2400" b="1" dirty="0"/>
              <a:t>代码实现简单实例</a:t>
            </a:r>
          </a:p>
        </p:txBody>
      </p:sp>
      <p:sp>
        <p:nvSpPr>
          <p:cNvPr id="4" name="TextBox 3"/>
          <p:cNvSpPr txBox="1"/>
          <p:nvPr/>
        </p:nvSpPr>
        <p:spPr>
          <a:xfrm>
            <a:off x="985652" y="994152"/>
            <a:ext cx="9904021" cy="1291379"/>
          </a:xfrm>
          <a:prstGeom prst="rect">
            <a:avLst/>
          </a:prstGeom>
          <a:noFill/>
        </p:spPr>
        <p:txBody>
          <a:bodyPr wrap="square" rtlCol="0">
            <a:spAutoFit/>
          </a:bodyPr>
          <a:lstStyle/>
          <a:p>
            <a:pPr indent="450850">
              <a:lnSpc>
                <a:spcPct val="150000"/>
              </a:lnSpc>
            </a:pPr>
            <a:r>
              <a:rPr lang="zh-CN" altLang="zh-CN" sz="1800" dirty="0"/>
              <a:t>④ 运行程序。</a:t>
            </a:r>
          </a:p>
          <a:p>
            <a:pPr indent="450850">
              <a:lnSpc>
                <a:spcPct val="150000"/>
              </a:lnSpc>
            </a:pPr>
            <a:r>
              <a:rPr lang="zh-CN" altLang="zh-CN" sz="1800" dirty="0"/>
              <a:t>在</a:t>
            </a:r>
            <a:r>
              <a:rPr lang="en-US" altLang="zh-CN" sz="1800" dirty="0" err="1"/>
              <a:t>lineEdit</a:t>
            </a:r>
            <a:r>
              <a:rPr lang="zh-CN" altLang="zh-CN" sz="1800" dirty="0"/>
              <a:t>文本框中输入圆半径值，单击“显示对应圆的面积”按钮后，在</a:t>
            </a:r>
            <a:r>
              <a:rPr lang="en-US" altLang="zh-CN" sz="1800" dirty="0"/>
              <a:t>label2</a:t>
            </a:r>
            <a:r>
              <a:rPr lang="zh-CN" altLang="zh-CN" sz="1800" dirty="0"/>
              <a:t>中显示圆面积值，最终运行结果如图</a:t>
            </a:r>
            <a:r>
              <a:rPr lang="en-US" altLang="zh-CN" sz="1800" dirty="0"/>
              <a:t>1.33</a:t>
            </a:r>
            <a:r>
              <a:rPr lang="zh-CN" altLang="zh-CN" sz="1800" dirty="0"/>
              <a:t>所示。</a:t>
            </a:r>
          </a:p>
        </p:txBody>
      </p:sp>
      <p:pic>
        <p:nvPicPr>
          <p:cNvPr id="1638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441" y="2534913"/>
            <a:ext cx="3924575" cy="156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8259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646878" cy="461665"/>
          </a:xfrm>
          <a:prstGeom prst="rect">
            <a:avLst/>
          </a:prstGeom>
        </p:spPr>
        <p:txBody>
          <a:bodyPr wrap="none">
            <a:spAutoFit/>
          </a:bodyPr>
          <a:lstStyle/>
          <a:p>
            <a:r>
              <a:rPr lang="zh-CN" altLang="zh-CN" sz="2400" b="1" dirty="0"/>
              <a:t>代码实现简单实例</a:t>
            </a:r>
          </a:p>
        </p:txBody>
      </p:sp>
      <p:sp>
        <p:nvSpPr>
          <p:cNvPr id="3" name="TextBox 2"/>
          <p:cNvSpPr txBox="1"/>
          <p:nvPr/>
        </p:nvSpPr>
        <p:spPr>
          <a:xfrm>
            <a:off x="840419" y="1021278"/>
            <a:ext cx="10001752" cy="877163"/>
          </a:xfrm>
          <a:prstGeom prst="rect">
            <a:avLst/>
          </a:prstGeom>
          <a:noFill/>
        </p:spPr>
        <p:txBody>
          <a:bodyPr wrap="square" rtlCol="0">
            <a:spAutoFit/>
          </a:bodyPr>
          <a:lstStyle/>
          <a:p>
            <a:pPr indent="450850"/>
            <a:r>
              <a:rPr lang="zh-CN" altLang="zh-CN" b="1" dirty="0"/>
              <a:t>方式</a:t>
            </a:r>
            <a:r>
              <a:rPr lang="en-US" altLang="zh-CN" b="1" dirty="0"/>
              <a:t>2</a:t>
            </a:r>
            <a:r>
              <a:rPr lang="zh-CN" altLang="zh-CN" b="1" dirty="0"/>
              <a:t>：</a:t>
            </a:r>
            <a:r>
              <a:rPr lang="zh-CN" altLang="zh-CN" dirty="0"/>
              <a:t>在</a:t>
            </a:r>
            <a:r>
              <a:rPr lang="en-US" altLang="zh-CN" dirty="0" err="1"/>
              <a:t>lineEdit</a:t>
            </a:r>
            <a:r>
              <a:rPr lang="zh-CN" altLang="zh-CN" dirty="0"/>
              <a:t>文本框中输入所需圆的半径值后，不必单击“显示对应圆的面积”按钮，直接在</a:t>
            </a:r>
            <a:r>
              <a:rPr lang="en-US" altLang="zh-CN" dirty="0"/>
              <a:t>label2</a:t>
            </a:r>
            <a:r>
              <a:rPr lang="zh-CN" altLang="zh-CN" dirty="0"/>
              <a:t>中显示圆的面积值。操作步骤和方式</a:t>
            </a:r>
            <a:r>
              <a:rPr lang="en-US" altLang="zh-CN" dirty="0"/>
              <a:t>1</a:t>
            </a:r>
            <a:r>
              <a:rPr lang="zh-CN" altLang="zh-CN" dirty="0"/>
              <a:t>相同，只是在上述第②步中，添加的代码修改为如下加黑代码：</a:t>
            </a:r>
          </a:p>
        </p:txBody>
      </p:sp>
      <p:sp>
        <p:nvSpPr>
          <p:cNvPr id="4" name="TextBox 3"/>
          <p:cNvSpPr txBox="1"/>
          <p:nvPr/>
        </p:nvSpPr>
        <p:spPr>
          <a:xfrm>
            <a:off x="1389413" y="1898441"/>
            <a:ext cx="9072748" cy="2128242"/>
          </a:xfrm>
          <a:prstGeom prst="roundRect">
            <a:avLst>
              <a:gd name="adj" fmla="val 10529"/>
            </a:avLst>
          </a:prstGeom>
          <a:solidFill>
            <a:srgbClr val="DDDDDD"/>
          </a:solidFill>
        </p:spPr>
        <p:txBody>
          <a:bodyPr wrap="square" rtlCol="0">
            <a:spAutoFit/>
          </a:bodyPr>
          <a:lstStyle/>
          <a:p>
            <a:r>
              <a:rPr lang="en-US" altLang="zh-CN" dirty="0"/>
              <a:t>Dialog::Dialog(</a:t>
            </a:r>
            <a:r>
              <a:rPr lang="en-US" altLang="zh-CN" dirty="0" err="1"/>
              <a:t>QWidget</a:t>
            </a:r>
            <a:r>
              <a:rPr lang="en-US" altLang="zh-CN" dirty="0"/>
              <a:t> *parent)</a:t>
            </a:r>
            <a:endParaRPr lang="zh-CN" altLang="zh-CN" dirty="0"/>
          </a:p>
          <a:p>
            <a:r>
              <a:rPr lang="en-US" altLang="zh-CN" dirty="0"/>
              <a:t>    : </a:t>
            </a:r>
            <a:r>
              <a:rPr lang="en-US" altLang="zh-CN" dirty="0" err="1"/>
              <a:t>QDialog</a:t>
            </a:r>
            <a:r>
              <a:rPr lang="en-US" altLang="zh-CN" dirty="0"/>
              <a:t>(parent)</a:t>
            </a:r>
            <a:endParaRPr lang="zh-CN" altLang="zh-CN" dirty="0"/>
          </a:p>
          <a:p>
            <a:r>
              <a:rPr lang="en-US" altLang="zh-CN" dirty="0"/>
              <a:t>{</a:t>
            </a:r>
            <a:endParaRPr lang="zh-CN" altLang="zh-CN" dirty="0"/>
          </a:p>
          <a:p>
            <a:r>
              <a:rPr lang="en-US" altLang="zh-CN" dirty="0"/>
              <a:t>    ... ...</a:t>
            </a:r>
            <a:endParaRPr lang="zh-CN" altLang="zh-CN" dirty="0"/>
          </a:p>
          <a:p>
            <a:r>
              <a:rPr lang="en-US" altLang="zh-CN" dirty="0"/>
              <a:t>    </a:t>
            </a:r>
            <a:r>
              <a:rPr lang="en-US" altLang="zh-CN" dirty="0" err="1"/>
              <a:t>mainLayout</a:t>
            </a:r>
            <a:r>
              <a:rPr lang="en-US" altLang="zh-CN" dirty="0"/>
              <a:t>-&gt;</a:t>
            </a:r>
            <a:r>
              <a:rPr lang="en-US" altLang="zh-CN" dirty="0" err="1"/>
              <a:t>addWidget</a:t>
            </a:r>
            <a:r>
              <a:rPr lang="en-US" altLang="zh-CN" dirty="0"/>
              <a:t>(button,1,1);</a:t>
            </a:r>
            <a:endParaRPr lang="zh-CN" altLang="zh-CN" dirty="0"/>
          </a:p>
          <a:p>
            <a:r>
              <a:rPr lang="en-US" altLang="zh-CN" b="1" dirty="0"/>
              <a:t>    connect(</a:t>
            </a:r>
            <a:r>
              <a:rPr lang="en-US" altLang="zh-CN" b="1" dirty="0" err="1"/>
              <a:t>lineEdit,SIGNAL</a:t>
            </a:r>
            <a:r>
              <a:rPr lang="en-US" altLang="zh-CN" b="1" dirty="0"/>
              <a:t>(</a:t>
            </a:r>
            <a:r>
              <a:rPr lang="en-US" altLang="zh-CN" b="1" dirty="0" err="1"/>
              <a:t>textChanged</a:t>
            </a:r>
            <a:r>
              <a:rPr lang="en-US" altLang="zh-CN" b="1" dirty="0"/>
              <a:t>(</a:t>
            </a:r>
            <a:r>
              <a:rPr lang="en-US" altLang="zh-CN" b="1" dirty="0" err="1"/>
              <a:t>QString</a:t>
            </a:r>
            <a:r>
              <a:rPr lang="en-US" altLang="zh-CN" b="1" dirty="0"/>
              <a:t>)),</a:t>
            </a:r>
            <a:r>
              <a:rPr lang="en-US" altLang="zh-CN" b="1" dirty="0" err="1"/>
              <a:t>this,SLOT</a:t>
            </a:r>
            <a:r>
              <a:rPr lang="en-US" altLang="zh-CN" b="1" dirty="0"/>
              <a:t>(</a:t>
            </a:r>
            <a:r>
              <a:rPr lang="en-US" altLang="zh-CN" b="1" dirty="0" err="1"/>
              <a:t>showArea</a:t>
            </a:r>
            <a:r>
              <a:rPr lang="en-US" altLang="zh-CN" b="1" dirty="0"/>
              <a:t>()));</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1684890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132432" y="1699911"/>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645763" y="1439436"/>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274932" y="1795871"/>
            <a:ext cx="1498853" cy="1488092"/>
          </a:xfrm>
          <a:prstGeom prst="rect">
            <a:avLst/>
          </a:prstGeom>
          <a:noFill/>
        </p:spPr>
        <p:txBody>
          <a:bodyPr wrap="square" lIns="86863" tIns="43430" rIns="86863" bIns="43430" rtlCol="0">
            <a:spAutoFit/>
          </a:bodyPr>
          <a:lstStyle/>
          <a:p>
            <a:r>
              <a:rPr lang="en-US" altLang="zh-CN" sz="9100" b="1" dirty="0">
                <a:solidFill>
                  <a:schemeClr val="bg1"/>
                </a:solidFill>
                <a:latin typeface="方正隶书简体" panose="02010601030101010101" pitchFamily="2" charset="-122"/>
                <a:ea typeface="方正隶书简体" panose="02010601030101010101" pitchFamily="2" charset="-122"/>
              </a:rPr>
              <a:t>03</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7968" y="870212"/>
            <a:ext cx="939645" cy="1112796"/>
          </a:xfrm>
          <a:prstGeom prst="rect">
            <a:avLst/>
          </a:prstGeom>
        </p:spPr>
      </p:pic>
      <p:sp>
        <p:nvSpPr>
          <p:cNvPr id="25" name="TextBox 5"/>
          <p:cNvSpPr txBox="1"/>
          <p:nvPr/>
        </p:nvSpPr>
        <p:spPr>
          <a:xfrm>
            <a:off x="4384804" y="3652838"/>
            <a:ext cx="3279107" cy="518595"/>
          </a:xfrm>
          <a:prstGeom prst="rect">
            <a:avLst/>
          </a:prstGeom>
          <a:noFill/>
        </p:spPr>
        <p:txBody>
          <a:bodyPr wrap="square" lIns="86863" tIns="43430" rIns="86863" bIns="43430" rtlCol="0">
            <a:spAutoFit/>
          </a:bodyPr>
          <a:lstStyle/>
          <a:p>
            <a:r>
              <a:rPr lang="en-US" altLang="zh-CN" sz="2800" b="1" dirty="0" err="1"/>
              <a:t>Qt</a:t>
            </a:r>
            <a:r>
              <a:rPr lang="zh-CN" altLang="zh-CN" sz="2800" b="1" dirty="0"/>
              <a:t>低版本实例迁移</a:t>
            </a:r>
          </a:p>
        </p:txBody>
      </p:sp>
    </p:spTree>
    <p:extLst>
      <p:ext uri="{BB962C8B-B14F-4D97-AF65-F5344CB8AC3E}">
        <p14:creationId xmlns:p14="http://schemas.microsoft.com/office/powerpoint/2010/main" val="29584272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669320" cy="461665"/>
          </a:xfrm>
          <a:prstGeom prst="rect">
            <a:avLst/>
          </a:prstGeom>
        </p:spPr>
        <p:txBody>
          <a:bodyPr wrap="none">
            <a:spAutoFit/>
          </a:bodyPr>
          <a:lstStyle/>
          <a:p>
            <a:r>
              <a:rPr lang="en-US" altLang="zh-CN" sz="2400" b="1" dirty="0" err="1"/>
              <a:t>Qt</a:t>
            </a:r>
            <a:r>
              <a:rPr lang="zh-CN" altLang="zh-CN" sz="2400" b="1" dirty="0"/>
              <a:t>低版本实例迁移</a:t>
            </a:r>
          </a:p>
        </p:txBody>
      </p:sp>
      <p:sp>
        <p:nvSpPr>
          <p:cNvPr id="3" name="TextBox 2"/>
          <p:cNvSpPr txBox="1"/>
          <p:nvPr/>
        </p:nvSpPr>
        <p:spPr>
          <a:xfrm>
            <a:off x="840419" y="1009403"/>
            <a:ext cx="10168007" cy="923330"/>
          </a:xfrm>
          <a:prstGeom prst="rect">
            <a:avLst/>
          </a:prstGeom>
          <a:noFill/>
        </p:spPr>
        <p:txBody>
          <a:bodyPr wrap="square" rtlCol="0">
            <a:spAutoFit/>
          </a:bodyPr>
          <a:lstStyle/>
          <a:p>
            <a:pPr indent="450850"/>
            <a:r>
              <a:rPr lang="zh-CN" altLang="zh-CN" sz="1800" dirty="0"/>
              <a:t>《</a:t>
            </a:r>
            <a:r>
              <a:rPr lang="en-US" altLang="zh-CN" sz="1800" dirty="0" err="1"/>
              <a:t>Qt</a:t>
            </a:r>
            <a:r>
              <a:rPr lang="en-US" altLang="zh-CN" sz="1800" dirty="0"/>
              <a:t> 5</a:t>
            </a:r>
            <a:r>
              <a:rPr lang="zh-CN" altLang="zh-CN" sz="1800" dirty="0"/>
              <a:t>开发及实例》（第</a:t>
            </a:r>
            <a:r>
              <a:rPr lang="en-US" altLang="zh-CN" sz="1800" dirty="0"/>
              <a:t>3</a:t>
            </a:r>
            <a:r>
              <a:rPr lang="zh-CN" altLang="zh-CN" sz="1800" dirty="0"/>
              <a:t>版）以</a:t>
            </a:r>
            <a:r>
              <a:rPr lang="en-US" altLang="zh-CN" sz="1800" dirty="0" err="1"/>
              <a:t>Qt</a:t>
            </a:r>
            <a:r>
              <a:rPr lang="en-US" altLang="zh-CN" sz="1800" dirty="0"/>
              <a:t> 5.8</a:t>
            </a:r>
            <a:r>
              <a:rPr lang="zh-CN" altLang="zh-CN" sz="1800" dirty="0"/>
              <a:t>进行介绍，所有实例在该版本下开发。本书以</a:t>
            </a:r>
            <a:r>
              <a:rPr lang="en-US" altLang="zh-CN" sz="1800" dirty="0" err="1"/>
              <a:t>Qt</a:t>
            </a:r>
            <a:r>
              <a:rPr lang="en-US" altLang="zh-CN" sz="1800" dirty="0"/>
              <a:t> 5.11</a:t>
            </a:r>
            <a:r>
              <a:rPr lang="zh-CN" altLang="zh-CN" sz="1800" dirty="0"/>
              <a:t>作为平台开发，其基本内容与</a:t>
            </a:r>
            <a:r>
              <a:rPr lang="en-US" altLang="zh-CN" sz="1800" dirty="0" err="1"/>
              <a:t>Qt</a:t>
            </a:r>
            <a:r>
              <a:rPr lang="en-US" altLang="zh-CN" sz="1800" dirty="0"/>
              <a:t> 5.8</a:t>
            </a:r>
            <a:r>
              <a:rPr lang="zh-CN" altLang="zh-CN" sz="1800" dirty="0"/>
              <a:t>是兼容的。如果在</a:t>
            </a:r>
            <a:r>
              <a:rPr lang="en-US" altLang="zh-CN" sz="1800" dirty="0" err="1"/>
              <a:t>Qt</a:t>
            </a:r>
            <a:r>
              <a:rPr lang="en-US" altLang="zh-CN" sz="1800" dirty="0"/>
              <a:t> 5.11</a:t>
            </a:r>
            <a:r>
              <a:rPr lang="zh-CN" altLang="zh-CN" sz="1800" dirty="0"/>
              <a:t>平台下打开</a:t>
            </a:r>
            <a:r>
              <a:rPr lang="en-US" altLang="zh-CN" sz="1800" dirty="0" err="1"/>
              <a:t>Qt</a:t>
            </a:r>
            <a:r>
              <a:rPr lang="en-US" altLang="zh-CN" sz="1800" dirty="0"/>
              <a:t> 5.8</a:t>
            </a:r>
            <a:r>
              <a:rPr lang="zh-CN" altLang="zh-CN" sz="1800" dirty="0"/>
              <a:t>的实例工程，系统显示如图</a:t>
            </a:r>
            <a:r>
              <a:rPr lang="en-US" altLang="zh-CN" sz="1800" dirty="0"/>
              <a:t>1.34</a:t>
            </a:r>
            <a:r>
              <a:rPr lang="zh-CN" altLang="zh-CN" sz="1800" dirty="0"/>
              <a:t>所示。</a:t>
            </a:r>
          </a:p>
        </p:txBody>
      </p:sp>
      <p:pic>
        <p:nvPicPr>
          <p:cNvPr id="1741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825" y="1742727"/>
            <a:ext cx="6044417" cy="510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715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3849" y="1330037"/>
            <a:ext cx="4322618" cy="830997"/>
          </a:xfrm>
          <a:prstGeom prst="rect">
            <a:avLst/>
          </a:prstGeom>
          <a:noFill/>
        </p:spPr>
        <p:txBody>
          <a:bodyPr wrap="square" rtlCol="0">
            <a:spAutoFit/>
          </a:bodyPr>
          <a:lstStyle/>
          <a:p>
            <a:r>
              <a:rPr lang="zh-CN" altLang="zh-CN" sz="4800" b="1" dirty="0">
                <a:solidFill>
                  <a:srgbClr val="663300"/>
                </a:solidFill>
              </a:rPr>
              <a:t>第</a:t>
            </a:r>
            <a:r>
              <a:rPr lang="en-US" altLang="zh-CN" sz="4800" b="1" dirty="0">
                <a:solidFill>
                  <a:srgbClr val="663300"/>
                </a:solidFill>
              </a:rPr>
              <a:t>1</a:t>
            </a:r>
            <a:r>
              <a:rPr lang="zh-CN" altLang="zh-CN" sz="4800" b="1" dirty="0">
                <a:solidFill>
                  <a:srgbClr val="663300"/>
                </a:solidFill>
              </a:rPr>
              <a:t>章</a:t>
            </a:r>
            <a:r>
              <a:rPr lang="en-US" altLang="zh-CN" sz="4800" b="1" dirty="0">
                <a:solidFill>
                  <a:srgbClr val="663300"/>
                </a:solidFill>
              </a:rPr>
              <a:t>  </a:t>
            </a:r>
            <a:r>
              <a:rPr lang="en-US" altLang="zh-CN" sz="4800" b="1" dirty="0" err="1">
                <a:solidFill>
                  <a:srgbClr val="663300"/>
                </a:solidFill>
              </a:rPr>
              <a:t>Qt</a:t>
            </a:r>
            <a:r>
              <a:rPr lang="zh-CN" altLang="zh-CN" sz="4800" b="1" dirty="0">
                <a:solidFill>
                  <a:srgbClr val="663300"/>
                </a:solidFill>
              </a:rPr>
              <a:t>概述</a:t>
            </a:r>
          </a:p>
        </p:txBody>
      </p:sp>
      <p:sp>
        <p:nvSpPr>
          <p:cNvPr id="3" name="TextBox 2"/>
          <p:cNvSpPr txBox="1"/>
          <p:nvPr/>
        </p:nvSpPr>
        <p:spPr>
          <a:xfrm>
            <a:off x="5035139" y="3111334"/>
            <a:ext cx="5700156" cy="646331"/>
          </a:xfrm>
          <a:prstGeom prst="rect">
            <a:avLst/>
          </a:prstGeom>
          <a:noFill/>
        </p:spPr>
        <p:txBody>
          <a:bodyPr wrap="square" rtlCol="0">
            <a:spAutoFit/>
          </a:bodyPr>
          <a:lstStyle/>
          <a:p>
            <a:r>
              <a:rPr lang="en-US" altLang="zh-CN" sz="3600" b="1" dirty="0"/>
              <a:t>——</a:t>
            </a:r>
            <a:r>
              <a:rPr lang="en-US" altLang="zh-CN" sz="3600" b="1" dirty="0" err="1"/>
              <a:t>Qt</a:t>
            </a:r>
            <a:r>
              <a:rPr lang="en-US" altLang="zh-CN" sz="3600" b="1" dirty="0"/>
              <a:t> 5</a:t>
            </a:r>
            <a:r>
              <a:rPr lang="zh-CN" altLang="zh-CN" sz="3600" b="1" dirty="0"/>
              <a:t>的安装：概念解析</a:t>
            </a:r>
          </a:p>
        </p:txBody>
      </p:sp>
    </p:spTree>
    <p:extLst>
      <p:ext uri="{BB962C8B-B14F-4D97-AF65-F5344CB8AC3E}">
        <p14:creationId xmlns:p14="http://schemas.microsoft.com/office/powerpoint/2010/main" val="3905498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132432" y="1699911"/>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645763" y="1439436"/>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274932" y="1795871"/>
            <a:ext cx="1498853" cy="1488092"/>
          </a:xfrm>
          <a:prstGeom prst="rect">
            <a:avLst/>
          </a:prstGeom>
          <a:noFill/>
        </p:spPr>
        <p:txBody>
          <a:bodyPr wrap="square" lIns="86863" tIns="43430" rIns="86863" bIns="43430" rtlCol="0">
            <a:spAutoFit/>
          </a:bodyPr>
          <a:lstStyle/>
          <a:p>
            <a:r>
              <a:rPr lang="en-US" altLang="zh-CN" sz="9100" b="1" dirty="0">
                <a:solidFill>
                  <a:schemeClr val="bg1"/>
                </a:solidFill>
                <a:latin typeface="方正隶书简体" panose="02010601030101010101" pitchFamily="2" charset="-122"/>
                <a:ea typeface="方正隶书简体" panose="02010601030101010101" pitchFamily="2" charset="-122"/>
              </a:rPr>
              <a:t>00</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7968" y="870212"/>
            <a:ext cx="939645" cy="1112796"/>
          </a:xfrm>
          <a:prstGeom prst="rect">
            <a:avLst/>
          </a:prstGeom>
        </p:spPr>
      </p:pic>
      <p:sp>
        <p:nvSpPr>
          <p:cNvPr id="25" name="TextBox 5"/>
          <p:cNvSpPr txBox="1"/>
          <p:nvPr/>
        </p:nvSpPr>
        <p:spPr>
          <a:xfrm>
            <a:off x="3727887" y="3783466"/>
            <a:ext cx="4782947" cy="518595"/>
          </a:xfrm>
          <a:prstGeom prst="rect">
            <a:avLst/>
          </a:prstGeom>
          <a:noFill/>
        </p:spPr>
        <p:txBody>
          <a:bodyPr wrap="square" lIns="86863" tIns="43430" rIns="86863" bIns="43430" rtlCol="0">
            <a:spAutoFit/>
          </a:bodyPr>
          <a:lstStyle/>
          <a:p>
            <a:r>
              <a:rPr lang="zh-CN" altLang="zh-CN" sz="2800" b="1" dirty="0"/>
              <a:t>伙伴编辑模式（</a:t>
            </a:r>
            <a:r>
              <a:rPr lang="en-US" altLang="zh-CN" sz="2800" b="1" dirty="0"/>
              <a:t>Edit Buddies</a:t>
            </a:r>
            <a:r>
              <a:rPr lang="zh-CN" altLang="zh-CN" sz="2800" b="1" dirty="0"/>
              <a:t>）</a:t>
            </a:r>
          </a:p>
        </p:txBody>
      </p:sp>
    </p:spTree>
    <p:extLst>
      <p:ext uri="{BB962C8B-B14F-4D97-AF65-F5344CB8AC3E}">
        <p14:creationId xmlns:p14="http://schemas.microsoft.com/office/powerpoint/2010/main" val="50602733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4245393" cy="461665"/>
          </a:xfrm>
          <a:prstGeom prst="rect">
            <a:avLst/>
          </a:prstGeom>
        </p:spPr>
        <p:txBody>
          <a:bodyPr wrap="none">
            <a:spAutoFit/>
          </a:bodyPr>
          <a:lstStyle/>
          <a:p>
            <a:r>
              <a:rPr lang="zh-CN" altLang="zh-CN" sz="2400" b="1" dirty="0"/>
              <a:t>伙伴编辑模式（</a:t>
            </a:r>
            <a:r>
              <a:rPr lang="en-US" altLang="zh-CN" sz="2400" b="1" dirty="0"/>
              <a:t>Edit Buddies</a:t>
            </a:r>
            <a:r>
              <a:rPr lang="zh-CN" altLang="zh-CN" sz="2400" b="1" dirty="0"/>
              <a:t>）</a:t>
            </a:r>
          </a:p>
        </p:txBody>
      </p:sp>
      <p:sp>
        <p:nvSpPr>
          <p:cNvPr id="3" name="TextBox 2"/>
          <p:cNvSpPr txBox="1"/>
          <p:nvPr/>
        </p:nvSpPr>
        <p:spPr>
          <a:xfrm>
            <a:off x="840419" y="1068779"/>
            <a:ext cx="10334262" cy="1200329"/>
          </a:xfrm>
          <a:prstGeom prst="rect">
            <a:avLst/>
          </a:prstGeom>
          <a:noFill/>
        </p:spPr>
        <p:txBody>
          <a:bodyPr wrap="square" rtlCol="0">
            <a:spAutoFit/>
          </a:bodyPr>
          <a:lstStyle/>
          <a:p>
            <a:pPr indent="450850"/>
            <a:r>
              <a:rPr lang="en-US" altLang="zh-CN" sz="1800" dirty="0" err="1"/>
              <a:t>QLabel</a:t>
            </a:r>
            <a:r>
              <a:rPr lang="zh-CN" altLang="zh-CN" sz="1800" dirty="0"/>
              <a:t>标签和伙伴（</a:t>
            </a:r>
            <a:r>
              <a:rPr lang="en-US" altLang="zh-CN" sz="1800" dirty="0"/>
              <a:t>buddy</a:t>
            </a:r>
            <a:r>
              <a:rPr lang="zh-CN" altLang="zh-CN" sz="1800" dirty="0"/>
              <a:t>）窗口部件包括一个标签（</a:t>
            </a:r>
            <a:r>
              <a:rPr lang="en-US" altLang="zh-CN" sz="1800" dirty="0" err="1"/>
              <a:t>QLabel</a:t>
            </a:r>
            <a:r>
              <a:rPr lang="zh-CN" altLang="zh-CN" sz="1800" dirty="0"/>
              <a:t>）和一个窗口部件，它们具有伙伴关系，指当用户激活标签的快捷键时，鼠标</a:t>
            </a:r>
            <a:r>
              <a:rPr lang="en-US" altLang="zh-CN" sz="1800" dirty="0"/>
              <a:t>/</a:t>
            </a:r>
            <a:r>
              <a:rPr lang="zh-CN" altLang="zh-CN" sz="1800" dirty="0"/>
              <a:t>键盘的焦点将会转移到它的伙伴窗口部件上。只有</a:t>
            </a:r>
            <a:r>
              <a:rPr lang="en-US" altLang="zh-CN" sz="1800" dirty="0" err="1"/>
              <a:t>QLabel</a:t>
            </a:r>
            <a:r>
              <a:rPr lang="zh-CN" altLang="zh-CN" sz="1800" dirty="0"/>
              <a:t>标签对象才可以有伙伴窗口部件，也只有在该</a:t>
            </a:r>
            <a:r>
              <a:rPr lang="en-US" altLang="zh-CN" sz="1800" dirty="0" err="1"/>
              <a:t>QLabel</a:t>
            </a:r>
            <a:r>
              <a:rPr lang="zh-CN" altLang="zh-CN" sz="1800" dirty="0"/>
              <a:t>对象具有快捷键（在显示文本的某个字符前面添加一个前缀“</a:t>
            </a:r>
            <a:r>
              <a:rPr lang="en-US" altLang="zh-CN" sz="1800" dirty="0"/>
              <a:t>&amp;</a:t>
            </a:r>
            <a:r>
              <a:rPr lang="zh-CN" altLang="zh-CN" sz="1800" dirty="0"/>
              <a:t>”，就可以定义快捷键）时，伙伴关系才有效。例如：</a:t>
            </a:r>
          </a:p>
        </p:txBody>
      </p:sp>
      <p:sp>
        <p:nvSpPr>
          <p:cNvPr id="4" name="圆角矩形 3"/>
          <p:cNvSpPr/>
          <p:nvPr/>
        </p:nvSpPr>
        <p:spPr>
          <a:xfrm>
            <a:off x="1367044" y="2337094"/>
            <a:ext cx="8738857" cy="970478"/>
          </a:xfrm>
          <a:prstGeom prst="roundRect">
            <a:avLst/>
          </a:prstGeom>
          <a:solidFill>
            <a:srgbClr val="DDDDDD"/>
          </a:solidFill>
        </p:spPr>
        <p:txBody>
          <a:bodyPr wrap="square">
            <a:spAutoFit/>
          </a:bodyPr>
          <a:lstStyle/>
          <a:p>
            <a:r>
              <a:rPr lang="en-US" altLang="zh-CN" dirty="0" err="1"/>
              <a:t>QLineEdit</a:t>
            </a:r>
            <a:r>
              <a:rPr lang="en-US" altLang="zh-CN" dirty="0"/>
              <a:t>*  </a:t>
            </a:r>
            <a:r>
              <a:rPr lang="en-US" altLang="zh-CN" dirty="0" err="1"/>
              <a:t>ageLineEdit</a:t>
            </a:r>
            <a:r>
              <a:rPr lang="en-US" altLang="zh-CN" dirty="0"/>
              <a:t> = new </a:t>
            </a:r>
            <a:r>
              <a:rPr lang="en-US" altLang="zh-CN" dirty="0" err="1"/>
              <a:t>QLineEdit</a:t>
            </a:r>
            <a:r>
              <a:rPr lang="en-US" altLang="zh-CN" dirty="0"/>
              <a:t>(this);</a:t>
            </a:r>
            <a:endParaRPr lang="zh-CN" altLang="zh-CN" dirty="0"/>
          </a:p>
          <a:p>
            <a:r>
              <a:rPr lang="en-US" altLang="zh-CN" dirty="0" err="1"/>
              <a:t>QLabel</a:t>
            </a:r>
            <a:r>
              <a:rPr lang="en-US" altLang="zh-CN" dirty="0"/>
              <a:t>*  </a:t>
            </a:r>
            <a:r>
              <a:rPr lang="en-US" altLang="zh-CN" dirty="0" err="1"/>
              <a:t>ageLabel</a:t>
            </a:r>
            <a:r>
              <a:rPr lang="en-US" altLang="zh-CN" dirty="0"/>
              <a:t> = new </a:t>
            </a:r>
            <a:r>
              <a:rPr lang="en-US" altLang="zh-CN" dirty="0" err="1"/>
              <a:t>QLabel</a:t>
            </a:r>
            <a:r>
              <a:rPr lang="en-US" altLang="zh-CN" dirty="0"/>
              <a:t>("&amp;</a:t>
            </a:r>
            <a:r>
              <a:rPr lang="en-US" altLang="zh-CN" dirty="0" err="1"/>
              <a:t>Age",this</a:t>
            </a:r>
            <a:r>
              <a:rPr lang="en-US" altLang="zh-CN" dirty="0"/>
              <a:t>);</a:t>
            </a:r>
            <a:endParaRPr lang="zh-CN" altLang="zh-CN" dirty="0"/>
          </a:p>
          <a:p>
            <a:r>
              <a:rPr lang="en-US" altLang="zh-CN" dirty="0" err="1"/>
              <a:t>ageLabel</a:t>
            </a:r>
            <a:r>
              <a:rPr lang="en-US" altLang="zh-CN" dirty="0"/>
              <a:t>-&gt;</a:t>
            </a:r>
            <a:r>
              <a:rPr lang="en-US" altLang="zh-CN" dirty="0" err="1"/>
              <a:t>setBuddy</a:t>
            </a:r>
            <a:r>
              <a:rPr lang="en-US" altLang="zh-CN" dirty="0"/>
              <a:t>(</a:t>
            </a:r>
            <a:r>
              <a:rPr lang="en-US" altLang="zh-CN" dirty="0" err="1"/>
              <a:t>ageLineEdit</a:t>
            </a:r>
            <a:r>
              <a:rPr lang="en-US" altLang="zh-CN" dirty="0"/>
              <a:t>);</a:t>
            </a:r>
            <a:endParaRPr lang="zh-CN" altLang="zh-CN" dirty="0"/>
          </a:p>
        </p:txBody>
      </p:sp>
      <p:sp>
        <p:nvSpPr>
          <p:cNvPr id="5" name="矩形 4"/>
          <p:cNvSpPr/>
          <p:nvPr/>
        </p:nvSpPr>
        <p:spPr>
          <a:xfrm>
            <a:off x="840419" y="3360082"/>
            <a:ext cx="10025503" cy="615553"/>
          </a:xfrm>
          <a:prstGeom prst="rect">
            <a:avLst/>
          </a:prstGeom>
        </p:spPr>
        <p:txBody>
          <a:bodyPr wrap="square">
            <a:spAutoFit/>
          </a:bodyPr>
          <a:lstStyle/>
          <a:p>
            <a:pPr indent="450850"/>
            <a:r>
              <a:rPr lang="zh-CN" altLang="zh-CN" dirty="0"/>
              <a:t>代码定义了</a:t>
            </a:r>
            <a:r>
              <a:rPr lang="en-US" altLang="zh-CN" dirty="0" err="1"/>
              <a:t>ageLabel</a:t>
            </a:r>
            <a:r>
              <a:rPr lang="zh-CN" altLang="zh-CN" dirty="0"/>
              <a:t>标签的组合键为</a:t>
            </a:r>
            <a:r>
              <a:rPr lang="en-US" altLang="zh-CN" dirty="0" err="1"/>
              <a:t>Alt+A</a:t>
            </a:r>
            <a:r>
              <a:rPr lang="zh-CN" altLang="zh-CN" dirty="0"/>
              <a:t>，并将行编辑框</a:t>
            </a:r>
            <a:r>
              <a:rPr lang="en-US" altLang="zh-CN" dirty="0" err="1"/>
              <a:t>ageLineEdit</a:t>
            </a:r>
            <a:r>
              <a:rPr lang="zh-CN" altLang="zh-CN" dirty="0"/>
              <a:t>设为它的伙伴窗口部件。当用户按下</a:t>
            </a:r>
            <a:r>
              <a:rPr lang="en-US" altLang="zh-CN" dirty="0" err="1"/>
              <a:t>Alt+A</a:t>
            </a:r>
            <a:r>
              <a:rPr lang="zh-CN" altLang="zh-CN" dirty="0"/>
              <a:t>组合键时，焦点将会跳至行编辑框</a:t>
            </a:r>
            <a:r>
              <a:rPr lang="en-US" altLang="zh-CN" dirty="0" err="1"/>
              <a:t>ageLineEdit</a:t>
            </a:r>
            <a:r>
              <a:rPr lang="zh-CN" altLang="zh-CN" dirty="0"/>
              <a:t>中。</a:t>
            </a:r>
          </a:p>
        </p:txBody>
      </p:sp>
    </p:spTree>
    <p:extLst>
      <p:ext uri="{BB962C8B-B14F-4D97-AF65-F5344CB8AC3E}">
        <p14:creationId xmlns:p14="http://schemas.microsoft.com/office/powerpoint/2010/main" val="1889000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3849" y="1330037"/>
            <a:ext cx="4322618" cy="830997"/>
          </a:xfrm>
          <a:prstGeom prst="rect">
            <a:avLst/>
          </a:prstGeom>
          <a:noFill/>
        </p:spPr>
        <p:txBody>
          <a:bodyPr wrap="square" rtlCol="0">
            <a:spAutoFit/>
          </a:bodyPr>
          <a:lstStyle/>
          <a:p>
            <a:r>
              <a:rPr lang="zh-CN" altLang="zh-CN" sz="4800" b="1" dirty="0">
                <a:solidFill>
                  <a:srgbClr val="663300"/>
                </a:solidFill>
              </a:rPr>
              <a:t>第</a:t>
            </a:r>
            <a:r>
              <a:rPr lang="en-US" altLang="zh-CN" sz="4800" b="1" dirty="0">
                <a:solidFill>
                  <a:srgbClr val="663300"/>
                </a:solidFill>
              </a:rPr>
              <a:t>1</a:t>
            </a:r>
            <a:r>
              <a:rPr lang="zh-CN" altLang="zh-CN" sz="4800" b="1" dirty="0">
                <a:solidFill>
                  <a:srgbClr val="663300"/>
                </a:solidFill>
              </a:rPr>
              <a:t>章</a:t>
            </a:r>
            <a:r>
              <a:rPr lang="en-US" altLang="zh-CN" sz="4800" b="1" dirty="0">
                <a:solidFill>
                  <a:srgbClr val="663300"/>
                </a:solidFill>
              </a:rPr>
              <a:t>  </a:t>
            </a:r>
            <a:r>
              <a:rPr lang="en-US" altLang="zh-CN" sz="4800" b="1" dirty="0" err="1">
                <a:solidFill>
                  <a:srgbClr val="663300"/>
                </a:solidFill>
              </a:rPr>
              <a:t>Qt</a:t>
            </a:r>
            <a:r>
              <a:rPr lang="zh-CN" altLang="zh-CN" sz="4800" b="1" dirty="0">
                <a:solidFill>
                  <a:srgbClr val="663300"/>
                </a:solidFill>
              </a:rPr>
              <a:t>概述</a:t>
            </a:r>
          </a:p>
        </p:txBody>
      </p:sp>
      <p:sp>
        <p:nvSpPr>
          <p:cNvPr id="3" name="TextBox 2"/>
          <p:cNvSpPr txBox="1"/>
          <p:nvPr/>
        </p:nvSpPr>
        <p:spPr>
          <a:xfrm>
            <a:off x="3170713" y="3206337"/>
            <a:ext cx="7897092" cy="646331"/>
          </a:xfrm>
          <a:prstGeom prst="rect">
            <a:avLst/>
          </a:prstGeom>
          <a:noFill/>
        </p:spPr>
        <p:txBody>
          <a:bodyPr wrap="square" rtlCol="0">
            <a:spAutoFit/>
          </a:bodyPr>
          <a:lstStyle/>
          <a:p>
            <a:r>
              <a:rPr lang="en-US" altLang="zh-CN" sz="3600" b="1" dirty="0"/>
              <a:t>——</a:t>
            </a:r>
            <a:r>
              <a:rPr lang="en-US" altLang="zh-CN" sz="3600" b="1" dirty="0" err="1"/>
              <a:t>Qt</a:t>
            </a:r>
            <a:r>
              <a:rPr lang="en-US" altLang="zh-CN" sz="3600" b="1" dirty="0"/>
              <a:t> 5</a:t>
            </a:r>
            <a:r>
              <a:rPr lang="zh-CN" altLang="zh-CN" sz="3600" b="1" dirty="0"/>
              <a:t>开发步骤及实例：概念解析</a:t>
            </a:r>
          </a:p>
        </p:txBody>
      </p:sp>
    </p:spTree>
    <p:extLst>
      <p:ext uri="{BB962C8B-B14F-4D97-AF65-F5344CB8AC3E}">
        <p14:creationId xmlns:p14="http://schemas.microsoft.com/office/powerpoint/2010/main" val="3426345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2157234" y="1750149"/>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1670565" y="1489674"/>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2299734" y="1846109"/>
            <a:ext cx="1498853" cy="1488092"/>
          </a:xfrm>
          <a:prstGeom prst="rect">
            <a:avLst/>
          </a:prstGeom>
          <a:noFill/>
        </p:spPr>
        <p:txBody>
          <a:bodyPr wrap="square" lIns="86863" tIns="43430" rIns="86863" bIns="43430" rtlCol="0">
            <a:spAutoFit/>
          </a:bodyPr>
          <a:lstStyle/>
          <a:p>
            <a:r>
              <a:rPr lang="en-US" altLang="zh-CN" sz="9100" b="1" dirty="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2770" y="920450"/>
            <a:ext cx="939645" cy="1112796"/>
          </a:xfrm>
          <a:prstGeom prst="rect">
            <a:avLst/>
          </a:prstGeom>
        </p:spPr>
      </p:pic>
      <p:sp>
        <p:nvSpPr>
          <p:cNvPr id="25" name="TextBox 5"/>
          <p:cNvSpPr txBox="1"/>
          <p:nvPr/>
        </p:nvSpPr>
        <p:spPr>
          <a:xfrm>
            <a:off x="823389" y="3748798"/>
            <a:ext cx="4697806" cy="518595"/>
          </a:xfrm>
          <a:prstGeom prst="rect">
            <a:avLst/>
          </a:prstGeom>
          <a:noFill/>
        </p:spPr>
        <p:txBody>
          <a:bodyPr wrap="square" lIns="86863" tIns="43430" rIns="86863" bIns="43430" rtlCol="0">
            <a:spAutoFit/>
          </a:bodyPr>
          <a:lstStyle/>
          <a:p>
            <a:r>
              <a:rPr lang="zh-CN" altLang="zh-CN" sz="2800" b="1" dirty="0"/>
              <a:t>信号和槽机制（</a:t>
            </a:r>
            <a:r>
              <a:rPr lang="en-US" altLang="zh-CN" sz="2800" b="1" dirty="0"/>
              <a:t>Signal &amp; Slot</a:t>
            </a:r>
            <a:r>
              <a:rPr lang="zh-CN" altLang="zh-CN" sz="2800" b="1" dirty="0"/>
              <a:t>）</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0107" y="2081689"/>
            <a:ext cx="482208" cy="545844"/>
          </a:xfrm>
          <a:prstGeom prst="rect">
            <a:avLst/>
          </a:prstGeom>
        </p:spPr>
      </p:pic>
      <p:sp>
        <p:nvSpPr>
          <p:cNvPr id="9" name="TextBox 18"/>
          <p:cNvSpPr txBox="1"/>
          <p:nvPr/>
        </p:nvSpPr>
        <p:spPr>
          <a:xfrm>
            <a:off x="6332316" y="2143378"/>
            <a:ext cx="3844838" cy="393906"/>
          </a:xfrm>
          <a:prstGeom prst="rect">
            <a:avLst/>
          </a:prstGeom>
          <a:noFill/>
        </p:spPr>
        <p:txBody>
          <a:bodyPr wrap="square" lIns="115777" tIns="57888" rIns="115777" bIns="57888" rtlCol="0">
            <a:spAutoFit/>
          </a:bodyPr>
          <a:lstStyle/>
          <a:p>
            <a:r>
              <a:rPr lang="en-US" altLang="zh-CN" sz="1800" b="1" dirty="0"/>
              <a:t>1</a:t>
            </a:r>
            <a:r>
              <a:rPr lang="zh-CN" altLang="zh-CN" sz="1800" b="1" dirty="0"/>
              <a:t>．信号与槽机制的连接方式</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0107" y="2833054"/>
            <a:ext cx="482208" cy="545844"/>
          </a:xfrm>
          <a:prstGeom prst="rect">
            <a:avLst/>
          </a:prstGeom>
        </p:spPr>
      </p:pic>
      <p:sp>
        <p:nvSpPr>
          <p:cNvPr id="11" name="TextBox 20"/>
          <p:cNvSpPr txBox="1"/>
          <p:nvPr/>
        </p:nvSpPr>
        <p:spPr>
          <a:xfrm>
            <a:off x="6332316" y="2916717"/>
            <a:ext cx="3607331" cy="393906"/>
          </a:xfrm>
          <a:prstGeom prst="rect">
            <a:avLst/>
          </a:prstGeom>
          <a:noFill/>
        </p:spPr>
        <p:txBody>
          <a:bodyPr wrap="square" lIns="115777" tIns="57888" rIns="115777" bIns="57888" rtlCol="0">
            <a:spAutoFit/>
          </a:bodyPr>
          <a:lstStyle/>
          <a:p>
            <a:r>
              <a:rPr lang="en-US" altLang="zh-CN" sz="1800" b="1" dirty="0"/>
              <a:t>2</a:t>
            </a:r>
            <a:r>
              <a:rPr lang="zh-CN" altLang="zh-CN" sz="1800" b="1" dirty="0"/>
              <a:t>．信号与槽机制的优点</a:t>
            </a: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0107" y="3593885"/>
            <a:ext cx="482208" cy="545844"/>
          </a:xfrm>
          <a:prstGeom prst="rect">
            <a:avLst/>
          </a:prstGeom>
        </p:spPr>
      </p:pic>
      <p:sp>
        <p:nvSpPr>
          <p:cNvPr id="13" name="TextBox 20"/>
          <p:cNvSpPr txBox="1"/>
          <p:nvPr/>
        </p:nvSpPr>
        <p:spPr>
          <a:xfrm>
            <a:off x="6332316" y="3677548"/>
            <a:ext cx="3607331" cy="393906"/>
          </a:xfrm>
          <a:prstGeom prst="rect">
            <a:avLst/>
          </a:prstGeom>
          <a:noFill/>
        </p:spPr>
        <p:txBody>
          <a:bodyPr wrap="square" lIns="115777" tIns="57888" rIns="115777" bIns="57888" rtlCol="0">
            <a:spAutoFit/>
          </a:bodyPr>
          <a:lstStyle/>
          <a:p>
            <a:r>
              <a:rPr lang="en-US" altLang="zh-CN" sz="1800" b="1" dirty="0"/>
              <a:t>3</a:t>
            </a:r>
            <a:r>
              <a:rPr lang="zh-CN" altLang="zh-CN" sz="1800" b="1" dirty="0"/>
              <a:t>．信号与槽机制的效率</a:t>
            </a:r>
          </a:p>
        </p:txBody>
      </p:sp>
    </p:spTree>
    <p:extLst>
      <p:ext uri="{BB962C8B-B14F-4D97-AF65-F5344CB8AC3E}">
        <p14:creationId xmlns:p14="http://schemas.microsoft.com/office/powerpoint/2010/main" val="3310912413"/>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0-#ppt_h/2"/>
                                          </p:val>
                                        </p:tav>
                                        <p:tav tm="100000">
                                          <p:val>
                                            <p:strVal val="#ppt_y"/>
                                          </p:val>
                                        </p:tav>
                                      </p:tavLst>
                                    </p:anim>
                                  </p:childTnLst>
                                </p:cTn>
                              </p:par>
                              <p:par>
                                <p:cTn id="35" presetID="2" presetClass="entr" presetSubtype="1" fill="hold" nodeType="withEffect">
                                  <p:stCondLst>
                                    <p:cond delay="25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 presetClass="entr" presetSubtype="2"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1+#ppt_w/2"/>
                                          </p:val>
                                        </p:tav>
                                        <p:tav tm="100000">
                                          <p:val>
                                            <p:strVal val="#ppt_x"/>
                                          </p:val>
                                        </p:tav>
                                      </p:tavLst>
                                    </p:anim>
                                    <p:anim calcmode="lin" valueType="num">
                                      <p:cBhvr additive="base">
                                        <p:cTn id="43" dur="500" fill="hold"/>
                                        <p:tgtEl>
                                          <p:spTgt spid="9"/>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25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1+#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par>
                                <p:cTn id="48" presetID="2" presetClass="entr" presetSubtype="1" fill="hold" nodeType="withEffect">
                                  <p:stCondLst>
                                    <p:cond delay="25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0-#ppt_h/2"/>
                                          </p:val>
                                        </p:tav>
                                        <p:tav tm="100000">
                                          <p:val>
                                            <p:strVal val="#ppt_y"/>
                                          </p:val>
                                        </p:tav>
                                      </p:tavLst>
                                    </p:anim>
                                  </p:childTnLst>
                                </p:cTn>
                              </p:par>
                              <p:par>
                                <p:cTn id="52" presetID="2" presetClass="entr" presetSubtype="2" fill="hold" grpId="0" nodeType="withEffect">
                                  <p:stCondLst>
                                    <p:cond delay="25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500" fill="hold"/>
                                        <p:tgtEl>
                                          <p:spTgt spid="13"/>
                                        </p:tgtEl>
                                        <p:attrNameLst>
                                          <p:attrName>ppt_x</p:attrName>
                                        </p:attrNameLst>
                                      </p:cBhvr>
                                      <p:tavLst>
                                        <p:tav tm="0">
                                          <p:val>
                                            <p:strVal val="1+#ppt_w/2"/>
                                          </p:val>
                                        </p:tav>
                                        <p:tav tm="100000">
                                          <p:val>
                                            <p:strVal val="#ppt_x"/>
                                          </p:val>
                                        </p:tav>
                                      </p:tavLst>
                                    </p:anim>
                                    <p:anim calcmode="lin" valueType="num">
                                      <p:cBhvr additive="base">
                                        <p:cTn id="5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P spid="9"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3849" y="1330037"/>
            <a:ext cx="4322618" cy="830997"/>
          </a:xfrm>
          <a:prstGeom prst="rect">
            <a:avLst/>
          </a:prstGeom>
          <a:noFill/>
        </p:spPr>
        <p:txBody>
          <a:bodyPr wrap="square" rtlCol="0">
            <a:spAutoFit/>
          </a:bodyPr>
          <a:lstStyle/>
          <a:p>
            <a:r>
              <a:rPr lang="zh-CN" altLang="zh-CN" sz="4800" b="1" dirty="0">
                <a:solidFill>
                  <a:srgbClr val="663300"/>
                </a:solidFill>
              </a:rPr>
              <a:t>第</a:t>
            </a:r>
            <a:r>
              <a:rPr lang="en-US" altLang="zh-CN" sz="4800" b="1" dirty="0">
                <a:solidFill>
                  <a:srgbClr val="663300"/>
                </a:solidFill>
              </a:rPr>
              <a:t>1</a:t>
            </a:r>
            <a:r>
              <a:rPr lang="zh-CN" altLang="zh-CN" sz="4800" b="1" dirty="0">
                <a:solidFill>
                  <a:srgbClr val="663300"/>
                </a:solidFill>
              </a:rPr>
              <a:t>章</a:t>
            </a:r>
            <a:r>
              <a:rPr lang="en-US" altLang="zh-CN" sz="4800" b="1" dirty="0">
                <a:solidFill>
                  <a:srgbClr val="663300"/>
                </a:solidFill>
              </a:rPr>
              <a:t>  </a:t>
            </a:r>
            <a:r>
              <a:rPr lang="zh-CN" altLang="zh-CN" sz="4800" b="1" dirty="0">
                <a:solidFill>
                  <a:srgbClr val="663300"/>
                </a:solidFill>
              </a:rPr>
              <a:t>概述</a:t>
            </a:r>
          </a:p>
        </p:txBody>
      </p:sp>
      <p:sp>
        <p:nvSpPr>
          <p:cNvPr id="3" name="TextBox 2"/>
          <p:cNvSpPr txBox="1"/>
          <p:nvPr/>
        </p:nvSpPr>
        <p:spPr>
          <a:xfrm>
            <a:off x="3722915" y="3111334"/>
            <a:ext cx="7012380" cy="646331"/>
          </a:xfrm>
          <a:prstGeom prst="rect">
            <a:avLst/>
          </a:prstGeom>
          <a:noFill/>
        </p:spPr>
        <p:txBody>
          <a:bodyPr wrap="square" rtlCol="0">
            <a:spAutoFit/>
          </a:bodyPr>
          <a:lstStyle/>
          <a:p>
            <a:r>
              <a:rPr lang="en-US" altLang="zh-CN" sz="3600" b="1" dirty="0"/>
              <a:t>——1.5 Qt 5</a:t>
            </a:r>
            <a:r>
              <a:rPr lang="zh-CN" altLang="zh-CN" sz="3600" b="1" dirty="0"/>
              <a:t>开发步骤及实例</a:t>
            </a:r>
          </a:p>
        </p:txBody>
      </p:sp>
    </p:spTree>
    <p:extLst>
      <p:ext uri="{BB962C8B-B14F-4D97-AF65-F5344CB8AC3E}">
        <p14:creationId xmlns:p14="http://schemas.microsoft.com/office/powerpoint/2010/main" val="22442553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4033476" cy="461665"/>
          </a:xfrm>
          <a:prstGeom prst="rect">
            <a:avLst/>
          </a:prstGeom>
        </p:spPr>
        <p:txBody>
          <a:bodyPr wrap="none">
            <a:spAutoFit/>
          </a:bodyPr>
          <a:lstStyle/>
          <a:p>
            <a:r>
              <a:rPr lang="en-US" altLang="zh-CN" sz="2400" b="1" dirty="0"/>
              <a:t>1</a:t>
            </a:r>
            <a:r>
              <a:rPr lang="zh-CN" altLang="zh-CN" sz="2400" b="1" dirty="0"/>
              <a:t>．信号与槽机制的连接方式</a:t>
            </a:r>
          </a:p>
        </p:txBody>
      </p:sp>
      <p:sp>
        <p:nvSpPr>
          <p:cNvPr id="3" name="矩形 2"/>
          <p:cNvSpPr/>
          <p:nvPr/>
        </p:nvSpPr>
        <p:spPr>
          <a:xfrm>
            <a:off x="1043382" y="1005799"/>
            <a:ext cx="5379999" cy="369332"/>
          </a:xfrm>
          <a:prstGeom prst="rect">
            <a:avLst/>
          </a:prstGeom>
        </p:spPr>
        <p:txBody>
          <a:bodyPr wrap="none">
            <a:spAutoFit/>
          </a:bodyPr>
          <a:lstStyle/>
          <a:p>
            <a:r>
              <a:rPr lang="zh-CN" altLang="zh-CN" sz="1800" dirty="0"/>
              <a:t>（</a:t>
            </a:r>
            <a:r>
              <a:rPr lang="en-US" altLang="zh-CN" sz="1800" dirty="0"/>
              <a:t>1</a:t>
            </a:r>
            <a:r>
              <a:rPr lang="zh-CN" altLang="zh-CN" sz="1800" dirty="0"/>
              <a:t>）一个信号可以与另一个信号相连，代码如下：</a:t>
            </a:r>
          </a:p>
        </p:txBody>
      </p:sp>
      <p:sp>
        <p:nvSpPr>
          <p:cNvPr id="4" name="圆角矩形 3"/>
          <p:cNvSpPr/>
          <p:nvPr/>
        </p:nvSpPr>
        <p:spPr>
          <a:xfrm>
            <a:off x="1285990" y="1381086"/>
            <a:ext cx="9152420" cy="391597"/>
          </a:xfrm>
          <a:prstGeom prst="roundRect">
            <a:avLst/>
          </a:prstGeom>
          <a:solidFill>
            <a:srgbClr val="DDDDDD"/>
          </a:solidFill>
        </p:spPr>
        <p:txBody>
          <a:bodyPr wrap="square">
            <a:spAutoFit/>
          </a:bodyPr>
          <a:lstStyle/>
          <a:p>
            <a:r>
              <a:rPr lang="en-US" altLang="zh-CN" dirty="0"/>
              <a:t>connect(Object1,SIGNAL(signal1),Object2,SIGNAL(signal1));</a:t>
            </a:r>
            <a:endParaRPr lang="zh-CN" altLang="zh-CN" dirty="0"/>
          </a:p>
        </p:txBody>
      </p:sp>
      <p:sp>
        <p:nvSpPr>
          <p:cNvPr id="5" name="矩形 4"/>
          <p:cNvSpPr/>
          <p:nvPr/>
        </p:nvSpPr>
        <p:spPr>
          <a:xfrm>
            <a:off x="1043382" y="1872521"/>
            <a:ext cx="5940425" cy="646331"/>
          </a:xfrm>
          <a:prstGeom prst="rect">
            <a:avLst/>
          </a:prstGeom>
        </p:spPr>
        <p:txBody>
          <a:bodyPr>
            <a:spAutoFit/>
          </a:bodyPr>
          <a:lstStyle/>
          <a:p>
            <a:r>
              <a:rPr lang="zh-CN" altLang="zh-CN" sz="1800" dirty="0"/>
              <a:t>表示</a:t>
            </a:r>
            <a:r>
              <a:rPr lang="en-US" altLang="zh-CN" sz="1800" dirty="0"/>
              <a:t>Object1</a:t>
            </a:r>
            <a:r>
              <a:rPr lang="zh-CN" altLang="zh-CN" sz="1800" dirty="0"/>
              <a:t>的信号</a:t>
            </a:r>
            <a:r>
              <a:rPr lang="en-US" altLang="zh-CN" sz="1800" dirty="0"/>
              <a:t>1</a:t>
            </a:r>
            <a:r>
              <a:rPr lang="zh-CN" altLang="zh-CN" sz="1800" dirty="0"/>
              <a:t>发送可以触发</a:t>
            </a:r>
            <a:r>
              <a:rPr lang="en-US" altLang="zh-CN" sz="1800" dirty="0"/>
              <a:t>Object2</a:t>
            </a:r>
            <a:r>
              <a:rPr lang="zh-CN" altLang="zh-CN" sz="1800" dirty="0"/>
              <a:t>的信号</a:t>
            </a:r>
            <a:r>
              <a:rPr lang="en-US" altLang="zh-CN" sz="1800" dirty="0"/>
              <a:t>1</a:t>
            </a:r>
            <a:r>
              <a:rPr lang="zh-CN" altLang="zh-CN" sz="1800" dirty="0"/>
              <a:t>发送。</a:t>
            </a:r>
          </a:p>
          <a:p>
            <a:r>
              <a:rPr lang="zh-CN" altLang="zh-CN" sz="1800" dirty="0"/>
              <a:t>（</a:t>
            </a:r>
            <a:r>
              <a:rPr lang="en-US" altLang="zh-CN" sz="1800" dirty="0"/>
              <a:t>2</a:t>
            </a:r>
            <a:r>
              <a:rPr lang="zh-CN" altLang="zh-CN" sz="1800" dirty="0"/>
              <a:t>）同一个信号可以与多个槽相连，代码如下：</a:t>
            </a:r>
          </a:p>
        </p:txBody>
      </p:sp>
      <p:sp>
        <p:nvSpPr>
          <p:cNvPr id="6" name="圆角矩形 5"/>
          <p:cNvSpPr/>
          <p:nvPr/>
        </p:nvSpPr>
        <p:spPr>
          <a:xfrm>
            <a:off x="1285990" y="2637891"/>
            <a:ext cx="9152420" cy="681038"/>
          </a:xfrm>
          <a:prstGeom prst="roundRect">
            <a:avLst/>
          </a:prstGeom>
          <a:solidFill>
            <a:srgbClr val="DDDDDD"/>
          </a:solidFill>
        </p:spPr>
        <p:txBody>
          <a:bodyPr wrap="square">
            <a:spAutoFit/>
          </a:bodyPr>
          <a:lstStyle/>
          <a:p>
            <a:r>
              <a:rPr lang="en-US" altLang="zh-CN" dirty="0"/>
              <a:t>connect(Object1,SIGNAL(signal2),Object2,SIGNAL(slot2));</a:t>
            </a:r>
            <a:endParaRPr lang="zh-CN" altLang="zh-CN" dirty="0"/>
          </a:p>
          <a:p>
            <a:r>
              <a:rPr lang="en-US" altLang="zh-CN" dirty="0"/>
              <a:t>connect(Object1,SIGNAL(signal2),Object3,SIGNAL(slot1));</a:t>
            </a:r>
            <a:endParaRPr lang="zh-CN" altLang="zh-CN" dirty="0"/>
          </a:p>
        </p:txBody>
      </p:sp>
      <p:sp>
        <p:nvSpPr>
          <p:cNvPr id="7" name="矩形 6"/>
          <p:cNvSpPr/>
          <p:nvPr/>
        </p:nvSpPr>
        <p:spPr>
          <a:xfrm>
            <a:off x="1043382" y="3458072"/>
            <a:ext cx="4918334" cy="369332"/>
          </a:xfrm>
          <a:prstGeom prst="rect">
            <a:avLst/>
          </a:prstGeom>
        </p:spPr>
        <p:txBody>
          <a:bodyPr wrap="none">
            <a:spAutoFit/>
          </a:bodyPr>
          <a:lstStyle/>
          <a:p>
            <a:r>
              <a:rPr lang="zh-CN" altLang="zh-CN" sz="1800" dirty="0"/>
              <a:t>（</a:t>
            </a:r>
            <a:r>
              <a:rPr lang="en-US" altLang="zh-CN" sz="1800" dirty="0"/>
              <a:t>3</a:t>
            </a:r>
            <a:r>
              <a:rPr lang="zh-CN" altLang="zh-CN" sz="1800" dirty="0"/>
              <a:t>）同一个槽可以响应多个信号，代码如下：</a:t>
            </a:r>
          </a:p>
        </p:txBody>
      </p:sp>
      <p:sp>
        <p:nvSpPr>
          <p:cNvPr id="8" name="圆角矩形 7"/>
          <p:cNvSpPr/>
          <p:nvPr/>
        </p:nvSpPr>
        <p:spPr>
          <a:xfrm>
            <a:off x="1285990" y="3827404"/>
            <a:ext cx="9152420" cy="681038"/>
          </a:xfrm>
          <a:prstGeom prst="roundRect">
            <a:avLst/>
          </a:prstGeom>
          <a:solidFill>
            <a:srgbClr val="DDDDDD"/>
          </a:solidFill>
        </p:spPr>
        <p:txBody>
          <a:bodyPr wrap="square">
            <a:spAutoFit/>
          </a:bodyPr>
          <a:lstStyle/>
          <a:p>
            <a:r>
              <a:rPr lang="en-US" altLang="zh-CN" dirty="0"/>
              <a:t>connect(Object1,SIGNAL(signal2),Object2,SIGNAL(slot2));</a:t>
            </a:r>
            <a:endParaRPr lang="zh-CN" altLang="zh-CN" dirty="0"/>
          </a:p>
          <a:p>
            <a:r>
              <a:rPr lang="en-US" altLang="zh-CN" dirty="0"/>
              <a:t>connect(Object3,SIGNAL(signal2),Object2,SIGNAL(slot2));</a:t>
            </a:r>
            <a:endParaRPr lang="zh-CN" altLang="zh-CN" dirty="0"/>
          </a:p>
        </p:txBody>
      </p:sp>
      <p:sp>
        <p:nvSpPr>
          <p:cNvPr id="9" name="矩形 8"/>
          <p:cNvSpPr/>
          <p:nvPr/>
        </p:nvSpPr>
        <p:spPr>
          <a:xfrm>
            <a:off x="1212827" y="4523867"/>
            <a:ext cx="2800767" cy="353943"/>
          </a:xfrm>
          <a:prstGeom prst="rect">
            <a:avLst/>
          </a:prstGeom>
        </p:spPr>
        <p:txBody>
          <a:bodyPr wrap="none">
            <a:spAutoFit/>
          </a:bodyPr>
          <a:lstStyle/>
          <a:p>
            <a:r>
              <a:rPr lang="zh-CN" altLang="zh-CN" dirty="0"/>
              <a:t>但是，常用的连接方式为：</a:t>
            </a:r>
          </a:p>
        </p:txBody>
      </p:sp>
      <p:sp>
        <p:nvSpPr>
          <p:cNvPr id="10" name="圆角矩形 9"/>
          <p:cNvSpPr/>
          <p:nvPr/>
        </p:nvSpPr>
        <p:spPr>
          <a:xfrm>
            <a:off x="1285990" y="4877810"/>
            <a:ext cx="9152420" cy="391597"/>
          </a:xfrm>
          <a:prstGeom prst="roundRect">
            <a:avLst/>
          </a:prstGeom>
          <a:solidFill>
            <a:srgbClr val="DDDDDD"/>
          </a:solidFill>
        </p:spPr>
        <p:txBody>
          <a:bodyPr wrap="square">
            <a:spAutoFit/>
          </a:bodyPr>
          <a:lstStyle/>
          <a:p>
            <a:r>
              <a:rPr lang="en-US" altLang="zh-CN" dirty="0"/>
              <a:t>connect(Object1,SIGNAL(signal),Object2,SLOT(slot));</a:t>
            </a:r>
            <a:endParaRPr lang="zh-CN" altLang="zh-CN" dirty="0"/>
          </a:p>
        </p:txBody>
      </p:sp>
      <p:sp>
        <p:nvSpPr>
          <p:cNvPr id="11" name="矩形 10"/>
          <p:cNvSpPr/>
          <p:nvPr/>
        </p:nvSpPr>
        <p:spPr>
          <a:xfrm>
            <a:off x="1212827" y="5283635"/>
            <a:ext cx="5896166" cy="353943"/>
          </a:xfrm>
          <a:prstGeom prst="rect">
            <a:avLst/>
          </a:prstGeom>
        </p:spPr>
        <p:txBody>
          <a:bodyPr wrap="none">
            <a:spAutoFit/>
          </a:bodyPr>
          <a:lstStyle/>
          <a:p>
            <a:r>
              <a:rPr lang="zh-CN" altLang="zh-CN" dirty="0"/>
              <a:t>其中，</a:t>
            </a:r>
            <a:r>
              <a:rPr lang="en-US" altLang="zh-CN" dirty="0"/>
              <a:t>signal</a:t>
            </a:r>
            <a:r>
              <a:rPr lang="zh-CN" altLang="zh-CN" dirty="0"/>
              <a:t>为对象</a:t>
            </a:r>
            <a:r>
              <a:rPr lang="en-US" altLang="zh-CN" dirty="0"/>
              <a:t>Object1</a:t>
            </a:r>
            <a:r>
              <a:rPr lang="zh-CN" altLang="zh-CN" dirty="0"/>
              <a:t>的信号，</a:t>
            </a:r>
            <a:r>
              <a:rPr lang="en-US" altLang="zh-CN" dirty="0"/>
              <a:t>slot</a:t>
            </a:r>
            <a:r>
              <a:rPr lang="zh-CN" altLang="zh-CN" dirty="0"/>
              <a:t>为对象</a:t>
            </a:r>
            <a:r>
              <a:rPr lang="en-US" altLang="zh-CN" dirty="0"/>
              <a:t>Object2</a:t>
            </a:r>
            <a:r>
              <a:rPr lang="zh-CN" altLang="zh-CN" dirty="0"/>
              <a:t>的槽。</a:t>
            </a:r>
          </a:p>
        </p:txBody>
      </p:sp>
    </p:spTree>
    <p:extLst>
      <p:ext uri="{BB962C8B-B14F-4D97-AF65-F5344CB8AC3E}">
        <p14:creationId xmlns:p14="http://schemas.microsoft.com/office/powerpoint/2010/main" val="3055603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6899" y="1068779"/>
            <a:ext cx="10165278" cy="3139321"/>
          </a:xfrm>
          <a:prstGeom prst="rect">
            <a:avLst/>
          </a:prstGeom>
          <a:noFill/>
        </p:spPr>
        <p:txBody>
          <a:bodyPr wrap="square" rtlCol="0">
            <a:spAutoFit/>
          </a:bodyPr>
          <a:lstStyle/>
          <a:p>
            <a:pPr indent="450850"/>
            <a:r>
              <a:rPr lang="zh-CN" altLang="zh-CN" sz="1800" dirty="0"/>
              <a:t>在本书</a:t>
            </a:r>
            <a:r>
              <a:rPr lang="en-US" altLang="zh-CN" sz="1800" dirty="0"/>
              <a:t>1.3.1</a:t>
            </a:r>
            <a:r>
              <a:rPr lang="zh-CN" altLang="zh-CN" sz="1800" dirty="0"/>
              <a:t>节（通过设计器实现）实例中，在</a:t>
            </a:r>
            <a:r>
              <a:rPr lang="en-US" altLang="zh-CN" sz="1800" dirty="0" err="1"/>
              <a:t>Qt</a:t>
            </a:r>
            <a:r>
              <a:rPr lang="zh-CN" altLang="zh-CN" sz="1800" dirty="0"/>
              <a:t>应用程序的用户界面加入计算圆面积的“计算”按钮后，应用程序并没有响应计算操作。这是因为程序还没有将相应的信号和槽关联起来。因此，为了响应用户的计算面积值的操作，需要将“计算”按钮发送的单击信号</a:t>
            </a:r>
            <a:r>
              <a:rPr lang="en-US" altLang="zh-CN" sz="1800" dirty="0" err="1"/>
              <a:t>QAbstractButton</a:t>
            </a:r>
            <a:r>
              <a:rPr lang="en-US" altLang="zh-CN" sz="1800" dirty="0"/>
              <a:t>:: clicked()</a:t>
            </a:r>
            <a:r>
              <a:rPr lang="zh-CN" altLang="zh-CN" sz="1800" dirty="0"/>
              <a:t>和对话框</a:t>
            </a:r>
            <a:r>
              <a:rPr lang="en-US" altLang="zh-CN" sz="1800" dirty="0" err="1"/>
              <a:t>QDialog</a:t>
            </a:r>
            <a:r>
              <a:rPr lang="zh-CN" altLang="zh-CN" sz="1800" dirty="0"/>
              <a:t>的</a:t>
            </a:r>
            <a:r>
              <a:rPr lang="en-US" altLang="zh-CN" sz="1800" dirty="0"/>
              <a:t>Dialog::</a:t>
            </a:r>
            <a:r>
              <a:rPr lang="en-US" altLang="zh-CN" sz="1800" dirty="0" err="1"/>
              <a:t>on_countBtn_clicked</a:t>
            </a:r>
            <a:r>
              <a:rPr lang="en-US" altLang="zh-CN" sz="1800" dirty="0"/>
              <a:t>()</a:t>
            </a:r>
            <a:r>
              <a:rPr lang="zh-CN" altLang="zh-CN" sz="1800" dirty="0"/>
              <a:t>槽关联起来，可以根据需要在槽函数中进行相应的操作。类似地，改变文本编辑框内容信号</a:t>
            </a:r>
            <a:r>
              <a:rPr lang="en-US" altLang="zh-CN" sz="1800" dirty="0" err="1"/>
              <a:t>QLineEdit</a:t>
            </a:r>
            <a:r>
              <a:rPr lang="en-US" altLang="zh-CN" sz="1800" dirty="0"/>
              <a:t>:: </a:t>
            </a:r>
            <a:r>
              <a:rPr lang="en-US" altLang="zh-CN" sz="1800" dirty="0" err="1"/>
              <a:t>textChanged</a:t>
            </a:r>
            <a:r>
              <a:rPr lang="en-US" altLang="zh-CN" sz="1800" dirty="0"/>
              <a:t>(</a:t>
            </a:r>
            <a:r>
              <a:rPr lang="en-US" altLang="zh-CN" sz="1800" dirty="0" err="1"/>
              <a:t>QString</a:t>
            </a:r>
            <a:r>
              <a:rPr lang="en-US" altLang="zh-CN" sz="1800" dirty="0"/>
              <a:t>)</a:t>
            </a:r>
            <a:r>
              <a:rPr lang="zh-CN" altLang="zh-CN" sz="1800" dirty="0"/>
              <a:t>产生后与对话框</a:t>
            </a:r>
            <a:r>
              <a:rPr lang="en-US" altLang="zh-CN" sz="1800" dirty="0" err="1"/>
              <a:t>QDialog</a:t>
            </a:r>
            <a:r>
              <a:rPr lang="zh-CN" altLang="zh-CN" sz="1800" dirty="0"/>
              <a:t>的</a:t>
            </a:r>
            <a:r>
              <a:rPr lang="en-US" altLang="zh-CN" sz="1800" dirty="0"/>
              <a:t>Dialog::on_ </a:t>
            </a:r>
            <a:r>
              <a:rPr lang="en-US" altLang="zh-CN" sz="1800" dirty="0" err="1"/>
              <a:t>radiusLineEdit_textChanged</a:t>
            </a:r>
            <a:r>
              <a:rPr lang="en-US" altLang="zh-CN" sz="1800" dirty="0"/>
              <a:t> (</a:t>
            </a:r>
            <a:r>
              <a:rPr lang="en-US" altLang="zh-CN" sz="1800" dirty="0" err="1"/>
              <a:t>const</a:t>
            </a:r>
            <a:r>
              <a:rPr lang="en-US" altLang="zh-CN" sz="1800" dirty="0"/>
              <a:t> </a:t>
            </a:r>
            <a:r>
              <a:rPr lang="en-US" altLang="zh-CN" sz="1800" dirty="0" err="1"/>
              <a:t>QString</a:t>
            </a:r>
            <a:r>
              <a:rPr lang="en-US" altLang="zh-CN" sz="1800" dirty="0"/>
              <a:t> &amp;arg1)</a:t>
            </a:r>
            <a:r>
              <a:rPr lang="zh-CN" altLang="zh-CN" sz="1800" dirty="0"/>
              <a:t>槽关联起来。</a:t>
            </a:r>
          </a:p>
          <a:p>
            <a:pPr indent="450850"/>
            <a:r>
              <a:rPr lang="zh-CN" altLang="zh-CN" sz="1800" dirty="0"/>
              <a:t>在本书</a:t>
            </a:r>
            <a:r>
              <a:rPr lang="en-US" altLang="zh-CN" sz="1800" dirty="0"/>
              <a:t>1.3.2</a:t>
            </a:r>
            <a:r>
              <a:rPr lang="zh-CN" altLang="zh-CN" sz="1800" dirty="0"/>
              <a:t>节（通过编写代码实现）实例中，将“显示对应圆的面积”按钮发送的单击信号</a:t>
            </a:r>
            <a:r>
              <a:rPr lang="en-US" altLang="zh-CN" sz="1800" dirty="0" err="1"/>
              <a:t>QAbstractButton</a:t>
            </a:r>
            <a:r>
              <a:rPr lang="en-US" altLang="zh-CN" sz="1800" dirty="0"/>
              <a:t>::clicked()</a:t>
            </a:r>
            <a:r>
              <a:rPr lang="zh-CN" altLang="zh-CN" sz="1800" dirty="0"/>
              <a:t>和对话框</a:t>
            </a:r>
            <a:r>
              <a:rPr lang="en-US" altLang="zh-CN" sz="1800" dirty="0" err="1"/>
              <a:t>QDialog</a:t>
            </a:r>
            <a:r>
              <a:rPr lang="zh-CN" altLang="zh-CN" sz="1800" dirty="0"/>
              <a:t>的</a:t>
            </a:r>
            <a:r>
              <a:rPr lang="en-US" altLang="zh-CN" sz="1800" dirty="0"/>
              <a:t>Dialog::</a:t>
            </a:r>
            <a:r>
              <a:rPr lang="en-US" altLang="zh-CN" sz="1800" dirty="0" err="1"/>
              <a:t>showArea</a:t>
            </a:r>
            <a:r>
              <a:rPr lang="en-US" altLang="zh-CN" sz="1800" dirty="0"/>
              <a:t>()</a:t>
            </a:r>
            <a:r>
              <a:rPr lang="zh-CN" altLang="zh-CN" sz="1800" dirty="0"/>
              <a:t>槽关联起来。类似地，改变文本编辑框内容信号</a:t>
            </a:r>
            <a:r>
              <a:rPr lang="en-US" altLang="zh-CN" sz="1800" dirty="0" err="1"/>
              <a:t>QLineEdit</a:t>
            </a:r>
            <a:r>
              <a:rPr lang="en-US" altLang="zh-CN" sz="1800" dirty="0"/>
              <a:t>::</a:t>
            </a:r>
            <a:r>
              <a:rPr lang="en-US" altLang="zh-CN" sz="1800" dirty="0" err="1"/>
              <a:t>textChanged</a:t>
            </a:r>
            <a:r>
              <a:rPr lang="en-US" altLang="zh-CN" sz="1800" dirty="0"/>
              <a:t>(</a:t>
            </a:r>
            <a:r>
              <a:rPr lang="en-US" altLang="zh-CN" sz="1800" dirty="0" err="1"/>
              <a:t>QString</a:t>
            </a:r>
            <a:r>
              <a:rPr lang="en-US" altLang="zh-CN" sz="1800" dirty="0"/>
              <a:t>)</a:t>
            </a:r>
            <a:r>
              <a:rPr lang="zh-CN" altLang="zh-CN" sz="1800" dirty="0"/>
              <a:t>产生后也与对话框</a:t>
            </a:r>
            <a:r>
              <a:rPr lang="en-US" altLang="zh-CN" sz="1800" dirty="0" err="1"/>
              <a:t>QDialog</a:t>
            </a:r>
            <a:r>
              <a:rPr lang="zh-CN" altLang="zh-CN" sz="1800" dirty="0"/>
              <a:t>的</a:t>
            </a:r>
            <a:r>
              <a:rPr lang="en-US" altLang="zh-CN" sz="1800" dirty="0"/>
              <a:t>Dialog::</a:t>
            </a:r>
            <a:r>
              <a:rPr lang="en-US" altLang="zh-CN" sz="1800" dirty="0" err="1"/>
              <a:t>showArea</a:t>
            </a:r>
            <a:r>
              <a:rPr lang="en-US" altLang="zh-CN" sz="1800" dirty="0"/>
              <a:t>()</a:t>
            </a:r>
            <a:r>
              <a:rPr lang="zh-CN" altLang="zh-CN" sz="1800" dirty="0"/>
              <a:t>槽关联起来。</a:t>
            </a:r>
          </a:p>
          <a:p>
            <a:pPr indent="450850"/>
            <a:r>
              <a:rPr lang="en-US" altLang="zh-CN" sz="1800" dirty="0"/>
              <a:t>SIGNAL()</a:t>
            </a:r>
            <a:r>
              <a:rPr lang="zh-CN" altLang="zh-CN" sz="1800" dirty="0"/>
              <a:t>和</a:t>
            </a:r>
            <a:r>
              <a:rPr lang="en-US" altLang="zh-CN" sz="1800" dirty="0"/>
              <a:t>SLOT()</a:t>
            </a:r>
            <a:r>
              <a:rPr lang="zh-CN" altLang="zh-CN" sz="1800" dirty="0"/>
              <a:t>是</a:t>
            </a:r>
            <a:r>
              <a:rPr lang="en-US" altLang="zh-CN" sz="1800" dirty="0" err="1"/>
              <a:t>Qt</a:t>
            </a:r>
            <a:r>
              <a:rPr lang="zh-CN" altLang="zh-CN" sz="1800" dirty="0"/>
              <a:t>定义的两个宏，它们返回其参数的</a:t>
            </a:r>
            <a:r>
              <a:rPr lang="en-US" altLang="zh-CN" sz="1800" dirty="0"/>
              <a:t>C</a:t>
            </a:r>
            <a:r>
              <a:rPr lang="zh-CN" altLang="zh-CN" sz="1800" dirty="0"/>
              <a:t>语言风格的字符串（</a:t>
            </a:r>
            <a:r>
              <a:rPr lang="en-US" altLang="zh-CN" sz="1800" dirty="0" err="1"/>
              <a:t>const</a:t>
            </a:r>
            <a:r>
              <a:rPr lang="en-US" altLang="zh-CN" sz="1800" dirty="0"/>
              <a:t> char*</a:t>
            </a:r>
            <a:r>
              <a:rPr lang="zh-CN" altLang="zh-CN" sz="1800" dirty="0"/>
              <a:t>）。因此，下面关联信号和槽的两个语句是等同的：</a:t>
            </a:r>
          </a:p>
        </p:txBody>
      </p:sp>
      <p:sp>
        <p:nvSpPr>
          <p:cNvPr id="3" name="圆角矩形 2"/>
          <p:cNvSpPr/>
          <p:nvPr/>
        </p:nvSpPr>
        <p:spPr>
          <a:xfrm>
            <a:off x="1533299" y="4318838"/>
            <a:ext cx="8750732" cy="681038"/>
          </a:xfrm>
          <a:prstGeom prst="roundRect">
            <a:avLst/>
          </a:prstGeom>
          <a:solidFill>
            <a:srgbClr val="DDDDDD"/>
          </a:solidFill>
        </p:spPr>
        <p:txBody>
          <a:bodyPr wrap="square">
            <a:spAutoFit/>
          </a:bodyPr>
          <a:lstStyle/>
          <a:p>
            <a:r>
              <a:rPr lang="en-US" altLang="zh-CN" dirty="0"/>
              <a:t>connect(</a:t>
            </a:r>
            <a:r>
              <a:rPr lang="en-US" altLang="zh-CN" dirty="0" err="1"/>
              <a:t>button,SIGNAL</a:t>
            </a:r>
            <a:r>
              <a:rPr lang="en-US" altLang="zh-CN" dirty="0"/>
              <a:t>(clicked()),</a:t>
            </a:r>
            <a:r>
              <a:rPr lang="en-US" altLang="zh-CN" dirty="0" err="1"/>
              <a:t>this,SLOT</a:t>
            </a:r>
            <a:r>
              <a:rPr lang="en-US" altLang="zh-CN" dirty="0"/>
              <a:t>(</a:t>
            </a:r>
            <a:r>
              <a:rPr lang="en-US" altLang="zh-CN" dirty="0" err="1"/>
              <a:t>showArea</a:t>
            </a:r>
            <a:r>
              <a:rPr lang="en-US" altLang="zh-CN" dirty="0"/>
              <a:t>()));</a:t>
            </a:r>
            <a:endParaRPr lang="zh-CN" altLang="zh-CN" dirty="0"/>
          </a:p>
          <a:p>
            <a:r>
              <a:rPr lang="en-US" altLang="zh-CN" dirty="0"/>
              <a:t>connect(button, "clicked()",this, "</a:t>
            </a:r>
            <a:r>
              <a:rPr lang="en-US" altLang="zh-CN" dirty="0" err="1"/>
              <a:t>showArea</a:t>
            </a:r>
            <a:r>
              <a:rPr lang="en-US" altLang="zh-CN" dirty="0"/>
              <a:t>()");</a:t>
            </a:r>
            <a:endParaRPr lang="zh-CN" altLang="zh-CN" dirty="0"/>
          </a:p>
        </p:txBody>
      </p:sp>
      <p:sp>
        <p:nvSpPr>
          <p:cNvPr id="4" name="矩形 3"/>
          <p:cNvSpPr/>
          <p:nvPr/>
        </p:nvSpPr>
        <p:spPr>
          <a:xfrm>
            <a:off x="840419" y="281405"/>
            <a:ext cx="4033476" cy="461665"/>
          </a:xfrm>
          <a:prstGeom prst="rect">
            <a:avLst/>
          </a:prstGeom>
        </p:spPr>
        <p:txBody>
          <a:bodyPr wrap="none">
            <a:spAutoFit/>
          </a:bodyPr>
          <a:lstStyle/>
          <a:p>
            <a:r>
              <a:rPr lang="en-US" altLang="zh-CN" sz="2400" b="1" dirty="0"/>
              <a:t>1</a:t>
            </a:r>
            <a:r>
              <a:rPr lang="zh-CN" altLang="zh-CN" sz="2400" b="1" dirty="0"/>
              <a:t>．信号与槽机制的连接方式</a:t>
            </a:r>
          </a:p>
        </p:txBody>
      </p:sp>
    </p:spTree>
    <p:extLst>
      <p:ext uri="{BB962C8B-B14F-4D97-AF65-F5344CB8AC3E}">
        <p14:creationId xmlns:p14="http://schemas.microsoft.com/office/powerpoint/2010/main" val="1217152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3417923" cy="461665"/>
          </a:xfrm>
          <a:prstGeom prst="rect">
            <a:avLst/>
          </a:prstGeom>
        </p:spPr>
        <p:txBody>
          <a:bodyPr wrap="none">
            <a:spAutoFit/>
          </a:bodyPr>
          <a:lstStyle/>
          <a:p>
            <a:r>
              <a:rPr lang="en-US" altLang="zh-CN" sz="2400" b="1" dirty="0"/>
              <a:t>2</a:t>
            </a:r>
            <a:r>
              <a:rPr lang="zh-CN" altLang="zh-CN" sz="2400" b="1" dirty="0"/>
              <a:t>．信号与槽机制的优点</a:t>
            </a:r>
          </a:p>
        </p:txBody>
      </p:sp>
      <p:sp>
        <p:nvSpPr>
          <p:cNvPr id="3" name="TextBox 2"/>
          <p:cNvSpPr txBox="1"/>
          <p:nvPr/>
        </p:nvSpPr>
        <p:spPr>
          <a:xfrm>
            <a:off x="926275" y="1009403"/>
            <a:ext cx="10034650" cy="3831818"/>
          </a:xfrm>
          <a:prstGeom prst="rect">
            <a:avLst/>
          </a:prstGeom>
          <a:noFill/>
        </p:spPr>
        <p:txBody>
          <a:bodyPr wrap="square" rtlCol="0">
            <a:spAutoFit/>
          </a:bodyPr>
          <a:lstStyle/>
          <a:p>
            <a:pPr indent="450850">
              <a:lnSpc>
                <a:spcPct val="150000"/>
              </a:lnSpc>
            </a:pPr>
            <a:r>
              <a:rPr lang="zh-CN" altLang="zh-CN" sz="1800" dirty="0"/>
              <a:t>（</a:t>
            </a:r>
            <a:r>
              <a:rPr lang="en-US" altLang="zh-CN" sz="1800" dirty="0"/>
              <a:t>1</a:t>
            </a:r>
            <a:r>
              <a:rPr lang="zh-CN" altLang="zh-CN" sz="1800" dirty="0"/>
              <a:t>）</a:t>
            </a:r>
            <a:r>
              <a:rPr lang="zh-CN" altLang="zh-CN" sz="1800" b="1" dirty="0"/>
              <a:t>类型安全。</a:t>
            </a:r>
            <a:r>
              <a:rPr lang="zh-CN" altLang="zh-CN" sz="1800" dirty="0"/>
              <a:t>需要关联的信号和槽的签名必须是等同的，即信号的参数类型和参数个数与接收该信号的槽的参数类型和参数个数相同。不过，一个槽的参数个数是可以少于信号的参数个数的，但缺少的参数必须是信号参数的最后一个或几个参数。如果信号和槽的签名不符，编译器就会报错。</a:t>
            </a:r>
          </a:p>
          <a:p>
            <a:pPr indent="450850">
              <a:lnSpc>
                <a:spcPct val="150000"/>
              </a:lnSpc>
            </a:pPr>
            <a:r>
              <a:rPr lang="zh-CN" altLang="zh-CN" sz="1800" dirty="0"/>
              <a:t>（</a:t>
            </a:r>
            <a:r>
              <a:rPr lang="en-US" altLang="zh-CN" sz="1800" dirty="0"/>
              <a:t>2</a:t>
            </a:r>
            <a:r>
              <a:rPr lang="zh-CN" altLang="zh-CN" sz="1800" dirty="0"/>
              <a:t>）</a:t>
            </a:r>
            <a:r>
              <a:rPr lang="zh-CN" altLang="zh-CN" sz="1800" b="1" dirty="0"/>
              <a:t>松散耦合。</a:t>
            </a:r>
            <a:r>
              <a:rPr lang="zh-CN" altLang="zh-CN" sz="1800" dirty="0"/>
              <a:t>信号和槽机制减弱了</a:t>
            </a:r>
            <a:r>
              <a:rPr lang="en-US" altLang="zh-CN" sz="1800" dirty="0" err="1"/>
              <a:t>Qt</a:t>
            </a:r>
            <a:r>
              <a:rPr lang="zh-CN" altLang="zh-CN" sz="1800" dirty="0"/>
              <a:t>对象的耦合度。激发信号的</a:t>
            </a:r>
            <a:r>
              <a:rPr lang="en-US" altLang="zh-CN" sz="1800" dirty="0" err="1"/>
              <a:t>Qt</a:t>
            </a:r>
            <a:r>
              <a:rPr lang="zh-CN" altLang="zh-CN" sz="1800" dirty="0"/>
              <a:t>对象无须知道是哪个对象的哪个槽需要接收它发出的信号，它只需做的是在适当的时间发送适当的信号就可以了，而不需要知道也不关心它的信号有没有被接收到，更不需要知道是哪个对象的哪个槽接收到了信号。同样，对象的槽也不知道是哪些信号关联了自己，而一旦关联信号和槽，</a:t>
            </a:r>
            <a:r>
              <a:rPr lang="en-US" altLang="zh-CN" sz="1800" dirty="0" err="1"/>
              <a:t>Qt</a:t>
            </a:r>
            <a:r>
              <a:rPr lang="zh-CN" altLang="zh-CN" sz="1800" dirty="0"/>
              <a:t>就保证了适合的槽得到了调用。即使关联的对象在运行时被删除，应用程序也不会崩溃。</a:t>
            </a:r>
          </a:p>
        </p:txBody>
      </p:sp>
    </p:spTree>
    <p:extLst>
      <p:ext uri="{BB962C8B-B14F-4D97-AF65-F5344CB8AC3E}">
        <p14:creationId xmlns:p14="http://schemas.microsoft.com/office/powerpoint/2010/main" val="3275264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3417923" cy="461665"/>
          </a:xfrm>
          <a:prstGeom prst="rect">
            <a:avLst/>
          </a:prstGeom>
        </p:spPr>
        <p:txBody>
          <a:bodyPr wrap="none">
            <a:spAutoFit/>
          </a:bodyPr>
          <a:lstStyle/>
          <a:p>
            <a:r>
              <a:rPr lang="en-US" altLang="zh-CN" sz="2400" b="1" dirty="0"/>
              <a:t>3</a:t>
            </a:r>
            <a:r>
              <a:rPr lang="zh-CN" altLang="zh-CN" sz="2400" b="1" dirty="0"/>
              <a:t>．信号与槽机制的效率</a:t>
            </a:r>
          </a:p>
        </p:txBody>
      </p:sp>
      <p:sp>
        <p:nvSpPr>
          <p:cNvPr id="3" name="TextBox 2"/>
          <p:cNvSpPr txBox="1"/>
          <p:nvPr/>
        </p:nvSpPr>
        <p:spPr>
          <a:xfrm>
            <a:off x="938151" y="997527"/>
            <a:ext cx="9975272" cy="3000821"/>
          </a:xfrm>
          <a:prstGeom prst="rect">
            <a:avLst/>
          </a:prstGeom>
          <a:noFill/>
        </p:spPr>
        <p:txBody>
          <a:bodyPr wrap="square" rtlCol="0">
            <a:spAutoFit/>
          </a:bodyPr>
          <a:lstStyle/>
          <a:p>
            <a:pPr indent="450850">
              <a:lnSpc>
                <a:spcPct val="150000"/>
              </a:lnSpc>
            </a:pPr>
            <a:r>
              <a:rPr lang="zh-CN" altLang="zh-CN" sz="1800" dirty="0"/>
              <a:t>信号和槽机制增强了对象间通信的灵活性，然而，这也损失了一些性能。同回调函数相比，信号和槽机制运行速度有些慢。通常，通过传递一个信号来调用槽函数会比直接调用非虚函数的运行速度慢</a:t>
            </a:r>
            <a:r>
              <a:rPr lang="en-US" altLang="zh-CN" sz="1800" dirty="0"/>
              <a:t>10</a:t>
            </a:r>
            <a:r>
              <a:rPr lang="zh-CN" altLang="zh-CN" sz="1800" dirty="0"/>
              <a:t>倍。主要原因如下。</a:t>
            </a:r>
          </a:p>
          <a:p>
            <a:pPr indent="450850">
              <a:lnSpc>
                <a:spcPct val="150000"/>
              </a:lnSpc>
            </a:pPr>
            <a:r>
              <a:rPr lang="zh-CN" altLang="zh-CN" sz="1800" dirty="0"/>
              <a:t>（</a:t>
            </a:r>
            <a:r>
              <a:rPr lang="en-US" altLang="zh-CN" sz="1800" dirty="0"/>
              <a:t>1</a:t>
            </a:r>
            <a:r>
              <a:rPr lang="zh-CN" altLang="zh-CN" sz="1800" dirty="0"/>
              <a:t>）需要定位接收信号的对象。</a:t>
            </a:r>
          </a:p>
          <a:p>
            <a:pPr indent="450850">
              <a:lnSpc>
                <a:spcPct val="150000"/>
              </a:lnSpc>
            </a:pPr>
            <a:r>
              <a:rPr lang="zh-CN" altLang="zh-CN" sz="1800" dirty="0"/>
              <a:t>（</a:t>
            </a:r>
            <a:r>
              <a:rPr lang="en-US" altLang="zh-CN" sz="1800" dirty="0"/>
              <a:t>2</a:t>
            </a:r>
            <a:r>
              <a:rPr lang="zh-CN" altLang="zh-CN" sz="1800" dirty="0"/>
              <a:t>）安全地遍历所有的关联（如一个信号关联多个槽的情况）。</a:t>
            </a:r>
          </a:p>
          <a:p>
            <a:pPr indent="450850">
              <a:lnSpc>
                <a:spcPct val="150000"/>
              </a:lnSpc>
            </a:pPr>
            <a:r>
              <a:rPr lang="zh-CN" altLang="zh-CN" sz="1800" dirty="0"/>
              <a:t>（</a:t>
            </a:r>
            <a:r>
              <a:rPr lang="en-US" altLang="zh-CN" sz="1800" dirty="0"/>
              <a:t>3</a:t>
            </a:r>
            <a:r>
              <a:rPr lang="zh-CN" altLang="zh-CN" sz="1800" dirty="0"/>
              <a:t>）编组（</a:t>
            </a:r>
            <a:r>
              <a:rPr lang="en-US" altLang="zh-CN" sz="1800" dirty="0"/>
              <a:t>marshal</a:t>
            </a:r>
            <a:r>
              <a:rPr lang="zh-CN" altLang="zh-CN" sz="1800" dirty="0"/>
              <a:t>）</a:t>
            </a:r>
            <a:r>
              <a:rPr lang="en-US" altLang="zh-CN" sz="1800" dirty="0"/>
              <a:t>/</a:t>
            </a:r>
            <a:r>
              <a:rPr lang="zh-CN" altLang="zh-CN" sz="1800" dirty="0"/>
              <a:t>解组（</a:t>
            </a:r>
            <a:r>
              <a:rPr lang="en-US" altLang="zh-CN" sz="1800" dirty="0" err="1"/>
              <a:t>unmarshal</a:t>
            </a:r>
            <a:r>
              <a:rPr lang="zh-CN" altLang="zh-CN" sz="1800" dirty="0"/>
              <a:t>）传递的参数。</a:t>
            </a:r>
          </a:p>
          <a:p>
            <a:pPr indent="450850">
              <a:lnSpc>
                <a:spcPct val="150000"/>
              </a:lnSpc>
            </a:pPr>
            <a:r>
              <a:rPr lang="zh-CN" altLang="zh-CN" sz="1800" dirty="0"/>
              <a:t>（</a:t>
            </a:r>
            <a:r>
              <a:rPr lang="en-US" altLang="zh-CN" sz="1800" dirty="0"/>
              <a:t>4</a:t>
            </a:r>
            <a:r>
              <a:rPr lang="zh-CN" altLang="zh-CN" sz="1800" dirty="0"/>
              <a:t>）在多线程时，信号可能需要排队等待。</a:t>
            </a:r>
          </a:p>
        </p:txBody>
      </p:sp>
    </p:spTree>
    <p:extLst>
      <p:ext uri="{BB962C8B-B14F-4D97-AF65-F5344CB8AC3E}">
        <p14:creationId xmlns:p14="http://schemas.microsoft.com/office/powerpoint/2010/main" val="398077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2893741" cy="461665"/>
          </a:xfrm>
          <a:prstGeom prst="rect">
            <a:avLst/>
          </a:prstGeom>
        </p:spPr>
        <p:txBody>
          <a:bodyPr wrap="none">
            <a:spAutoFit/>
          </a:bodyPr>
          <a:lstStyle/>
          <a:p>
            <a:r>
              <a:rPr lang="en-US" altLang="zh-CN" sz="2400" b="1" dirty="0" err="1"/>
              <a:t>Qt</a:t>
            </a:r>
            <a:r>
              <a:rPr lang="en-US" altLang="zh-CN" sz="2400" b="1" dirty="0"/>
              <a:t> 5</a:t>
            </a:r>
            <a:r>
              <a:rPr lang="zh-CN" altLang="zh-CN" sz="2400" b="1" dirty="0"/>
              <a:t>开发步骤及实例</a:t>
            </a:r>
          </a:p>
        </p:txBody>
      </p:sp>
      <p:sp>
        <p:nvSpPr>
          <p:cNvPr id="3" name="TextBox 2"/>
          <p:cNvSpPr txBox="1"/>
          <p:nvPr/>
        </p:nvSpPr>
        <p:spPr>
          <a:xfrm>
            <a:off x="840419" y="1033153"/>
            <a:ext cx="10239259" cy="923330"/>
          </a:xfrm>
          <a:prstGeom prst="rect">
            <a:avLst/>
          </a:prstGeom>
          <a:noFill/>
        </p:spPr>
        <p:txBody>
          <a:bodyPr wrap="square" rtlCol="0">
            <a:spAutoFit/>
          </a:bodyPr>
          <a:lstStyle/>
          <a:p>
            <a:pPr indent="450850"/>
            <a:r>
              <a:rPr lang="zh-CN" altLang="en-US" sz="1800" dirty="0"/>
              <a:t>下面以完成计算圆面积功能这一简单例子来介绍</a:t>
            </a:r>
            <a:r>
              <a:rPr lang="en-US" altLang="zh-CN" sz="1800" dirty="0" err="1"/>
              <a:t>Qt</a:t>
            </a:r>
            <a:r>
              <a:rPr lang="zh-CN" altLang="en-US" sz="1800" dirty="0"/>
              <a:t>开发程序的流程，其中涉及</a:t>
            </a:r>
            <a:r>
              <a:rPr lang="en-US" altLang="zh-CN" sz="1800" dirty="0" err="1"/>
              <a:t>Qt</a:t>
            </a:r>
            <a:r>
              <a:rPr lang="zh-CN" altLang="en-US" sz="1800" dirty="0"/>
              <a:t>应用程序用户界面中的事件关联操作内容</a:t>
            </a:r>
            <a:r>
              <a:rPr lang="en-US" altLang="zh-CN" sz="1800" dirty="0"/>
              <a:t>—</a:t>
            </a:r>
            <a:r>
              <a:rPr lang="zh-CN" altLang="en-US" sz="1800" dirty="0"/>
              <a:t>信号和槽机制（</a:t>
            </a:r>
            <a:r>
              <a:rPr lang="en-US" altLang="zh-CN" sz="1800" dirty="0"/>
              <a:t>Signal &amp; Slot</a:t>
            </a:r>
            <a:r>
              <a:rPr lang="zh-CN" altLang="en-US" sz="1800" dirty="0"/>
              <a:t>）。</a:t>
            </a:r>
          </a:p>
          <a:p>
            <a:pPr indent="450850"/>
            <a:r>
              <a:rPr lang="zh-CN" altLang="en-US" sz="1800" dirty="0"/>
              <a:t>当用户输入一个圆的半径后，可以显示计算后的圆的面积值。运行效果如图</a:t>
            </a:r>
            <a:r>
              <a:rPr lang="en-US" altLang="zh-CN" sz="1800" dirty="0"/>
              <a:t>1.15</a:t>
            </a:r>
            <a:r>
              <a:rPr lang="zh-CN" altLang="en-US" sz="1800" dirty="0"/>
              <a:t>所示。</a:t>
            </a:r>
          </a:p>
        </p:txBody>
      </p:sp>
      <p:pic>
        <p:nvPicPr>
          <p:cNvPr id="1229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960" y="2300247"/>
            <a:ext cx="5116687" cy="2841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625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2157234" y="1750149"/>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1670565" y="1489674"/>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2299734" y="1846109"/>
            <a:ext cx="1498853" cy="1488092"/>
          </a:xfrm>
          <a:prstGeom prst="rect">
            <a:avLst/>
          </a:prstGeom>
          <a:noFill/>
        </p:spPr>
        <p:txBody>
          <a:bodyPr wrap="square" lIns="86863" tIns="43430" rIns="86863" bIns="43430" rtlCol="0">
            <a:spAutoFit/>
          </a:bodyPr>
          <a:lstStyle/>
          <a:p>
            <a:r>
              <a:rPr lang="en-US" altLang="zh-CN" sz="9100" b="1" dirty="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2770" y="920450"/>
            <a:ext cx="939645" cy="1112796"/>
          </a:xfrm>
          <a:prstGeom prst="rect">
            <a:avLst/>
          </a:prstGeom>
        </p:spPr>
      </p:pic>
      <p:sp>
        <p:nvSpPr>
          <p:cNvPr id="25" name="TextBox 5"/>
          <p:cNvSpPr txBox="1"/>
          <p:nvPr/>
        </p:nvSpPr>
        <p:spPr>
          <a:xfrm>
            <a:off x="823389" y="3748798"/>
            <a:ext cx="4451542" cy="518595"/>
          </a:xfrm>
          <a:prstGeom prst="rect">
            <a:avLst/>
          </a:prstGeom>
          <a:noFill/>
        </p:spPr>
        <p:txBody>
          <a:bodyPr wrap="square" lIns="86863" tIns="43430" rIns="86863" bIns="43430" rtlCol="0">
            <a:spAutoFit/>
          </a:bodyPr>
          <a:lstStyle/>
          <a:p>
            <a:r>
              <a:rPr lang="zh-CN" altLang="zh-CN" sz="2800" b="1" dirty="0"/>
              <a:t>设计器</a:t>
            </a:r>
            <a:r>
              <a:rPr lang="en-US" altLang="zh-CN" sz="2800" b="1" dirty="0" err="1"/>
              <a:t>Qt</a:t>
            </a:r>
            <a:r>
              <a:rPr lang="en-US" altLang="zh-CN" sz="2800" b="1" dirty="0"/>
              <a:t> 5 Designer</a:t>
            </a:r>
            <a:r>
              <a:rPr lang="zh-CN" altLang="zh-CN" sz="2800" b="1" dirty="0"/>
              <a:t>实现</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0091" y="1884736"/>
            <a:ext cx="482208" cy="545844"/>
          </a:xfrm>
          <a:prstGeom prst="rect">
            <a:avLst/>
          </a:prstGeom>
        </p:spPr>
      </p:pic>
      <p:sp>
        <p:nvSpPr>
          <p:cNvPr id="9" name="TextBox 18"/>
          <p:cNvSpPr txBox="1"/>
          <p:nvPr/>
        </p:nvSpPr>
        <p:spPr>
          <a:xfrm>
            <a:off x="5762300" y="1946425"/>
            <a:ext cx="2799036" cy="393906"/>
          </a:xfrm>
          <a:prstGeom prst="rect">
            <a:avLst/>
          </a:prstGeom>
          <a:noFill/>
        </p:spPr>
        <p:txBody>
          <a:bodyPr wrap="square" lIns="115777" tIns="57888" rIns="115777" bIns="57888" rtlCol="0">
            <a:spAutoFit/>
          </a:bodyPr>
          <a:lstStyle/>
          <a:p>
            <a:r>
              <a:rPr lang="en-US" altLang="zh-CN" sz="1800" b="1" dirty="0"/>
              <a:t>1</a:t>
            </a:r>
            <a:r>
              <a:rPr lang="zh-CN" altLang="zh-CN" sz="1800" b="1" dirty="0"/>
              <a:t>．界面设计</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0091" y="2636101"/>
            <a:ext cx="482208" cy="545844"/>
          </a:xfrm>
          <a:prstGeom prst="rect">
            <a:avLst/>
          </a:prstGeom>
        </p:spPr>
      </p:pic>
      <p:sp>
        <p:nvSpPr>
          <p:cNvPr id="11" name="TextBox 20"/>
          <p:cNvSpPr txBox="1"/>
          <p:nvPr/>
        </p:nvSpPr>
        <p:spPr>
          <a:xfrm>
            <a:off x="5762300" y="2719764"/>
            <a:ext cx="3607331" cy="393906"/>
          </a:xfrm>
          <a:prstGeom prst="rect">
            <a:avLst/>
          </a:prstGeom>
          <a:noFill/>
        </p:spPr>
        <p:txBody>
          <a:bodyPr wrap="square" lIns="115777" tIns="57888" rIns="115777" bIns="57888" rtlCol="0">
            <a:spAutoFit/>
          </a:bodyPr>
          <a:lstStyle/>
          <a:p>
            <a:r>
              <a:rPr lang="en-US" altLang="zh-CN" sz="1800" b="1" dirty="0"/>
              <a:t>2</a:t>
            </a:r>
            <a:r>
              <a:rPr lang="zh-CN" altLang="zh-CN" sz="1800" b="1" dirty="0"/>
              <a:t>．编写相应的计算圆面积代码</a:t>
            </a:r>
          </a:p>
        </p:txBody>
      </p:sp>
    </p:spTree>
    <p:extLst>
      <p:ext uri="{BB962C8B-B14F-4D97-AF65-F5344CB8AC3E}">
        <p14:creationId xmlns:p14="http://schemas.microsoft.com/office/powerpoint/2010/main" val="256330329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0-#ppt_h/2"/>
                                          </p:val>
                                        </p:tav>
                                        <p:tav tm="100000">
                                          <p:val>
                                            <p:strVal val="#ppt_y"/>
                                          </p:val>
                                        </p:tav>
                                      </p:tavLst>
                                    </p:anim>
                                  </p:childTnLst>
                                </p:cTn>
                              </p:par>
                              <p:par>
                                <p:cTn id="35" presetID="2" presetClass="entr" presetSubtype="1" fill="hold" nodeType="withEffect">
                                  <p:stCondLst>
                                    <p:cond delay="25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0-#ppt_h/2"/>
                                          </p:val>
                                        </p:tav>
                                        <p:tav tm="100000">
                                          <p:val>
                                            <p:strVal val="#ppt_y"/>
                                          </p:val>
                                        </p:tav>
                                      </p:tavLst>
                                    </p:anim>
                                  </p:childTnLst>
                                </p:cTn>
                              </p:par>
                            </p:childTnLst>
                          </p:cTn>
                        </p:par>
                        <p:par>
                          <p:cTn id="39" fill="hold">
                            <p:stCondLst>
                              <p:cond delay="3750"/>
                            </p:stCondLst>
                            <p:childTnLst>
                              <p:par>
                                <p:cTn id="40" presetID="2" presetClass="entr" presetSubtype="2"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1+#ppt_w/2"/>
                                          </p:val>
                                        </p:tav>
                                        <p:tav tm="100000">
                                          <p:val>
                                            <p:strVal val="#ppt_x"/>
                                          </p:val>
                                        </p:tav>
                                      </p:tavLst>
                                    </p:anim>
                                    <p:anim calcmode="lin" valueType="num">
                                      <p:cBhvr additive="base">
                                        <p:cTn id="43" dur="500" fill="hold"/>
                                        <p:tgtEl>
                                          <p:spTgt spid="9"/>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25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1+#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P spid="9"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199" y="2173185"/>
            <a:ext cx="6187044" cy="1678543"/>
          </a:xfrm>
          <a:prstGeom prst="plaque">
            <a:avLst/>
          </a:prstGeom>
          <a:noFill/>
          <a:ln>
            <a:solidFill>
              <a:srgbClr val="663300"/>
            </a:solidFill>
          </a:ln>
        </p:spPr>
        <p:txBody>
          <a:bodyPr wrap="square" rtlCol="0">
            <a:spAutoFit/>
          </a:bodyPr>
          <a:lstStyle/>
          <a:p>
            <a:pPr>
              <a:lnSpc>
                <a:spcPct val="150000"/>
              </a:lnSpc>
            </a:pPr>
            <a:r>
              <a:rPr lang="zh-CN" altLang="zh-CN" sz="1800" b="1" u="sng" dirty="0"/>
              <a:t>【例】</a:t>
            </a:r>
            <a:r>
              <a:rPr lang="zh-CN" altLang="zh-CN" sz="1800" u="sng" dirty="0"/>
              <a:t>（简单）</a:t>
            </a:r>
            <a:r>
              <a:rPr lang="zh-CN" altLang="zh-CN" sz="1800" dirty="0"/>
              <a:t>（</a:t>
            </a:r>
            <a:r>
              <a:rPr lang="en-US" altLang="zh-CN" sz="1800" dirty="0"/>
              <a:t>CH101</a:t>
            </a:r>
            <a:r>
              <a:rPr lang="zh-CN" altLang="zh-CN" sz="1800" dirty="0"/>
              <a:t>）采用设计器</a:t>
            </a:r>
            <a:r>
              <a:rPr lang="en-US" altLang="zh-CN" sz="1800" dirty="0" err="1"/>
              <a:t>Qt</a:t>
            </a:r>
            <a:r>
              <a:rPr lang="en-US" altLang="zh-CN" sz="1800" dirty="0"/>
              <a:t> Designer</a:t>
            </a:r>
            <a:r>
              <a:rPr lang="zh-CN" altLang="zh-CN" sz="1800" dirty="0"/>
              <a:t>实现计算圆面积，完成如图</a:t>
            </a:r>
            <a:r>
              <a:rPr lang="en-US" altLang="zh-CN" sz="1800" dirty="0"/>
              <a:t>1.15</a:t>
            </a:r>
            <a:r>
              <a:rPr lang="zh-CN" altLang="zh-CN" sz="1800" dirty="0"/>
              <a:t>所示的功能。</a:t>
            </a:r>
          </a:p>
          <a:p>
            <a:pPr>
              <a:lnSpc>
                <a:spcPct val="150000"/>
              </a:lnSpc>
            </a:pPr>
            <a:r>
              <a:rPr lang="zh-CN" altLang="zh-CN" sz="1800" dirty="0"/>
              <a:t>首先进行界面设计，然后编写相应的计算圆面积代码。</a:t>
            </a:r>
          </a:p>
        </p:txBody>
      </p:sp>
    </p:spTree>
    <p:extLst>
      <p:ext uri="{BB962C8B-B14F-4D97-AF65-F5344CB8AC3E}">
        <p14:creationId xmlns:p14="http://schemas.microsoft.com/office/powerpoint/2010/main" val="219752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879041" cy="461665"/>
          </a:xfrm>
          <a:prstGeom prst="rect">
            <a:avLst/>
          </a:prstGeom>
        </p:spPr>
        <p:txBody>
          <a:bodyPr wrap="none">
            <a:spAutoFit/>
          </a:bodyPr>
          <a:lstStyle/>
          <a:p>
            <a:r>
              <a:rPr lang="en-US" altLang="zh-CN" sz="2400" b="1" dirty="0"/>
              <a:t>1</a:t>
            </a:r>
            <a:r>
              <a:rPr lang="zh-CN" altLang="zh-CN" sz="2400" b="1" dirty="0"/>
              <a:t>．界面设计</a:t>
            </a:r>
          </a:p>
        </p:txBody>
      </p:sp>
      <p:sp>
        <p:nvSpPr>
          <p:cNvPr id="3" name="TextBox 2"/>
          <p:cNvSpPr txBox="1"/>
          <p:nvPr/>
        </p:nvSpPr>
        <p:spPr>
          <a:xfrm>
            <a:off x="840419" y="1033153"/>
            <a:ext cx="10132381" cy="923330"/>
          </a:xfrm>
          <a:prstGeom prst="rect">
            <a:avLst/>
          </a:prstGeom>
          <a:noFill/>
        </p:spPr>
        <p:txBody>
          <a:bodyPr wrap="square" rtlCol="0">
            <a:spAutoFit/>
          </a:bodyPr>
          <a:lstStyle/>
          <a:p>
            <a:pPr indent="450850"/>
            <a:r>
              <a:rPr lang="zh-CN" altLang="zh-CN" sz="1800" dirty="0"/>
              <a:t>步骤如下。</a:t>
            </a:r>
          </a:p>
          <a:p>
            <a:pPr indent="450850"/>
            <a:r>
              <a:rPr lang="zh-CN" altLang="zh-CN" sz="1800" dirty="0"/>
              <a:t>（</a:t>
            </a:r>
            <a:r>
              <a:rPr lang="en-US" altLang="zh-CN" sz="1800" dirty="0"/>
              <a:t>1</a:t>
            </a:r>
            <a:r>
              <a:rPr lang="zh-CN" altLang="zh-CN" sz="1800" dirty="0"/>
              <a:t>）单击运行</a:t>
            </a:r>
            <a:r>
              <a:rPr lang="en-US" altLang="zh-CN" sz="1800" dirty="0" err="1"/>
              <a:t>Qt</a:t>
            </a:r>
            <a:r>
              <a:rPr lang="en-US" altLang="zh-CN" sz="1800" dirty="0"/>
              <a:t> Creator</a:t>
            </a:r>
            <a:r>
              <a:rPr lang="zh-CN" altLang="zh-CN" sz="1800" dirty="0"/>
              <a:t>，进入欢迎界面（见图</a:t>
            </a:r>
            <a:r>
              <a:rPr lang="en-US" altLang="zh-CN" sz="1800" dirty="0"/>
              <a:t>1.10</a:t>
            </a:r>
            <a:r>
              <a:rPr lang="zh-CN" altLang="zh-CN" sz="1800" dirty="0"/>
              <a:t>）。单击其上 </a:t>
            </a:r>
            <a:r>
              <a:rPr lang="en-US" altLang="zh-CN" sz="1800" dirty="0"/>
              <a:t> </a:t>
            </a:r>
            <a:r>
              <a:rPr lang="zh-CN" altLang="zh-CN" sz="1800" dirty="0"/>
              <a:t>按钮，或者选择“文件”→“新建文件或项目</a:t>
            </a:r>
            <a:r>
              <a:rPr lang="en-US" altLang="zh-CN" sz="1800" dirty="0"/>
              <a:t>...</a:t>
            </a:r>
            <a:r>
              <a:rPr lang="zh-CN" altLang="zh-CN" sz="1800" dirty="0"/>
              <a:t>”命令，创建一个新的工程，出现“新建项目”窗口，如图</a:t>
            </a:r>
            <a:r>
              <a:rPr lang="en-US" altLang="zh-CN" sz="1800" dirty="0"/>
              <a:t>1.16</a:t>
            </a:r>
            <a:r>
              <a:rPr lang="zh-CN" altLang="zh-CN" sz="1800" dirty="0"/>
              <a:t>所示。</a:t>
            </a:r>
          </a:p>
        </p:txBody>
      </p:sp>
      <p:pic>
        <p:nvPicPr>
          <p:cNvPr id="1433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460" y="2087111"/>
            <a:ext cx="6746297" cy="424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7081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419" y="281405"/>
            <a:ext cx="1879041" cy="461665"/>
          </a:xfrm>
          <a:prstGeom prst="rect">
            <a:avLst/>
          </a:prstGeom>
        </p:spPr>
        <p:txBody>
          <a:bodyPr wrap="none">
            <a:spAutoFit/>
          </a:bodyPr>
          <a:lstStyle/>
          <a:p>
            <a:r>
              <a:rPr lang="en-US" altLang="zh-CN" sz="2400" b="1" dirty="0"/>
              <a:t>1</a:t>
            </a:r>
            <a:r>
              <a:rPr lang="zh-CN" altLang="zh-CN" sz="2400" b="1" dirty="0"/>
              <a:t>．界面设计</a:t>
            </a:r>
          </a:p>
        </p:txBody>
      </p:sp>
      <p:sp>
        <p:nvSpPr>
          <p:cNvPr id="3" name="TextBox 2"/>
          <p:cNvSpPr txBox="1"/>
          <p:nvPr/>
        </p:nvSpPr>
        <p:spPr>
          <a:xfrm>
            <a:off x="748145" y="1009403"/>
            <a:ext cx="10485912" cy="1477328"/>
          </a:xfrm>
          <a:prstGeom prst="rect">
            <a:avLst/>
          </a:prstGeom>
          <a:noFill/>
        </p:spPr>
        <p:txBody>
          <a:bodyPr wrap="square" rtlCol="0">
            <a:spAutoFit/>
          </a:bodyPr>
          <a:lstStyle/>
          <a:p>
            <a:pPr indent="450850"/>
            <a:r>
              <a:rPr lang="zh-CN" altLang="zh-CN" sz="1800" dirty="0"/>
              <a:t>（</a:t>
            </a:r>
            <a:r>
              <a:rPr lang="en-US" altLang="zh-CN" sz="1800" dirty="0"/>
              <a:t>2</a:t>
            </a:r>
            <a:r>
              <a:rPr lang="zh-CN" altLang="zh-CN" sz="1800" dirty="0"/>
              <a:t>）单击选择项目“</a:t>
            </a:r>
            <a:r>
              <a:rPr lang="en-US" altLang="zh-CN" sz="1800" dirty="0"/>
              <a:t>Application</a:t>
            </a:r>
            <a:r>
              <a:rPr lang="zh-CN" altLang="zh-CN" sz="1800" dirty="0"/>
              <a:t>”→“</a:t>
            </a:r>
            <a:r>
              <a:rPr lang="en-US" altLang="zh-CN" sz="1800" dirty="0" err="1"/>
              <a:t>Qt</a:t>
            </a:r>
            <a:r>
              <a:rPr lang="en-US" altLang="zh-CN" sz="1800" dirty="0"/>
              <a:t> Widgets Application</a:t>
            </a:r>
            <a:r>
              <a:rPr lang="zh-CN" altLang="zh-CN" sz="1800" dirty="0"/>
              <a:t>”选项，单击“</a:t>
            </a:r>
            <a:r>
              <a:rPr lang="en-US" altLang="zh-CN" sz="1800" dirty="0"/>
              <a:t>Choose...</a:t>
            </a:r>
            <a:r>
              <a:rPr lang="zh-CN" altLang="zh-CN" sz="1800" dirty="0"/>
              <a:t>”按钮，进入下一步。</a:t>
            </a:r>
          </a:p>
          <a:p>
            <a:pPr indent="450850"/>
            <a:r>
              <a:rPr lang="zh-CN" altLang="zh-CN" sz="1800" dirty="0"/>
              <a:t>（</a:t>
            </a:r>
            <a:r>
              <a:rPr lang="en-US" altLang="zh-CN" sz="1800" dirty="0"/>
              <a:t>3</a:t>
            </a:r>
            <a:r>
              <a:rPr lang="zh-CN" altLang="zh-CN" sz="1800" dirty="0"/>
              <a:t>）选择保存项目的路径并定义自己项目的名字。注意，保存项目的路径中不能有中文字。项目命名没有大小写要求，依据个人习惯命名即可。这里将项目命名为</a:t>
            </a:r>
            <a:r>
              <a:rPr lang="en-US" altLang="zh-CN" sz="1800" dirty="0"/>
              <a:t>Dialog</a:t>
            </a:r>
            <a:r>
              <a:rPr lang="zh-CN" altLang="zh-CN" sz="1800" dirty="0"/>
              <a:t>，保存路径为</a:t>
            </a:r>
            <a:r>
              <a:rPr lang="en-US" altLang="zh-CN" sz="1800" dirty="0"/>
              <a:t>D:\Qt\CH1\CH101</a:t>
            </a:r>
            <a:r>
              <a:rPr lang="zh-CN" altLang="zh-CN" sz="1800" dirty="0"/>
              <a:t>，如图</a:t>
            </a:r>
            <a:r>
              <a:rPr lang="en-US" altLang="zh-CN" sz="1800" dirty="0"/>
              <a:t>1.17</a:t>
            </a:r>
            <a:r>
              <a:rPr lang="zh-CN" altLang="zh-CN" sz="1800" dirty="0"/>
              <a:t>所示。单击“下一步”按钮进入下一步骤。</a:t>
            </a:r>
          </a:p>
        </p:txBody>
      </p:sp>
      <p:pic>
        <p:nvPicPr>
          <p:cNvPr id="1536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3620" y="2608881"/>
            <a:ext cx="7524791" cy="3744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732829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890</TotalTime>
  <Words>4144</Words>
  <Application>Microsoft Office PowerPoint</Application>
  <PresentationFormat>自定义</PresentationFormat>
  <Paragraphs>261</Paragraphs>
  <Slides>43</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0" baseType="lpstr">
      <vt:lpstr>方正隶书简体</vt:lpstr>
      <vt:lpstr>Arial</vt:lpstr>
      <vt:lpstr>Calibri</vt:lpstr>
      <vt:lpstr>Calibri Light</vt:lpstr>
      <vt:lpstr>Times New Roman</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kk</dc:creator>
  <cp:lastModifiedBy>ian zhuang</cp:lastModifiedBy>
  <cp:revision>34</cp:revision>
  <dcterms:created xsi:type="dcterms:W3CDTF">2017-04-19T11:17:17Z</dcterms:created>
  <dcterms:modified xsi:type="dcterms:W3CDTF">2020-04-19T20:57:20Z</dcterms:modified>
</cp:coreProperties>
</file>