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3362D93-B276-45A1-8DDE-029AEAC2252C}">
  <a:tblStyle styleId="{A3362D93-B276-45A1-8DDE-029AEAC225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c6f4a38bd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c6f4a38bd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c6f4a38bd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c6f4a38bd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c6f4a38bd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c6f4a38bd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b7e06e9b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b7e06e9b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b7d454ecd3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b7d454ecd3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b7d454ecd3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b7d454ecd3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b7d454ecd3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b7d454ecd3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b7d454ecd3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b7d454ecd3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c227a2d3c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c227a2d3c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c6f4a38bd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c6f4a38bd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c6f4a38bd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c6f4a38bd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6.png"/><Relationship Id="rId5" Type="http://schemas.openxmlformats.org/officeDocument/2006/relationships/image" Target="../media/image5.png"/><Relationship Id="rId6" Type="http://schemas.openxmlformats.org/officeDocument/2006/relationships/image" Target="../media/image21.png"/><Relationship Id="rId7" Type="http://schemas.openxmlformats.org/officeDocument/2006/relationships/image" Target="../media/image1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gif"/><Relationship Id="rId4" Type="http://schemas.openxmlformats.org/officeDocument/2006/relationships/image" Target="../media/image20.png"/><Relationship Id="rId5" Type="http://schemas.openxmlformats.org/officeDocument/2006/relationships/image" Target="../media/image14.png"/><Relationship Id="rId6" Type="http://schemas.openxmlformats.org/officeDocument/2006/relationships/hyperlink" Target="https://sir.upc.edu/projects/kinematics_dynamics_control_practicals/trajectory_planning/index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4.png"/><Relationship Id="rId6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47502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Trabajo Práctico Final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Automación Industrial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422400" y="2452113"/>
            <a:ext cx="2945100" cy="9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Estudiantes:</a:t>
            </a:r>
            <a:endParaRPr/>
          </a:p>
          <a:p>
            <a:pPr indent="-3263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Chen, Carlos Angel</a:t>
            </a:r>
            <a:endParaRPr/>
          </a:p>
          <a:p>
            <a:pPr indent="-3263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Lin, Benjamin Carlos</a:t>
            </a:r>
            <a:endParaRPr/>
          </a:p>
          <a:p>
            <a:pPr indent="-3263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Sales, Omar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1422400" y="3552025"/>
            <a:ext cx="2945100" cy="9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Profesores</a:t>
            </a:r>
            <a:r>
              <a:rPr lang="es"/>
              <a:t>:</a:t>
            </a:r>
            <a:endParaRPr/>
          </a:p>
          <a:p>
            <a:pPr indent="-3263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Arias, Rodolfo</a:t>
            </a:r>
            <a:endParaRPr/>
          </a:p>
          <a:p>
            <a:pPr indent="-3263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Spinelli, Mariano Tomás</a:t>
            </a:r>
            <a:endParaRPr/>
          </a:p>
          <a:p>
            <a:pPr indent="-3263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Sofio Avogadro, Federico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2900" y="2299025"/>
            <a:ext cx="2311075" cy="231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Visión - Transformación de coordenadas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299" y="1524000"/>
            <a:ext cx="2937225" cy="20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5163" y="1371600"/>
            <a:ext cx="5838825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82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Visión - Detección de la recta</a:t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300" y="1385038"/>
            <a:ext cx="3421425" cy="237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6725" y="1226061"/>
            <a:ext cx="3789700" cy="269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Visión - Transformación de la recta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0150" y="2389188"/>
            <a:ext cx="3276600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175" y="1280700"/>
            <a:ext cx="3844875" cy="31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1420200" y="1401900"/>
            <a:ext cx="63036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Índice</a:t>
            </a:r>
            <a:r>
              <a:rPr lang="es" sz="2000"/>
              <a:t>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s" sz="2000"/>
              <a:t>Parámetros</a:t>
            </a:r>
            <a:r>
              <a:rPr lang="es" sz="2000"/>
              <a:t> DH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s" sz="2000"/>
              <a:t>Creación</a:t>
            </a:r>
            <a:r>
              <a:rPr lang="es" sz="2000"/>
              <a:t> del robot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s" sz="2000"/>
              <a:t>Espacio de trabajo y espacio alcanzable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s" sz="2000"/>
              <a:t>Movimiento del robot y </a:t>
            </a:r>
            <a:r>
              <a:rPr lang="es" sz="2000">
                <a:solidFill>
                  <a:schemeClr val="dk1"/>
                </a:solidFill>
              </a:rPr>
              <a:t>d</a:t>
            </a:r>
            <a:r>
              <a:rPr lang="es" sz="2000">
                <a:solidFill>
                  <a:schemeClr val="dk1"/>
                </a:solidFill>
              </a:rPr>
              <a:t>ibujo de trayectoria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s" sz="2000"/>
              <a:t>Visión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Parámetros DH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3900" y="2826424"/>
            <a:ext cx="3882351" cy="2077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9" name="Google Shape;69;p15"/>
          <p:cNvGraphicFramePr/>
          <p:nvPr/>
        </p:nvGraphicFramePr>
        <p:xfrm>
          <a:off x="4963325" y="30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{A3362D93-B276-45A1-8DDE-029AEAC2252C}</a:tableStyleId>
              </a:tblPr>
              <a:tblGrid>
                <a:gridCol w="748700"/>
                <a:gridCol w="748700"/>
                <a:gridCol w="748700"/>
                <a:gridCol w="748700"/>
                <a:gridCol w="748700"/>
              </a:tblGrid>
              <a:tr h="303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a(i-1)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𝞪(</a:t>
                      </a:r>
                      <a:r>
                        <a:rPr lang="es"/>
                        <a:t>i-1)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𝞡i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3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L2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𝞡1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3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𝝿/2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𝞡2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3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Lp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𝞡3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3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L4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𝞡4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3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L5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900" y="1491675"/>
            <a:ext cx="4232535" cy="237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Creación del robot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017725"/>
            <a:ext cx="3993300" cy="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Con los </a:t>
            </a:r>
            <a:r>
              <a:rPr lang="es" sz="1100">
                <a:solidFill>
                  <a:schemeClr val="dk1"/>
                </a:solidFill>
              </a:rPr>
              <a:t>parámetros</a:t>
            </a:r>
            <a:r>
              <a:rPr lang="es" sz="1100">
                <a:solidFill>
                  <a:schemeClr val="dk1"/>
                </a:solidFill>
              </a:rPr>
              <a:t> DH se </a:t>
            </a:r>
            <a:r>
              <a:rPr lang="es" sz="1100">
                <a:solidFill>
                  <a:schemeClr val="dk1"/>
                </a:solidFill>
              </a:rPr>
              <a:t>creó</a:t>
            </a:r>
            <a:r>
              <a:rPr lang="es" sz="1100">
                <a:solidFill>
                  <a:schemeClr val="dk1"/>
                </a:solidFill>
              </a:rPr>
              <a:t> el robot. </a:t>
            </a:r>
            <a:r>
              <a:rPr lang="es" sz="1100">
                <a:solidFill>
                  <a:schemeClr val="dk1"/>
                </a:solidFill>
              </a:rPr>
              <a:t>También</a:t>
            </a:r>
            <a:r>
              <a:rPr lang="es" sz="1100">
                <a:solidFill>
                  <a:schemeClr val="dk1"/>
                </a:solidFill>
              </a:rPr>
              <a:t> se le </a:t>
            </a:r>
            <a:r>
              <a:rPr lang="es" sz="1100">
                <a:solidFill>
                  <a:schemeClr val="dk1"/>
                </a:solidFill>
              </a:rPr>
              <a:t>incluyo</a:t>
            </a:r>
            <a:r>
              <a:rPr lang="es" sz="1100">
                <a:solidFill>
                  <a:schemeClr val="dk1"/>
                </a:solidFill>
              </a:rPr>
              <a:t> otros </a:t>
            </a:r>
            <a:r>
              <a:rPr lang="es" sz="1100">
                <a:solidFill>
                  <a:schemeClr val="dk1"/>
                </a:solidFill>
              </a:rPr>
              <a:t>parámetros</a:t>
            </a:r>
            <a:r>
              <a:rPr lang="es" sz="1100">
                <a:solidFill>
                  <a:schemeClr val="dk1"/>
                </a:solidFill>
              </a:rPr>
              <a:t> para inicializar el espacio de trabajo.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4625" y="1017725"/>
            <a:ext cx="3732302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7562" y="1871825"/>
            <a:ext cx="2781575" cy="272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Espacio de trabajo y espacio alcanzable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2196599" cy="224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5574" y="1017725"/>
            <a:ext cx="2196600" cy="2305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7900" y="1017724"/>
            <a:ext cx="2732250" cy="160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07900" y="2851700"/>
            <a:ext cx="2876550" cy="186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300" y="3405225"/>
            <a:ext cx="491490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Movimiento del robot y dibujo de trayectoria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37450"/>
            <a:ext cx="5133426" cy="288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7576" y="1137450"/>
            <a:ext cx="3394074" cy="2021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67575" y="3356525"/>
            <a:ext cx="3394075" cy="1011817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311700" y="4368350"/>
            <a:ext cx="5133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/>
              <a:t>Referencia: </a:t>
            </a:r>
            <a:r>
              <a:rPr lang="es" sz="900" u="sng">
                <a:solidFill>
                  <a:srgbClr val="1155CC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https://sir.upc.edu/projects/kinematics_dynamics_control_practicals/trajectory_planning/index.html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Visión - Inicial: Corrección Gamma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280388"/>
            <a:ext cx="3865120" cy="258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0170" y="1280388"/>
            <a:ext cx="3883055" cy="258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Visión - Detección de esquinas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2994500" cy="203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5400" y="1017725"/>
            <a:ext cx="2987781" cy="203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8425" y="3108300"/>
            <a:ext cx="2987775" cy="194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72038" y="3108300"/>
            <a:ext cx="2994500" cy="194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Visión - Detección de esquinas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238550"/>
            <a:ext cx="3877100" cy="309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0600" y="2124363"/>
            <a:ext cx="4996426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