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XSROjhbDSYa4r6Iou9BmASoh4h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화과산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567CB6-877A-4C46-A036-6FE5C98BB963}">
  <a:tblStyle styleId="{A6567CB6-877A-4C46-A036-6FE5C98BB9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3-03T18:32:00.214" idx="1">
    <p:pos x="3671" y="792"/>
    <p:text>아래 페이지와 같은 코드인지 채크 요망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WbZgl9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6a3ee0fad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16a3ee0fad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82f251dde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595959"/>
              </a:solidFill>
            </a:endParaRPr>
          </a:p>
        </p:txBody>
      </p:sp>
      <p:sp>
        <p:nvSpPr>
          <p:cNvPr id="275" name="Google Shape;275;g1182f251dde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6a3ee0fad_1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14" name="Google Shape;314;g116a3ee0fad_1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6a3ee0fad_1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116a3ee0fad_1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6a3ee0fad_1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373" name="Google Shape;373;g116a3ee0fad_1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6a3ee0fad_6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116a3ee0fad_6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6a3ee0fad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5" name="Google Shape;415;g116a3ee0fad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8190d995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5" name="Google Shape;425;g118190d995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6a3ee0fad_9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34" name="Google Shape;434;g116a3ee0fad_9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6a3ee0fad_9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116a3ee0fad_9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6a3ee0fad_9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116a3ee0fad_9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a3ee0fad_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16a3ee0fad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6" name="Google Shape;5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6a3ee0fad_9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116a3ee0fad_9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6a3ee0fad_9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3" name="Google Shape;543;g116a3ee0fad_9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6a3ee0fad_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68" name="Google Shape;568;g116a3ee0fad_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6a3ee0fad_6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g116a3ee0fad_6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16a3ee0fad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19" name="Google Shape;619;g116a3ee0fad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16a3ee0fad_8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48" name="Google Shape;648;g116a3ee0fad_8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16a3ee0fad_9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g116a3ee0fad_9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16a3ee0fad_9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01" name="Google Shape;701;g116a3ee0fad_9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182f251dde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g1182f251dde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6a3ee0fad_6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16a3ee0fad_6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182f251dde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g1182f251dde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182f251dde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g1182f251dde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182f251dde_4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g1182f251dde_4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182f251dd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g1182f251dd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82f251dde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g1182f251dde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182f251dde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g1182f251dde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6a3ee0fad_6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16a3ee0fad_6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6a3ee0fad_6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51505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g116a3ee0fad_6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6a3ee0fad_6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83" name="Google Shape;183;g116a3ee0fad_6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6a3ee0fad_6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g116a3ee0fad_6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a3ee0fad_6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g116a3ee0fad_6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6a3ee0fad_6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g116a3ee0fad_6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g116a3ee0fad_6_0"/>
          <p:cNvGrpSpPr/>
          <p:nvPr/>
        </p:nvGrpSpPr>
        <p:grpSpPr>
          <a:xfrm>
            <a:off x="8278466" y="2188314"/>
            <a:ext cx="1378721" cy="881980"/>
            <a:chOff x="6649632" y="2750450"/>
            <a:chExt cx="574491" cy="377997"/>
          </a:xfrm>
        </p:grpSpPr>
        <p:sp>
          <p:nvSpPr>
            <p:cNvPr id="85" name="Google Shape;85;g116a3ee0fad_6_0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g116a3ee0fad_6_0"/>
            <p:cNvSpPr/>
            <p:nvPr/>
          </p:nvSpPr>
          <p:spPr>
            <a:xfrm>
              <a:off x="6825674" y="2801923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g116a3ee0fad_6_0"/>
            <p:cNvSpPr/>
            <p:nvPr/>
          </p:nvSpPr>
          <p:spPr>
            <a:xfrm>
              <a:off x="6915795" y="2912220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g116a3ee0fad_6_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g116a3ee0fad_6_0"/>
            <p:cNvSpPr/>
            <p:nvPr/>
          </p:nvSpPr>
          <p:spPr>
            <a:xfrm>
              <a:off x="7083423" y="2794717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0" name="Google Shape;90;g116a3ee0fad_6_0"/>
          <p:cNvSpPr/>
          <p:nvPr/>
        </p:nvSpPr>
        <p:spPr>
          <a:xfrm>
            <a:off x="1925350" y="2982450"/>
            <a:ext cx="73782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</a:t>
            </a:r>
            <a:r>
              <a:rPr lang="en-US" sz="41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4100" b="1" dirty="0" err="1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모델을</a:t>
            </a:r>
            <a:r>
              <a:rPr lang="en-US" sz="4100" b="1" dirty="0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4100" b="1" dirty="0" err="1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통한</a:t>
            </a:r>
            <a:r>
              <a:rPr lang="en-US" sz="4100" b="1" dirty="0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4100" b="1" dirty="0" err="1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</a:t>
            </a:r>
            <a:r>
              <a:rPr lang="en-US" sz="4100" b="1" dirty="0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4100" b="1" dirty="0" err="1">
                <a:solidFill>
                  <a:srgbClr val="FEFDA3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</a:t>
            </a:r>
            <a:endParaRPr sz="4100" b="1" dirty="0">
              <a:solidFill>
                <a:srgbClr val="FEFD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FEFDA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g116a3ee0fad_6_0"/>
          <p:cNvSpPr/>
          <p:nvPr/>
        </p:nvSpPr>
        <p:spPr>
          <a:xfrm>
            <a:off x="1925350" y="2352323"/>
            <a:ext cx="1552800" cy="479400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4999B6"/>
                </a:solidFill>
              </a:rPr>
              <a:t>2조</a:t>
            </a:r>
            <a:endParaRPr sz="2700" b="1" i="0" u="none" strike="noStrike" cap="none">
              <a:solidFill>
                <a:srgbClr val="4999B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82f251dde_2_19"/>
          <p:cNvSpPr/>
          <p:nvPr/>
        </p:nvSpPr>
        <p:spPr>
          <a:xfrm>
            <a:off x="393225" y="6150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8" name="Google Shape;278;g1182f251dde_2_19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279" name="Google Shape;279;g1182f251dde_2_19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g1182f251dde_2_19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1" name="Google Shape;281;g1182f251dde_2_19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2" name="Google Shape;282;g1182f251dde_2_19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" name="Google Shape;283;g1182f251dde_2_1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g1182f251dde_2_19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85" name="Google Shape;285;g1182f251dde_2_19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86" name="Google Shape;286;g1182f251dde_2_19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87" name="Google Shape;287;g1182f251dde_2_19"/>
          <p:cNvSpPr/>
          <p:nvPr/>
        </p:nvSpPr>
        <p:spPr>
          <a:xfrm rot="-5400000" flipH="1">
            <a:off x="803500" y="973575"/>
            <a:ext cx="461400" cy="5907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1182f251dde_2_19"/>
          <p:cNvSpPr/>
          <p:nvPr/>
        </p:nvSpPr>
        <p:spPr>
          <a:xfrm>
            <a:off x="1329550" y="1058336"/>
            <a:ext cx="32769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증강</a:t>
            </a:r>
            <a:endParaRPr sz="16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g1182f251dde_2_19"/>
          <p:cNvSpPr/>
          <p:nvPr/>
        </p:nvSpPr>
        <p:spPr>
          <a:xfrm>
            <a:off x="967450" y="1058325"/>
            <a:ext cx="2783100" cy="42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0" name="Google Shape;290;g1182f251dde_2_19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291" name="Google Shape;291;g1182f251dde_2_19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" name="Google Shape;292;g1182f251dde_2_19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" name="Google Shape;293;g1182f251dde_2_19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4" name="Google Shape;294;g1182f251dde_2_19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" name="Google Shape;295;g1182f251dde_2_1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g1182f251dde_2_19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97" name="Google Shape;297;g1182f251dde_2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00" y="2701069"/>
            <a:ext cx="1526320" cy="145586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1182f251dde_2_19"/>
          <p:cNvSpPr txBox="1"/>
          <p:nvPr/>
        </p:nvSpPr>
        <p:spPr>
          <a:xfrm>
            <a:off x="842950" y="4384825"/>
            <a:ext cx="143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원본 이미지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9" name="Google Shape;299;g1182f251dde_2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084" y="1693694"/>
            <a:ext cx="1538629" cy="145586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1182f251dde_2_19"/>
          <p:cNvSpPr txBox="1"/>
          <p:nvPr/>
        </p:nvSpPr>
        <p:spPr>
          <a:xfrm>
            <a:off x="3176338" y="3457994"/>
            <a:ext cx="143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horizontal flip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1" name="Google Shape;301;g1182f251dde_2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863" y="1705157"/>
            <a:ext cx="1526320" cy="143294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182f251dde_2_19"/>
          <p:cNvSpPr txBox="1"/>
          <p:nvPr/>
        </p:nvSpPr>
        <p:spPr>
          <a:xfrm>
            <a:off x="5148388" y="3457994"/>
            <a:ext cx="143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vertical flip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3" name="Google Shape;303;g1182f251dde_2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4857" y="1699426"/>
            <a:ext cx="1514011" cy="144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1182f251dde_2_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73230" y="1699426"/>
            <a:ext cx="1526320" cy="144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1182f251dde_2_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28242" y="4339082"/>
            <a:ext cx="1526320" cy="1421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1182f251dde_2_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85863" y="4333351"/>
            <a:ext cx="1526320" cy="1432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182f251dde_2_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98694" y="4333351"/>
            <a:ext cx="1526320" cy="1432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1182f251dde_2_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79383" y="4339082"/>
            <a:ext cx="1514011" cy="142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1182f251dde_2_19"/>
          <p:cNvSpPr txBox="1"/>
          <p:nvPr/>
        </p:nvSpPr>
        <p:spPr>
          <a:xfrm>
            <a:off x="8663688" y="3457994"/>
            <a:ext cx="143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Affine 변환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1182f251dde_2_19"/>
          <p:cNvSpPr txBox="1"/>
          <p:nvPr/>
        </p:nvSpPr>
        <p:spPr>
          <a:xfrm>
            <a:off x="4086413" y="6089194"/>
            <a:ext cx="143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Noise 추가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1182f251dde_2_19"/>
          <p:cNvSpPr txBox="1"/>
          <p:nvPr/>
        </p:nvSpPr>
        <p:spPr>
          <a:xfrm>
            <a:off x="8176160" y="6089194"/>
            <a:ext cx="25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Color channel변환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6a3ee0fad_13_7"/>
          <p:cNvSpPr/>
          <p:nvPr/>
        </p:nvSpPr>
        <p:spPr>
          <a:xfrm>
            <a:off x="393225" y="6150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7" name="Google Shape;317;g116a3ee0fad_13_7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318" name="Google Shape;318;g116a3ee0fad_13_7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g116a3ee0fad_13_7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" name="Google Shape;320;g116a3ee0fad_13_7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1" name="Google Shape;321;g116a3ee0fad_13_7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g116a3ee0fad_13_7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" name="Google Shape;323;g116a3ee0fad_13_7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24" name="Google Shape;324;g116a3ee0fad_13_7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25" name="Google Shape;325;g116a3ee0fad_13_7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26" name="Google Shape;326;g116a3ee0fad_13_7"/>
          <p:cNvSpPr/>
          <p:nvPr/>
        </p:nvSpPr>
        <p:spPr>
          <a:xfrm rot="-5400000" flipH="1">
            <a:off x="803500" y="973575"/>
            <a:ext cx="461400" cy="5907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g116a3ee0fad_13_7"/>
          <p:cNvSpPr txBox="1"/>
          <p:nvPr/>
        </p:nvSpPr>
        <p:spPr>
          <a:xfrm>
            <a:off x="672150" y="1499625"/>
            <a:ext cx="18204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US" sz="3400" b="1">
                <a:solidFill>
                  <a:srgbClr val="595959"/>
                </a:solidFill>
              </a:rPr>
              <a:t>Cutmix</a:t>
            </a:r>
            <a:endParaRPr sz="3400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329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3290">
              <a:solidFill>
                <a:srgbClr val="595959"/>
              </a:solidFill>
            </a:endParaRPr>
          </a:p>
        </p:txBody>
      </p:sp>
      <p:sp>
        <p:nvSpPr>
          <p:cNvPr id="328" name="Google Shape;328;g116a3ee0fad_13_7"/>
          <p:cNvSpPr/>
          <p:nvPr/>
        </p:nvSpPr>
        <p:spPr>
          <a:xfrm>
            <a:off x="1329550" y="1058329"/>
            <a:ext cx="32769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증강</a:t>
            </a:r>
            <a:endParaRPr sz="16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g116a3ee0fad_13_7"/>
          <p:cNvSpPr/>
          <p:nvPr/>
        </p:nvSpPr>
        <p:spPr>
          <a:xfrm>
            <a:off x="967450" y="1058325"/>
            <a:ext cx="2783100" cy="42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g116a3ee0fad_13_7"/>
          <p:cNvSpPr txBox="1"/>
          <p:nvPr/>
        </p:nvSpPr>
        <p:spPr>
          <a:xfrm>
            <a:off x="3636550" y="5473025"/>
            <a:ext cx="4956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원본 이미지를 다른 이미지와 겹침으로서 CNN으로 하여금 이미지의 덜 중요한 부분까지 포커싱하게 만드는 regional dropout 전략  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1" name="Google Shape;331;g116a3ee0fad_13_7"/>
          <p:cNvGrpSpPr/>
          <p:nvPr/>
        </p:nvGrpSpPr>
        <p:grpSpPr>
          <a:xfrm>
            <a:off x="2217799" y="1934183"/>
            <a:ext cx="7793520" cy="3296190"/>
            <a:chOff x="943888" y="2459463"/>
            <a:chExt cx="2143138" cy="1162063"/>
          </a:xfrm>
        </p:grpSpPr>
        <p:pic>
          <p:nvPicPr>
            <p:cNvPr id="332" name="Google Shape;332;g116a3ee0fad_13_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43888" y="2459463"/>
              <a:ext cx="1362075" cy="113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g116a3ee0fad_13_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05975" y="2459475"/>
              <a:ext cx="781050" cy="1162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" name="Google Shape;334;g116a3ee0fad_13_7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335" name="Google Shape;335;g116a3ee0fad_13_7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g116a3ee0fad_13_7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g116a3ee0fad_13_7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8" name="Google Shape;338;g116a3ee0fad_13_7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g116a3ee0fad_13_7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g116a3ee0fad_13_7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1" name="Google Shape;341;g116a3ee0fad_13_7"/>
          <p:cNvSpPr/>
          <p:nvPr/>
        </p:nvSpPr>
        <p:spPr>
          <a:xfrm>
            <a:off x="7254125" y="1830963"/>
            <a:ext cx="2592600" cy="2029500"/>
          </a:xfrm>
          <a:prstGeom prst="rect">
            <a:avLst/>
          </a:prstGeom>
          <a:noFill/>
          <a:ln w="76200" cap="flat" cmpd="sng">
            <a:solidFill>
              <a:srgbClr val="A31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6a3ee0fad_13_32"/>
          <p:cNvSpPr/>
          <p:nvPr/>
        </p:nvSpPr>
        <p:spPr>
          <a:xfrm>
            <a:off x="393225" y="6150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7" name="Google Shape;347;g116a3ee0fad_13_32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348" name="Google Shape;348;g116a3ee0fad_13_32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9" name="Google Shape;349;g116a3ee0fad_13_3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0" name="Google Shape;350;g116a3ee0fad_13_32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1" name="Google Shape;351;g116a3ee0fad_13_32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2" name="Google Shape;352;g116a3ee0fad_13_32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3" name="Google Shape;353;g116a3ee0fad_13_32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354" name="Google Shape;354;g116a3ee0fad_13_32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55" name="Google Shape;355;g116a3ee0fad_13_32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56" name="Google Shape;356;g116a3ee0fad_13_32"/>
          <p:cNvSpPr/>
          <p:nvPr/>
        </p:nvSpPr>
        <p:spPr>
          <a:xfrm rot="-5400000" flipH="1">
            <a:off x="803500" y="973575"/>
            <a:ext cx="461400" cy="5907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g116a3ee0fad_13_32"/>
          <p:cNvSpPr txBox="1"/>
          <p:nvPr/>
        </p:nvSpPr>
        <p:spPr>
          <a:xfrm>
            <a:off x="967450" y="1768075"/>
            <a:ext cx="10712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</a:rPr>
              <a:t>cutmix 알고리즘 구현</a:t>
            </a:r>
            <a:endParaRPr sz="2000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우선 두 개의 이미지를 선택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  <p:sp>
        <p:nvSpPr>
          <p:cNvPr id="358" name="Google Shape;358;g116a3ee0fad_13_32"/>
          <p:cNvSpPr/>
          <p:nvPr/>
        </p:nvSpPr>
        <p:spPr>
          <a:xfrm>
            <a:off x="1329550" y="1058328"/>
            <a:ext cx="32769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증강</a:t>
            </a:r>
            <a:endParaRPr sz="16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g116a3ee0fad_13_32"/>
          <p:cNvSpPr/>
          <p:nvPr/>
        </p:nvSpPr>
        <p:spPr>
          <a:xfrm>
            <a:off x="967450" y="1058325"/>
            <a:ext cx="2783100" cy="42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0" name="Google Shape;360;g116a3ee0fad_13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425" y="2803900"/>
            <a:ext cx="2610125" cy="26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116a3ee0fad_13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654" y="2822638"/>
            <a:ext cx="2610125" cy="257265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116a3ee0fad_13_32"/>
          <p:cNvSpPr txBox="1"/>
          <p:nvPr/>
        </p:nvSpPr>
        <p:spPr>
          <a:xfrm>
            <a:off x="3445300" y="5585525"/>
            <a:ext cx="209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algun Gothic"/>
                <a:ea typeface="Malgun Gothic"/>
                <a:cs typeface="Malgun Gothic"/>
                <a:sym typeface="Malgun Gothic"/>
              </a:rPr>
              <a:t>원본 이미지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g116a3ee0fad_13_32"/>
          <p:cNvSpPr txBox="1"/>
          <p:nvPr/>
        </p:nvSpPr>
        <p:spPr>
          <a:xfrm>
            <a:off x="7439375" y="5577875"/>
            <a:ext cx="183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Malgun Gothic"/>
                <a:ea typeface="Malgun Gothic"/>
                <a:cs typeface="Malgun Gothic"/>
                <a:sym typeface="Malgun Gothic"/>
              </a:rPr>
              <a:t>자를 이미지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4" name="Google Shape;364;g116a3ee0fad_13_32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365" name="Google Shape;365;g116a3ee0fad_13_32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g116a3ee0fad_13_3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g116a3ee0fad_13_32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8" name="Google Shape;368;g116a3ee0fad_13_32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9" name="Google Shape;369;g116a3ee0fad_13_32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0" name="Google Shape;370;g116a3ee0fad_13_32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6a3ee0fad_13_55"/>
          <p:cNvSpPr/>
          <p:nvPr/>
        </p:nvSpPr>
        <p:spPr>
          <a:xfrm>
            <a:off x="393225" y="6150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6" name="Google Shape;376;g116a3ee0fad_13_55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377" name="Google Shape;377;g116a3ee0fad_13_55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" name="Google Shape;378;g116a3ee0fad_13_55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9" name="Google Shape;379;g116a3ee0fad_13_55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" name="Google Shape;380;g116a3ee0fad_13_55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g116a3ee0fad_13_5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g116a3ee0fad_13_55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3" name="Google Shape;383;g116a3ee0fad_13_55"/>
          <p:cNvSpPr/>
          <p:nvPr/>
        </p:nvSpPr>
        <p:spPr>
          <a:xfrm rot="-5400000" flipH="1">
            <a:off x="803500" y="973575"/>
            <a:ext cx="461400" cy="5907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g116a3ee0fad_13_55"/>
          <p:cNvSpPr txBox="1"/>
          <p:nvPr/>
        </p:nvSpPr>
        <p:spPr>
          <a:xfrm>
            <a:off x="544925" y="1781775"/>
            <a:ext cx="615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원본 이미지의 비율인 λ(0 ~ 1)를 sample하여 이미지 자름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95959"/>
                </a:solidFill>
              </a:rPr>
              <a:t>λ = 0.75</a:t>
            </a:r>
            <a:endParaRPr sz="1800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rgbClr val="595959"/>
              </a:solidFill>
            </a:endParaRPr>
          </a:p>
        </p:txBody>
      </p:sp>
      <p:sp>
        <p:nvSpPr>
          <p:cNvPr id="385" name="Google Shape;385;g116a3ee0fad_13_55"/>
          <p:cNvSpPr/>
          <p:nvPr/>
        </p:nvSpPr>
        <p:spPr>
          <a:xfrm>
            <a:off x="1329550" y="1058330"/>
            <a:ext cx="28569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증강</a:t>
            </a:r>
            <a:endParaRPr sz="16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g116a3ee0fad_13_55"/>
          <p:cNvSpPr/>
          <p:nvPr/>
        </p:nvSpPr>
        <p:spPr>
          <a:xfrm>
            <a:off x="967450" y="1058325"/>
            <a:ext cx="2783100" cy="42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7" name="Google Shape;387;g116a3ee0fad_13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00" y="3112950"/>
            <a:ext cx="2610125" cy="26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116a3ee0fad_13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825" y="3240633"/>
            <a:ext cx="2547762" cy="256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116a3ee0fad_13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3165" y="2965297"/>
            <a:ext cx="1472560" cy="1532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g116a3ee0fad_13_55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391" name="Google Shape;391;g116a3ee0fad_13_55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g116a3ee0fad_13_55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g116a3ee0fad_13_55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4" name="Google Shape;394;g116a3ee0fad_13_55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5" name="Google Shape;395;g116a3ee0fad_13_5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g116a3ee0fad_13_55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97" name="Google Shape;397;g116a3ee0fad_13_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22238" y="3254638"/>
            <a:ext cx="227647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16a3ee0fad_13_55"/>
          <p:cNvSpPr txBox="1"/>
          <p:nvPr/>
        </p:nvSpPr>
        <p:spPr>
          <a:xfrm>
            <a:off x="8748750" y="5629838"/>
            <a:ext cx="3214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Malgun Gothic"/>
                <a:ea typeface="Malgun Gothic"/>
                <a:cs typeface="Malgun Gothic"/>
                <a:sym typeface="Malgun Gothic"/>
              </a:rPr>
              <a:t>Label : 크리켓 0.75, 복싱 0.25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g116a3ee0fad_13_55"/>
          <p:cNvSpPr txBox="1"/>
          <p:nvPr/>
        </p:nvSpPr>
        <p:spPr>
          <a:xfrm>
            <a:off x="8603538" y="2387275"/>
            <a:ext cx="3276900" cy="3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</a:rPr>
              <a:t>새로운 이미지 생성 후 비율에 따른 새로운 Label 생성</a:t>
            </a:r>
            <a:endParaRPr sz="16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595959"/>
              </a:solidFill>
            </a:endParaRPr>
          </a:p>
        </p:txBody>
      </p:sp>
      <p:sp>
        <p:nvSpPr>
          <p:cNvPr id="400" name="Google Shape;400;g116a3ee0fad_13_55"/>
          <p:cNvSpPr txBox="1"/>
          <p:nvPr/>
        </p:nvSpPr>
        <p:spPr>
          <a:xfrm>
            <a:off x="8748750" y="6140625"/>
            <a:ext cx="2986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new image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1" name="Google Shape;401;g116a3ee0fad_13_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4413" y="3531375"/>
            <a:ext cx="118631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116a3ee0fad_13_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6300" y="2430772"/>
            <a:ext cx="1186300" cy="3841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116a3ee0fad_13_55"/>
          <p:cNvSpPr/>
          <p:nvPr/>
        </p:nvSpPr>
        <p:spPr>
          <a:xfrm>
            <a:off x="6557175" y="3029950"/>
            <a:ext cx="179425" cy="1267575"/>
          </a:xfrm>
          <a:custGeom>
            <a:avLst/>
            <a:gdLst/>
            <a:ahLst/>
            <a:cxnLst/>
            <a:rect l="l" t="t" r="r" b="b"/>
            <a:pathLst>
              <a:path w="7177" h="50703" extrusionOk="0">
                <a:moveTo>
                  <a:pt x="0" y="0"/>
                </a:moveTo>
                <a:cubicBezTo>
                  <a:pt x="1192" y="4225"/>
                  <a:pt x="7042" y="16902"/>
                  <a:pt x="7150" y="25352"/>
                </a:cubicBezTo>
                <a:cubicBezTo>
                  <a:pt x="7258" y="33803"/>
                  <a:pt x="1733" y="46478"/>
                  <a:pt x="650" y="5070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4" name="Google Shape;404;g116a3ee0fad_13_55"/>
          <p:cNvSpPr/>
          <p:nvPr/>
        </p:nvSpPr>
        <p:spPr>
          <a:xfrm>
            <a:off x="5354575" y="2882998"/>
            <a:ext cx="1186350" cy="179450"/>
          </a:xfrm>
          <a:custGeom>
            <a:avLst/>
            <a:gdLst/>
            <a:ahLst/>
            <a:cxnLst/>
            <a:rect l="l" t="t" r="r" b="b"/>
            <a:pathLst>
              <a:path w="47454" h="7178" extrusionOk="0">
                <a:moveTo>
                  <a:pt x="0" y="7178"/>
                </a:moveTo>
                <a:cubicBezTo>
                  <a:pt x="3792" y="5986"/>
                  <a:pt x="14843" y="135"/>
                  <a:pt x="22752" y="27"/>
                </a:cubicBezTo>
                <a:cubicBezTo>
                  <a:pt x="30661" y="-81"/>
                  <a:pt x="43337" y="5445"/>
                  <a:pt x="47454" y="652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5" name="Google Shape;405;g116a3ee0fad_13_55"/>
          <p:cNvSpPr txBox="1"/>
          <p:nvPr/>
        </p:nvSpPr>
        <p:spPr>
          <a:xfrm>
            <a:off x="732500" y="6223875"/>
            <a:ext cx="2986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원본 이미지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g116a3ee0fad_13_55"/>
          <p:cNvSpPr/>
          <p:nvPr/>
        </p:nvSpPr>
        <p:spPr>
          <a:xfrm>
            <a:off x="7703050" y="4241550"/>
            <a:ext cx="900600" cy="38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6a3ee0fad_6_447"/>
          <p:cNvSpPr/>
          <p:nvPr/>
        </p:nvSpPr>
        <p:spPr>
          <a:xfrm>
            <a:off x="2384675" y="1908525"/>
            <a:ext cx="70056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CNN 모델 학습 </a:t>
            </a:r>
            <a:endParaRPr sz="3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116a3ee0fad_6_447"/>
          <p:cNvSpPr/>
          <p:nvPr/>
        </p:nvSpPr>
        <p:spPr>
          <a:xfrm>
            <a:off x="2384525" y="4388825"/>
            <a:ext cx="7005600" cy="481800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Google Shape;417;g116a3ee0fad_9_0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418" name="Google Shape;418;g116a3ee0fad_9_0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419" name="Google Shape;419;g116a3ee0fad_9_0"/>
          <p:cNvPicPr preferRelativeResize="0"/>
          <p:nvPr/>
        </p:nvPicPr>
        <p:blipFill rotWithShape="1">
          <a:blip r:embed="rId3">
            <a:alphaModFix/>
          </a:blip>
          <a:srcRect t="12650" b="16517"/>
          <a:stretch/>
        </p:blipFill>
        <p:spPr>
          <a:xfrm>
            <a:off x="3400126" y="499400"/>
            <a:ext cx="6981059" cy="278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116a3ee0fad_9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124" y="3640625"/>
            <a:ext cx="7850050" cy="27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116a3ee0fad_9_0"/>
          <p:cNvSpPr txBox="1"/>
          <p:nvPr/>
        </p:nvSpPr>
        <p:spPr>
          <a:xfrm>
            <a:off x="736950" y="1314850"/>
            <a:ext cx="329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Malgun Gothic"/>
                <a:ea typeface="Malgun Gothic"/>
                <a:cs typeface="Malgun Gothic"/>
                <a:sym typeface="Malgun Gothic"/>
              </a:rPr>
              <a:t>신경망의 원리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g116a3ee0fad_9_0"/>
          <p:cNvSpPr txBox="1"/>
          <p:nvPr/>
        </p:nvSpPr>
        <p:spPr>
          <a:xfrm>
            <a:off x="889350" y="4634438"/>
            <a:ext cx="329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Malgun Gothic"/>
                <a:ea typeface="Malgun Gothic"/>
                <a:cs typeface="Malgun Gothic"/>
                <a:sym typeface="Malgun Gothic"/>
              </a:rPr>
              <a:t>CNN 원리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g118190d9956_0_23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428" name="Google Shape;428;g118190d9956_0_23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429" name="Google Shape;429;g118190d9956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713" y="478125"/>
            <a:ext cx="793432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18190d9956_0_23"/>
          <p:cNvSpPr/>
          <p:nvPr/>
        </p:nvSpPr>
        <p:spPr>
          <a:xfrm rot="-5400000">
            <a:off x="1302450" y="1842950"/>
            <a:ext cx="3193200" cy="23850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1" name="Google Shape;431;g118190d9956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490" y="3470702"/>
            <a:ext cx="8134015" cy="27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6a3ee0fad_9_18"/>
          <p:cNvSpPr/>
          <p:nvPr/>
        </p:nvSpPr>
        <p:spPr>
          <a:xfrm>
            <a:off x="393225" y="6150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7" name="Google Shape;437;g116a3ee0fad_9_18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438" name="Google Shape;438;g116a3ee0fad_9_18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9" name="Google Shape;439;g116a3ee0fad_9_18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0" name="Google Shape;440;g116a3ee0fad_9_18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1" name="Google Shape;441;g116a3ee0fad_9_18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2" name="Google Shape;442;g116a3ee0fad_9_18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3" name="Google Shape;443;g116a3ee0fad_9_18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44" name="Google Shape;444;g116a3ee0fad_9_18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45" name="Google Shape;445;g116a3ee0fad_9_18"/>
          <p:cNvSpPr/>
          <p:nvPr/>
        </p:nvSpPr>
        <p:spPr>
          <a:xfrm rot="-5400000" flipH="1">
            <a:off x="757400" y="939375"/>
            <a:ext cx="657600" cy="5907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g116a3ee0fad_9_18"/>
          <p:cNvSpPr/>
          <p:nvPr/>
        </p:nvSpPr>
        <p:spPr>
          <a:xfrm>
            <a:off x="1329550" y="905936"/>
            <a:ext cx="32769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 모델의 구조</a:t>
            </a:r>
            <a:endParaRPr sz="3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116a3ee0fad_9_18"/>
          <p:cNvSpPr txBox="1"/>
          <p:nvPr/>
        </p:nvSpPr>
        <p:spPr>
          <a:xfrm>
            <a:off x="1068075" y="1705100"/>
            <a:ext cx="10022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448" name="Google Shape;448;g116a3ee0fad_9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12" y="2118765"/>
            <a:ext cx="11105025" cy="361303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116a3ee0fad_9_18"/>
          <p:cNvSpPr/>
          <p:nvPr/>
        </p:nvSpPr>
        <p:spPr>
          <a:xfrm>
            <a:off x="1186550" y="918975"/>
            <a:ext cx="3477900" cy="61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0" name="Google Shape;450;g116a3ee0fad_9_18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451" name="Google Shape;451;g116a3ee0fad_9_18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" name="Google Shape;452;g116a3ee0fad_9_18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g116a3ee0fad_9_18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4" name="Google Shape;454;g116a3ee0fad_9_18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5" name="Google Shape;455;g116a3ee0fad_9_18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6" name="Google Shape;456;g116a3ee0fad_9_18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6a3ee0fad_9_37"/>
          <p:cNvSpPr/>
          <p:nvPr/>
        </p:nvSpPr>
        <p:spPr>
          <a:xfrm>
            <a:off x="393225" y="6150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2" name="Google Shape;462;g116a3ee0fad_9_37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463" name="Google Shape;463;g116a3ee0fad_9_37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4" name="Google Shape;464;g116a3ee0fad_9_37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" name="Google Shape;465;g116a3ee0fad_9_37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6" name="Google Shape;466;g116a3ee0fad_9_37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7" name="Google Shape;467;g116a3ee0fad_9_37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8" name="Google Shape;468;g116a3ee0fad_9_37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69" name="Google Shape;469;g116a3ee0fad_9_37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470" name="Google Shape;470;g116a3ee0fad_9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75" y="1409925"/>
            <a:ext cx="3213851" cy="5294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116a3ee0fad_9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250" y="1258123"/>
            <a:ext cx="5200650" cy="54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116a3ee0fad_9_37"/>
          <p:cNvSpPr/>
          <p:nvPr/>
        </p:nvSpPr>
        <p:spPr>
          <a:xfrm>
            <a:off x="924350" y="918975"/>
            <a:ext cx="43359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 모델 Architecture</a:t>
            </a:r>
            <a:endParaRPr sz="3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g116a3ee0fad_9_37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474" name="Google Shape;474;g116a3ee0fad_9_37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5" name="Google Shape;475;g116a3ee0fad_9_37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6" name="Google Shape;476;g116a3ee0fad_9_37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7" name="Google Shape;477;g116a3ee0fad_9_37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8" name="Google Shape;478;g116a3ee0fad_9_37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9" name="Google Shape;479;g116a3ee0fad_9_37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6a3ee0fad_9_56"/>
          <p:cNvSpPr/>
          <p:nvPr/>
        </p:nvSpPr>
        <p:spPr>
          <a:xfrm>
            <a:off x="393225" y="6150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5" name="Google Shape;485;g116a3ee0fad_9_56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486" name="Google Shape;486;g116a3ee0fad_9_56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7" name="Google Shape;487;g116a3ee0fad_9_5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8" name="Google Shape;488;g116a3ee0fad_9_56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9" name="Google Shape;489;g116a3ee0fad_9_56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0" name="Google Shape;490;g116a3ee0fad_9_56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1" name="Google Shape;491;g116a3ee0fad_9_56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92" name="Google Shape;492;g116a3ee0fad_9_56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493" name="Google Shape;493;g116a3ee0fad_9_56"/>
          <p:cNvPicPr preferRelativeResize="0"/>
          <p:nvPr/>
        </p:nvPicPr>
        <p:blipFill rotWithShape="1">
          <a:blip r:embed="rId3">
            <a:alphaModFix/>
          </a:blip>
          <a:srcRect t="1409" b="1409"/>
          <a:stretch/>
        </p:blipFill>
        <p:spPr>
          <a:xfrm>
            <a:off x="1401225" y="1805975"/>
            <a:ext cx="4068525" cy="27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g116a3ee0fad_9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913" y="5208738"/>
            <a:ext cx="36099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116a3ee0fad_9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1213" y="5237313"/>
            <a:ext cx="38195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g116a3ee0fad_9_56"/>
          <p:cNvSpPr/>
          <p:nvPr/>
        </p:nvSpPr>
        <p:spPr>
          <a:xfrm>
            <a:off x="1401225" y="995175"/>
            <a:ext cx="43359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 모델 성능 평가</a:t>
            </a:r>
            <a:endParaRPr/>
          </a:p>
        </p:txBody>
      </p:sp>
      <p:grpSp>
        <p:nvGrpSpPr>
          <p:cNvPr id="497" name="Google Shape;497;g116a3ee0fad_9_56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498" name="Google Shape;498;g116a3ee0fad_9_56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" name="Google Shape;499;g116a3ee0fad_9_5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0" name="Google Shape;500;g116a3ee0fad_9_56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1" name="Google Shape;501;g116a3ee0fad_9_56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2" name="Google Shape;502;g116a3ee0fad_9_56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3" name="Google Shape;503;g116a3ee0fad_9_56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6a3ee0fad_6_11"/>
          <p:cNvSpPr/>
          <p:nvPr/>
        </p:nvSpPr>
        <p:spPr>
          <a:xfrm>
            <a:off x="374650" y="2065775"/>
            <a:ext cx="11442600" cy="41391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" name="Google Shape;97;g116a3ee0fad_6_11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98" name="Google Shape;98;g116a3ee0fad_6_11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g116a3ee0fad_6_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00;g116a3ee0fad_6_11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g116a3ee0fad_6_11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g116a3ee0fad_6_11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g116a3ee0fad_6_11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4" name="Google Shape;104;g116a3ee0fad_6_11"/>
          <p:cNvSpPr/>
          <p:nvPr/>
        </p:nvSpPr>
        <p:spPr>
          <a:xfrm>
            <a:off x="1010901" y="2388687"/>
            <a:ext cx="4696200" cy="1465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116a3ee0fad_6_11"/>
          <p:cNvSpPr/>
          <p:nvPr/>
        </p:nvSpPr>
        <p:spPr>
          <a:xfrm rot="-5400000" flipH="1">
            <a:off x="602151" y="2807808"/>
            <a:ext cx="1454400" cy="6369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g116a3ee0fad_6_11"/>
          <p:cNvSpPr/>
          <p:nvPr/>
        </p:nvSpPr>
        <p:spPr>
          <a:xfrm>
            <a:off x="1910629" y="2444158"/>
            <a:ext cx="35334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-프로젝트 방향 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595959"/>
                </a:solidFill>
              </a:rPr>
              <a:t>-데이터 자료 설명</a:t>
            </a:r>
            <a:endParaRPr sz="17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g116a3ee0fad_6_11"/>
          <p:cNvSpPr/>
          <p:nvPr/>
        </p:nvSpPr>
        <p:spPr>
          <a:xfrm>
            <a:off x="1096739" y="2958476"/>
            <a:ext cx="4548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g116a3ee0fad_6_11"/>
          <p:cNvSpPr/>
          <p:nvPr/>
        </p:nvSpPr>
        <p:spPr>
          <a:xfrm>
            <a:off x="1010901" y="4413213"/>
            <a:ext cx="4696200" cy="1465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g116a3ee0fad_6_11"/>
          <p:cNvSpPr/>
          <p:nvPr/>
        </p:nvSpPr>
        <p:spPr>
          <a:xfrm rot="-5400000" flipH="1">
            <a:off x="602151" y="4832335"/>
            <a:ext cx="1454400" cy="6369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g116a3ee0fad_6_11"/>
          <p:cNvSpPr/>
          <p:nvPr/>
        </p:nvSpPr>
        <p:spPr>
          <a:xfrm>
            <a:off x="1910629" y="4468685"/>
            <a:ext cx="35334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 </a:t>
            </a:r>
            <a:endParaRPr sz="9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</a:rPr>
              <a:t>-기존 코드 전처리 동영상을 이미지로 변환</a:t>
            </a:r>
            <a:endParaRPr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</a:rPr>
              <a:t>-데이터 증강 기법</a:t>
            </a:r>
            <a:endParaRPr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11" name="Google Shape;111;g116a3ee0fad_6_11"/>
          <p:cNvSpPr/>
          <p:nvPr/>
        </p:nvSpPr>
        <p:spPr>
          <a:xfrm>
            <a:off x="1096739" y="4983002"/>
            <a:ext cx="4548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g116a3ee0fad_6_11"/>
          <p:cNvSpPr/>
          <p:nvPr/>
        </p:nvSpPr>
        <p:spPr>
          <a:xfrm>
            <a:off x="6479703" y="2388687"/>
            <a:ext cx="4696200" cy="1465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116a3ee0fad_6_11"/>
          <p:cNvSpPr/>
          <p:nvPr/>
        </p:nvSpPr>
        <p:spPr>
          <a:xfrm rot="-5400000" flipH="1">
            <a:off x="6070953" y="2807808"/>
            <a:ext cx="1454400" cy="6369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116a3ee0fad_6_11"/>
          <p:cNvSpPr/>
          <p:nvPr/>
        </p:nvSpPr>
        <p:spPr>
          <a:xfrm>
            <a:off x="7379431" y="2444158"/>
            <a:ext cx="35334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 모델 학습 </a:t>
            </a:r>
            <a:endParaRPr sz="16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595959"/>
                </a:solidFill>
              </a:rPr>
              <a:t>-cnn 모델 설명</a:t>
            </a:r>
            <a:endParaRPr sz="12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595959"/>
                </a:solidFill>
              </a:rPr>
              <a:t>-vggnet 모델 설명(1) 구조 및 특징 (2) 모델 평가</a:t>
            </a:r>
            <a:endParaRPr sz="12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595959"/>
                </a:solidFill>
              </a:rPr>
              <a:t>-resnet모델 설명(1) 구조 및 특징 (2) 모델 평가</a:t>
            </a:r>
            <a:endParaRPr sz="15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116a3ee0fad_6_11"/>
          <p:cNvSpPr/>
          <p:nvPr/>
        </p:nvSpPr>
        <p:spPr>
          <a:xfrm>
            <a:off x="6565541" y="2958476"/>
            <a:ext cx="4548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116a3ee0fad_6_11"/>
          <p:cNvSpPr/>
          <p:nvPr/>
        </p:nvSpPr>
        <p:spPr>
          <a:xfrm>
            <a:off x="6479703" y="4413213"/>
            <a:ext cx="4696200" cy="1465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116a3ee0fad_6_11"/>
          <p:cNvSpPr/>
          <p:nvPr/>
        </p:nvSpPr>
        <p:spPr>
          <a:xfrm rot="-5400000" flipH="1">
            <a:off x="6070953" y="4832335"/>
            <a:ext cx="1454400" cy="6369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116a3ee0fad_6_11"/>
          <p:cNvSpPr/>
          <p:nvPr/>
        </p:nvSpPr>
        <p:spPr>
          <a:xfrm>
            <a:off x="7379431" y="4500385"/>
            <a:ext cx="35334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sz="1700">
              <a:solidFill>
                <a:srgbClr val="A31515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-전처리에 따른 성능 비교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-모델에 따른 성능 비교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9" name="Google Shape;119;g116a3ee0fad_6_11"/>
          <p:cNvSpPr/>
          <p:nvPr/>
        </p:nvSpPr>
        <p:spPr>
          <a:xfrm>
            <a:off x="6565541" y="4983002"/>
            <a:ext cx="4548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g116a3ee0fad_6_11"/>
          <p:cNvSpPr/>
          <p:nvPr/>
        </p:nvSpPr>
        <p:spPr>
          <a:xfrm>
            <a:off x="374650" y="1037078"/>
            <a:ext cx="1893600" cy="64740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21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"/>
          <p:cNvSpPr/>
          <p:nvPr/>
        </p:nvSpPr>
        <p:spPr>
          <a:xfrm>
            <a:off x="393225" y="292525"/>
            <a:ext cx="11442600" cy="64122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9" name="Google Shape;50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825" y="292537"/>
            <a:ext cx="6024526" cy="34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4825" y="3550625"/>
            <a:ext cx="6024526" cy="29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"/>
          <p:cNvSpPr/>
          <p:nvPr/>
        </p:nvSpPr>
        <p:spPr>
          <a:xfrm>
            <a:off x="509075" y="348025"/>
            <a:ext cx="43359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VGGNet 모델 구조 </a:t>
            </a:r>
            <a:endParaRPr sz="3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" name="Google Shape;51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599" y="1294525"/>
            <a:ext cx="50532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"/>
          <p:cNvSpPr/>
          <p:nvPr/>
        </p:nvSpPr>
        <p:spPr>
          <a:xfrm>
            <a:off x="453600" y="1294525"/>
            <a:ext cx="5053200" cy="5346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"/>
          <p:cNvSpPr/>
          <p:nvPr/>
        </p:nvSpPr>
        <p:spPr>
          <a:xfrm>
            <a:off x="3796925" y="1497750"/>
            <a:ext cx="1659900" cy="5143800"/>
          </a:xfrm>
          <a:prstGeom prst="rect">
            <a:avLst/>
          </a:prstGeom>
          <a:noFill/>
          <a:ln w="28575" cap="flat" cmpd="sng">
            <a:solidFill>
              <a:srgbClr val="A31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16a3ee0fad_9_99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20" name="Google Shape;520;g116a3ee0fad_9_99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521" name="Google Shape;521;g116a3ee0fad_9_99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2" name="Google Shape;522;g116a3ee0fad_9_99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3" name="Google Shape;523;g116a3ee0fad_9_99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4" name="Google Shape;524;g116a3ee0fad_9_99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5" name="Google Shape;525;g116a3ee0fad_9_9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6" name="Google Shape;526;g116a3ee0fad_9_99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7" name="Google Shape;527;g116a3ee0fad_9_99"/>
          <p:cNvSpPr txBox="1"/>
          <p:nvPr/>
        </p:nvSpPr>
        <p:spPr>
          <a:xfrm>
            <a:off x="5146126" y="3995622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g116a3ee0fad_9_99"/>
          <p:cNvSpPr txBox="1"/>
          <p:nvPr/>
        </p:nvSpPr>
        <p:spPr>
          <a:xfrm>
            <a:off x="5146126" y="5527044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9" name="Google Shape;529;g116a3ee0fad_9_99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530" name="Google Shape;530;g116a3ee0fad_9_99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531" name="Google Shape;531;g116a3ee0fad_9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497" y="1704675"/>
            <a:ext cx="4430901" cy="47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g116a3ee0fad_9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8225" y="2212263"/>
            <a:ext cx="5328300" cy="37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116a3ee0fad_9_99"/>
          <p:cNvSpPr/>
          <p:nvPr/>
        </p:nvSpPr>
        <p:spPr>
          <a:xfrm>
            <a:off x="802551" y="903625"/>
            <a:ext cx="6389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재구성한 VGG16 모델 Architecture</a:t>
            </a:r>
            <a:endParaRPr sz="3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534;g116a3ee0fad_9_99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535" name="Google Shape;535;g116a3ee0fad_9_99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6" name="Google Shape;536;g116a3ee0fad_9_99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7" name="Google Shape;537;g116a3ee0fad_9_99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8" name="Google Shape;538;g116a3ee0fad_9_99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9" name="Google Shape;539;g116a3ee0fad_9_9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0" name="Google Shape;540;g116a3ee0fad_9_99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6a3ee0fad_9_80"/>
          <p:cNvSpPr/>
          <p:nvPr/>
        </p:nvSpPr>
        <p:spPr>
          <a:xfrm>
            <a:off x="393225" y="6150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6" name="Google Shape;546;g116a3ee0fad_9_80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547" name="Google Shape;547;g116a3ee0fad_9_80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8" name="Google Shape;548;g116a3ee0fad_9_80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9" name="Google Shape;549;g116a3ee0fad_9_80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0" name="Google Shape;550;g116a3ee0fad_9_80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1" name="Google Shape;551;g116a3ee0fad_9_8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2" name="Google Shape;552;g116a3ee0fad_9_80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53" name="Google Shape;553;g116a3ee0fad_9_80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54" name="Google Shape;554;g116a3ee0fad_9_80"/>
          <p:cNvSpPr txBox="1"/>
          <p:nvPr/>
        </p:nvSpPr>
        <p:spPr>
          <a:xfrm>
            <a:off x="1068075" y="1705100"/>
            <a:ext cx="10022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555" name="Google Shape;555;g116a3ee0fad_9_80"/>
          <p:cNvPicPr preferRelativeResize="0"/>
          <p:nvPr/>
        </p:nvPicPr>
        <p:blipFill rotWithShape="1">
          <a:blip r:embed="rId3">
            <a:alphaModFix/>
          </a:blip>
          <a:srcRect t="1409" b="1409"/>
          <a:stretch/>
        </p:blipFill>
        <p:spPr>
          <a:xfrm>
            <a:off x="1338300" y="245847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116a3ee0fad_9_80"/>
          <p:cNvPicPr preferRelativeResize="0"/>
          <p:nvPr/>
        </p:nvPicPr>
        <p:blipFill rotWithShape="1">
          <a:blip r:embed="rId4">
            <a:alphaModFix/>
          </a:blip>
          <a:srcRect t="2280" b="2290"/>
          <a:stretch/>
        </p:blipFill>
        <p:spPr>
          <a:xfrm>
            <a:off x="6955938" y="2672050"/>
            <a:ext cx="38195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116a3ee0fad_9_80"/>
          <p:cNvSpPr/>
          <p:nvPr/>
        </p:nvSpPr>
        <p:spPr>
          <a:xfrm>
            <a:off x="1102025" y="947300"/>
            <a:ext cx="43359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VGG16 모델 성능 평가</a:t>
            </a:r>
            <a:endParaRPr sz="3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g116a3ee0fad_9_80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559" name="Google Shape;559;g116a3ee0fad_9_80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0" name="Google Shape;560;g116a3ee0fad_9_80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1" name="Google Shape;561;g116a3ee0fad_9_80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2" name="Google Shape;562;g116a3ee0fad_9_80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3" name="Google Shape;563;g116a3ee0fad_9_8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4" name="Google Shape;564;g116a3ee0fad_9_80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65" name="Google Shape;565;g116a3ee0fad_9_80"/>
          <p:cNvPicPr preferRelativeResize="0"/>
          <p:nvPr/>
        </p:nvPicPr>
        <p:blipFill rotWithShape="1">
          <a:blip r:embed="rId5">
            <a:alphaModFix/>
          </a:blip>
          <a:srcRect t="4396" b="4396"/>
          <a:stretch/>
        </p:blipFill>
        <p:spPr>
          <a:xfrm>
            <a:off x="6955938" y="4087250"/>
            <a:ext cx="38195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6a3ee0fad_6_127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sd</a:t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1" name="Google Shape;571;g116a3ee0fad_6_127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572" name="Google Shape;572;g116a3ee0fad_6_127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3" name="Google Shape;573;g116a3ee0fad_6_127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4" name="Google Shape;574;g116a3ee0fad_6_127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5" name="Google Shape;575;g116a3ee0fad_6_127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6" name="Google Shape;576;g116a3ee0fad_6_127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7" name="Google Shape;577;g116a3ee0fad_6_127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578" name="Google Shape;578;g116a3ee0fad_6_127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579" name="Google Shape;579;g116a3ee0fad_6_127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80" name="Google Shape;580;g116a3ee0fad_6_127"/>
          <p:cNvSpPr txBox="1"/>
          <p:nvPr/>
        </p:nvSpPr>
        <p:spPr>
          <a:xfrm>
            <a:off x="1141125" y="1103375"/>
            <a:ext cx="4393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VGG19 모델 성능평가</a:t>
            </a:r>
            <a:endParaRPr/>
          </a:p>
        </p:txBody>
      </p:sp>
      <p:pic>
        <p:nvPicPr>
          <p:cNvPr id="581" name="Google Shape;581;g116a3ee0fad_6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175" y="1898288"/>
            <a:ext cx="5619200" cy="398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582;g116a3ee0fad_6_127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583" name="Google Shape;583;g116a3ee0fad_6_127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4" name="Google Shape;584;g116a3ee0fad_6_127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5" name="Google Shape;585;g116a3ee0fad_6_127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6" name="Google Shape;586;g116a3ee0fad_6_127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7" name="Google Shape;587;g116a3ee0fad_6_127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8" name="Google Shape;588;g116a3ee0fad_6_127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89" name="Google Shape;589;g116a3ee0fad_6_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153" y="2393275"/>
            <a:ext cx="3820625" cy="109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g116a3ee0fad_6_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150" y="4014975"/>
            <a:ext cx="3820625" cy="965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16a3ee0fad_6_42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6" name="Google Shape;596;g116a3ee0fad_6_42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597" name="Google Shape;597;g116a3ee0fad_6_42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8" name="Google Shape;598;g116a3ee0fad_6_4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9" name="Google Shape;599;g116a3ee0fad_6_42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0" name="Google Shape;600;g116a3ee0fad_6_42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1" name="Google Shape;601;g116a3ee0fad_6_42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2" name="Google Shape;602;g116a3ee0fad_6_42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3" name="Google Shape;603;g116a3ee0fad_6_42"/>
          <p:cNvSpPr txBox="1"/>
          <p:nvPr/>
        </p:nvSpPr>
        <p:spPr>
          <a:xfrm>
            <a:off x="5146126" y="3995622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g116a3ee0fad_6_42"/>
          <p:cNvSpPr txBox="1"/>
          <p:nvPr/>
        </p:nvSpPr>
        <p:spPr>
          <a:xfrm>
            <a:off x="5146126" y="5527044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5" name="Google Shape;605;g116a3ee0fad_6_42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06" name="Google Shape;606;g116a3ee0fad_6_42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07" name="Google Shape;607;g116a3ee0fad_6_42"/>
          <p:cNvSpPr txBox="1"/>
          <p:nvPr/>
        </p:nvSpPr>
        <p:spPr>
          <a:xfrm>
            <a:off x="806325" y="931375"/>
            <a:ext cx="956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재구성한 VGG19 모델 Architecture</a:t>
            </a:r>
            <a:endParaRPr/>
          </a:p>
        </p:txBody>
      </p:sp>
      <p:pic>
        <p:nvPicPr>
          <p:cNvPr id="608" name="Google Shape;608;g116a3ee0fad_6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497" y="1704675"/>
            <a:ext cx="4430901" cy="47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g116a3ee0fad_6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8225" y="1753175"/>
            <a:ext cx="5328300" cy="463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0" name="Google Shape;610;g116a3ee0fad_6_42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611" name="Google Shape;611;g116a3ee0fad_6_42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2" name="Google Shape;612;g116a3ee0fad_6_4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3" name="Google Shape;613;g116a3ee0fad_6_42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4" name="Google Shape;614;g116a3ee0fad_6_42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5" name="Google Shape;615;g116a3ee0fad_6_42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6" name="Google Shape;616;g116a3ee0fad_6_42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16a3ee0fad_8_5"/>
          <p:cNvSpPr/>
          <p:nvPr/>
        </p:nvSpPr>
        <p:spPr>
          <a:xfrm>
            <a:off x="393225" y="6912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2" name="Google Shape;622;g116a3ee0fad_8_5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623" name="Google Shape;623;g116a3ee0fad_8_5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4" name="Google Shape;624;g116a3ee0fad_8_5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5" name="Google Shape;625;g116a3ee0fad_8_5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6" name="Google Shape;626;g116a3ee0fad_8_5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7" name="Google Shape;627;g116a3ee0fad_8_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8" name="Google Shape;628;g116a3ee0fad_8_5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629" name="Google Shape;629;g116a3ee0fad_8_5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30" name="Google Shape;630;g116a3ee0fad_8_5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31" name="Google Shape;631;g116a3ee0fad_8_5"/>
          <p:cNvSpPr/>
          <p:nvPr/>
        </p:nvSpPr>
        <p:spPr>
          <a:xfrm rot="-5400000" flipH="1">
            <a:off x="803500" y="1049775"/>
            <a:ext cx="461400" cy="5907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g116a3ee0fad_8_5"/>
          <p:cNvSpPr/>
          <p:nvPr/>
        </p:nvSpPr>
        <p:spPr>
          <a:xfrm>
            <a:off x="1236525" y="1134525"/>
            <a:ext cx="2182500" cy="42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g116a3ee0fad_8_5"/>
          <p:cNvSpPr txBox="1"/>
          <p:nvPr/>
        </p:nvSpPr>
        <p:spPr>
          <a:xfrm>
            <a:off x="1471950" y="4887900"/>
            <a:ext cx="93894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56층의 신경망의  성능이 좋아지다가 에포크 3회 이후 성능이 역전되어 떨어지는 것을 확인 할 수 있음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</p:txBody>
      </p:sp>
      <p:pic>
        <p:nvPicPr>
          <p:cNvPr id="634" name="Google Shape;634;g116a3ee0fad_8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375" y="1709925"/>
            <a:ext cx="7708450" cy="27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g116a3ee0fad_8_5"/>
          <p:cNvSpPr/>
          <p:nvPr/>
        </p:nvSpPr>
        <p:spPr>
          <a:xfrm>
            <a:off x="1329550" y="1190636"/>
            <a:ext cx="32769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RESNet 소개</a:t>
            </a:r>
            <a:endParaRPr sz="12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g116a3ee0fad_8_5"/>
          <p:cNvSpPr txBox="1"/>
          <p:nvPr/>
        </p:nvSpPr>
        <p:spPr>
          <a:xfrm>
            <a:off x="5555525" y="4491900"/>
            <a:ext cx="4734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RESNet 저자 테스트</a:t>
            </a:r>
            <a:endParaRPr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7" name="Google Shape;637;g116a3ee0fad_8_5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638" name="Google Shape;638;g116a3ee0fad_8_5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9" name="Google Shape;639;g116a3ee0fad_8_5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0" name="Google Shape;640;g116a3ee0fad_8_5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1" name="Google Shape;641;g116a3ee0fad_8_5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2" name="Google Shape;642;g116a3ee0fad_8_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3" name="Google Shape;643;g116a3ee0fad_8_5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44" name="Google Shape;644;g116a3ee0fad_8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25" y="2058387"/>
            <a:ext cx="4086125" cy="2394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116a3ee0fad_8_5"/>
          <p:cNvSpPr txBox="1"/>
          <p:nvPr/>
        </p:nvSpPr>
        <p:spPr>
          <a:xfrm>
            <a:off x="1031100" y="4493963"/>
            <a:ext cx="3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층의 깊이에 따른 성능(모델별 비교)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6a3ee0fad_8_22"/>
          <p:cNvSpPr/>
          <p:nvPr/>
        </p:nvSpPr>
        <p:spPr>
          <a:xfrm>
            <a:off x="393225" y="6150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1" name="Google Shape;651;g116a3ee0fad_8_22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652" name="Google Shape;652;g116a3ee0fad_8_22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3" name="Google Shape;653;g116a3ee0fad_8_2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4" name="Google Shape;654;g116a3ee0fad_8_22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5" name="Google Shape;655;g116a3ee0fad_8_22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6" name="Google Shape;656;g116a3ee0fad_8_22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7" name="Google Shape;657;g116a3ee0fad_8_22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658" name="Google Shape;658;g116a3ee0fad_8_22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659" name="Google Shape;659;g116a3ee0fad_8_22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660" name="Google Shape;660;g116a3ee0fad_8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358037" y="282838"/>
            <a:ext cx="3803425" cy="6801949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g116a3ee0fad_8_22"/>
          <p:cNvSpPr/>
          <p:nvPr/>
        </p:nvSpPr>
        <p:spPr>
          <a:xfrm>
            <a:off x="6795200" y="1928825"/>
            <a:ext cx="214200" cy="214200"/>
          </a:xfrm>
          <a:prstGeom prst="ellipse">
            <a:avLst/>
          </a:prstGeom>
          <a:noFill/>
          <a:ln w="76200" cap="flat" cmpd="sng">
            <a:solidFill>
              <a:srgbClr val="82C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2" name="Google Shape;662;g116a3ee0fad_8_22"/>
          <p:cNvCxnSpPr>
            <a:stCxn id="661" idx="6"/>
          </p:cNvCxnSpPr>
          <p:nvPr/>
        </p:nvCxnSpPr>
        <p:spPr>
          <a:xfrm>
            <a:off x="7009400" y="2035925"/>
            <a:ext cx="1536300" cy="361800"/>
          </a:xfrm>
          <a:prstGeom prst="straightConnector1">
            <a:avLst/>
          </a:prstGeom>
          <a:noFill/>
          <a:ln w="28575" cap="flat" cmpd="sng">
            <a:solidFill>
              <a:srgbClr val="82C6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63" name="Google Shape;663;g116a3ee0fad_8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4825" y="2480625"/>
            <a:ext cx="3647131" cy="1935462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116a3ee0fad_8_22"/>
          <p:cNvSpPr/>
          <p:nvPr/>
        </p:nvSpPr>
        <p:spPr>
          <a:xfrm rot="-5400000" flipH="1">
            <a:off x="803500" y="1049775"/>
            <a:ext cx="461400" cy="5907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g116a3ee0fad_8_22"/>
          <p:cNvSpPr/>
          <p:nvPr/>
        </p:nvSpPr>
        <p:spPr>
          <a:xfrm>
            <a:off x="1236525" y="1134525"/>
            <a:ext cx="2182500" cy="42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g116a3ee0fad_8_22"/>
          <p:cNvSpPr/>
          <p:nvPr/>
        </p:nvSpPr>
        <p:spPr>
          <a:xfrm>
            <a:off x="1329550" y="1190636"/>
            <a:ext cx="32769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RESNet 소개</a:t>
            </a:r>
            <a:endParaRPr sz="12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g116a3ee0fad_8_22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668" name="Google Shape;668;g116a3ee0fad_8_22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9" name="Google Shape;669;g116a3ee0fad_8_2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0" name="Google Shape;670;g116a3ee0fad_8_22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1" name="Google Shape;671;g116a3ee0fad_8_22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2" name="Google Shape;672;g116a3ee0fad_8_22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3" name="Google Shape;673;g116a3ee0fad_8_22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16a3ee0fad_9_117"/>
          <p:cNvSpPr/>
          <p:nvPr/>
        </p:nvSpPr>
        <p:spPr>
          <a:xfrm>
            <a:off x="393225" y="6150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9" name="Google Shape;679;g116a3ee0fad_9_117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680" name="Google Shape;680;g116a3ee0fad_9_117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1" name="Google Shape;681;g116a3ee0fad_9_117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2" name="Google Shape;682;g116a3ee0fad_9_117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3" name="Google Shape;683;g116a3ee0fad_9_117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4" name="Google Shape;684;g116a3ee0fad_9_117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5" name="Google Shape;685;g116a3ee0fad_9_117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686" name="Google Shape;686;g116a3ee0fad_9_117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87" name="Google Shape;687;g116a3ee0fad_9_117"/>
          <p:cNvSpPr/>
          <p:nvPr/>
        </p:nvSpPr>
        <p:spPr>
          <a:xfrm>
            <a:off x="1329550" y="1134525"/>
            <a:ext cx="90435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ResNet50 모델 성능평가</a:t>
            </a:r>
            <a:endParaRPr sz="3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g116a3ee0fad_9_117"/>
          <p:cNvSpPr txBox="1"/>
          <p:nvPr/>
        </p:nvSpPr>
        <p:spPr>
          <a:xfrm>
            <a:off x="1068075" y="1705100"/>
            <a:ext cx="10022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689" name="Google Shape;689;g116a3ee0fad_9_117"/>
          <p:cNvPicPr preferRelativeResize="0"/>
          <p:nvPr/>
        </p:nvPicPr>
        <p:blipFill rotWithShape="1">
          <a:blip r:embed="rId3">
            <a:alphaModFix/>
          </a:blip>
          <a:srcRect t="2180" b="2180"/>
          <a:stretch/>
        </p:blipFill>
        <p:spPr>
          <a:xfrm>
            <a:off x="1068075" y="2459475"/>
            <a:ext cx="5077625" cy="323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g116a3ee0fad_9_117"/>
          <p:cNvPicPr preferRelativeResize="0"/>
          <p:nvPr/>
        </p:nvPicPr>
        <p:blipFill rotWithShape="1">
          <a:blip r:embed="rId4">
            <a:alphaModFix/>
          </a:blip>
          <a:srcRect t="59" b="69"/>
          <a:stretch/>
        </p:blipFill>
        <p:spPr>
          <a:xfrm>
            <a:off x="6700626" y="4218550"/>
            <a:ext cx="3819526" cy="80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g116a3ee0fad_9_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0613" y="2797342"/>
            <a:ext cx="3819526" cy="7048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2" name="Google Shape;692;g116a3ee0fad_9_117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693" name="Google Shape;693;g116a3ee0fad_9_117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4" name="Google Shape;694;g116a3ee0fad_9_117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5" name="Google Shape;695;g116a3ee0fad_9_117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6" name="Google Shape;696;g116a3ee0fad_9_117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7" name="Google Shape;697;g116a3ee0fad_9_117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8" name="Google Shape;698;g116a3ee0fad_9_117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16a3ee0fad_9_136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4" name="Google Shape;704;g116a3ee0fad_9_136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705" name="Google Shape;705;g116a3ee0fad_9_136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6" name="Google Shape;706;g116a3ee0fad_9_1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7" name="Google Shape;707;g116a3ee0fad_9_136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8" name="Google Shape;708;g116a3ee0fad_9_136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9" name="Google Shape;709;g116a3ee0fad_9_136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0" name="Google Shape;710;g116a3ee0fad_9_136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11" name="Google Shape;711;g116a3ee0fad_9_136"/>
          <p:cNvSpPr txBox="1"/>
          <p:nvPr/>
        </p:nvSpPr>
        <p:spPr>
          <a:xfrm>
            <a:off x="5146126" y="3995622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g116a3ee0fad_9_136"/>
          <p:cNvSpPr txBox="1"/>
          <p:nvPr/>
        </p:nvSpPr>
        <p:spPr>
          <a:xfrm>
            <a:off x="5146126" y="5527044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3" name="Google Shape;713;g116a3ee0fad_9_136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14" name="Google Shape;714;g116a3ee0fad_9_136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15" name="Google Shape;715;g116a3ee0fad_9_136"/>
          <p:cNvSpPr txBox="1"/>
          <p:nvPr/>
        </p:nvSpPr>
        <p:spPr>
          <a:xfrm>
            <a:off x="806325" y="931375"/>
            <a:ext cx="956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재구성한 ResNet50 모델 Architecture</a:t>
            </a:r>
            <a:endParaRPr/>
          </a:p>
        </p:txBody>
      </p:sp>
      <p:pic>
        <p:nvPicPr>
          <p:cNvPr id="716" name="Google Shape;716;g116a3ee0fad_9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497" y="1830636"/>
            <a:ext cx="4430901" cy="448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g116a3ee0fad_9_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8225" y="1799614"/>
            <a:ext cx="5328300" cy="45429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8" name="Google Shape;718;g116a3ee0fad_9_136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719" name="Google Shape;719;g116a3ee0fad_9_136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0" name="Google Shape;720;g116a3ee0fad_9_13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1" name="Google Shape;721;g116a3ee0fad_9_136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2" name="Google Shape;722;g116a3ee0fad_9_136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3" name="Google Shape;723;g116a3ee0fad_9_136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4" name="Google Shape;724;g116a3ee0fad_9_136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182f251dde_4_2"/>
          <p:cNvSpPr/>
          <p:nvPr/>
        </p:nvSpPr>
        <p:spPr>
          <a:xfrm>
            <a:off x="393225" y="6150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30" name="Google Shape;730;g1182f251dde_4_2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731" name="Google Shape;731;g1182f251dde_4_2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2" name="Google Shape;732;g1182f251dde_4_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3" name="Google Shape;733;g1182f251dde_4_2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4" name="Google Shape;734;g1182f251dde_4_2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5" name="Google Shape;735;g1182f251dde_4_2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6" name="Google Shape;736;g1182f251dde_4_2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737" name="Google Shape;737;g1182f251dde_4_2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38" name="Google Shape;738;g1182f251dde_4_2"/>
          <p:cNvSpPr/>
          <p:nvPr/>
        </p:nvSpPr>
        <p:spPr>
          <a:xfrm>
            <a:off x="1329550" y="1134525"/>
            <a:ext cx="90435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ResNet101 모델 성능평가</a:t>
            </a:r>
            <a:endParaRPr sz="3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g1182f251dde_4_2"/>
          <p:cNvSpPr txBox="1"/>
          <p:nvPr/>
        </p:nvSpPr>
        <p:spPr>
          <a:xfrm>
            <a:off x="1068075" y="1705100"/>
            <a:ext cx="10022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grpSp>
        <p:nvGrpSpPr>
          <p:cNvPr id="740" name="Google Shape;740;g1182f251dde_4_2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741" name="Google Shape;741;g1182f251dde_4_2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2" name="Google Shape;742;g1182f251dde_4_2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3" name="Google Shape;743;g1182f251dde_4_2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4" name="Google Shape;744;g1182f251dde_4_2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5" name="Google Shape;745;g1182f251dde_4_2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6" name="Google Shape;746;g1182f251dde_4_2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47" name="Google Shape;747;g1182f251dde_4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075" y="2278600"/>
            <a:ext cx="5083925" cy="35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g1182f251dde_4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400" y="2567000"/>
            <a:ext cx="36385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g1182f251dde_4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6400" y="3929275"/>
            <a:ext cx="3638550" cy="116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a3ee0fad_6_452"/>
          <p:cNvSpPr/>
          <p:nvPr/>
        </p:nvSpPr>
        <p:spPr>
          <a:xfrm>
            <a:off x="2384675" y="1908525"/>
            <a:ext cx="70056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</a:t>
            </a:r>
            <a:endParaRPr sz="3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g116a3ee0fad_6_452"/>
          <p:cNvSpPr/>
          <p:nvPr/>
        </p:nvSpPr>
        <p:spPr>
          <a:xfrm>
            <a:off x="2384525" y="4388825"/>
            <a:ext cx="7005600" cy="481800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82f251dde_4_26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5" name="Google Shape;755;g1182f251dde_4_26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756" name="Google Shape;756;g1182f251dde_4_26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7" name="Google Shape;757;g1182f251dde_4_2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8" name="Google Shape;758;g1182f251dde_4_26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9" name="Google Shape;759;g1182f251dde_4_26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0" name="Google Shape;760;g1182f251dde_4_26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1" name="Google Shape;761;g1182f251dde_4_26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62" name="Google Shape;762;g1182f251dde_4_26"/>
          <p:cNvSpPr txBox="1"/>
          <p:nvPr/>
        </p:nvSpPr>
        <p:spPr>
          <a:xfrm>
            <a:off x="5146126" y="3995622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g1182f251dde_4_26"/>
          <p:cNvSpPr txBox="1"/>
          <p:nvPr/>
        </p:nvSpPr>
        <p:spPr>
          <a:xfrm>
            <a:off x="5146126" y="5527044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4" name="Google Shape;764;g1182f251dde_4_26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65" name="Google Shape;765;g1182f251dde_4_26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66" name="Google Shape;766;g1182f251dde_4_26"/>
          <p:cNvSpPr txBox="1"/>
          <p:nvPr/>
        </p:nvSpPr>
        <p:spPr>
          <a:xfrm>
            <a:off x="806325" y="931375"/>
            <a:ext cx="956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재구성한 ResNet101 모델 Architecture</a:t>
            </a:r>
            <a:endParaRPr/>
          </a:p>
        </p:txBody>
      </p:sp>
      <p:grpSp>
        <p:nvGrpSpPr>
          <p:cNvPr id="767" name="Google Shape;767;g1182f251dde_4_26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768" name="Google Shape;768;g1182f251dde_4_26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9" name="Google Shape;769;g1182f251dde_4_2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0" name="Google Shape;770;g1182f251dde_4_26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1" name="Google Shape;771;g1182f251dde_4_26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2" name="Google Shape;772;g1182f251dde_4_26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3" name="Google Shape;773;g1182f251dde_4_26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74" name="Google Shape;774;g1182f251dde_4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25" y="1634326"/>
            <a:ext cx="4404150" cy="43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g1182f251dde_4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724" y="1634324"/>
            <a:ext cx="5527545" cy="382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82f251dde_4_51"/>
          <p:cNvSpPr/>
          <p:nvPr/>
        </p:nvSpPr>
        <p:spPr>
          <a:xfrm>
            <a:off x="393225" y="6150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81" name="Google Shape;781;g1182f251dde_4_51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782" name="Google Shape;782;g1182f251dde_4_51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3" name="Google Shape;783;g1182f251dde_4_5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4" name="Google Shape;784;g1182f251dde_4_51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5" name="Google Shape;785;g1182f251dde_4_51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6" name="Google Shape;786;g1182f251dde_4_51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7" name="Google Shape;787;g1182f251dde_4_51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788" name="Google Shape;788;g1182f251dde_4_51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89" name="Google Shape;789;g1182f251dde_4_51"/>
          <p:cNvSpPr/>
          <p:nvPr/>
        </p:nvSpPr>
        <p:spPr>
          <a:xfrm>
            <a:off x="1329550" y="1134525"/>
            <a:ext cx="90435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ResNet152 모델 성능평가</a:t>
            </a:r>
            <a:endParaRPr sz="30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g1182f251dde_4_51"/>
          <p:cNvSpPr txBox="1"/>
          <p:nvPr/>
        </p:nvSpPr>
        <p:spPr>
          <a:xfrm>
            <a:off x="1068075" y="1705100"/>
            <a:ext cx="10022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grpSp>
        <p:nvGrpSpPr>
          <p:cNvPr id="791" name="Google Shape;791;g1182f251dde_4_51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792" name="Google Shape;792;g1182f251dde_4_51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3" name="Google Shape;793;g1182f251dde_4_5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4" name="Google Shape;794;g1182f251dde_4_51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5" name="Google Shape;795;g1182f251dde_4_51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6" name="Google Shape;796;g1182f251dde_4_51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7" name="Google Shape;797;g1182f251dde_4_51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798" name="Google Shape;798;g1182f251dde_4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300" y="2459475"/>
            <a:ext cx="4998850" cy="34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g1182f251dde_4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925" y="4253525"/>
            <a:ext cx="3820125" cy="115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g1182f251dde_4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913" y="2713750"/>
            <a:ext cx="38004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182f251dde_4_75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06" name="Google Shape;806;g1182f251dde_4_75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807" name="Google Shape;807;g1182f251dde_4_75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8" name="Google Shape;808;g1182f251dde_4_75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9" name="Google Shape;809;g1182f251dde_4_75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0" name="Google Shape;810;g1182f251dde_4_75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1" name="Google Shape;811;g1182f251dde_4_7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2" name="Google Shape;812;g1182f251dde_4_75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13" name="Google Shape;813;g1182f251dde_4_75"/>
          <p:cNvSpPr txBox="1"/>
          <p:nvPr/>
        </p:nvSpPr>
        <p:spPr>
          <a:xfrm>
            <a:off x="5146126" y="3995622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g1182f251dde_4_75"/>
          <p:cNvSpPr txBox="1"/>
          <p:nvPr/>
        </p:nvSpPr>
        <p:spPr>
          <a:xfrm>
            <a:off x="5146126" y="5527044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5" name="Google Shape;815;g1182f251dde_4_75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816" name="Google Shape;816;g1182f251dde_4_75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17" name="Google Shape;817;g1182f251dde_4_75"/>
          <p:cNvSpPr txBox="1"/>
          <p:nvPr/>
        </p:nvSpPr>
        <p:spPr>
          <a:xfrm>
            <a:off x="806325" y="931375"/>
            <a:ext cx="956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재구성한 ResNet152 모델 Architecture</a:t>
            </a:r>
            <a:endParaRPr/>
          </a:p>
        </p:txBody>
      </p:sp>
      <p:grpSp>
        <p:nvGrpSpPr>
          <p:cNvPr id="818" name="Google Shape;818;g1182f251dde_4_75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819" name="Google Shape;819;g1182f251dde_4_75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0" name="Google Shape;820;g1182f251dde_4_75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1" name="Google Shape;821;g1182f251dde_4_75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2" name="Google Shape;822;g1182f251dde_4_75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3" name="Google Shape;823;g1182f251dde_4_7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4" name="Google Shape;824;g1182f251dde_4_75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25" name="Google Shape;825;g1182f251dde_4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097" y="1577872"/>
            <a:ext cx="4673924" cy="46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g1182f251dde_4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849" y="1631000"/>
            <a:ext cx="5519654" cy="363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"/>
          <p:cNvSpPr/>
          <p:nvPr/>
        </p:nvSpPr>
        <p:spPr>
          <a:xfrm>
            <a:off x="2384675" y="1908525"/>
            <a:ext cx="70056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sz="3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2" name="Google Shape;832;p5"/>
          <p:cNvSpPr/>
          <p:nvPr/>
        </p:nvSpPr>
        <p:spPr>
          <a:xfrm>
            <a:off x="2384525" y="4388825"/>
            <a:ext cx="7005600" cy="481800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182f251dde_2_0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38" name="Google Shape;838;g1182f251dde_2_0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839" name="Google Shape;839;g1182f251dde_2_0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0" name="Google Shape;840;g1182f251dde_2_0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1" name="Google Shape;841;g1182f251dde_2_0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2" name="Google Shape;842;g1182f251dde_2_0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3" name="Google Shape;843;g1182f251dde_2_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4" name="Google Shape;844;g1182f251dde_2_0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45" name="Google Shape;845;g1182f251dde_2_0"/>
          <p:cNvSpPr txBox="1"/>
          <p:nvPr/>
        </p:nvSpPr>
        <p:spPr>
          <a:xfrm>
            <a:off x="1441975" y="1422650"/>
            <a:ext cx="97305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데이터 증강의 방식에 따라 모델 성능에 차이가 있음</a:t>
            </a:r>
            <a:endParaRPr sz="2800">
              <a:solidFill>
                <a:srgbClr val="595959"/>
              </a:solidFill>
            </a:endParaRPr>
          </a:p>
        </p:txBody>
      </p:sp>
      <p:grpSp>
        <p:nvGrpSpPr>
          <p:cNvPr id="846" name="Google Shape;846;g1182f251dde_2_0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847" name="Google Shape;847;g1182f251dde_2_0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8" name="Google Shape;848;g1182f251dde_2_0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9" name="Google Shape;849;g1182f251dde_2_0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0" name="Google Shape;850;g1182f251dde_2_0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1" name="Google Shape;851;g1182f251dde_2_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2" name="Google Shape;852;g1182f251dde_2_0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53" name="Google Shape;853;g1182f251dde_2_0"/>
          <p:cNvGraphicFramePr/>
          <p:nvPr/>
        </p:nvGraphicFramePr>
        <p:xfrm>
          <a:off x="2134700" y="256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{A6567CB6-877A-4C46-A036-6FE5C98BB963}</a:tableStyleId>
              </a:tblPr>
              <a:tblGrid>
                <a:gridCol w="264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VGG 16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accuracy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loss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원본 데이터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0.8788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0.3487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데이터 증강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0.9186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0.2271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데이터 증강  + CutMix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EFDA3"/>
                          </a:highlight>
                        </a:rPr>
                        <a:t>0.9201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EFDA3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EFDA3"/>
                          </a:highlight>
                        </a:rPr>
                        <a:t>0.2062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EFDA3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182f251dde_6_5"/>
          <p:cNvSpPr/>
          <p:nvPr/>
        </p:nvSpPr>
        <p:spPr>
          <a:xfrm>
            <a:off x="374650" y="5905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9" name="Google Shape;859;g1182f251dde_6_5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860" name="Google Shape;860;g1182f251dde_6_5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1" name="Google Shape;861;g1182f251dde_6_5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2" name="Google Shape;862;g1182f251dde_6_5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3" name="Google Shape;863;g1182f251dde_6_5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4" name="Google Shape;864;g1182f251dde_6_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5" name="Google Shape;865;g1182f251dde_6_5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66" name="Google Shape;866;g1182f251dde_6_5"/>
          <p:cNvSpPr txBox="1"/>
          <p:nvPr/>
        </p:nvSpPr>
        <p:spPr>
          <a:xfrm>
            <a:off x="1441975" y="1422650"/>
            <a:ext cx="97305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모델에 따른 시간, 정확도 차이가 있음</a:t>
            </a:r>
            <a:endParaRPr sz="2800">
              <a:solidFill>
                <a:srgbClr val="595959"/>
              </a:solidFill>
            </a:endParaRPr>
          </a:p>
        </p:txBody>
      </p:sp>
      <p:grpSp>
        <p:nvGrpSpPr>
          <p:cNvPr id="867" name="Google Shape;867;g1182f251dde_6_5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868" name="Google Shape;868;g1182f251dde_6_5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9" name="Google Shape;869;g1182f251dde_6_5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0" name="Google Shape;870;g1182f251dde_6_5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1" name="Google Shape;871;g1182f251dde_6_5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2" name="Google Shape;872;g1182f251dde_6_5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3" name="Google Shape;873;g1182f251dde_6_5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74" name="Google Shape;874;g1182f251dde_6_5"/>
          <p:cNvGraphicFramePr/>
          <p:nvPr/>
        </p:nvGraphicFramePr>
        <p:xfrm>
          <a:off x="1448300" y="256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{A6567CB6-877A-4C46-A036-6FE5C98BB963}</a:tableStyleId>
              </a:tblPr>
              <a:tblGrid>
                <a:gridCol w="2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Time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evaluated accuracy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evaluated loss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VGGnet 16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1579.9311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0.3253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VGGnet 19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1894.5123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0.9172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0.2301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Resnet 50 V2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1824.9995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0.9285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0.1993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Resnet 101 V2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highlight>
                            <a:srgbClr val="FFFF00"/>
                          </a:highlight>
                        </a:rPr>
                        <a:t>1485.0741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highlight>
                            <a:srgbClr val="FFFF00"/>
                          </a:highlight>
                        </a:rPr>
                        <a:t>0.9766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0.1266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Resnet 152 V2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1554.7166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0.9678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highlight>
                            <a:srgbClr val="FFFF00"/>
                          </a:highlight>
                        </a:rPr>
                        <a:t>0.1229</a:t>
                      </a:r>
                      <a:endParaRPr b="1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182f251dde_7_2"/>
          <p:cNvSpPr/>
          <p:nvPr/>
        </p:nvSpPr>
        <p:spPr>
          <a:xfrm>
            <a:off x="2384675" y="1908525"/>
            <a:ext cx="70056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 sz="3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0" name="Google Shape;880;g1182f251dde_7_2"/>
          <p:cNvSpPr/>
          <p:nvPr/>
        </p:nvSpPr>
        <p:spPr>
          <a:xfrm>
            <a:off x="2384525" y="4388825"/>
            <a:ext cx="7005600" cy="481800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6a3ee0fad_6_386"/>
          <p:cNvSpPr/>
          <p:nvPr/>
        </p:nvSpPr>
        <p:spPr>
          <a:xfrm>
            <a:off x="393225" y="6150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2" name="Google Shape;132;g116a3ee0fad_6_386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133" name="Google Shape;133;g116a3ee0fad_6_386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g116a3ee0fad_6_38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135;g116a3ee0fad_6_386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g116a3ee0fad_6_386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g116a3ee0fad_6_386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g116a3ee0fad_6_386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39" name="Google Shape;139;g116a3ee0fad_6_386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g116a3ee0fad_6_386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g116a3ee0fad_6_386"/>
          <p:cNvSpPr/>
          <p:nvPr/>
        </p:nvSpPr>
        <p:spPr>
          <a:xfrm rot="-5400000" flipH="1">
            <a:off x="803500" y="1049775"/>
            <a:ext cx="461400" cy="5907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g116a3ee0fad_6_386"/>
          <p:cNvSpPr/>
          <p:nvPr/>
        </p:nvSpPr>
        <p:spPr>
          <a:xfrm>
            <a:off x="985175" y="1134525"/>
            <a:ext cx="2783100" cy="42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g116a3ee0fad_6_386"/>
          <p:cNvSpPr txBox="1"/>
          <p:nvPr/>
        </p:nvSpPr>
        <p:spPr>
          <a:xfrm>
            <a:off x="1245575" y="2374025"/>
            <a:ext cx="100227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595959"/>
                </a:solidFill>
              </a:rPr>
              <a:t>이미지 전처리 및 증강 방법 구현</a:t>
            </a:r>
            <a:endParaRPr sz="3000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595959"/>
                </a:solidFill>
              </a:rPr>
              <a:t> VGGNet, RESNet 학습 및 구현</a:t>
            </a:r>
            <a:endParaRPr sz="3000" b="1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</a:endParaRPr>
          </a:p>
        </p:txBody>
      </p:sp>
      <p:sp>
        <p:nvSpPr>
          <p:cNvPr id="144" name="Google Shape;144;g116a3ee0fad_6_386"/>
          <p:cNvSpPr/>
          <p:nvPr/>
        </p:nvSpPr>
        <p:spPr>
          <a:xfrm>
            <a:off x="1329550" y="1134530"/>
            <a:ext cx="32769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방향</a:t>
            </a:r>
            <a:endParaRPr sz="16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5" name="Google Shape;145;g116a3ee0fad_6_386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146" name="Google Shape;146;g116a3ee0fad_6_386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147;g116a3ee0fad_6_386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g116a3ee0fad_6_386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g116a3ee0fad_6_386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g116a3ee0fad_6_386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g116a3ee0fad_6_386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6a3ee0fad_6_369"/>
          <p:cNvSpPr/>
          <p:nvPr/>
        </p:nvSpPr>
        <p:spPr>
          <a:xfrm>
            <a:off x="374650" y="634577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7" name="Google Shape;157;g116a3ee0fad_6_369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158" name="Google Shape;158;g116a3ee0fad_6_369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g116a3ee0fad_6_369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g116a3ee0fad_6_369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g116a3ee0fad_6_369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g116a3ee0fad_6_36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g116a3ee0fad_6_369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64" name="Google Shape;164;g116a3ee0fad_6_369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g116a3ee0fad_6_369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g116a3ee0fad_6_369"/>
          <p:cNvSpPr/>
          <p:nvPr/>
        </p:nvSpPr>
        <p:spPr>
          <a:xfrm rot="-5400000" flipH="1">
            <a:off x="803500" y="1049775"/>
            <a:ext cx="461400" cy="5907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g116a3ee0fad_6_369"/>
          <p:cNvSpPr/>
          <p:nvPr/>
        </p:nvSpPr>
        <p:spPr>
          <a:xfrm>
            <a:off x="985175" y="1134525"/>
            <a:ext cx="2783100" cy="42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116a3ee0fad_6_369"/>
          <p:cNvSpPr txBox="1"/>
          <p:nvPr/>
        </p:nvSpPr>
        <p:spPr>
          <a:xfrm>
            <a:off x="1050350" y="1575825"/>
            <a:ext cx="6212100" cy="3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</a:rPr>
              <a:t>UCF 101</a:t>
            </a:r>
            <a:endParaRPr sz="2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UCF 101 란?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101 카테고리의 동작을 행동 인식을 위해 유튜브에서 실제 움직을 녹화한 데이터 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UCF 101은 다양성 동작을 제공하며 카메라 모션, 물체 모양 및 포즈, 물체 크기, 시점, 배경, 조명 등 현재까지 다양한 데이터 셋을 갖추고 있음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액션 카테고리 유형 (1)  사람-물체 간의 상호작용 (2) 신체 움직임 (3) 사람-사람 간의 상호작용 (4) 악기 연주 (5) 스포츠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101 카테고리는 눈 화장, 립스틱 바르기, 양궁, 기어가는 아기, 야구장, 농구, 벤치프레스, 자전거, 스쿼트, 양초불기 등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1"/>
                </a:solidFill>
              </a:rPr>
              <a:t>      Cricket Shot,                           Punch,                       Tennis Swing     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69" name="Google Shape;169;g116a3ee0fad_6_369"/>
          <p:cNvSpPr/>
          <p:nvPr/>
        </p:nvSpPr>
        <p:spPr>
          <a:xfrm>
            <a:off x="1329550" y="1134529"/>
            <a:ext cx="32769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사용한 데이터</a:t>
            </a:r>
            <a:endParaRPr sz="16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0" name="Google Shape;170;g116a3ee0fad_6_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946" y="2245275"/>
            <a:ext cx="4140100" cy="35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16a3ee0fad_6_3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1750" y="1555725"/>
            <a:ext cx="4140099" cy="66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16a3ee0fad_6_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347" y="5170125"/>
            <a:ext cx="5624664" cy="13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16a3ee0fad_6_369"/>
          <p:cNvSpPr/>
          <p:nvPr/>
        </p:nvSpPr>
        <p:spPr>
          <a:xfrm>
            <a:off x="864700" y="4741150"/>
            <a:ext cx="5990400" cy="187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174" name="Google Shape;174;g116a3ee0fad_6_369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175" name="Google Shape;175;g116a3ee0fad_6_369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g116a3ee0fad_6_369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g116a3ee0fad_6_369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8" name="Google Shape;178;g116a3ee0fad_6_369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9" name="Google Shape;179;g116a3ee0fad_6_369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g116a3ee0fad_6_369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6a3ee0fad_6_457"/>
          <p:cNvSpPr/>
          <p:nvPr/>
        </p:nvSpPr>
        <p:spPr>
          <a:xfrm>
            <a:off x="2384675" y="1908525"/>
            <a:ext cx="7005600" cy="2590800"/>
          </a:xfrm>
          <a:prstGeom prst="roundRect">
            <a:avLst>
              <a:gd name="adj" fmla="val 6721"/>
            </a:avLst>
          </a:prstGeom>
          <a:solidFill>
            <a:schemeClr val="lt1"/>
          </a:solidFill>
          <a:ln w="12700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3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116a3ee0fad_6_457"/>
          <p:cNvSpPr/>
          <p:nvPr/>
        </p:nvSpPr>
        <p:spPr>
          <a:xfrm>
            <a:off x="2384525" y="4388825"/>
            <a:ext cx="7005600" cy="481800"/>
          </a:xfrm>
          <a:prstGeom prst="round2SameRect">
            <a:avLst>
              <a:gd name="adj1" fmla="val 0"/>
              <a:gd name="adj2" fmla="val 22565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6a3ee0fad_6_268"/>
          <p:cNvSpPr/>
          <p:nvPr/>
        </p:nvSpPr>
        <p:spPr>
          <a:xfrm>
            <a:off x="393225" y="615052"/>
            <a:ext cx="11442600" cy="60897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2" name="Google Shape;192;g116a3ee0fad_6_268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193" name="Google Shape;193;g116a3ee0fad_6_268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194;g116a3ee0fad_6_268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g116a3ee0fad_6_268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g116a3ee0fad_6_268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g116a3ee0fad_6_268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g116a3ee0fad_6_268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99" name="Google Shape;199;g116a3ee0fad_6_268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g116a3ee0fad_6_268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g116a3ee0fad_6_268"/>
          <p:cNvSpPr/>
          <p:nvPr/>
        </p:nvSpPr>
        <p:spPr>
          <a:xfrm rot="-5400000" flipH="1">
            <a:off x="803500" y="973575"/>
            <a:ext cx="461400" cy="5907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116a3ee0fad_6_268"/>
          <p:cNvSpPr/>
          <p:nvPr/>
        </p:nvSpPr>
        <p:spPr>
          <a:xfrm>
            <a:off x="1378525" y="1058336"/>
            <a:ext cx="32769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강의 코드</a:t>
            </a:r>
            <a:endParaRPr sz="12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16a3ee0fad_6_268"/>
          <p:cNvSpPr/>
          <p:nvPr/>
        </p:nvSpPr>
        <p:spPr>
          <a:xfrm>
            <a:off x="967450" y="1058325"/>
            <a:ext cx="2182500" cy="42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116a3ee0fad_6_268"/>
          <p:cNvSpPr/>
          <p:nvPr/>
        </p:nvSpPr>
        <p:spPr>
          <a:xfrm>
            <a:off x="967450" y="1646507"/>
            <a:ext cx="32769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algun Gothic"/>
              <a:buAutoNum type="arabicPeriod"/>
            </a:pPr>
            <a:r>
              <a:rPr lang="en-US" sz="18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sz="18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5" name="Google Shape;205;g116a3ee0fad_6_268"/>
          <p:cNvGraphicFramePr/>
          <p:nvPr/>
        </p:nvGraphicFramePr>
        <p:xfrm>
          <a:off x="967450" y="3380110"/>
          <a:ext cx="7047100" cy="2011560"/>
        </p:xfrm>
        <a:graphic>
          <a:graphicData uri="http://schemas.openxmlformats.org/drawingml/2006/table">
            <a:tbl>
              <a:tblPr>
                <a:noFill/>
                <a:tableStyleId>{A6567CB6-877A-4C46-A036-6FE5C98BB963}</a:tableStyleId>
              </a:tblPr>
              <a:tblGrid>
                <a:gridCol w="17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인덱스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video_name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tag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label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v_CricketShor_g_c.avi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CricketShot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v_Punch_g_c.avi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Punch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v_TennisSwing_g_c.avi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TennisSwing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6" name="Google Shape;206;g116a3ee0fad_6_268"/>
          <p:cNvSpPr/>
          <p:nvPr/>
        </p:nvSpPr>
        <p:spPr>
          <a:xfrm>
            <a:off x="6252775" y="2227375"/>
            <a:ext cx="42885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Label column 추가</a:t>
            </a:r>
            <a:endParaRPr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data </a:t>
            </a:r>
            <a:r>
              <a:rPr lang="en-US" sz="8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enumerate</a:t>
            </a:r>
            <a:r>
              <a:rPr lang="en-US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train_df</a:t>
            </a:r>
            <a:r>
              <a:rPr lang="en-US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-US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.unique</a:t>
            </a:r>
            <a:r>
              <a:rPr lang="en-US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()):</a:t>
            </a:r>
            <a:endParaRPr sz="8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train_df</a:t>
            </a:r>
            <a:r>
              <a:rPr lang="en-US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"label"</a:t>
            </a:r>
            <a:r>
              <a:rPr lang="en-US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.replace</a:t>
            </a:r>
            <a:r>
              <a:rPr lang="en-US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inplace=</a:t>
            </a:r>
            <a:r>
              <a:rPr lang="en-US" sz="8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8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116a3ee0fad_6_268"/>
          <p:cNvSpPr/>
          <p:nvPr/>
        </p:nvSpPr>
        <p:spPr>
          <a:xfrm>
            <a:off x="967450" y="5593200"/>
            <a:ext cx="40464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shuffle</a:t>
            </a:r>
            <a:endParaRPr sz="12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train_df = sklearn.utils.shuffle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train_df</a:t>
            </a:r>
            <a:r>
              <a:rPr lang="en-U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116a3ee0fad_6_268"/>
          <p:cNvSpPr txBox="1"/>
          <p:nvPr/>
        </p:nvSpPr>
        <p:spPr>
          <a:xfrm>
            <a:off x="967450" y="2009063"/>
            <a:ext cx="18885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크기 설정</a:t>
            </a:r>
            <a:endParaRPr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IMG_SIZE: </a:t>
            </a:r>
            <a:r>
              <a:rPr lang="en-US" sz="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224*224</a:t>
            </a: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MAX_SEQ_LENGTH: 20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116a3ee0fad_6_268"/>
          <p:cNvSpPr/>
          <p:nvPr/>
        </p:nvSpPr>
        <p:spPr>
          <a:xfrm>
            <a:off x="8090475" y="3148413"/>
            <a:ext cx="903900" cy="461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569CD6"/>
          </a:solidFill>
          <a:ln w="9525" cap="flat" cmpd="sng">
            <a:solidFill>
              <a:srgbClr val="569C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116a3ee0fad_6_268"/>
          <p:cNvSpPr/>
          <p:nvPr/>
        </p:nvSpPr>
        <p:spPr>
          <a:xfrm rot="-5396580">
            <a:off x="-45050" y="4913025"/>
            <a:ext cx="1507801" cy="5163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569CD6"/>
          </a:solidFill>
          <a:ln w="9525" cap="flat" cmpd="sng">
            <a:solidFill>
              <a:srgbClr val="569C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116a3ee0fad_6_268"/>
          <p:cNvSpPr/>
          <p:nvPr/>
        </p:nvSpPr>
        <p:spPr>
          <a:xfrm>
            <a:off x="6252800" y="2225975"/>
            <a:ext cx="3981300" cy="868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116a3ee0fad_6_268"/>
          <p:cNvSpPr/>
          <p:nvPr/>
        </p:nvSpPr>
        <p:spPr>
          <a:xfrm>
            <a:off x="1000000" y="5598275"/>
            <a:ext cx="3712800" cy="66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16a3ee0fad_6_268"/>
          <p:cNvSpPr txBox="1"/>
          <p:nvPr/>
        </p:nvSpPr>
        <p:spPr>
          <a:xfrm>
            <a:off x="967450" y="2894213"/>
            <a:ext cx="18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비디오 파일 설정</a:t>
            </a:r>
            <a:endParaRPr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4" name="Google Shape;214;g116a3ee0fad_6_268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215" name="Google Shape;215;g116a3ee0fad_6_268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g116a3ee0fad_6_268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g116a3ee0fad_6_268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g116a3ee0fad_6_268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g116a3ee0fad_6_268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g116a3ee0fad_6_268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6a3ee0fad_6_301"/>
          <p:cNvSpPr/>
          <p:nvPr/>
        </p:nvSpPr>
        <p:spPr>
          <a:xfrm>
            <a:off x="393225" y="615050"/>
            <a:ext cx="11442600" cy="62430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6" name="Google Shape;226;g116a3ee0fad_6_301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227" name="Google Shape;227;g116a3ee0fad_6_301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g116a3ee0fad_6_30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g116a3ee0fad_6_301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0;g116a3ee0fad_6_301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1" name="Google Shape;231;g116a3ee0fad_6_301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g116a3ee0fad_6_301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33" name="Google Shape;233;g116a3ee0fad_6_301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34" name="Google Shape;234;g116a3ee0fad_6_301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g116a3ee0fad_6_301"/>
          <p:cNvSpPr/>
          <p:nvPr/>
        </p:nvSpPr>
        <p:spPr>
          <a:xfrm rot="-5400000" flipH="1">
            <a:off x="803500" y="973575"/>
            <a:ext cx="461400" cy="59070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116a3ee0fad_6_301"/>
          <p:cNvSpPr/>
          <p:nvPr/>
        </p:nvSpPr>
        <p:spPr>
          <a:xfrm>
            <a:off x="1378525" y="1058336"/>
            <a:ext cx="32769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강의 코드</a:t>
            </a:r>
            <a:endParaRPr sz="12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16a3ee0fad_6_301"/>
          <p:cNvSpPr/>
          <p:nvPr/>
        </p:nvSpPr>
        <p:spPr>
          <a:xfrm>
            <a:off x="967450" y="1058325"/>
            <a:ext cx="2182500" cy="42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999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116a3ee0fad_6_301"/>
          <p:cNvSpPr/>
          <p:nvPr/>
        </p:nvSpPr>
        <p:spPr>
          <a:xfrm>
            <a:off x="967450" y="1646507"/>
            <a:ext cx="32769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algun Gothic"/>
              <a:buAutoNum type="arabicPeriod"/>
            </a:pPr>
            <a:r>
              <a:rPr lang="en-US" sz="18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sz="18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116a3ee0fad_6_301"/>
          <p:cNvSpPr txBox="1"/>
          <p:nvPr/>
        </p:nvSpPr>
        <p:spPr>
          <a:xfrm>
            <a:off x="676175" y="2003800"/>
            <a:ext cx="3697500" cy="21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가운데 부분 리턴</a:t>
            </a:r>
            <a:endParaRPr sz="11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crop_center_square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0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y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 = frame.shape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min_dim = </a:t>
            </a:r>
            <a:r>
              <a:rPr lang="en-US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start_x = 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 // </a:t>
            </a:r>
            <a:r>
              <a:rPr lang="en-US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min_dim // </a:t>
            </a:r>
            <a:r>
              <a:rPr lang="en-US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start_y = 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 // </a:t>
            </a:r>
            <a:r>
              <a:rPr lang="en-US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min_dim // </a:t>
            </a:r>
            <a:r>
              <a:rPr lang="en-US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frame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start_y 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start_y + min_dim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start_x 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start_x + min_dim</a:t>
            </a:r>
            <a:r>
              <a:rPr lang="en-US" sz="9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116a3ee0fad_6_301"/>
          <p:cNvSpPr/>
          <p:nvPr/>
        </p:nvSpPr>
        <p:spPr>
          <a:xfrm>
            <a:off x="676175" y="2459467"/>
            <a:ext cx="4371600" cy="1424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1" name="Google Shape;241;g116a3ee0fad_6_301"/>
          <p:cNvSpPr txBox="1"/>
          <p:nvPr/>
        </p:nvSpPr>
        <p:spPr>
          <a:xfrm>
            <a:off x="676175" y="3830400"/>
            <a:ext cx="5369400" cy="3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파일의 비디오를 각 프레임으로 리턴</a:t>
            </a:r>
            <a:endParaRPr sz="1100" b="1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load_video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max_frames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7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resize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IMG_SIZE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IMG_SIZE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cap = cv2.VideoCapture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frames = 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7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ret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frame = cap.read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7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ret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7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frame = crop_center_square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frame = frame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[:,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:,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7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frames.append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frames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max_frames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7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cap.release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7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np.array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frames</a:t>
            </a:r>
            <a:r>
              <a:rPr lang="en-US" sz="7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116a3ee0fad_6_301"/>
          <p:cNvSpPr txBox="1"/>
          <p:nvPr/>
        </p:nvSpPr>
        <p:spPr>
          <a:xfrm>
            <a:off x="5880700" y="1646500"/>
            <a:ext cx="5529000" cy="3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비디오 파일의 이미지와 종류를 리턴</a:t>
            </a:r>
            <a:endParaRPr sz="8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800">
                <a:solidFill>
                  <a:schemeClr val="dk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prepare_all_videos</a:t>
            </a:r>
            <a:r>
              <a:rPr lang="en-US" sz="800">
                <a:solidFill>
                  <a:schemeClr val="dk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video_name</a:t>
            </a:r>
            <a:r>
              <a:rPr lang="en-US" sz="800">
                <a:solidFill>
                  <a:schemeClr val="dk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lang="en-U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800">
                <a:solidFill>
                  <a:schemeClr val="dk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root_dir</a:t>
            </a:r>
            <a:r>
              <a:rPr lang="en-US" sz="800">
                <a:solidFill>
                  <a:schemeClr val="dk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8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num_samples = len(video_name)</a:t>
            </a:r>
            <a:endParaRPr sz="8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video_paths = video_name.values.tolist()</a:t>
            </a:r>
            <a:endParaRPr sz="8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labels = label.values</a:t>
            </a:r>
            <a:endParaRPr sz="8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labels = labels.reshape(-1,1)</a:t>
            </a:r>
            <a:endParaRPr sz="8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x = np.zeros(shape=(num_samples*MAX_SEQ_LENGTH, IMG_SIZE, IMG_SIZE, 3 ), dtype="float32" )</a:t>
            </a:r>
            <a:endParaRPr sz="8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y = np.zeros(shape=(num_samples*MAX_SEQ_LENGTH), dtype="float32")</a:t>
            </a:r>
            <a:endParaRPr sz="8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index = 0</a:t>
            </a:r>
            <a:endParaRPr sz="8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for idx, path in enumerate(video_paths): </a:t>
            </a:r>
            <a:endParaRPr sz="8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frames = load_video(root_dir+ path)</a:t>
            </a:r>
            <a:endParaRPr sz="8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 i in range(len(frames)):</a:t>
            </a:r>
            <a:endParaRPr sz="8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x[index] = np.array(frames[i], dtype="float32")</a:t>
            </a:r>
            <a:endParaRPr sz="8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y[index]= np.array(labels[idx], dtype="float32")</a:t>
            </a:r>
            <a:endParaRPr sz="8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index += 1 </a:t>
            </a:r>
            <a:endParaRPr sz="8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(x,to_categorical(y))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g116a3ee0fad_6_301"/>
          <p:cNvSpPr txBox="1"/>
          <p:nvPr/>
        </p:nvSpPr>
        <p:spPr>
          <a:xfrm>
            <a:off x="5981075" y="5313550"/>
            <a:ext cx="4448100" cy="1531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Train_set를 prepare_all_vedeo 클래스에 적용</a:t>
            </a:r>
            <a:endParaRPr sz="1100">
              <a:solidFill>
                <a:schemeClr val="dk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X_train, y_train = prepare_all_videos(train_df["video_name"], train_df["label"] , data_path + "train/")</a:t>
            </a:r>
            <a:endParaRPr sz="1100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4" name="Google Shape;244;g116a3ee0fad_6_301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245" name="Google Shape;245;g116a3ee0fad_6_301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g116a3ee0fad_6_30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g116a3ee0fad_6_301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8" name="Google Shape;248;g116a3ee0fad_6_301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g116a3ee0fad_6_301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g116a3ee0fad_6_301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6a3ee0fad_6_420"/>
          <p:cNvSpPr/>
          <p:nvPr/>
        </p:nvSpPr>
        <p:spPr>
          <a:xfrm>
            <a:off x="393225" y="615050"/>
            <a:ext cx="11442600" cy="6243000"/>
          </a:xfrm>
          <a:prstGeom prst="roundRect">
            <a:avLst>
              <a:gd name="adj" fmla="val 2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6" name="Google Shape;256;g116a3ee0fad_6_420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257" name="Google Shape;257;g116a3ee0fad_6_420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PPT 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PRESENTATION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Enjoy your stylish business and campus life with BIZCAM</a:t>
              </a:r>
              <a:endParaRPr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8" name="Google Shape;258;g116a3ee0fad_6_420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g116a3ee0fad_6_420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g116a3ee0fad_6_420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61;g116a3ee0fad_6_4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2" name="Google Shape;262;g116a3ee0fad_6_420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63" name="Google Shape;263;g116a3ee0fad_6_420"/>
          <p:cNvCxnSpPr/>
          <p:nvPr/>
        </p:nvCxnSpPr>
        <p:spPr>
          <a:xfrm rot="10800000" flipH="1">
            <a:off x="2264945" y="3426010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4" name="Google Shape;264;g116a3ee0fad_6_420"/>
          <p:cNvCxnSpPr/>
          <p:nvPr/>
        </p:nvCxnSpPr>
        <p:spPr>
          <a:xfrm rot="10800000" flipH="1">
            <a:off x="2292988" y="4935358"/>
            <a:ext cx="7643100" cy="447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265" name="Google Shape;265;g116a3ee0fad_6_420"/>
          <p:cNvPicPr preferRelativeResize="0"/>
          <p:nvPr/>
        </p:nvPicPr>
        <p:blipFill rotWithShape="1">
          <a:blip r:embed="rId3">
            <a:alphaModFix/>
          </a:blip>
          <a:srcRect l="6435" t="26564" r="45065" b="4829"/>
          <a:stretch/>
        </p:blipFill>
        <p:spPr>
          <a:xfrm>
            <a:off x="2575599" y="1133700"/>
            <a:ext cx="6817776" cy="520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g116a3ee0fad_6_420"/>
          <p:cNvGrpSpPr/>
          <p:nvPr/>
        </p:nvGrpSpPr>
        <p:grpSpPr>
          <a:xfrm>
            <a:off x="374650" y="0"/>
            <a:ext cx="11442600" cy="756066"/>
            <a:chOff x="374650" y="0"/>
            <a:chExt cx="11442600" cy="756066"/>
          </a:xfrm>
        </p:grpSpPr>
        <p:sp>
          <p:nvSpPr>
            <p:cNvPr id="267" name="Google Shape;267;g116a3ee0fad_6_420"/>
            <p:cNvSpPr/>
            <p:nvPr/>
          </p:nvSpPr>
          <p:spPr>
            <a:xfrm>
              <a:off x="374650" y="0"/>
              <a:ext cx="11442600" cy="756000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r>
                <a:rPr lang="en-US" sz="2400" b="1">
                  <a:solidFill>
                    <a:srgbClr val="FEFDA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모델을 통한 이미지 분류</a:t>
              </a:r>
              <a:endParaRPr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r>
                <a:rPr lang="en-US" sz="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onvolutional Neural Network</a:t>
              </a: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g116a3ee0fad_6_420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g116a3ee0fad_6_420"/>
            <p:cNvSpPr/>
            <p:nvPr/>
          </p:nvSpPr>
          <p:spPr>
            <a:xfrm>
              <a:off x="555503" y="429542"/>
              <a:ext cx="161100" cy="161100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g116a3ee0fad_6_420"/>
            <p:cNvSpPr/>
            <p:nvPr/>
          </p:nvSpPr>
          <p:spPr>
            <a:xfrm>
              <a:off x="645624" y="539839"/>
              <a:ext cx="193500" cy="193500"/>
            </a:xfrm>
            <a:prstGeom prst="ellipse">
              <a:avLst/>
            </a:prstGeom>
            <a:solidFill>
              <a:srgbClr val="4999B6"/>
            </a:solidFill>
            <a:ln w="9525" cap="flat" cmpd="sng">
              <a:solidFill>
                <a:srgbClr val="C9E4E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g116a3ee0fad_6_4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/>
              <a:ahLst/>
              <a:cxnLst/>
              <a:rect l="l" t="t" r="r" b="b"/>
              <a:pathLst>
                <a:path w="183662" h="121386" extrusionOk="0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2" name="Google Shape;272;g116a3ee0fad_6_420"/>
            <p:cNvSpPr/>
            <p:nvPr/>
          </p:nvSpPr>
          <p:spPr>
            <a:xfrm>
              <a:off x="813252" y="422336"/>
              <a:ext cx="140700" cy="140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1542</Words>
  <Application>Microsoft Office PowerPoint</Application>
  <PresentationFormat>와이드스크린</PresentationFormat>
  <Paragraphs>320</Paragraphs>
  <Slides>36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Malgun Gothic</vt:lpstr>
      <vt:lpstr>Arial</vt:lpstr>
      <vt:lpstr>Courier New</vt:lpstr>
      <vt:lpstr>Georgia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오 해윤</cp:lastModifiedBy>
  <cp:revision>1</cp:revision>
  <dcterms:created xsi:type="dcterms:W3CDTF">2020-01-13T05:39:04Z</dcterms:created>
  <dcterms:modified xsi:type="dcterms:W3CDTF">2022-06-13T09:36:45Z</dcterms:modified>
</cp:coreProperties>
</file>