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47162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9A4DC6-5D46-4567-A0D7-8500D10969E5}"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1874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170658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954219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244322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4227303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895437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058822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250509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71978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213787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9A4DC6-5D46-4567-A0D7-8500D10969E5}"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692349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9A4DC6-5D46-4567-A0D7-8500D10969E5}" type="datetimeFigureOut">
              <a:rPr lang="en-US" smtClean="0"/>
              <a:t>4/30/2018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10333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421059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342745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79A4DC6-5D46-4567-A0D7-8500D10969E5}" type="datetimeFigureOut">
              <a:rPr lang="en-US" smtClean="0"/>
              <a:t>4/30/2018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238913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9A4DC6-5D46-4567-A0D7-8500D10969E5}" type="datetimeFigureOut">
              <a:rPr lang="en-US" smtClean="0"/>
              <a:t>4/30/2018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48270C-B930-4429-A801-9A56C38C6B39}" type="slidenum">
              <a:rPr lang="en-US" smtClean="0"/>
              <a:t>‹#›</a:t>
            </a:fld>
            <a:endParaRPr lang="en-US"/>
          </a:p>
        </p:txBody>
      </p:sp>
    </p:spTree>
    <p:extLst>
      <p:ext uri="{BB962C8B-B14F-4D97-AF65-F5344CB8AC3E}">
        <p14:creationId xmlns:p14="http://schemas.microsoft.com/office/powerpoint/2010/main" val="2604531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9A4DC6-5D46-4567-A0D7-8500D10969E5}" type="datetimeFigureOut">
              <a:rPr lang="en-US" smtClean="0"/>
              <a:t>4/30/2018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E048270C-B930-4429-A801-9A56C38C6B39}" type="slidenum">
              <a:rPr lang="en-US" smtClean="0"/>
              <a:t>‹#›</a:t>
            </a:fld>
            <a:endParaRPr lang="en-US"/>
          </a:p>
        </p:txBody>
      </p:sp>
    </p:spTree>
    <p:extLst>
      <p:ext uri="{BB962C8B-B14F-4D97-AF65-F5344CB8AC3E}">
        <p14:creationId xmlns:p14="http://schemas.microsoft.com/office/powerpoint/2010/main" val="140592920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11743BF-D1E3-4C80-9FC3-D33AA314CE8A}"/>
              </a:ext>
            </a:extLst>
          </p:cNvPr>
          <p:cNvGrpSpPr/>
          <p:nvPr/>
        </p:nvGrpSpPr>
        <p:grpSpPr>
          <a:xfrm>
            <a:off x="3091631" y="0"/>
            <a:ext cx="2960739" cy="6858000"/>
            <a:chOff x="4572000" y="0"/>
            <a:chExt cx="511277" cy="6858000"/>
          </a:xfrm>
        </p:grpSpPr>
        <p:cxnSp>
          <p:nvCxnSpPr>
            <p:cNvPr id="5" name="Straight Connector 4">
              <a:extLst>
                <a:ext uri="{FF2B5EF4-FFF2-40B4-BE49-F238E27FC236}">
                  <a16:creationId xmlns:a16="http://schemas.microsoft.com/office/drawing/2014/main" id="{418EDEF6-39B0-4177-8D33-1DE13987435C}"/>
                </a:ext>
              </a:extLst>
            </p:cNvPr>
            <p:cNvCxnSpPr>
              <a:cxnSpLocks/>
            </p:cNvCxnSpPr>
            <p:nvPr/>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C5E3B4-4952-4930-9424-7CA9E6A4922E}"/>
                </a:ext>
              </a:extLst>
            </p:cNvPr>
            <p:cNvCxnSpPr>
              <a:cxnSpLocks/>
            </p:cNvCxnSpPr>
            <p:nvPr/>
          </p:nvCxnSpPr>
          <p:spPr>
            <a:xfrm>
              <a:off x="5083277" y="0"/>
              <a:ext cx="0" cy="685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C90C330-0D14-4CD3-87F7-A43C1672BF69}"/>
              </a:ext>
            </a:extLst>
          </p:cNvPr>
          <p:cNvSpPr txBox="1"/>
          <p:nvPr/>
        </p:nvSpPr>
        <p:spPr>
          <a:xfrm>
            <a:off x="6052370" y="1543668"/>
            <a:ext cx="3091630" cy="400110"/>
          </a:xfrm>
          <a:prstGeom prst="rect">
            <a:avLst/>
          </a:prstGeom>
          <a:noFill/>
        </p:spPr>
        <p:txBody>
          <a:bodyPr wrap="square" rtlCol="0">
            <a:spAutoFit/>
          </a:bodyPr>
          <a:lstStyle/>
          <a:p>
            <a:pPr algn="ctr"/>
            <a:r>
              <a:rPr lang="en-US" sz="2000" b="1" dirty="0" err="1"/>
              <a:t>GAITway</a:t>
            </a:r>
            <a:r>
              <a:rPr lang="en-US" sz="2000" dirty="0"/>
              <a:t> by IMTA TECH</a:t>
            </a:r>
          </a:p>
        </p:txBody>
      </p:sp>
      <p:sp>
        <p:nvSpPr>
          <p:cNvPr id="10" name="TextBox 9">
            <a:extLst>
              <a:ext uri="{FF2B5EF4-FFF2-40B4-BE49-F238E27FC236}">
                <a16:creationId xmlns:a16="http://schemas.microsoft.com/office/drawing/2014/main" id="{2441F594-7E17-4AF0-A203-C51A3E19A16C}"/>
              </a:ext>
            </a:extLst>
          </p:cNvPr>
          <p:cNvSpPr txBox="1"/>
          <p:nvPr/>
        </p:nvSpPr>
        <p:spPr>
          <a:xfrm>
            <a:off x="6052370" y="2143436"/>
            <a:ext cx="3091630" cy="954107"/>
          </a:xfrm>
          <a:prstGeom prst="rect">
            <a:avLst/>
          </a:prstGeom>
          <a:noFill/>
        </p:spPr>
        <p:txBody>
          <a:bodyPr wrap="square" rtlCol="0">
            <a:spAutoFit/>
          </a:bodyPr>
          <a:lstStyle/>
          <a:p>
            <a:pPr algn="ctr"/>
            <a:r>
              <a:rPr lang="en-US" sz="1400" dirty="0" err="1"/>
              <a:t>Hyejun</a:t>
            </a:r>
            <a:r>
              <a:rPr lang="en-US" sz="1400" dirty="0"/>
              <a:t> </a:t>
            </a:r>
            <a:r>
              <a:rPr lang="en-US" sz="1400" dirty="0" err="1"/>
              <a:t>Im</a:t>
            </a:r>
            <a:r>
              <a:rPr lang="en-US" sz="1400" dirty="0"/>
              <a:t> and Sarthak Gupta</a:t>
            </a:r>
          </a:p>
          <a:p>
            <a:pPr algn="ctr"/>
            <a:r>
              <a:rPr lang="en-US" sz="1400" dirty="0"/>
              <a:t>Prototype A</a:t>
            </a:r>
          </a:p>
          <a:p>
            <a:pPr algn="ctr"/>
            <a:r>
              <a:rPr lang="en-US" sz="1400" dirty="0"/>
              <a:t>Demo Date: April 30</a:t>
            </a:r>
            <a:r>
              <a:rPr lang="en-US" sz="1400" baseline="30000" dirty="0"/>
              <a:t>th</a:t>
            </a:r>
            <a:r>
              <a:rPr lang="en-US" sz="1400" dirty="0"/>
              <a:t>, 2018</a:t>
            </a:r>
          </a:p>
          <a:p>
            <a:pPr algn="ctr"/>
            <a:r>
              <a:rPr lang="en-US" sz="1400" dirty="0"/>
              <a:t>Client: William </a:t>
            </a:r>
            <a:r>
              <a:rPr lang="en-US" sz="1400" dirty="0" err="1"/>
              <a:t>Glanton</a:t>
            </a:r>
            <a:endParaRPr lang="en-US" sz="1400" dirty="0"/>
          </a:p>
        </p:txBody>
      </p:sp>
      <p:pic>
        <p:nvPicPr>
          <p:cNvPr id="12" name="Picture 11">
            <a:extLst>
              <a:ext uri="{FF2B5EF4-FFF2-40B4-BE49-F238E27FC236}">
                <a16:creationId xmlns:a16="http://schemas.microsoft.com/office/drawing/2014/main" id="{6DC7B0D0-6FC9-4F3A-BE32-B9DB7928D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672" y="3408591"/>
            <a:ext cx="2249027" cy="3138361"/>
          </a:xfrm>
          <a:prstGeom prst="rect">
            <a:avLst/>
          </a:prstGeom>
        </p:spPr>
      </p:pic>
      <p:sp>
        <p:nvSpPr>
          <p:cNvPr id="13" name="TextBox 12">
            <a:extLst>
              <a:ext uri="{FF2B5EF4-FFF2-40B4-BE49-F238E27FC236}">
                <a16:creationId xmlns:a16="http://schemas.microsoft.com/office/drawing/2014/main" id="{3BC4C997-4189-4647-B4FD-1CBE9DC1CB4E}"/>
              </a:ext>
            </a:extLst>
          </p:cNvPr>
          <p:cNvSpPr txBox="1"/>
          <p:nvPr/>
        </p:nvSpPr>
        <p:spPr>
          <a:xfrm>
            <a:off x="0" y="108158"/>
            <a:ext cx="3091631" cy="307777"/>
          </a:xfrm>
          <a:prstGeom prst="rect">
            <a:avLst/>
          </a:prstGeom>
          <a:noFill/>
        </p:spPr>
        <p:txBody>
          <a:bodyPr wrap="square" rtlCol="0">
            <a:spAutoFit/>
          </a:bodyPr>
          <a:lstStyle/>
          <a:p>
            <a:pPr algn="ctr"/>
            <a:r>
              <a:rPr lang="en-US" sz="1400" b="1" u="sng" dirty="0"/>
              <a:t>Moving Forward With </a:t>
            </a:r>
            <a:r>
              <a:rPr lang="en-US" sz="1400" b="1" u="sng" dirty="0" err="1"/>
              <a:t>GAITway</a:t>
            </a:r>
            <a:endParaRPr lang="en-US" sz="1400" b="1" u="sng" dirty="0"/>
          </a:p>
        </p:txBody>
      </p:sp>
      <p:sp>
        <p:nvSpPr>
          <p:cNvPr id="14" name="TextBox 13">
            <a:extLst>
              <a:ext uri="{FF2B5EF4-FFF2-40B4-BE49-F238E27FC236}">
                <a16:creationId xmlns:a16="http://schemas.microsoft.com/office/drawing/2014/main" id="{69C2AC11-C17D-484E-8F34-5EA37D4E79EB}"/>
              </a:ext>
            </a:extLst>
          </p:cNvPr>
          <p:cNvSpPr txBox="1"/>
          <p:nvPr/>
        </p:nvSpPr>
        <p:spPr>
          <a:xfrm>
            <a:off x="0" y="1022555"/>
            <a:ext cx="3091631" cy="3139321"/>
          </a:xfrm>
          <a:prstGeom prst="rect">
            <a:avLst/>
          </a:prstGeom>
          <a:noFill/>
        </p:spPr>
        <p:txBody>
          <a:bodyPr wrap="square" rtlCol="0">
            <a:spAutoFit/>
          </a:bodyPr>
          <a:lstStyle/>
          <a:p>
            <a:r>
              <a:rPr lang="en-US" sz="1100" dirty="0"/>
              <a:t>We have some goals that we would like to accomplish for this project through our future models:</a:t>
            </a:r>
          </a:p>
          <a:p>
            <a:endParaRPr lang="en-US" sz="1100" dirty="0"/>
          </a:p>
          <a:p>
            <a:pPr marL="285750" indent="-285750">
              <a:buFont typeface="Arial" panose="020B0604020202020204" pitchFamily="34" charset="0"/>
              <a:buChar char="•"/>
            </a:pPr>
            <a:r>
              <a:rPr lang="en-US" sz="1100" dirty="0"/>
              <a:t>Implement the device on both feet for a more accurate analysis of balance.</a:t>
            </a:r>
          </a:p>
          <a:p>
            <a:pPr marL="285750" indent="-285750">
              <a:buFont typeface="Arial" panose="020B0604020202020204" pitchFamily="34" charset="0"/>
              <a:buChar char="•"/>
            </a:pPr>
            <a:r>
              <a:rPr lang="en-US" sz="1100" dirty="0"/>
              <a:t>Have more testing modes so the user has more ways to test their own balance</a:t>
            </a:r>
          </a:p>
          <a:p>
            <a:pPr marL="285750" indent="-285750">
              <a:buFont typeface="Arial" panose="020B0604020202020204" pitchFamily="34" charset="0"/>
              <a:buChar char="•"/>
            </a:pPr>
            <a:r>
              <a:rPr lang="en-US" sz="1100" dirty="0"/>
              <a:t>Implement a communication server for the “patient” and the “physician”</a:t>
            </a:r>
          </a:p>
          <a:p>
            <a:pPr marL="285750" indent="-285750">
              <a:buFont typeface="Arial" panose="020B0604020202020204" pitchFamily="34" charset="0"/>
              <a:buChar char="•"/>
            </a:pPr>
            <a:r>
              <a:rPr lang="en-US" sz="1100" dirty="0"/>
              <a:t>Change to a wireless approach in which we use Bluetooth Low Energy to send sensor data to a phone application.</a:t>
            </a:r>
          </a:p>
          <a:p>
            <a:pPr marL="285750" indent="-285750">
              <a:buFont typeface="Arial" panose="020B0604020202020204" pitchFamily="34" charset="0"/>
              <a:buChar char="•"/>
            </a:pPr>
            <a:r>
              <a:rPr lang="en-US" sz="1100" dirty="0"/>
              <a:t>Explore opportunities to have our device be used in physical therapy for real patients</a:t>
            </a:r>
          </a:p>
        </p:txBody>
      </p:sp>
      <p:sp>
        <p:nvSpPr>
          <p:cNvPr id="16" name="TextBox 15">
            <a:extLst>
              <a:ext uri="{FF2B5EF4-FFF2-40B4-BE49-F238E27FC236}">
                <a16:creationId xmlns:a16="http://schemas.microsoft.com/office/drawing/2014/main" id="{FD221159-1EB7-4E17-86E6-486CA31FC4A9}"/>
              </a:ext>
            </a:extLst>
          </p:cNvPr>
          <p:cNvSpPr txBox="1"/>
          <p:nvPr/>
        </p:nvSpPr>
        <p:spPr>
          <a:xfrm>
            <a:off x="3091630" y="2045344"/>
            <a:ext cx="2960739" cy="830997"/>
          </a:xfrm>
          <a:prstGeom prst="rect">
            <a:avLst/>
          </a:prstGeom>
          <a:noFill/>
        </p:spPr>
        <p:txBody>
          <a:bodyPr wrap="square" rtlCol="0">
            <a:spAutoFit/>
          </a:bodyPr>
          <a:lstStyle/>
          <a:p>
            <a:r>
              <a:rPr lang="en-US" sz="4800" b="1" dirty="0" err="1"/>
              <a:t>GAITway</a:t>
            </a:r>
            <a:endParaRPr lang="en-US" sz="4800" dirty="0"/>
          </a:p>
        </p:txBody>
      </p:sp>
      <p:sp>
        <p:nvSpPr>
          <p:cNvPr id="17" name="TextBox 16">
            <a:extLst>
              <a:ext uri="{FF2B5EF4-FFF2-40B4-BE49-F238E27FC236}">
                <a16:creationId xmlns:a16="http://schemas.microsoft.com/office/drawing/2014/main" id="{DDA12589-A501-4453-99EC-1572C079EDA1}"/>
              </a:ext>
            </a:extLst>
          </p:cNvPr>
          <p:cNvSpPr txBox="1"/>
          <p:nvPr/>
        </p:nvSpPr>
        <p:spPr>
          <a:xfrm>
            <a:off x="3091629" y="2772960"/>
            <a:ext cx="2960739" cy="369332"/>
          </a:xfrm>
          <a:prstGeom prst="rect">
            <a:avLst/>
          </a:prstGeom>
          <a:noFill/>
        </p:spPr>
        <p:txBody>
          <a:bodyPr wrap="square" rtlCol="0">
            <a:spAutoFit/>
          </a:bodyPr>
          <a:lstStyle/>
          <a:p>
            <a:r>
              <a:rPr lang="en-US" dirty="0">
                <a:latin typeface="Harlow Solid Italic" panose="04030604020F02020D02" pitchFamily="82" charset="0"/>
              </a:rPr>
              <a:t>Let’s take a walk.</a:t>
            </a:r>
          </a:p>
        </p:txBody>
      </p:sp>
      <p:pic>
        <p:nvPicPr>
          <p:cNvPr id="19" name="Graphic 18" descr="Footprint">
            <a:extLst>
              <a:ext uri="{FF2B5EF4-FFF2-40B4-BE49-F238E27FC236}">
                <a16:creationId xmlns:a16="http://schemas.microsoft.com/office/drawing/2014/main" id="{74AB8745-5D07-449D-ADD9-1BEED4E014C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91"/>
          <a:stretch/>
        </p:blipFill>
        <p:spPr>
          <a:xfrm rot="5190451">
            <a:off x="4834752" y="2894568"/>
            <a:ext cx="142836" cy="289678"/>
          </a:xfrm>
          <a:prstGeom prst="rect">
            <a:avLst/>
          </a:prstGeom>
        </p:spPr>
      </p:pic>
      <p:pic>
        <p:nvPicPr>
          <p:cNvPr id="21" name="Graphic 20" descr="Footprint">
            <a:extLst>
              <a:ext uri="{FF2B5EF4-FFF2-40B4-BE49-F238E27FC236}">
                <a16:creationId xmlns:a16="http://schemas.microsoft.com/office/drawing/2014/main" id="{3CCE4FAB-12CA-4FCB-BD52-CB7D4D2E985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48711"/>
          <a:stretch/>
        </p:blipFill>
        <p:spPr>
          <a:xfrm rot="5139419">
            <a:off x="4908120" y="2745701"/>
            <a:ext cx="150075" cy="292608"/>
          </a:xfrm>
          <a:prstGeom prst="rect">
            <a:avLst/>
          </a:prstGeom>
        </p:spPr>
      </p:pic>
      <p:pic>
        <p:nvPicPr>
          <p:cNvPr id="22" name="Graphic 21" descr="Footprint">
            <a:extLst>
              <a:ext uri="{FF2B5EF4-FFF2-40B4-BE49-F238E27FC236}">
                <a16:creationId xmlns:a16="http://schemas.microsoft.com/office/drawing/2014/main" id="{22E62457-5AC4-4D90-B2FB-8D338265303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91"/>
          <a:stretch/>
        </p:blipFill>
        <p:spPr>
          <a:xfrm rot="5190451">
            <a:off x="5132594" y="2903872"/>
            <a:ext cx="142836" cy="289678"/>
          </a:xfrm>
          <a:prstGeom prst="rect">
            <a:avLst/>
          </a:prstGeom>
        </p:spPr>
      </p:pic>
      <p:pic>
        <p:nvPicPr>
          <p:cNvPr id="23" name="Graphic 22" descr="Footprint">
            <a:extLst>
              <a:ext uri="{FF2B5EF4-FFF2-40B4-BE49-F238E27FC236}">
                <a16:creationId xmlns:a16="http://schemas.microsoft.com/office/drawing/2014/main" id="{4DD7296D-3B9F-455A-9C57-92635B1033C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48711"/>
          <a:stretch/>
        </p:blipFill>
        <p:spPr>
          <a:xfrm rot="5139419">
            <a:off x="5191379" y="2758859"/>
            <a:ext cx="150075" cy="292608"/>
          </a:xfrm>
          <a:prstGeom prst="rect">
            <a:avLst/>
          </a:prstGeom>
        </p:spPr>
      </p:pic>
      <p:pic>
        <p:nvPicPr>
          <p:cNvPr id="24" name="Graphic 23" descr="Footprint">
            <a:extLst>
              <a:ext uri="{FF2B5EF4-FFF2-40B4-BE49-F238E27FC236}">
                <a16:creationId xmlns:a16="http://schemas.microsoft.com/office/drawing/2014/main" id="{A7B1EF0E-744D-4A0C-867F-278FECFBE56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91"/>
          <a:stretch/>
        </p:blipFill>
        <p:spPr>
          <a:xfrm rot="5083466">
            <a:off x="5449787" y="2921840"/>
            <a:ext cx="142836" cy="289678"/>
          </a:xfrm>
          <a:prstGeom prst="rect">
            <a:avLst/>
          </a:prstGeom>
        </p:spPr>
      </p:pic>
      <p:pic>
        <p:nvPicPr>
          <p:cNvPr id="25" name="Graphic 24" descr="Footprint">
            <a:extLst>
              <a:ext uri="{FF2B5EF4-FFF2-40B4-BE49-F238E27FC236}">
                <a16:creationId xmlns:a16="http://schemas.microsoft.com/office/drawing/2014/main" id="{8353222D-4FB5-4CE4-8D1C-02A79D6CCDA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48711"/>
          <a:stretch/>
        </p:blipFill>
        <p:spPr>
          <a:xfrm rot="5139419">
            <a:off x="5489565" y="2754736"/>
            <a:ext cx="150075" cy="292608"/>
          </a:xfrm>
          <a:prstGeom prst="rect">
            <a:avLst/>
          </a:prstGeom>
        </p:spPr>
      </p:pic>
    </p:spTree>
    <p:extLst>
      <p:ext uri="{BB962C8B-B14F-4D97-AF65-F5344CB8AC3E}">
        <p14:creationId xmlns:p14="http://schemas.microsoft.com/office/powerpoint/2010/main" val="156448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11743BF-D1E3-4C80-9FC3-D33AA314CE8A}"/>
              </a:ext>
            </a:extLst>
          </p:cNvPr>
          <p:cNvGrpSpPr/>
          <p:nvPr/>
        </p:nvGrpSpPr>
        <p:grpSpPr>
          <a:xfrm>
            <a:off x="3091631" y="0"/>
            <a:ext cx="2960739" cy="6858000"/>
            <a:chOff x="4572000" y="0"/>
            <a:chExt cx="511277" cy="6858000"/>
          </a:xfrm>
        </p:grpSpPr>
        <p:cxnSp>
          <p:nvCxnSpPr>
            <p:cNvPr id="5" name="Straight Connector 4">
              <a:extLst>
                <a:ext uri="{FF2B5EF4-FFF2-40B4-BE49-F238E27FC236}">
                  <a16:creationId xmlns:a16="http://schemas.microsoft.com/office/drawing/2014/main" id="{418EDEF6-39B0-4177-8D33-1DE13987435C}"/>
                </a:ext>
              </a:extLst>
            </p:cNvPr>
            <p:cNvCxnSpPr>
              <a:cxnSpLocks/>
            </p:cNvCxnSpPr>
            <p:nvPr/>
          </p:nvCxnSpPr>
          <p:spPr>
            <a:xfrm>
              <a:off x="45720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C5E3B4-4952-4930-9424-7CA9E6A4922E}"/>
                </a:ext>
              </a:extLst>
            </p:cNvPr>
            <p:cNvCxnSpPr>
              <a:cxnSpLocks/>
            </p:cNvCxnSpPr>
            <p:nvPr/>
          </p:nvCxnSpPr>
          <p:spPr>
            <a:xfrm>
              <a:off x="5083277" y="0"/>
              <a:ext cx="0" cy="685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6DA89BF2-5E73-4646-94E1-AAA29279F7C7}"/>
              </a:ext>
            </a:extLst>
          </p:cNvPr>
          <p:cNvSpPr txBox="1"/>
          <p:nvPr/>
        </p:nvSpPr>
        <p:spPr>
          <a:xfrm>
            <a:off x="0" y="235974"/>
            <a:ext cx="3091631" cy="307777"/>
          </a:xfrm>
          <a:prstGeom prst="rect">
            <a:avLst/>
          </a:prstGeom>
          <a:noFill/>
        </p:spPr>
        <p:txBody>
          <a:bodyPr wrap="square" rtlCol="0">
            <a:spAutoFit/>
          </a:bodyPr>
          <a:lstStyle/>
          <a:p>
            <a:r>
              <a:rPr lang="en-US" sz="1400" b="1" u="sng" dirty="0"/>
              <a:t>The Problem: Plantar Neuropathy</a:t>
            </a:r>
          </a:p>
        </p:txBody>
      </p:sp>
      <p:pic>
        <p:nvPicPr>
          <p:cNvPr id="1026" name="Picture 2" descr="https://lh3.googleusercontent.com/Fv-WRqKFijhD9zDSxF3WG2mzh5xhj3dwDIevgSV1panW291-nWN0n9L8gRAnAcB8yB1sUebF3K3uxa4T0ux7gOni-L_q-Pw-XtnuoNzrWiSMgEYwRyH9HYmgZkg1iZsoA12P9lMFz5o">
            <a:extLst>
              <a:ext uri="{FF2B5EF4-FFF2-40B4-BE49-F238E27FC236}">
                <a16:creationId xmlns:a16="http://schemas.microsoft.com/office/drawing/2014/main" id="{CAD428C8-6EDB-4869-ABC4-FFA5A95B4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33" y="884905"/>
            <a:ext cx="2561163" cy="16571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8084A23-D32C-4C53-AE6D-FEE97B6315D5}"/>
              </a:ext>
            </a:extLst>
          </p:cNvPr>
          <p:cNvSpPr txBox="1"/>
          <p:nvPr/>
        </p:nvSpPr>
        <p:spPr>
          <a:xfrm>
            <a:off x="265233" y="2883256"/>
            <a:ext cx="2418973" cy="2631490"/>
          </a:xfrm>
          <a:prstGeom prst="rect">
            <a:avLst/>
          </a:prstGeom>
          <a:noFill/>
        </p:spPr>
        <p:txBody>
          <a:bodyPr wrap="square" rtlCol="0">
            <a:spAutoFit/>
          </a:bodyPr>
          <a:lstStyle/>
          <a:p>
            <a:r>
              <a:rPr lang="en-US" sz="1100" dirty="0"/>
              <a:t>There are several diseases that can cause nerve disorders throughout the body. For example, someone who has been diabetic for a long time could possibly encounter neuropathic symptoms. When these nerve disorders happen in a patient’s feet, it could lead to the loss of balance when standing or walking. This could further cause the person to fall and get injured.</a:t>
            </a:r>
          </a:p>
          <a:p>
            <a:br>
              <a:rPr lang="en-US" sz="1100" dirty="0"/>
            </a:br>
            <a:endParaRPr lang="en-US" sz="1100" dirty="0"/>
          </a:p>
        </p:txBody>
      </p:sp>
      <p:sp>
        <p:nvSpPr>
          <p:cNvPr id="12" name="TextBox 11">
            <a:extLst>
              <a:ext uri="{FF2B5EF4-FFF2-40B4-BE49-F238E27FC236}">
                <a16:creationId xmlns:a16="http://schemas.microsoft.com/office/drawing/2014/main" id="{ED0C4B3C-222E-4970-8F78-501B05C7BB66}"/>
              </a:ext>
            </a:extLst>
          </p:cNvPr>
          <p:cNvSpPr txBox="1"/>
          <p:nvPr/>
        </p:nvSpPr>
        <p:spPr>
          <a:xfrm>
            <a:off x="3091631" y="138084"/>
            <a:ext cx="2960738" cy="523220"/>
          </a:xfrm>
          <a:prstGeom prst="rect">
            <a:avLst/>
          </a:prstGeom>
          <a:noFill/>
        </p:spPr>
        <p:txBody>
          <a:bodyPr wrap="square" rtlCol="0">
            <a:spAutoFit/>
          </a:bodyPr>
          <a:lstStyle/>
          <a:p>
            <a:pPr algn="ctr"/>
            <a:r>
              <a:rPr lang="en-US" sz="1400" b="1" u="sng" dirty="0"/>
              <a:t>Our Solution: Audio Biofeedback System</a:t>
            </a:r>
          </a:p>
        </p:txBody>
      </p:sp>
      <p:sp>
        <p:nvSpPr>
          <p:cNvPr id="13" name="TextBox 12">
            <a:extLst>
              <a:ext uri="{FF2B5EF4-FFF2-40B4-BE49-F238E27FC236}">
                <a16:creationId xmlns:a16="http://schemas.microsoft.com/office/drawing/2014/main" id="{42559DB4-7E94-4913-8338-93493C64377C}"/>
              </a:ext>
            </a:extLst>
          </p:cNvPr>
          <p:cNvSpPr txBox="1"/>
          <p:nvPr/>
        </p:nvSpPr>
        <p:spPr>
          <a:xfrm>
            <a:off x="3263317" y="963561"/>
            <a:ext cx="2654710" cy="1785104"/>
          </a:xfrm>
          <a:prstGeom prst="rect">
            <a:avLst/>
          </a:prstGeom>
          <a:noFill/>
        </p:spPr>
        <p:txBody>
          <a:bodyPr wrap="square" rtlCol="0">
            <a:spAutoFit/>
          </a:bodyPr>
          <a:lstStyle/>
          <a:p>
            <a:r>
              <a:rPr lang="en-US" sz="1100" dirty="0"/>
              <a:t>We have designed a shoe insert that uses a very simple approach to tackle this problem. We interfaced four pressure transducers to monitor plantar weight distribution across the front, back, left, and right of the foot. This data will then be processed to give the user audio feedback according to the data that is output by the sensors.</a:t>
            </a:r>
          </a:p>
        </p:txBody>
      </p:sp>
      <p:pic>
        <p:nvPicPr>
          <p:cNvPr id="15" name="Picture 14">
            <a:extLst>
              <a:ext uri="{FF2B5EF4-FFF2-40B4-BE49-F238E27FC236}">
                <a16:creationId xmlns:a16="http://schemas.microsoft.com/office/drawing/2014/main" id="{7F76BCC5-3F54-4BCD-B3C3-0627C006A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003402" y="3525124"/>
            <a:ext cx="3168497" cy="2376373"/>
          </a:xfrm>
          <a:prstGeom prst="rect">
            <a:avLst/>
          </a:prstGeom>
        </p:spPr>
      </p:pic>
      <p:pic>
        <p:nvPicPr>
          <p:cNvPr id="17" name="Picture 16">
            <a:extLst>
              <a:ext uri="{FF2B5EF4-FFF2-40B4-BE49-F238E27FC236}">
                <a16:creationId xmlns:a16="http://schemas.microsoft.com/office/drawing/2014/main" id="{1A4E6D61-16DC-4719-ADC7-2F095312D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969" y="1273102"/>
            <a:ext cx="2828140" cy="1269000"/>
          </a:xfrm>
          <a:prstGeom prst="rect">
            <a:avLst/>
          </a:prstGeom>
        </p:spPr>
      </p:pic>
      <p:sp>
        <p:nvSpPr>
          <p:cNvPr id="18" name="TextBox 17">
            <a:extLst>
              <a:ext uri="{FF2B5EF4-FFF2-40B4-BE49-F238E27FC236}">
                <a16:creationId xmlns:a16="http://schemas.microsoft.com/office/drawing/2014/main" id="{D85ABD89-19E4-43A6-9D0E-C94EAA99919F}"/>
              </a:ext>
            </a:extLst>
          </p:cNvPr>
          <p:cNvSpPr txBox="1"/>
          <p:nvPr/>
        </p:nvSpPr>
        <p:spPr>
          <a:xfrm>
            <a:off x="6328904" y="2883256"/>
            <a:ext cx="2349431" cy="3816429"/>
          </a:xfrm>
          <a:prstGeom prst="rect">
            <a:avLst/>
          </a:prstGeom>
          <a:noFill/>
        </p:spPr>
        <p:txBody>
          <a:bodyPr wrap="square" rtlCol="0">
            <a:spAutoFit/>
          </a:bodyPr>
          <a:lstStyle/>
          <a:p>
            <a:r>
              <a:rPr lang="en-US" sz="1100" dirty="0"/>
              <a:t>We are using four force sensitive resistors to design our circuit. Each of them is connected to an amp to map the ADC conversion to somewhere between 1.53 V and 5 V (1.53 V is our reference voltage). The software will first ask the user to perform the test to the best of their ability, with assistance if needed. This is so our algorithm can save the person-specific calibrated values for each FSR. Then during testing, we use these values to compare to real time values that are being read from the sensors to detect if the user is off balance and then proceed to output to the DAC. The user will then hear the feedback and adjust their balance.</a:t>
            </a:r>
          </a:p>
        </p:txBody>
      </p:sp>
    </p:spTree>
    <p:extLst>
      <p:ext uri="{BB962C8B-B14F-4D97-AF65-F5344CB8AC3E}">
        <p14:creationId xmlns:p14="http://schemas.microsoft.com/office/powerpoint/2010/main" val="205715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99</TotalTime>
  <Words>398</Words>
  <Application>Microsoft Office PowerPoint</Application>
  <PresentationFormat>Letter Paper (8.5x11 in)</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Century Gothic</vt:lpstr>
      <vt:lpstr>Harlow Solid Italic</vt:lpstr>
      <vt:lpstr>Wingdings 3</vt:lpstr>
      <vt:lpstr>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Gupta</dc:creator>
  <cp:lastModifiedBy>Sarthak Gupta</cp:lastModifiedBy>
  <cp:revision>10</cp:revision>
  <dcterms:created xsi:type="dcterms:W3CDTF">2018-04-30T22:50:29Z</dcterms:created>
  <dcterms:modified xsi:type="dcterms:W3CDTF">2018-05-01T00:30:03Z</dcterms:modified>
</cp:coreProperties>
</file>